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4" r:id="rId6"/>
  </p:sldMasterIdLst>
  <p:notesMasterIdLst>
    <p:notesMasterId r:id="rId60"/>
  </p:notesMasterIdLst>
  <p:sldIdLst>
    <p:sldId id="286" r:id="rId7"/>
    <p:sldId id="287" r:id="rId8"/>
    <p:sldId id="288" r:id="rId9"/>
    <p:sldId id="256" r:id="rId10"/>
    <p:sldId id="1171" r:id="rId11"/>
    <p:sldId id="259" r:id="rId12"/>
    <p:sldId id="257" r:id="rId13"/>
    <p:sldId id="258" r:id="rId14"/>
    <p:sldId id="260" r:id="rId15"/>
    <p:sldId id="262" r:id="rId16"/>
    <p:sldId id="281" r:id="rId17"/>
    <p:sldId id="666" r:id="rId18"/>
    <p:sldId id="667" r:id="rId19"/>
    <p:sldId id="668" r:id="rId20"/>
    <p:sldId id="669" r:id="rId21"/>
    <p:sldId id="670" r:id="rId22"/>
    <p:sldId id="261" r:id="rId23"/>
    <p:sldId id="631" r:id="rId24"/>
    <p:sldId id="279" r:id="rId25"/>
    <p:sldId id="659" r:id="rId26"/>
    <p:sldId id="267" r:id="rId27"/>
    <p:sldId id="268" r:id="rId28"/>
    <p:sldId id="269" r:id="rId29"/>
    <p:sldId id="280" r:id="rId30"/>
    <p:sldId id="284" r:id="rId31"/>
    <p:sldId id="282" r:id="rId32"/>
    <p:sldId id="285" r:id="rId33"/>
    <p:sldId id="270" r:id="rId34"/>
    <p:sldId id="272" r:id="rId35"/>
    <p:sldId id="283" r:id="rId36"/>
    <p:sldId id="271" r:id="rId37"/>
    <p:sldId id="276" r:id="rId38"/>
    <p:sldId id="1162" r:id="rId39"/>
    <p:sldId id="638" r:id="rId40"/>
    <p:sldId id="624" r:id="rId41"/>
    <p:sldId id="372" r:id="rId42"/>
    <p:sldId id="1166" r:id="rId43"/>
    <p:sldId id="621" r:id="rId44"/>
    <p:sldId id="622" r:id="rId45"/>
    <p:sldId id="1170" r:id="rId46"/>
    <p:sldId id="630" r:id="rId47"/>
    <p:sldId id="649" r:id="rId48"/>
    <p:sldId id="650" r:id="rId49"/>
    <p:sldId id="289" r:id="rId50"/>
    <p:sldId id="290" r:id="rId51"/>
    <p:sldId id="1172" r:id="rId52"/>
    <p:sldId id="338" r:id="rId53"/>
    <p:sldId id="346" r:id="rId54"/>
    <p:sldId id="347" r:id="rId55"/>
    <p:sldId id="348" r:id="rId56"/>
    <p:sldId id="349" r:id="rId57"/>
    <p:sldId id="337" r:id="rId58"/>
    <p:sldId id="318"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DD9D1E-E2F7-4B87-BBB1-8AEB94D21F0F}" v="2" dt="2026-09-30T11:59:27.7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ine Prevett" userId="28704447-1bbc-48cc-a6d0-df85f5c3fd30" providerId="ADAL" clId="{EAF61B27-9520-4C73-8094-0F29CFEBED45}"/>
    <pc:docChg chg="custSel modSld">
      <pc:chgData name="Pauline Prevett" userId="28704447-1bbc-48cc-a6d0-df85f5c3fd30" providerId="ADAL" clId="{EAF61B27-9520-4C73-8094-0F29CFEBED45}" dt="2026-09-30T07:37:37.850" v="219" actId="207"/>
      <pc:docMkLst>
        <pc:docMk/>
      </pc:docMkLst>
      <pc:sldChg chg="modSp mod">
        <pc:chgData name="Pauline Prevett" userId="28704447-1bbc-48cc-a6d0-df85f5c3fd30" providerId="ADAL" clId="{EAF61B27-9520-4C73-8094-0F29CFEBED45}" dt="2026-09-30T07:36:59.531" v="218" actId="20577"/>
        <pc:sldMkLst>
          <pc:docMk/>
          <pc:sldMk cId="3098482172" sldId="279"/>
        </pc:sldMkLst>
        <pc:spChg chg="mod">
          <ac:chgData name="Pauline Prevett" userId="28704447-1bbc-48cc-a6d0-df85f5c3fd30" providerId="ADAL" clId="{EAF61B27-9520-4C73-8094-0F29CFEBED45}" dt="2026-09-30T07:36:59.531" v="218" actId="20577"/>
          <ac:spMkLst>
            <pc:docMk/>
            <pc:sldMk cId="3098482172" sldId="279"/>
            <ac:spMk id="1084" creationId="{BB09030E-346E-D081-E116-0E29829FDD3B}"/>
          </ac:spMkLst>
        </pc:spChg>
      </pc:sldChg>
      <pc:sldChg chg="modSp mod">
        <pc:chgData name="Pauline Prevett" userId="28704447-1bbc-48cc-a6d0-df85f5c3fd30" providerId="ADAL" clId="{EAF61B27-9520-4C73-8094-0F29CFEBED45}" dt="2026-09-30T07:37:37.850" v="219" actId="207"/>
        <pc:sldMkLst>
          <pc:docMk/>
          <pc:sldMk cId="4107822588" sldId="284"/>
        </pc:sldMkLst>
        <pc:spChg chg="mod">
          <ac:chgData name="Pauline Prevett" userId="28704447-1bbc-48cc-a6d0-df85f5c3fd30" providerId="ADAL" clId="{EAF61B27-9520-4C73-8094-0F29CFEBED45}" dt="2026-09-30T07:37:37.850" v="219" actId="207"/>
          <ac:spMkLst>
            <pc:docMk/>
            <pc:sldMk cId="4107822588" sldId="284"/>
            <ac:spMk id="2" creationId="{7C55B484-1336-1F9A-CD52-F29CB320CCDC}"/>
          </ac:spMkLst>
        </pc:spChg>
      </pc:sldChg>
      <pc:sldChg chg="modSp mod">
        <pc:chgData name="Pauline Prevett" userId="28704447-1bbc-48cc-a6d0-df85f5c3fd30" providerId="ADAL" clId="{EAF61B27-9520-4C73-8094-0F29CFEBED45}" dt="2026-09-30T07:35:23.073" v="35" actId="20577"/>
        <pc:sldMkLst>
          <pc:docMk/>
          <pc:sldMk cId="1983622223" sldId="659"/>
        </pc:sldMkLst>
        <pc:spChg chg="mod">
          <ac:chgData name="Pauline Prevett" userId="28704447-1bbc-48cc-a6d0-df85f5c3fd30" providerId="ADAL" clId="{EAF61B27-9520-4C73-8094-0F29CFEBED45}" dt="2026-09-30T07:35:23.073" v="35" actId="20577"/>
          <ac:spMkLst>
            <pc:docMk/>
            <pc:sldMk cId="1983622223" sldId="659"/>
            <ac:spMk id="2" creationId="{584640EF-8D9C-1AF1-37E5-4EDD142EA307}"/>
          </ac:spMkLst>
        </pc:spChg>
      </pc:sldChg>
      <pc:sldChg chg="modSp mod">
        <pc:chgData name="Pauline Prevett" userId="28704447-1bbc-48cc-a6d0-df85f5c3fd30" providerId="ADAL" clId="{EAF61B27-9520-4C73-8094-0F29CFEBED45}" dt="2026-09-30T07:34:05.017" v="33" actId="20577"/>
        <pc:sldMkLst>
          <pc:docMk/>
          <pc:sldMk cId="1085247949" sldId="667"/>
        </pc:sldMkLst>
        <pc:graphicFrameChg chg="modGraphic">
          <ac:chgData name="Pauline Prevett" userId="28704447-1bbc-48cc-a6d0-df85f5c3fd30" providerId="ADAL" clId="{EAF61B27-9520-4C73-8094-0F29CFEBED45}" dt="2026-09-30T07:34:05.017" v="33" actId="20577"/>
          <ac:graphicFrameMkLst>
            <pc:docMk/>
            <pc:sldMk cId="1085247949" sldId="667"/>
            <ac:graphicFrameMk id="4" creationId="{00000000-0000-0000-0000-000000000000}"/>
          </ac:graphicFrameMkLst>
        </pc:graphicFrameChg>
      </pc:sldChg>
    </pc:docChg>
  </pc:docChgLst>
  <pc:docChgLst>
    <pc:chgData name="Pauline Prevett" userId="S::pauline.prevett@manchester.ac.uk::28704447-1bbc-48cc-a6d0-df85f5c3fd30" providerId="AD" clId="Web-{B36564C0-CD03-6022-444A-BBE8F9CE7AA0}"/>
    <pc:docChg chg="addSld delSld">
      <pc:chgData name="Pauline Prevett" userId="S::pauline.prevett@manchester.ac.uk::28704447-1bbc-48cc-a6d0-df85f5c3fd30" providerId="AD" clId="Web-{B36564C0-CD03-6022-444A-BBE8F9CE7AA0}" dt="2026-09-09T13:43:44.559" v="8"/>
      <pc:docMkLst>
        <pc:docMk/>
      </pc:docMkLst>
      <pc:sldChg chg="add">
        <pc:chgData name="Pauline Prevett" userId="S::pauline.prevett@manchester.ac.uk::28704447-1bbc-48cc-a6d0-df85f5c3fd30" providerId="AD" clId="Web-{B36564C0-CD03-6022-444A-BBE8F9CE7AA0}" dt="2026-09-09T13:43:27.699" v="5"/>
        <pc:sldMkLst>
          <pc:docMk/>
          <pc:sldMk cId="0" sldId="261"/>
        </pc:sldMkLst>
      </pc:sldChg>
      <pc:sldChg chg="add">
        <pc:chgData name="Pauline Prevett" userId="S::pauline.prevett@manchester.ac.uk::28704447-1bbc-48cc-a6d0-df85f5c3fd30" providerId="AD" clId="Web-{B36564C0-CD03-6022-444A-BBE8F9CE7AA0}" dt="2026-09-09T13:43:27.012" v="0"/>
        <pc:sldMkLst>
          <pc:docMk/>
          <pc:sldMk cId="973936323" sldId="666"/>
        </pc:sldMkLst>
      </pc:sldChg>
      <pc:sldChg chg="add">
        <pc:chgData name="Pauline Prevett" userId="S::pauline.prevett@manchester.ac.uk::28704447-1bbc-48cc-a6d0-df85f5c3fd30" providerId="AD" clId="Web-{B36564C0-CD03-6022-444A-BBE8F9CE7AA0}" dt="2026-09-09T13:43:27.137" v="1"/>
        <pc:sldMkLst>
          <pc:docMk/>
          <pc:sldMk cId="1085247949" sldId="667"/>
        </pc:sldMkLst>
      </pc:sldChg>
      <pc:sldChg chg="add">
        <pc:chgData name="Pauline Prevett" userId="S::pauline.prevett@manchester.ac.uk::28704447-1bbc-48cc-a6d0-df85f5c3fd30" providerId="AD" clId="Web-{B36564C0-CD03-6022-444A-BBE8F9CE7AA0}" dt="2026-09-09T13:43:27.230" v="2"/>
        <pc:sldMkLst>
          <pc:docMk/>
          <pc:sldMk cId="1302658112" sldId="668"/>
        </pc:sldMkLst>
      </pc:sldChg>
      <pc:sldChg chg="add">
        <pc:chgData name="Pauline Prevett" userId="S::pauline.prevett@manchester.ac.uk::28704447-1bbc-48cc-a6d0-df85f5c3fd30" providerId="AD" clId="Web-{B36564C0-CD03-6022-444A-BBE8F9CE7AA0}" dt="2026-09-09T13:43:27.308" v="3"/>
        <pc:sldMkLst>
          <pc:docMk/>
          <pc:sldMk cId="3847858463" sldId="669"/>
        </pc:sldMkLst>
      </pc:sldChg>
      <pc:sldChg chg="add">
        <pc:chgData name="Pauline Prevett" userId="S::pauline.prevett@manchester.ac.uk::28704447-1bbc-48cc-a6d0-df85f5c3fd30" providerId="AD" clId="Web-{B36564C0-CD03-6022-444A-BBE8F9CE7AA0}" dt="2026-09-09T13:43:27.449" v="4"/>
        <pc:sldMkLst>
          <pc:docMk/>
          <pc:sldMk cId="1253193589" sldId="670"/>
        </pc:sldMkLst>
      </pc:sldChg>
    </pc:docChg>
  </pc:docChgLst>
  <pc:docChgLst>
    <pc:chgData name="Pauline Prevett" userId="S::pauline.prevett@manchester.ac.uk::28704447-1bbc-48cc-a6d0-df85f5c3fd30" providerId="AD" clId="Web-{617205F8-F50B-A8D3-C366-C0303CDE5A14}"/>
    <pc:docChg chg="addSld delSld modSld">
      <pc:chgData name="Pauline Prevett" userId="S::pauline.prevett@manchester.ac.uk::28704447-1bbc-48cc-a6d0-df85f5c3fd30" providerId="AD" clId="Web-{617205F8-F50B-A8D3-C366-C0303CDE5A14}" dt="2026-09-24T10:42:26.347" v="677" actId="20577"/>
      <pc:docMkLst>
        <pc:docMk/>
      </pc:docMkLst>
      <pc:sldChg chg="modSp">
        <pc:chgData name="Pauline Prevett" userId="S::pauline.prevett@manchester.ac.uk::28704447-1bbc-48cc-a6d0-df85f5c3fd30" providerId="AD" clId="Web-{617205F8-F50B-A8D3-C366-C0303CDE5A14}" dt="2026-09-24T10:15:38.073" v="518" actId="1076"/>
        <pc:sldMkLst>
          <pc:docMk/>
          <pc:sldMk cId="0" sldId="261"/>
        </pc:sldMkLst>
        <pc:spChg chg="mod">
          <ac:chgData name="Pauline Prevett" userId="S::pauline.prevett@manchester.ac.uk::28704447-1bbc-48cc-a6d0-df85f5c3fd30" providerId="AD" clId="Web-{617205F8-F50B-A8D3-C366-C0303CDE5A14}" dt="2026-09-24T10:15:27.745" v="517" actId="20577"/>
          <ac:spMkLst>
            <pc:docMk/>
            <pc:sldMk cId="0" sldId="261"/>
            <ac:spMk id="8" creationId="{00000000-0000-0000-0000-000000000000}"/>
          </ac:spMkLst>
        </pc:spChg>
        <pc:spChg chg="mod">
          <ac:chgData name="Pauline Prevett" userId="S::pauline.prevett@manchester.ac.uk::28704447-1bbc-48cc-a6d0-df85f5c3fd30" providerId="AD" clId="Web-{617205F8-F50B-A8D3-C366-C0303CDE5A14}" dt="2026-09-24T10:15:38.073" v="518" actId="1076"/>
          <ac:spMkLst>
            <pc:docMk/>
            <pc:sldMk cId="0" sldId="261"/>
            <ac:spMk id="11" creationId="{00000000-0000-0000-0000-000000000000}"/>
          </ac:spMkLst>
        </pc:spChg>
        <pc:spChg chg="mod">
          <ac:chgData name="Pauline Prevett" userId="S::pauline.prevett@manchester.ac.uk::28704447-1bbc-48cc-a6d0-df85f5c3fd30" providerId="AD" clId="Web-{617205F8-F50B-A8D3-C366-C0303CDE5A14}" dt="2026-09-24T10:15:18.620" v="515" actId="1076"/>
          <ac:spMkLst>
            <pc:docMk/>
            <pc:sldMk cId="0" sldId="261"/>
            <ac:spMk id="12" creationId="{00000000-0000-0000-0000-000000000000}"/>
          </ac:spMkLst>
        </pc:spChg>
      </pc:sldChg>
      <pc:sldChg chg="modSp">
        <pc:chgData name="Pauline Prevett" userId="S::pauline.prevett@manchester.ac.uk::28704447-1bbc-48cc-a6d0-df85f5c3fd30" providerId="AD" clId="Web-{617205F8-F50B-A8D3-C366-C0303CDE5A14}" dt="2026-09-24T10:22:03.837" v="521" actId="20577"/>
        <pc:sldMkLst>
          <pc:docMk/>
          <pc:sldMk cId="2678645254" sldId="270"/>
        </pc:sldMkLst>
        <pc:spChg chg="mod">
          <ac:chgData name="Pauline Prevett" userId="S::pauline.prevett@manchester.ac.uk::28704447-1bbc-48cc-a6d0-df85f5c3fd30" providerId="AD" clId="Web-{617205F8-F50B-A8D3-C366-C0303CDE5A14}" dt="2026-09-24T10:22:03.837" v="521" actId="20577"/>
          <ac:spMkLst>
            <pc:docMk/>
            <pc:sldMk cId="2678645254" sldId="270"/>
            <ac:spMk id="3" creationId="{73C15332-C28C-565F-172E-A608021E572E}"/>
          </ac:spMkLst>
        </pc:spChg>
      </pc:sldChg>
      <pc:sldChg chg="addSp delSp modSp">
        <pc:chgData name="Pauline Prevett" userId="S::pauline.prevett@manchester.ac.uk::28704447-1bbc-48cc-a6d0-df85f5c3fd30" providerId="AD" clId="Web-{617205F8-F50B-A8D3-C366-C0303CDE5A14}" dt="2026-09-24T10:09:25.623" v="370" actId="20577"/>
        <pc:sldMkLst>
          <pc:docMk/>
          <pc:sldMk cId="4120525194" sldId="281"/>
        </pc:sldMkLst>
        <pc:spChg chg="mod">
          <ac:chgData name="Pauline Prevett" userId="S::pauline.prevett@manchester.ac.uk::28704447-1bbc-48cc-a6d0-df85f5c3fd30" providerId="AD" clId="Web-{617205F8-F50B-A8D3-C366-C0303CDE5A14}" dt="2026-09-24T10:09:25.623" v="370" actId="20577"/>
          <ac:spMkLst>
            <pc:docMk/>
            <pc:sldMk cId="4120525194" sldId="281"/>
            <ac:spMk id="2" creationId="{083AAD86-5C51-B21C-D67A-60BCB42612D0}"/>
          </ac:spMkLst>
        </pc:spChg>
        <pc:spChg chg="mod">
          <ac:chgData name="Pauline Prevett" userId="S::pauline.prevett@manchester.ac.uk::28704447-1bbc-48cc-a6d0-df85f5c3fd30" providerId="AD" clId="Web-{617205F8-F50B-A8D3-C366-C0303CDE5A14}" dt="2026-09-24T10:08:51.263" v="359"/>
          <ac:spMkLst>
            <pc:docMk/>
            <pc:sldMk cId="4120525194" sldId="281"/>
            <ac:spMk id="8" creationId="{BA32C546-BF1F-0CD1-BA47-3724289D43F3}"/>
          </ac:spMkLst>
        </pc:spChg>
        <pc:spChg chg="add del">
          <ac:chgData name="Pauline Prevett" userId="S::pauline.prevett@manchester.ac.uk::28704447-1bbc-48cc-a6d0-df85f5c3fd30" providerId="AD" clId="Web-{617205F8-F50B-A8D3-C366-C0303CDE5A14}" dt="2026-09-24T10:08:51.263" v="359"/>
          <ac:spMkLst>
            <pc:docMk/>
            <pc:sldMk cId="4120525194" sldId="281"/>
            <ac:spMk id="41" creationId="{04812C46-200A-4DEB-A05E-3ED6C68C2387}"/>
          </ac:spMkLst>
        </pc:spChg>
        <pc:spChg chg="add del">
          <ac:chgData name="Pauline Prevett" userId="S::pauline.prevett@manchester.ac.uk::28704447-1bbc-48cc-a6d0-df85f5c3fd30" providerId="AD" clId="Web-{617205F8-F50B-A8D3-C366-C0303CDE5A14}" dt="2026-09-24T10:08:51.263" v="359"/>
          <ac:spMkLst>
            <pc:docMk/>
            <pc:sldMk cId="4120525194" sldId="281"/>
            <ac:spMk id="42" creationId="{D1EA859B-E555-4109-94F3-6700E046E008}"/>
          </ac:spMkLst>
        </pc:spChg>
        <pc:picChg chg="add mod">
          <ac:chgData name="Pauline Prevett" userId="S::pauline.prevett@manchester.ac.uk::28704447-1bbc-48cc-a6d0-df85f5c3fd30" providerId="AD" clId="Web-{617205F8-F50B-A8D3-C366-C0303CDE5A14}" dt="2026-09-24T10:09:00.966" v="360" actId="14100"/>
          <ac:picMkLst>
            <pc:docMk/>
            <pc:sldMk cId="4120525194" sldId="281"/>
            <ac:picMk id="3" creationId="{8C9AAACE-34C8-5989-F7B8-E3FA7E2FBC5E}"/>
          </ac:picMkLst>
        </pc:picChg>
      </pc:sldChg>
      <pc:sldChg chg="modSp add">
        <pc:chgData name="Pauline Prevett" userId="S::pauline.prevett@manchester.ac.uk::28704447-1bbc-48cc-a6d0-df85f5c3fd30" providerId="AD" clId="Web-{617205F8-F50B-A8D3-C366-C0303CDE5A14}" dt="2026-09-24T10:27:14.926" v="605" actId="1076"/>
        <pc:sldMkLst>
          <pc:docMk/>
          <pc:sldMk cId="1951676875" sldId="318"/>
        </pc:sldMkLst>
        <pc:spChg chg="mod">
          <ac:chgData name="Pauline Prevett" userId="S::pauline.prevett@manchester.ac.uk::28704447-1bbc-48cc-a6d0-df85f5c3fd30" providerId="AD" clId="Web-{617205F8-F50B-A8D3-C366-C0303CDE5A14}" dt="2026-09-24T10:26:46.956" v="600" actId="20577"/>
          <ac:spMkLst>
            <pc:docMk/>
            <pc:sldMk cId="1951676875" sldId="318"/>
            <ac:spMk id="21" creationId="{AEEAC166-5872-FE79-9D91-88D1ACBA2A7D}"/>
          </ac:spMkLst>
        </pc:spChg>
        <pc:spChg chg="mod">
          <ac:chgData name="Pauline Prevett" userId="S::pauline.prevett@manchester.ac.uk::28704447-1bbc-48cc-a6d0-df85f5c3fd30" providerId="AD" clId="Web-{617205F8-F50B-A8D3-C366-C0303CDE5A14}" dt="2026-09-24T10:27:14.926" v="605" actId="1076"/>
          <ac:spMkLst>
            <pc:docMk/>
            <pc:sldMk cId="1951676875" sldId="318"/>
            <ac:spMk id="39" creationId="{687563C6-E390-39FC-21DE-D05846F85FCB}"/>
          </ac:spMkLst>
        </pc:spChg>
      </pc:sldChg>
      <pc:sldChg chg="modSp add">
        <pc:chgData name="Pauline Prevett" userId="S::pauline.prevett@manchester.ac.uk::28704447-1bbc-48cc-a6d0-df85f5c3fd30" providerId="AD" clId="Web-{617205F8-F50B-A8D3-C366-C0303CDE5A14}" dt="2026-09-24T10:36:23.210" v="619" actId="20577"/>
        <pc:sldMkLst>
          <pc:docMk/>
          <pc:sldMk cId="677609547" sldId="337"/>
        </pc:sldMkLst>
        <pc:spChg chg="mod">
          <ac:chgData name="Pauline Prevett" userId="S::pauline.prevett@manchester.ac.uk::28704447-1bbc-48cc-a6d0-df85f5c3fd30" providerId="AD" clId="Web-{617205F8-F50B-A8D3-C366-C0303CDE5A14}" dt="2026-09-24T10:28:05.115" v="614" actId="14100"/>
          <ac:spMkLst>
            <pc:docMk/>
            <pc:sldMk cId="677609547" sldId="337"/>
            <ac:spMk id="3" creationId="{FF8FD539-41D4-2C29-FBB0-CFD8A8B31B52}"/>
          </ac:spMkLst>
        </pc:spChg>
        <pc:spChg chg="mod">
          <ac:chgData name="Pauline Prevett" userId="S::pauline.prevett@manchester.ac.uk::28704447-1bbc-48cc-a6d0-df85f5c3fd30" providerId="AD" clId="Web-{617205F8-F50B-A8D3-C366-C0303CDE5A14}" dt="2026-09-24T10:36:23.210" v="619" actId="20577"/>
          <ac:spMkLst>
            <pc:docMk/>
            <pc:sldMk cId="677609547" sldId="337"/>
            <ac:spMk id="9" creationId="{850EB952-D001-8C72-18CD-72DCE94943B7}"/>
          </ac:spMkLst>
        </pc:spChg>
        <pc:picChg chg="mod">
          <ac:chgData name="Pauline Prevett" userId="S::pauline.prevett@manchester.ac.uk::28704447-1bbc-48cc-a6d0-df85f5c3fd30" providerId="AD" clId="Web-{617205F8-F50B-A8D3-C366-C0303CDE5A14}" dt="2026-09-24T10:28:09.959" v="615" actId="1076"/>
          <ac:picMkLst>
            <pc:docMk/>
            <pc:sldMk cId="677609547" sldId="337"/>
            <ac:picMk id="6" creationId="{AA93DFDC-F9E0-6A06-6F0B-1412E039494D}"/>
          </ac:picMkLst>
        </pc:picChg>
      </pc:sldChg>
      <pc:sldChg chg="modSp add">
        <pc:chgData name="Pauline Prevett" userId="S::pauline.prevett@manchester.ac.uk::28704447-1bbc-48cc-a6d0-df85f5c3fd30" providerId="AD" clId="Web-{617205F8-F50B-A8D3-C366-C0303CDE5A14}" dt="2026-09-24T10:24:47.796" v="532" actId="1076"/>
        <pc:sldMkLst>
          <pc:docMk/>
          <pc:sldMk cId="3678813791" sldId="338"/>
        </pc:sldMkLst>
        <pc:spChg chg="mod">
          <ac:chgData name="Pauline Prevett" userId="S::pauline.prevett@manchester.ac.uk::28704447-1bbc-48cc-a6d0-df85f5c3fd30" providerId="AD" clId="Web-{617205F8-F50B-A8D3-C366-C0303CDE5A14}" dt="2026-09-24T10:24:47.796" v="532" actId="1076"/>
          <ac:spMkLst>
            <pc:docMk/>
            <pc:sldMk cId="3678813791" sldId="338"/>
            <ac:spMk id="5" creationId="{FE1E814D-1766-2A2F-B41F-26A8A8D22CBF}"/>
          </ac:spMkLst>
        </pc:spChg>
      </pc:sldChg>
      <pc:sldChg chg="modSp add">
        <pc:chgData name="Pauline Prevett" userId="S::pauline.prevett@manchester.ac.uk::28704447-1bbc-48cc-a6d0-df85f5c3fd30" providerId="AD" clId="Web-{617205F8-F50B-A8D3-C366-C0303CDE5A14}" dt="2026-09-24T10:25:15.376" v="534" actId="1076"/>
        <pc:sldMkLst>
          <pc:docMk/>
          <pc:sldMk cId="2904202154" sldId="346"/>
        </pc:sldMkLst>
        <pc:spChg chg="mod">
          <ac:chgData name="Pauline Prevett" userId="S::pauline.prevett@manchester.ac.uk::28704447-1bbc-48cc-a6d0-df85f5c3fd30" providerId="AD" clId="Web-{617205F8-F50B-A8D3-C366-C0303CDE5A14}" dt="2026-09-24T10:25:15.376" v="534" actId="1076"/>
          <ac:spMkLst>
            <pc:docMk/>
            <pc:sldMk cId="2904202154" sldId="346"/>
            <ac:spMk id="5" creationId="{782649DB-7A1D-5D95-A83B-C5FC8B5743D7}"/>
          </ac:spMkLst>
        </pc:spChg>
      </pc:sldChg>
      <pc:sldChg chg="modSp add">
        <pc:chgData name="Pauline Prevett" userId="S::pauline.prevett@manchester.ac.uk::28704447-1bbc-48cc-a6d0-df85f5c3fd30" providerId="AD" clId="Web-{617205F8-F50B-A8D3-C366-C0303CDE5A14}" dt="2026-09-24T10:25:26.328" v="535" actId="20577"/>
        <pc:sldMkLst>
          <pc:docMk/>
          <pc:sldMk cId="3781723239" sldId="347"/>
        </pc:sldMkLst>
        <pc:spChg chg="mod">
          <ac:chgData name="Pauline Prevett" userId="S::pauline.prevett@manchester.ac.uk::28704447-1bbc-48cc-a6d0-df85f5c3fd30" providerId="AD" clId="Web-{617205F8-F50B-A8D3-C366-C0303CDE5A14}" dt="2026-09-24T10:25:26.328" v="535" actId="20577"/>
          <ac:spMkLst>
            <pc:docMk/>
            <pc:sldMk cId="3781723239" sldId="347"/>
            <ac:spMk id="5" creationId="{13B58DEC-0005-3249-73BC-5DBD5E11B7F9}"/>
          </ac:spMkLst>
        </pc:spChg>
      </pc:sldChg>
      <pc:sldChg chg="modSp add">
        <pc:chgData name="Pauline Prevett" userId="S::pauline.prevett@manchester.ac.uk::28704447-1bbc-48cc-a6d0-df85f5c3fd30" providerId="AD" clId="Web-{617205F8-F50B-A8D3-C366-C0303CDE5A14}" dt="2026-09-24T10:25:59.642" v="537" actId="1076"/>
        <pc:sldMkLst>
          <pc:docMk/>
          <pc:sldMk cId="3228088247" sldId="348"/>
        </pc:sldMkLst>
        <pc:spChg chg="mod">
          <ac:chgData name="Pauline Prevett" userId="S::pauline.prevett@manchester.ac.uk::28704447-1bbc-48cc-a6d0-df85f5c3fd30" providerId="AD" clId="Web-{617205F8-F50B-A8D3-C366-C0303CDE5A14}" dt="2026-09-24T10:25:59.642" v="537" actId="1076"/>
          <ac:spMkLst>
            <pc:docMk/>
            <pc:sldMk cId="3228088247" sldId="348"/>
            <ac:spMk id="5" creationId="{0059FBB9-210B-7025-B35E-57890AF14856}"/>
          </ac:spMkLst>
        </pc:spChg>
      </pc:sldChg>
      <pc:sldChg chg="modSp add">
        <pc:chgData name="Pauline Prevett" userId="S::pauline.prevett@manchester.ac.uk::28704447-1bbc-48cc-a6d0-df85f5c3fd30" providerId="AD" clId="Web-{617205F8-F50B-A8D3-C366-C0303CDE5A14}" dt="2026-09-24T10:26:23.080" v="595"/>
        <pc:sldMkLst>
          <pc:docMk/>
          <pc:sldMk cId="3513763523" sldId="349"/>
        </pc:sldMkLst>
        <pc:spChg chg="mod">
          <ac:chgData name="Pauline Prevett" userId="S::pauline.prevett@manchester.ac.uk::28704447-1bbc-48cc-a6d0-df85f5c3fd30" providerId="AD" clId="Web-{617205F8-F50B-A8D3-C366-C0303CDE5A14}" dt="2026-09-24T10:26:15.549" v="539" actId="1076"/>
          <ac:spMkLst>
            <pc:docMk/>
            <pc:sldMk cId="3513763523" sldId="349"/>
            <ac:spMk id="5" creationId="{0FFF71CA-B54A-9CCB-7829-2E974C20469B}"/>
          </ac:spMkLst>
        </pc:spChg>
        <pc:graphicFrameChg chg="mod modGraphic">
          <ac:chgData name="Pauline Prevett" userId="S::pauline.prevett@manchester.ac.uk::28704447-1bbc-48cc-a6d0-df85f5c3fd30" providerId="AD" clId="Web-{617205F8-F50B-A8D3-C366-C0303CDE5A14}" dt="2026-09-24T10:26:23.080" v="595"/>
          <ac:graphicFrameMkLst>
            <pc:docMk/>
            <pc:sldMk cId="3513763523" sldId="349"/>
            <ac:graphicFrameMk id="7" creationId="{FC97FB01-71F0-EC64-B4BB-829F03B7CD62}"/>
          </ac:graphicFrameMkLst>
        </pc:graphicFrameChg>
      </pc:sldChg>
      <pc:sldChg chg="modSp">
        <pc:chgData name="Pauline Prevett" userId="S::pauline.prevett@manchester.ac.uk::28704447-1bbc-48cc-a6d0-df85f5c3fd30" providerId="AD" clId="Web-{617205F8-F50B-A8D3-C366-C0303CDE5A14}" dt="2026-09-24T10:13:13.334" v="440"/>
        <pc:sldMkLst>
          <pc:docMk/>
          <pc:sldMk cId="1085247949" sldId="667"/>
        </pc:sldMkLst>
        <pc:graphicFrameChg chg="mod modGraphic">
          <ac:chgData name="Pauline Prevett" userId="S::pauline.prevett@manchester.ac.uk::28704447-1bbc-48cc-a6d0-df85f5c3fd30" providerId="AD" clId="Web-{617205F8-F50B-A8D3-C366-C0303CDE5A14}" dt="2026-09-24T10:13:13.334" v="440"/>
          <ac:graphicFrameMkLst>
            <pc:docMk/>
            <pc:sldMk cId="1085247949" sldId="667"/>
            <ac:graphicFrameMk id="4" creationId="{00000000-0000-0000-0000-000000000000}"/>
          </ac:graphicFrameMkLst>
        </pc:graphicFrameChg>
      </pc:sldChg>
      <pc:sldChg chg="modSp">
        <pc:chgData name="Pauline Prevett" userId="S::pauline.prevett@manchester.ac.uk::28704447-1bbc-48cc-a6d0-df85f5c3fd30" providerId="AD" clId="Web-{617205F8-F50B-A8D3-C366-C0303CDE5A14}" dt="2026-09-24T10:14:54.322" v="514"/>
        <pc:sldMkLst>
          <pc:docMk/>
          <pc:sldMk cId="1302658112" sldId="668"/>
        </pc:sldMkLst>
        <pc:graphicFrameChg chg="mod modGraphic">
          <ac:chgData name="Pauline Prevett" userId="S::pauline.prevett@manchester.ac.uk::28704447-1bbc-48cc-a6d0-df85f5c3fd30" providerId="AD" clId="Web-{617205F8-F50B-A8D3-C366-C0303CDE5A14}" dt="2026-09-24T10:14:54.322" v="514"/>
          <ac:graphicFrameMkLst>
            <pc:docMk/>
            <pc:sldMk cId="1302658112" sldId="668"/>
            <ac:graphicFrameMk id="4" creationId="{00000000-0000-0000-0000-000000000000}"/>
          </ac:graphicFrameMkLst>
        </pc:graphicFrameChg>
      </pc:sldChg>
      <pc:sldChg chg="modSp new">
        <pc:chgData name="Pauline Prevett" userId="S::pauline.prevett@manchester.ac.uk::28704447-1bbc-48cc-a6d0-df85f5c3fd30" providerId="AD" clId="Web-{617205F8-F50B-A8D3-C366-C0303CDE5A14}" dt="2026-09-24T10:42:26.347" v="677" actId="20577"/>
        <pc:sldMkLst>
          <pc:docMk/>
          <pc:sldMk cId="3814771367" sldId="1171"/>
        </pc:sldMkLst>
        <pc:spChg chg="mod">
          <ac:chgData name="Pauline Prevett" userId="S::pauline.prevett@manchester.ac.uk::28704447-1bbc-48cc-a6d0-df85f5c3fd30" providerId="AD" clId="Web-{617205F8-F50B-A8D3-C366-C0303CDE5A14}" dt="2026-09-24T09:39:20.469" v="42" actId="20577"/>
          <ac:spMkLst>
            <pc:docMk/>
            <pc:sldMk cId="3814771367" sldId="1171"/>
            <ac:spMk id="2" creationId="{8B2FBE2B-1506-2883-0BD2-87E200D9BC39}"/>
          </ac:spMkLst>
        </pc:spChg>
        <pc:spChg chg="mod">
          <ac:chgData name="Pauline Prevett" userId="S::pauline.prevett@manchester.ac.uk::28704447-1bbc-48cc-a6d0-df85f5c3fd30" providerId="AD" clId="Web-{617205F8-F50B-A8D3-C366-C0303CDE5A14}" dt="2026-09-24T10:42:26.347" v="677" actId="20577"/>
          <ac:spMkLst>
            <pc:docMk/>
            <pc:sldMk cId="3814771367" sldId="1171"/>
            <ac:spMk id="3" creationId="{7E788B46-BE65-D7AB-5E68-F7E817C536A7}"/>
          </ac:spMkLst>
        </pc:spChg>
      </pc:sldChg>
      <pc:sldChg chg="add">
        <pc:chgData name="Pauline Prevett" userId="S::pauline.prevett@manchester.ac.uk::28704447-1bbc-48cc-a6d0-df85f5c3fd30" providerId="AD" clId="Web-{617205F8-F50B-A8D3-C366-C0303CDE5A14}" dt="2026-09-24T10:23:48.669" v="523"/>
        <pc:sldMkLst>
          <pc:docMk/>
          <pc:sldMk cId="3411852240" sldId="1172"/>
        </pc:sldMkLst>
      </pc:sldChg>
      <pc:sldMasterChg chg="addSldLayout">
        <pc:chgData name="Pauline Prevett" userId="S::pauline.prevett@manchester.ac.uk::28704447-1bbc-48cc-a6d0-df85f5c3fd30" providerId="AD" clId="Web-{617205F8-F50B-A8D3-C366-C0303CDE5A14}" dt="2026-09-24T10:23:49.934" v="530"/>
        <pc:sldMasterMkLst>
          <pc:docMk/>
          <pc:sldMasterMk cId="2986427819" sldId="2147483648"/>
        </pc:sldMasterMkLst>
        <pc:sldLayoutChg chg="add">
          <pc:chgData name="Pauline Prevett" userId="S::pauline.prevett@manchester.ac.uk::28704447-1bbc-48cc-a6d0-df85f5c3fd30" providerId="AD" clId="Web-{617205F8-F50B-A8D3-C366-C0303CDE5A14}" dt="2026-09-24T10:23:48.762" v="524"/>
          <pc:sldLayoutMkLst>
            <pc:docMk/>
            <pc:sldMasterMk cId="2986427819" sldId="2147483648"/>
            <pc:sldLayoutMk cId="2581412499" sldId="2147483697"/>
          </pc:sldLayoutMkLst>
        </pc:sldLayoutChg>
        <pc:sldLayoutChg chg="add">
          <pc:chgData name="Pauline Prevett" userId="S::pauline.prevett@manchester.ac.uk::28704447-1bbc-48cc-a6d0-df85f5c3fd30" providerId="AD" clId="Web-{617205F8-F50B-A8D3-C366-C0303CDE5A14}" dt="2026-09-24T10:23:49.747" v="528"/>
          <pc:sldLayoutMkLst>
            <pc:docMk/>
            <pc:sldMasterMk cId="2986427819" sldId="2147483648"/>
            <pc:sldLayoutMk cId="370826287" sldId="2147483698"/>
          </pc:sldLayoutMkLst>
        </pc:sldLayoutChg>
        <pc:sldLayoutChg chg="add">
          <pc:chgData name="Pauline Prevett" userId="S::pauline.prevett@manchester.ac.uk::28704447-1bbc-48cc-a6d0-df85f5c3fd30" providerId="AD" clId="Web-{617205F8-F50B-A8D3-C366-C0303CDE5A14}" dt="2026-09-24T10:23:49.872" v="529"/>
          <pc:sldLayoutMkLst>
            <pc:docMk/>
            <pc:sldMasterMk cId="2986427819" sldId="2147483648"/>
            <pc:sldLayoutMk cId="2707667639" sldId="2147483699"/>
          </pc:sldLayoutMkLst>
        </pc:sldLayoutChg>
        <pc:sldLayoutChg chg="add">
          <pc:chgData name="Pauline Prevett" userId="S::pauline.prevett@manchester.ac.uk::28704447-1bbc-48cc-a6d0-df85f5c3fd30" providerId="AD" clId="Web-{617205F8-F50B-A8D3-C366-C0303CDE5A14}" dt="2026-09-24T10:23:49.934" v="530"/>
          <pc:sldLayoutMkLst>
            <pc:docMk/>
            <pc:sldMasterMk cId="2986427819" sldId="2147483648"/>
            <pc:sldLayoutMk cId="3879459718" sldId="2147483700"/>
          </pc:sldLayoutMkLst>
        </pc:sldLayoutChg>
      </pc:sldMasterChg>
    </pc:docChg>
  </pc:docChgLst>
  <pc:docChgLst>
    <pc:chgData name="Jonathan Gledhill" userId="8d4cccb4-cd07-4a9b-88d3-e1846a1a6012" providerId="ADAL" clId="{2FA87BF2-6B21-4D06-8E79-AAB9373290EA}"/>
    <pc:docChg chg="undo redo custSel addSld delSld modSld sldOrd">
      <pc:chgData name="Jonathan Gledhill" userId="8d4cccb4-cd07-4a9b-88d3-e1846a1a6012" providerId="ADAL" clId="{2FA87BF2-6B21-4D06-8E79-AAB9373290EA}" dt="2026-09-30T11:59:27.736" v="53" actId="27636"/>
      <pc:docMkLst>
        <pc:docMk/>
      </pc:docMkLst>
      <pc:sldChg chg="modSp">
        <pc:chgData name="Jonathan Gledhill" userId="8d4cccb4-cd07-4a9b-88d3-e1846a1a6012" providerId="ADAL" clId="{2FA87BF2-6B21-4D06-8E79-AAB9373290EA}" dt="2026-09-30T11:59:27.736" v="53" actId="27636"/>
        <pc:sldMkLst>
          <pc:docMk/>
          <pc:sldMk cId="3098482172" sldId="279"/>
        </pc:sldMkLst>
        <pc:picChg chg="mod">
          <ac:chgData name="Jonathan Gledhill" userId="8d4cccb4-cd07-4a9b-88d3-e1846a1a6012" providerId="ADAL" clId="{2FA87BF2-6B21-4D06-8E79-AAB9373290EA}" dt="2026-09-30T11:59:27.736" v="53" actId="27636"/>
          <ac:picMkLst>
            <pc:docMk/>
            <pc:sldMk cId="3098482172" sldId="279"/>
            <ac:picMk id="1026" creationId="{3028A581-E87D-A172-5864-820390DC51E7}"/>
          </ac:picMkLst>
        </pc:picChg>
      </pc:sldChg>
      <pc:sldChg chg="modSp mod modNotesTx">
        <pc:chgData name="Jonathan Gledhill" userId="8d4cccb4-cd07-4a9b-88d3-e1846a1a6012" providerId="ADAL" clId="{2FA87BF2-6B21-4D06-8E79-AAB9373290EA}" dt="2026-09-23T14:48:34.524" v="47" actId="1076"/>
        <pc:sldMkLst>
          <pc:docMk/>
          <pc:sldMk cId="1040295513" sldId="289"/>
        </pc:sldMkLst>
        <pc:spChg chg="mod">
          <ac:chgData name="Jonathan Gledhill" userId="8d4cccb4-cd07-4a9b-88d3-e1846a1a6012" providerId="ADAL" clId="{2FA87BF2-6B21-4D06-8E79-AAB9373290EA}" dt="2026-09-23T14:48:19.619" v="45" actId="255"/>
          <ac:spMkLst>
            <pc:docMk/>
            <pc:sldMk cId="1040295513" sldId="289"/>
            <ac:spMk id="3" creationId="{8183B508-67A9-13F6-87F3-A5C773D77C2F}"/>
          </ac:spMkLst>
        </pc:spChg>
        <pc:picChg chg="mod">
          <ac:chgData name="Jonathan Gledhill" userId="8d4cccb4-cd07-4a9b-88d3-e1846a1a6012" providerId="ADAL" clId="{2FA87BF2-6B21-4D06-8E79-AAB9373290EA}" dt="2026-09-23T14:48:34.524" v="47" actId="1076"/>
          <ac:picMkLst>
            <pc:docMk/>
            <pc:sldMk cId="1040295513" sldId="289"/>
            <ac:picMk id="6" creationId="{A5196615-5CAA-0ED2-E441-93A0756B679A}"/>
          </ac:picMkLst>
        </pc:picChg>
        <pc:picChg chg="mod">
          <ac:chgData name="Jonathan Gledhill" userId="8d4cccb4-cd07-4a9b-88d3-e1846a1a6012" providerId="ADAL" clId="{2FA87BF2-6B21-4D06-8E79-AAB9373290EA}" dt="2026-09-23T14:48:30.872" v="46" actId="1076"/>
          <ac:picMkLst>
            <pc:docMk/>
            <pc:sldMk cId="1040295513" sldId="289"/>
            <ac:picMk id="7" creationId="{022AD4AB-0680-F7F8-8C70-C5F9EE991350}"/>
          </ac:picMkLst>
        </pc:picChg>
      </pc:sldChg>
      <pc:sldChg chg="addSp delSp mod">
        <pc:chgData name="Jonathan Gledhill" userId="8d4cccb4-cd07-4a9b-88d3-e1846a1a6012" providerId="ADAL" clId="{2FA87BF2-6B21-4D06-8E79-AAB9373290EA}" dt="2026-09-18T14:34:37.075" v="7" actId="22"/>
        <pc:sldMkLst>
          <pc:docMk/>
          <pc:sldMk cId="3078643699" sldId="372"/>
        </pc:sldMkLst>
      </pc:sldChg>
      <pc:sldChg chg="add del">
        <pc:chgData name="Jonathan Gledhill" userId="8d4cccb4-cd07-4a9b-88d3-e1846a1a6012" providerId="ADAL" clId="{2FA87BF2-6B21-4D06-8E79-AAB9373290EA}" dt="2026-09-18T14:32:59.556" v="2"/>
        <pc:sldMkLst>
          <pc:docMk/>
          <pc:sldMk cId="3940311916" sldId="1162"/>
        </pc:sldMkLst>
      </pc:sldChg>
      <pc:sldChg chg="add">
        <pc:chgData name="Jonathan Gledhill" userId="8d4cccb4-cd07-4a9b-88d3-e1846a1a6012" providerId="ADAL" clId="{2FA87BF2-6B21-4D06-8E79-AAB9373290EA}" dt="2026-09-18T14:34:47.900" v="8"/>
        <pc:sldMkLst>
          <pc:docMk/>
          <pc:sldMk cId="485630928" sldId="1166"/>
        </pc:sldMkLst>
      </pc:sldChg>
      <pc:sldChg chg="modSp add mod ord">
        <pc:chgData name="Jonathan Gledhill" userId="8d4cccb4-cd07-4a9b-88d3-e1846a1a6012" providerId="ADAL" clId="{2FA87BF2-6B21-4D06-8E79-AAB9373290EA}" dt="2026-09-24T08:59:26.611" v="52"/>
        <pc:sldMkLst>
          <pc:docMk/>
          <pc:sldMk cId="513646246" sldId="1170"/>
        </pc:sldMkLst>
        <pc:spChg chg="mod">
          <ac:chgData name="Jonathan Gledhill" userId="8d4cccb4-cd07-4a9b-88d3-e1846a1a6012" providerId="ADAL" clId="{2FA87BF2-6B21-4D06-8E79-AAB9373290EA}" dt="2026-09-23T14:47:29.016" v="44" actId="20577"/>
          <ac:spMkLst>
            <pc:docMk/>
            <pc:sldMk cId="513646246" sldId="1170"/>
            <ac:spMk id="3" creationId="{91624BC5-7EA4-6275-F03A-FF0ED9F53DF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8">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EFC364-8BC3-4F44-B6E7-B6EFB4DCA13F}" type="doc">
      <dgm:prSet loTypeId="urn:microsoft.com/office/officeart/2005/8/layout/vList2" loCatId="list" qsTypeId="urn:microsoft.com/office/officeart/2005/8/quickstyle/simple4#1" qsCatId="simple" csTypeId="urn:microsoft.com/office/officeart/2005/8/colors/colorful5#1" csCatId="colorful" phldr="1"/>
      <dgm:spPr/>
      <dgm:t>
        <a:bodyPr/>
        <a:lstStyle/>
        <a:p>
          <a:endParaRPr lang="en-US"/>
        </a:p>
      </dgm:t>
    </dgm:pt>
    <dgm:pt modelId="{9D7B722F-3779-41AD-BC97-1183EC04222D}">
      <dgm:prSet/>
      <dgm:spPr/>
      <dgm:t>
        <a:bodyPr/>
        <a:lstStyle/>
        <a:p>
          <a:r>
            <a:rPr lang="en-GB"/>
            <a:t>Have you previously enjoyed learning about research methods?</a:t>
          </a:r>
          <a:endParaRPr lang="en-US"/>
        </a:p>
      </dgm:t>
    </dgm:pt>
    <dgm:pt modelId="{3C8376AB-135C-41BF-A74B-6095AFBAD362}" type="parTrans" cxnId="{62261802-52DA-4B96-8930-0F4FE4D9FF59}">
      <dgm:prSet/>
      <dgm:spPr/>
      <dgm:t>
        <a:bodyPr/>
        <a:lstStyle/>
        <a:p>
          <a:endParaRPr lang="en-US"/>
        </a:p>
      </dgm:t>
    </dgm:pt>
    <dgm:pt modelId="{4C075B81-DB58-4C0A-BC31-0390D1722E57}" type="sibTrans" cxnId="{62261802-52DA-4B96-8930-0F4FE4D9FF59}">
      <dgm:prSet/>
      <dgm:spPr/>
      <dgm:t>
        <a:bodyPr/>
        <a:lstStyle/>
        <a:p>
          <a:endParaRPr lang="en-US"/>
        </a:p>
      </dgm:t>
    </dgm:pt>
    <dgm:pt modelId="{C8BC3F0B-714E-47A3-9BE1-2F0A396119B7}">
      <dgm:prSet/>
      <dgm:spPr/>
      <dgm:t>
        <a:bodyPr/>
        <a:lstStyle/>
        <a:p>
          <a:r>
            <a:rPr lang="en-GB"/>
            <a:t>Why is training and development important for you?</a:t>
          </a:r>
          <a:endParaRPr lang="en-US"/>
        </a:p>
      </dgm:t>
    </dgm:pt>
    <dgm:pt modelId="{1BEF0CB9-C47F-4F2F-AC08-73BFEF80AA8B}" type="parTrans" cxnId="{B79D95B7-C026-48AF-BD2C-786D815F4D01}">
      <dgm:prSet/>
      <dgm:spPr/>
      <dgm:t>
        <a:bodyPr/>
        <a:lstStyle/>
        <a:p>
          <a:endParaRPr lang="en-US"/>
        </a:p>
      </dgm:t>
    </dgm:pt>
    <dgm:pt modelId="{04220BC4-949B-48F1-8D54-A4C24A1D9953}" type="sibTrans" cxnId="{B79D95B7-C026-48AF-BD2C-786D815F4D01}">
      <dgm:prSet/>
      <dgm:spPr/>
      <dgm:t>
        <a:bodyPr/>
        <a:lstStyle/>
        <a:p>
          <a:endParaRPr lang="en-US"/>
        </a:p>
      </dgm:t>
    </dgm:pt>
    <dgm:pt modelId="{33185D36-EF35-4A70-A491-3271A7304D6D}" type="pres">
      <dgm:prSet presAssocID="{4BEFC364-8BC3-4F44-B6E7-B6EFB4DCA13F}" presName="linear" presStyleCnt="0">
        <dgm:presLayoutVars>
          <dgm:animLvl val="lvl"/>
          <dgm:resizeHandles val="exact"/>
        </dgm:presLayoutVars>
      </dgm:prSet>
      <dgm:spPr/>
    </dgm:pt>
    <dgm:pt modelId="{6BF800E0-D234-4FA1-9064-4BF88C8B30ED}" type="pres">
      <dgm:prSet presAssocID="{9D7B722F-3779-41AD-BC97-1183EC04222D}" presName="parentText" presStyleLbl="node1" presStyleIdx="0" presStyleCnt="2">
        <dgm:presLayoutVars>
          <dgm:chMax val="0"/>
          <dgm:bulletEnabled val="1"/>
        </dgm:presLayoutVars>
      </dgm:prSet>
      <dgm:spPr/>
    </dgm:pt>
    <dgm:pt modelId="{E289A6D3-DEDF-4C1E-A638-84FCA213CEE7}" type="pres">
      <dgm:prSet presAssocID="{4C075B81-DB58-4C0A-BC31-0390D1722E57}" presName="spacer" presStyleCnt="0"/>
      <dgm:spPr/>
    </dgm:pt>
    <dgm:pt modelId="{6A97DDFE-1709-4872-974C-9154AE423659}" type="pres">
      <dgm:prSet presAssocID="{C8BC3F0B-714E-47A3-9BE1-2F0A396119B7}" presName="parentText" presStyleLbl="node1" presStyleIdx="1" presStyleCnt="2">
        <dgm:presLayoutVars>
          <dgm:chMax val="0"/>
          <dgm:bulletEnabled val="1"/>
        </dgm:presLayoutVars>
      </dgm:prSet>
      <dgm:spPr/>
    </dgm:pt>
  </dgm:ptLst>
  <dgm:cxnLst>
    <dgm:cxn modelId="{62261802-52DA-4B96-8930-0F4FE4D9FF59}" srcId="{4BEFC364-8BC3-4F44-B6E7-B6EFB4DCA13F}" destId="{9D7B722F-3779-41AD-BC97-1183EC04222D}" srcOrd="0" destOrd="0" parTransId="{3C8376AB-135C-41BF-A74B-6095AFBAD362}" sibTransId="{4C075B81-DB58-4C0A-BC31-0390D1722E57}"/>
    <dgm:cxn modelId="{F2CBBF3E-89C0-4548-A951-9147F716BB5D}" type="presOf" srcId="{4BEFC364-8BC3-4F44-B6E7-B6EFB4DCA13F}" destId="{33185D36-EF35-4A70-A491-3271A7304D6D}" srcOrd="0" destOrd="0" presId="urn:microsoft.com/office/officeart/2005/8/layout/vList2"/>
    <dgm:cxn modelId="{0693E767-600E-4BD7-837F-9F62A3A204CA}" type="presOf" srcId="{9D7B722F-3779-41AD-BC97-1183EC04222D}" destId="{6BF800E0-D234-4FA1-9064-4BF88C8B30ED}" srcOrd="0" destOrd="0" presId="urn:microsoft.com/office/officeart/2005/8/layout/vList2"/>
    <dgm:cxn modelId="{0B76DE96-037D-46FC-955A-9B33B55C32A8}" type="presOf" srcId="{C8BC3F0B-714E-47A3-9BE1-2F0A396119B7}" destId="{6A97DDFE-1709-4872-974C-9154AE423659}" srcOrd="0" destOrd="0" presId="urn:microsoft.com/office/officeart/2005/8/layout/vList2"/>
    <dgm:cxn modelId="{B79D95B7-C026-48AF-BD2C-786D815F4D01}" srcId="{4BEFC364-8BC3-4F44-B6E7-B6EFB4DCA13F}" destId="{C8BC3F0B-714E-47A3-9BE1-2F0A396119B7}" srcOrd="1" destOrd="0" parTransId="{1BEF0CB9-C47F-4F2F-AC08-73BFEF80AA8B}" sibTransId="{04220BC4-949B-48F1-8D54-A4C24A1D9953}"/>
    <dgm:cxn modelId="{451F04C1-BD5F-4F9D-AE71-EB93B243FB7F}" type="presParOf" srcId="{33185D36-EF35-4A70-A491-3271A7304D6D}" destId="{6BF800E0-D234-4FA1-9064-4BF88C8B30ED}" srcOrd="0" destOrd="0" presId="urn:microsoft.com/office/officeart/2005/8/layout/vList2"/>
    <dgm:cxn modelId="{EC871637-3118-427C-9D04-BC9B88443B0E}" type="presParOf" srcId="{33185D36-EF35-4A70-A491-3271A7304D6D}" destId="{E289A6D3-DEDF-4C1E-A638-84FCA213CEE7}" srcOrd="1" destOrd="0" presId="urn:microsoft.com/office/officeart/2005/8/layout/vList2"/>
    <dgm:cxn modelId="{8AE8C7E6-6CAA-47CF-B374-787A2E26B1B0}" type="presParOf" srcId="{33185D36-EF35-4A70-A491-3271A7304D6D}" destId="{6A97DDFE-1709-4872-974C-9154AE42365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F6DB73-F8ED-489E-BF52-9A3C4BC4A4B1}" type="doc">
      <dgm:prSet loTypeId="urn:microsoft.com/office/officeart/2008/layout/LinedList" loCatId="list" qsTypeId="urn:microsoft.com/office/officeart/2005/8/quickstyle/simple1#1" qsCatId="simple" csTypeId="urn:microsoft.com/office/officeart/2005/8/colors/colorful2#1" csCatId="colorful" phldr="1"/>
      <dgm:spPr/>
      <dgm:t>
        <a:bodyPr/>
        <a:lstStyle/>
        <a:p>
          <a:endParaRPr lang="en-US"/>
        </a:p>
      </dgm:t>
    </dgm:pt>
    <dgm:pt modelId="{D76611C4-0283-4030-BBCB-E3AF1A51184F}">
      <dgm:prSet/>
      <dgm:spPr/>
      <dgm:t>
        <a:bodyPr/>
        <a:lstStyle/>
        <a:p>
          <a:r>
            <a:rPr lang="en-GB"/>
            <a:t>Develops research literacy</a:t>
          </a:r>
          <a:endParaRPr lang="en-US"/>
        </a:p>
      </dgm:t>
    </dgm:pt>
    <dgm:pt modelId="{0D884B7B-A880-446B-8C09-16FAA988C431}" type="parTrans" cxnId="{CA628535-7010-41D6-8CF3-3A6FEC6F13B4}">
      <dgm:prSet/>
      <dgm:spPr/>
      <dgm:t>
        <a:bodyPr/>
        <a:lstStyle/>
        <a:p>
          <a:endParaRPr lang="en-US"/>
        </a:p>
      </dgm:t>
    </dgm:pt>
    <dgm:pt modelId="{CF83DC08-D1D8-489B-B65E-D8BC385832CC}" type="sibTrans" cxnId="{CA628535-7010-41D6-8CF3-3A6FEC6F13B4}">
      <dgm:prSet/>
      <dgm:spPr/>
      <dgm:t>
        <a:bodyPr/>
        <a:lstStyle/>
        <a:p>
          <a:endParaRPr lang="en-US"/>
        </a:p>
      </dgm:t>
    </dgm:pt>
    <dgm:pt modelId="{39FFEE06-0C8C-4A87-84D7-F04133984EA9}">
      <dgm:prSet/>
      <dgm:spPr/>
      <dgm:t>
        <a:bodyPr/>
        <a:lstStyle/>
        <a:p>
          <a:r>
            <a:rPr lang="en-GB"/>
            <a:t>Better positioned to understand processes of knowledge production and how your own study fits.</a:t>
          </a:r>
          <a:endParaRPr lang="en-US"/>
        </a:p>
      </dgm:t>
    </dgm:pt>
    <dgm:pt modelId="{E250CA10-5BC2-419F-B150-92BF2112CCBF}" type="parTrans" cxnId="{060B31A2-3D70-4267-BBFB-D4AEFA8D801B}">
      <dgm:prSet/>
      <dgm:spPr/>
      <dgm:t>
        <a:bodyPr/>
        <a:lstStyle/>
        <a:p>
          <a:endParaRPr lang="en-US"/>
        </a:p>
      </dgm:t>
    </dgm:pt>
    <dgm:pt modelId="{7DFB15D9-9CFB-46CA-ABEC-56A947D12AFE}" type="sibTrans" cxnId="{060B31A2-3D70-4267-BBFB-D4AEFA8D801B}">
      <dgm:prSet/>
      <dgm:spPr/>
      <dgm:t>
        <a:bodyPr/>
        <a:lstStyle/>
        <a:p>
          <a:endParaRPr lang="en-US"/>
        </a:p>
      </dgm:t>
    </dgm:pt>
    <dgm:pt modelId="{5ADB7D14-9E08-4FB9-A378-D5F730D60042}">
      <dgm:prSet/>
      <dgm:spPr/>
      <dgm:t>
        <a:bodyPr/>
        <a:lstStyle/>
        <a:p>
          <a:r>
            <a:rPr lang="en-GB"/>
            <a:t>Research skills – employability within and outside academia</a:t>
          </a:r>
          <a:endParaRPr lang="en-US"/>
        </a:p>
      </dgm:t>
    </dgm:pt>
    <dgm:pt modelId="{DB89B08B-8563-4B86-BF38-B982CF25021A}" type="parTrans" cxnId="{565224E1-A32D-49C7-A273-F438BE0FF715}">
      <dgm:prSet/>
      <dgm:spPr/>
      <dgm:t>
        <a:bodyPr/>
        <a:lstStyle/>
        <a:p>
          <a:endParaRPr lang="en-US"/>
        </a:p>
      </dgm:t>
    </dgm:pt>
    <dgm:pt modelId="{378813E7-3AA3-443C-9313-F963338E6BF5}" type="sibTrans" cxnId="{565224E1-A32D-49C7-A273-F438BE0FF715}">
      <dgm:prSet/>
      <dgm:spPr/>
      <dgm:t>
        <a:bodyPr/>
        <a:lstStyle/>
        <a:p>
          <a:endParaRPr lang="en-US"/>
        </a:p>
      </dgm:t>
    </dgm:pt>
    <dgm:pt modelId="{5068CA76-B3CD-4FE2-AD94-DDF365CA852A}" type="pres">
      <dgm:prSet presAssocID="{2EF6DB73-F8ED-489E-BF52-9A3C4BC4A4B1}" presName="vert0" presStyleCnt="0">
        <dgm:presLayoutVars>
          <dgm:dir/>
          <dgm:animOne val="branch"/>
          <dgm:animLvl val="lvl"/>
        </dgm:presLayoutVars>
      </dgm:prSet>
      <dgm:spPr/>
    </dgm:pt>
    <dgm:pt modelId="{F497B909-D943-4C5B-A079-D0A27CC0582B}" type="pres">
      <dgm:prSet presAssocID="{D76611C4-0283-4030-BBCB-E3AF1A51184F}" presName="thickLine" presStyleLbl="alignNode1" presStyleIdx="0" presStyleCnt="3"/>
      <dgm:spPr/>
    </dgm:pt>
    <dgm:pt modelId="{3F7EDB31-BEDF-47D9-98C3-5F1104F235FC}" type="pres">
      <dgm:prSet presAssocID="{D76611C4-0283-4030-BBCB-E3AF1A51184F}" presName="horz1" presStyleCnt="0"/>
      <dgm:spPr/>
    </dgm:pt>
    <dgm:pt modelId="{57CC92C1-4C52-4FE4-B600-5221EB88A2BF}" type="pres">
      <dgm:prSet presAssocID="{D76611C4-0283-4030-BBCB-E3AF1A51184F}" presName="tx1" presStyleLbl="revTx" presStyleIdx="0" presStyleCnt="3"/>
      <dgm:spPr/>
    </dgm:pt>
    <dgm:pt modelId="{E8695F8C-BB15-447F-A691-DC6BDC75EC12}" type="pres">
      <dgm:prSet presAssocID="{D76611C4-0283-4030-BBCB-E3AF1A51184F}" presName="vert1" presStyleCnt="0"/>
      <dgm:spPr/>
    </dgm:pt>
    <dgm:pt modelId="{4DA1EBA5-9E2C-4914-B6CD-F964BD0E0305}" type="pres">
      <dgm:prSet presAssocID="{39FFEE06-0C8C-4A87-84D7-F04133984EA9}" presName="thickLine" presStyleLbl="alignNode1" presStyleIdx="1" presStyleCnt="3"/>
      <dgm:spPr/>
    </dgm:pt>
    <dgm:pt modelId="{80DC6B99-1796-4EEE-944A-12B5B0D1B6A6}" type="pres">
      <dgm:prSet presAssocID="{39FFEE06-0C8C-4A87-84D7-F04133984EA9}" presName="horz1" presStyleCnt="0"/>
      <dgm:spPr/>
    </dgm:pt>
    <dgm:pt modelId="{5CC52062-9694-4BEF-826C-C002C27673B3}" type="pres">
      <dgm:prSet presAssocID="{39FFEE06-0C8C-4A87-84D7-F04133984EA9}" presName="tx1" presStyleLbl="revTx" presStyleIdx="1" presStyleCnt="3"/>
      <dgm:spPr/>
    </dgm:pt>
    <dgm:pt modelId="{2614759C-36AC-436C-9BEF-7CCBC5D649BA}" type="pres">
      <dgm:prSet presAssocID="{39FFEE06-0C8C-4A87-84D7-F04133984EA9}" presName="vert1" presStyleCnt="0"/>
      <dgm:spPr/>
    </dgm:pt>
    <dgm:pt modelId="{24EF2E1B-11A3-49E9-B51D-B14145EF5140}" type="pres">
      <dgm:prSet presAssocID="{5ADB7D14-9E08-4FB9-A378-D5F730D60042}" presName="thickLine" presStyleLbl="alignNode1" presStyleIdx="2" presStyleCnt="3"/>
      <dgm:spPr/>
    </dgm:pt>
    <dgm:pt modelId="{6ACF8DC3-B4DA-4C0C-B9FA-9B59BC078365}" type="pres">
      <dgm:prSet presAssocID="{5ADB7D14-9E08-4FB9-A378-D5F730D60042}" presName="horz1" presStyleCnt="0"/>
      <dgm:spPr/>
    </dgm:pt>
    <dgm:pt modelId="{795BFDF4-8C69-44E6-8DF5-DB30A09A833B}" type="pres">
      <dgm:prSet presAssocID="{5ADB7D14-9E08-4FB9-A378-D5F730D60042}" presName="tx1" presStyleLbl="revTx" presStyleIdx="2" presStyleCnt="3"/>
      <dgm:spPr/>
    </dgm:pt>
    <dgm:pt modelId="{50EF4110-4954-4F33-9452-88A2A3C02DD4}" type="pres">
      <dgm:prSet presAssocID="{5ADB7D14-9E08-4FB9-A378-D5F730D60042}" presName="vert1" presStyleCnt="0"/>
      <dgm:spPr/>
    </dgm:pt>
  </dgm:ptLst>
  <dgm:cxnLst>
    <dgm:cxn modelId="{7FA44F1E-954F-4D17-BD0A-74C1E7058AE6}" type="presOf" srcId="{39FFEE06-0C8C-4A87-84D7-F04133984EA9}" destId="{5CC52062-9694-4BEF-826C-C002C27673B3}" srcOrd="0" destOrd="0" presId="urn:microsoft.com/office/officeart/2008/layout/LinedList"/>
    <dgm:cxn modelId="{CA628535-7010-41D6-8CF3-3A6FEC6F13B4}" srcId="{2EF6DB73-F8ED-489E-BF52-9A3C4BC4A4B1}" destId="{D76611C4-0283-4030-BBCB-E3AF1A51184F}" srcOrd="0" destOrd="0" parTransId="{0D884B7B-A880-446B-8C09-16FAA988C431}" sibTransId="{CF83DC08-D1D8-489B-B65E-D8BC385832CC}"/>
    <dgm:cxn modelId="{060B31A2-3D70-4267-BBFB-D4AEFA8D801B}" srcId="{2EF6DB73-F8ED-489E-BF52-9A3C4BC4A4B1}" destId="{39FFEE06-0C8C-4A87-84D7-F04133984EA9}" srcOrd="1" destOrd="0" parTransId="{E250CA10-5BC2-419F-B150-92BF2112CCBF}" sibTransId="{7DFB15D9-9CFB-46CA-ABEC-56A947D12AFE}"/>
    <dgm:cxn modelId="{FB74ECD1-82AA-4210-8278-F96398EF15DA}" type="presOf" srcId="{5ADB7D14-9E08-4FB9-A378-D5F730D60042}" destId="{795BFDF4-8C69-44E6-8DF5-DB30A09A833B}" srcOrd="0" destOrd="0" presId="urn:microsoft.com/office/officeart/2008/layout/LinedList"/>
    <dgm:cxn modelId="{5A5B70D3-B4C5-467E-81AA-80C99153DF77}" type="presOf" srcId="{D76611C4-0283-4030-BBCB-E3AF1A51184F}" destId="{57CC92C1-4C52-4FE4-B600-5221EB88A2BF}" srcOrd="0" destOrd="0" presId="urn:microsoft.com/office/officeart/2008/layout/LinedList"/>
    <dgm:cxn modelId="{565224E1-A32D-49C7-A273-F438BE0FF715}" srcId="{2EF6DB73-F8ED-489E-BF52-9A3C4BC4A4B1}" destId="{5ADB7D14-9E08-4FB9-A378-D5F730D60042}" srcOrd="2" destOrd="0" parTransId="{DB89B08B-8563-4B86-BF38-B982CF25021A}" sibTransId="{378813E7-3AA3-443C-9313-F963338E6BF5}"/>
    <dgm:cxn modelId="{768636F8-A8F8-4BEA-900A-A831EBB4C68B}" type="presOf" srcId="{2EF6DB73-F8ED-489E-BF52-9A3C4BC4A4B1}" destId="{5068CA76-B3CD-4FE2-AD94-DDF365CA852A}" srcOrd="0" destOrd="0" presId="urn:microsoft.com/office/officeart/2008/layout/LinedList"/>
    <dgm:cxn modelId="{53D11926-5DFC-4CC6-8B4A-31F47F11B1AE}" type="presParOf" srcId="{5068CA76-B3CD-4FE2-AD94-DDF365CA852A}" destId="{F497B909-D943-4C5B-A079-D0A27CC0582B}" srcOrd="0" destOrd="0" presId="urn:microsoft.com/office/officeart/2008/layout/LinedList"/>
    <dgm:cxn modelId="{2F312AE3-76FF-4D3E-90B4-CF12E26D0801}" type="presParOf" srcId="{5068CA76-B3CD-4FE2-AD94-DDF365CA852A}" destId="{3F7EDB31-BEDF-47D9-98C3-5F1104F235FC}" srcOrd="1" destOrd="0" presId="urn:microsoft.com/office/officeart/2008/layout/LinedList"/>
    <dgm:cxn modelId="{9153A784-7811-4E29-B9F3-A7578B5092AC}" type="presParOf" srcId="{3F7EDB31-BEDF-47D9-98C3-5F1104F235FC}" destId="{57CC92C1-4C52-4FE4-B600-5221EB88A2BF}" srcOrd="0" destOrd="0" presId="urn:microsoft.com/office/officeart/2008/layout/LinedList"/>
    <dgm:cxn modelId="{32D6F5D9-3960-4042-9E5D-F8BC9D93107D}" type="presParOf" srcId="{3F7EDB31-BEDF-47D9-98C3-5F1104F235FC}" destId="{E8695F8C-BB15-447F-A691-DC6BDC75EC12}" srcOrd="1" destOrd="0" presId="urn:microsoft.com/office/officeart/2008/layout/LinedList"/>
    <dgm:cxn modelId="{54570DFB-7A90-4AA8-A524-5D05EBA775C8}" type="presParOf" srcId="{5068CA76-B3CD-4FE2-AD94-DDF365CA852A}" destId="{4DA1EBA5-9E2C-4914-B6CD-F964BD0E0305}" srcOrd="2" destOrd="0" presId="urn:microsoft.com/office/officeart/2008/layout/LinedList"/>
    <dgm:cxn modelId="{B01D70A6-A4E2-432A-95A9-7C436C2299D8}" type="presParOf" srcId="{5068CA76-B3CD-4FE2-AD94-DDF365CA852A}" destId="{80DC6B99-1796-4EEE-944A-12B5B0D1B6A6}" srcOrd="3" destOrd="0" presId="urn:microsoft.com/office/officeart/2008/layout/LinedList"/>
    <dgm:cxn modelId="{DBA3809B-26D5-44CD-BC92-B651B15622C2}" type="presParOf" srcId="{80DC6B99-1796-4EEE-944A-12B5B0D1B6A6}" destId="{5CC52062-9694-4BEF-826C-C002C27673B3}" srcOrd="0" destOrd="0" presId="urn:microsoft.com/office/officeart/2008/layout/LinedList"/>
    <dgm:cxn modelId="{109D2614-0C90-4D27-B3D8-E736012B38AD}" type="presParOf" srcId="{80DC6B99-1796-4EEE-944A-12B5B0D1B6A6}" destId="{2614759C-36AC-436C-9BEF-7CCBC5D649BA}" srcOrd="1" destOrd="0" presId="urn:microsoft.com/office/officeart/2008/layout/LinedList"/>
    <dgm:cxn modelId="{05F4999D-6473-4B4E-BCA4-E7E9D674500D}" type="presParOf" srcId="{5068CA76-B3CD-4FE2-AD94-DDF365CA852A}" destId="{24EF2E1B-11A3-49E9-B51D-B14145EF5140}" srcOrd="4" destOrd="0" presId="urn:microsoft.com/office/officeart/2008/layout/LinedList"/>
    <dgm:cxn modelId="{8198E1FA-0A81-48B4-8D7F-2ECD9966CB57}" type="presParOf" srcId="{5068CA76-B3CD-4FE2-AD94-DDF365CA852A}" destId="{6ACF8DC3-B4DA-4C0C-B9FA-9B59BC078365}" srcOrd="5" destOrd="0" presId="urn:microsoft.com/office/officeart/2008/layout/LinedList"/>
    <dgm:cxn modelId="{2493ACB4-DF16-4B1B-850D-9B80483FEF6F}" type="presParOf" srcId="{6ACF8DC3-B4DA-4C0C-B9FA-9B59BC078365}" destId="{795BFDF4-8C69-44E6-8DF5-DB30A09A833B}" srcOrd="0" destOrd="0" presId="urn:microsoft.com/office/officeart/2008/layout/LinedList"/>
    <dgm:cxn modelId="{629F5960-B996-417C-934E-574353AE5BAE}" type="presParOf" srcId="{6ACF8DC3-B4DA-4C0C-B9FA-9B59BC078365}" destId="{50EF4110-4954-4F33-9452-88A2A3C02DD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FD344C-7AE2-466A-84F3-519F7E91BFEF}" type="doc">
      <dgm:prSet loTypeId="urn:microsoft.com/office/officeart/2005/8/layout/default" loCatId="list" qsTypeId="urn:microsoft.com/office/officeart/2005/8/quickstyle/simple1#2" qsCatId="simple" csTypeId="urn:microsoft.com/office/officeart/2005/8/colors/colorful5#2" csCatId="colorful" phldr="1"/>
      <dgm:spPr/>
      <dgm:t>
        <a:bodyPr/>
        <a:lstStyle/>
        <a:p>
          <a:endParaRPr lang="en-US"/>
        </a:p>
      </dgm:t>
    </dgm:pt>
    <dgm:pt modelId="{7647F5E5-A37B-43C6-BA07-CBC1A04CD503}">
      <dgm:prSet/>
      <dgm:spPr/>
      <dgm:t>
        <a:bodyPr/>
        <a:lstStyle/>
        <a:p>
          <a:r>
            <a:rPr lang="en-GB"/>
            <a:t>RSCH80000 – Core Broad-based research training</a:t>
          </a:r>
          <a:endParaRPr lang="en-US"/>
        </a:p>
      </dgm:t>
    </dgm:pt>
    <dgm:pt modelId="{075D8113-41A2-4C6A-BABC-EE49749CB6DE}" type="parTrans" cxnId="{8B0A1434-6A62-4FCB-BA28-D42C8D8D52F2}">
      <dgm:prSet/>
      <dgm:spPr/>
      <dgm:t>
        <a:bodyPr/>
        <a:lstStyle/>
        <a:p>
          <a:endParaRPr lang="en-US"/>
        </a:p>
      </dgm:t>
    </dgm:pt>
    <dgm:pt modelId="{B367FBBF-FC2F-4057-A9AB-AC318D498E61}" type="sibTrans" cxnId="{8B0A1434-6A62-4FCB-BA28-D42C8D8D52F2}">
      <dgm:prSet/>
      <dgm:spPr/>
      <dgm:t>
        <a:bodyPr/>
        <a:lstStyle/>
        <a:p>
          <a:endParaRPr lang="en-US"/>
        </a:p>
      </dgm:t>
    </dgm:pt>
    <dgm:pt modelId="{11B34544-58EB-42D5-AF4F-3E630E2EE81C}">
      <dgm:prSet/>
      <dgm:spPr/>
      <dgm:t>
        <a:bodyPr/>
        <a:lstStyle/>
        <a:p>
          <a:r>
            <a:rPr lang="en-GB"/>
            <a:t>Auditing research methods units  - Greater depth </a:t>
          </a:r>
          <a:endParaRPr lang="en-US"/>
        </a:p>
      </dgm:t>
    </dgm:pt>
    <dgm:pt modelId="{049358E4-E5AC-4984-A781-3512741F71D8}" type="parTrans" cxnId="{6B5676E3-0142-4A0C-B319-DF4F8B187221}">
      <dgm:prSet/>
      <dgm:spPr/>
      <dgm:t>
        <a:bodyPr/>
        <a:lstStyle/>
        <a:p>
          <a:endParaRPr lang="en-US"/>
        </a:p>
      </dgm:t>
    </dgm:pt>
    <dgm:pt modelId="{8DEC5FDD-B874-4697-BB9F-4FB22125596A}" type="sibTrans" cxnId="{6B5676E3-0142-4A0C-B319-DF4F8B187221}">
      <dgm:prSet/>
      <dgm:spPr/>
      <dgm:t>
        <a:bodyPr/>
        <a:lstStyle/>
        <a:p>
          <a:endParaRPr lang="en-US"/>
        </a:p>
      </dgm:t>
    </dgm:pt>
    <dgm:pt modelId="{DE7A9BE6-BBC1-4B64-B966-AEC5DFF7F99C}">
      <dgm:prSet/>
      <dgm:spPr/>
      <dgm:t>
        <a:bodyPr/>
        <a:lstStyle/>
        <a:p>
          <a:r>
            <a:rPr lang="en-GB"/>
            <a:t>Researcher Development Unit</a:t>
          </a:r>
          <a:endParaRPr lang="en-US"/>
        </a:p>
      </dgm:t>
    </dgm:pt>
    <dgm:pt modelId="{E1F2C1C2-51E9-4109-BCDE-3B649FB20952}" type="parTrans" cxnId="{F9AE209A-346C-4332-8C89-5ADFCE13ADA8}">
      <dgm:prSet/>
      <dgm:spPr/>
      <dgm:t>
        <a:bodyPr/>
        <a:lstStyle/>
        <a:p>
          <a:endParaRPr lang="en-US"/>
        </a:p>
      </dgm:t>
    </dgm:pt>
    <dgm:pt modelId="{A4AE46A3-F948-499B-B6B3-7D6C4EF9EA65}" type="sibTrans" cxnId="{F9AE209A-346C-4332-8C89-5ADFCE13ADA8}">
      <dgm:prSet/>
      <dgm:spPr/>
      <dgm:t>
        <a:bodyPr/>
        <a:lstStyle/>
        <a:p>
          <a:endParaRPr lang="en-US"/>
        </a:p>
      </dgm:t>
    </dgm:pt>
    <dgm:pt modelId="{874B9EC6-B5B2-4CA7-A4B3-575E256B26C0}">
      <dgm:prSet/>
      <dgm:spPr/>
      <dgm:t>
        <a:bodyPr/>
        <a:lstStyle/>
        <a:p>
          <a:r>
            <a:rPr lang="en-GB"/>
            <a:t>UoM Library</a:t>
          </a:r>
          <a:endParaRPr lang="en-US"/>
        </a:p>
      </dgm:t>
    </dgm:pt>
    <dgm:pt modelId="{57BB5AD6-3066-4DE2-9181-2B6C39CD148B}" type="parTrans" cxnId="{B3F5402D-67FF-459E-99DF-6358172FAA19}">
      <dgm:prSet/>
      <dgm:spPr/>
      <dgm:t>
        <a:bodyPr/>
        <a:lstStyle/>
        <a:p>
          <a:endParaRPr lang="en-US"/>
        </a:p>
      </dgm:t>
    </dgm:pt>
    <dgm:pt modelId="{F0BBF06E-58CE-4B28-8F67-73538FE9ABD1}" type="sibTrans" cxnId="{B3F5402D-67FF-459E-99DF-6358172FAA19}">
      <dgm:prSet/>
      <dgm:spPr/>
      <dgm:t>
        <a:bodyPr/>
        <a:lstStyle/>
        <a:p>
          <a:endParaRPr lang="en-US"/>
        </a:p>
      </dgm:t>
    </dgm:pt>
    <dgm:pt modelId="{91A96427-41A9-4829-B35D-35E25C8E3C73}">
      <dgm:prSet/>
      <dgm:spPr/>
      <dgm:t>
        <a:bodyPr/>
        <a:lstStyle/>
        <a:p>
          <a:r>
            <a:rPr lang="en-GB"/>
            <a:t>SEED research groups</a:t>
          </a:r>
          <a:endParaRPr lang="en-US"/>
        </a:p>
      </dgm:t>
    </dgm:pt>
    <dgm:pt modelId="{6112510D-428B-4FFC-911A-8D3A63132CD2}" type="parTrans" cxnId="{56412E8E-D052-425C-BDB7-09E411D40919}">
      <dgm:prSet/>
      <dgm:spPr/>
      <dgm:t>
        <a:bodyPr/>
        <a:lstStyle/>
        <a:p>
          <a:endParaRPr lang="en-US"/>
        </a:p>
      </dgm:t>
    </dgm:pt>
    <dgm:pt modelId="{0F43B819-D60C-4FC8-989C-979AC44FBAFF}" type="sibTrans" cxnId="{56412E8E-D052-425C-BDB7-09E411D40919}">
      <dgm:prSet/>
      <dgm:spPr/>
      <dgm:t>
        <a:bodyPr/>
        <a:lstStyle/>
        <a:p>
          <a:endParaRPr lang="en-US"/>
        </a:p>
      </dgm:t>
    </dgm:pt>
    <dgm:pt modelId="{BFD58B71-E5DA-406D-87CA-574DE381D179}">
      <dgm:prSet/>
      <dgm:spPr/>
      <dgm:t>
        <a:bodyPr/>
        <a:lstStyle/>
        <a:p>
          <a:r>
            <a:rPr lang="en-GB"/>
            <a:t>Methods@manchester</a:t>
          </a:r>
          <a:endParaRPr lang="en-US"/>
        </a:p>
      </dgm:t>
    </dgm:pt>
    <dgm:pt modelId="{A7487EAB-FBD7-4EF7-B94D-12CADB3E161D}" type="parTrans" cxnId="{E94F6288-DA39-4666-9ECE-52CE8A6A4AF4}">
      <dgm:prSet/>
      <dgm:spPr/>
      <dgm:t>
        <a:bodyPr/>
        <a:lstStyle/>
        <a:p>
          <a:endParaRPr lang="en-US"/>
        </a:p>
      </dgm:t>
    </dgm:pt>
    <dgm:pt modelId="{F5C4B9BD-2A65-43D9-88AF-27CFBA779F8B}" type="sibTrans" cxnId="{E94F6288-DA39-4666-9ECE-52CE8A6A4AF4}">
      <dgm:prSet/>
      <dgm:spPr/>
      <dgm:t>
        <a:bodyPr/>
        <a:lstStyle/>
        <a:p>
          <a:endParaRPr lang="en-US"/>
        </a:p>
      </dgm:t>
    </dgm:pt>
    <dgm:pt modelId="{D96D5AA6-B407-4F46-95C7-D4D825D24BF2}">
      <dgm:prSet/>
      <dgm:spPr/>
      <dgm:t>
        <a:bodyPr/>
        <a:lstStyle/>
        <a:p>
          <a:r>
            <a:rPr lang="en-GB"/>
            <a:t>Research Training budget – Usually for more specialist training.</a:t>
          </a:r>
          <a:endParaRPr lang="en-US"/>
        </a:p>
      </dgm:t>
    </dgm:pt>
    <dgm:pt modelId="{3DA547A9-DBE1-4D44-A9D1-46C7DBC44805}" type="parTrans" cxnId="{DFAC0F9A-6457-42C9-B64B-D4D19F931A71}">
      <dgm:prSet/>
      <dgm:spPr/>
      <dgm:t>
        <a:bodyPr/>
        <a:lstStyle/>
        <a:p>
          <a:endParaRPr lang="en-US"/>
        </a:p>
      </dgm:t>
    </dgm:pt>
    <dgm:pt modelId="{09A75436-C458-4AD1-B07F-AE8A6C71BACC}" type="sibTrans" cxnId="{DFAC0F9A-6457-42C9-B64B-D4D19F931A71}">
      <dgm:prSet/>
      <dgm:spPr/>
      <dgm:t>
        <a:bodyPr/>
        <a:lstStyle/>
        <a:p>
          <a:endParaRPr lang="en-US"/>
        </a:p>
      </dgm:t>
    </dgm:pt>
    <dgm:pt modelId="{FA643FA4-054C-4EF3-8674-BF73B5AECBDD}" type="pres">
      <dgm:prSet presAssocID="{EAFD344C-7AE2-466A-84F3-519F7E91BFEF}" presName="diagram" presStyleCnt="0">
        <dgm:presLayoutVars>
          <dgm:dir/>
          <dgm:resizeHandles val="exact"/>
        </dgm:presLayoutVars>
      </dgm:prSet>
      <dgm:spPr/>
    </dgm:pt>
    <dgm:pt modelId="{52D89F94-D101-49A7-BDD1-203440CC98DA}" type="pres">
      <dgm:prSet presAssocID="{7647F5E5-A37B-43C6-BA07-CBC1A04CD503}" presName="node" presStyleLbl="node1" presStyleIdx="0" presStyleCnt="7">
        <dgm:presLayoutVars>
          <dgm:bulletEnabled val="1"/>
        </dgm:presLayoutVars>
      </dgm:prSet>
      <dgm:spPr/>
    </dgm:pt>
    <dgm:pt modelId="{DE5C6235-7D16-4725-8BCE-FC6730DC9A8D}" type="pres">
      <dgm:prSet presAssocID="{B367FBBF-FC2F-4057-A9AB-AC318D498E61}" presName="sibTrans" presStyleCnt="0"/>
      <dgm:spPr/>
    </dgm:pt>
    <dgm:pt modelId="{BB79945C-2286-48D9-805E-114A07F596DB}" type="pres">
      <dgm:prSet presAssocID="{11B34544-58EB-42D5-AF4F-3E630E2EE81C}" presName="node" presStyleLbl="node1" presStyleIdx="1" presStyleCnt="7">
        <dgm:presLayoutVars>
          <dgm:bulletEnabled val="1"/>
        </dgm:presLayoutVars>
      </dgm:prSet>
      <dgm:spPr/>
    </dgm:pt>
    <dgm:pt modelId="{253BF9A8-A2B6-4EB1-A02F-BEF1FD8F5C94}" type="pres">
      <dgm:prSet presAssocID="{8DEC5FDD-B874-4697-BB9F-4FB22125596A}" presName="sibTrans" presStyleCnt="0"/>
      <dgm:spPr/>
    </dgm:pt>
    <dgm:pt modelId="{2B41EEE0-A62A-4134-A484-DAD3DAE69C8C}" type="pres">
      <dgm:prSet presAssocID="{DE7A9BE6-BBC1-4B64-B966-AEC5DFF7F99C}" presName="node" presStyleLbl="node1" presStyleIdx="2" presStyleCnt="7">
        <dgm:presLayoutVars>
          <dgm:bulletEnabled val="1"/>
        </dgm:presLayoutVars>
      </dgm:prSet>
      <dgm:spPr/>
    </dgm:pt>
    <dgm:pt modelId="{9A3BBC64-6ADE-4472-8764-11E30C4DE8EC}" type="pres">
      <dgm:prSet presAssocID="{A4AE46A3-F948-499B-B6B3-7D6C4EF9EA65}" presName="sibTrans" presStyleCnt="0"/>
      <dgm:spPr/>
    </dgm:pt>
    <dgm:pt modelId="{AA146FC7-0189-4213-957B-5E3AF8924E11}" type="pres">
      <dgm:prSet presAssocID="{874B9EC6-B5B2-4CA7-A4B3-575E256B26C0}" presName="node" presStyleLbl="node1" presStyleIdx="3" presStyleCnt="7">
        <dgm:presLayoutVars>
          <dgm:bulletEnabled val="1"/>
        </dgm:presLayoutVars>
      </dgm:prSet>
      <dgm:spPr/>
    </dgm:pt>
    <dgm:pt modelId="{AD765F09-2088-46FF-BC78-4A04F44BDD28}" type="pres">
      <dgm:prSet presAssocID="{F0BBF06E-58CE-4B28-8F67-73538FE9ABD1}" presName="sibTrans" presStyleCnt="0"/>
      <dgm:spPr/>
    </dgm:pt>
    <dgm:pt modelId="{E3644C58-CA14-4FD5-989C-28E7A21D987E}" type="pres">
      <dgm:prSet presAssocID="{91A96427-41A9-4829-B35D-35E25C8E3C73}" presName="node" presStyleLbl="node1" presStyleIdx="4" presStyleCnt="7">
        <dgm:presLayoutVars>
          <dgm:bulletEnabled val="1"/>
        </dgm:presLayoutVars>
      </dgm:prSet>
      <dgm:spPr/>
    </dgm:pt>
    <dgm:pt modelId="{843A4CF7-8A94-46DB-9C5E-83790E27BFBD}" type="pres">
      <dgm:prSet presAssocID="{0F43B819-D60C-4FC8-989C-979AC44FBAFF}" presName="sibTrans" presStyleCnt="0"/>
      <dgm:spPr/>
    </dgm:pt>
    <dgm:pt modelId="{B20E709C-79B9-4670-8E16-9EEF4D1EF986}" type="pres">
      <dgm:prSet presAssocID="{BFD58B71-E5DA-406D-87CA-574DE381D179}" presName="node" presStyleLbl="node1" presStyleIdx="5" presStyleCnt="7">
        <dgm:presLayoutVars>
          <dgm:bulletEnabled val="1"/>
        </dgm:presLayoutVars>
      </dgm:prSet>
      <dgm:spPr/>
    </dgm:pt>
    <dgm:pt modelId="{B3D5606A-3B24-45B4-B78D-92C42307C151}" type="pres">
      <dgm:prSet presAssocID="{F5C4B9BD-2A65-43D9-88AF-27CFBA779F8B}" presName="sibTrans" presStyleCnt="0"/>
      <dgm:spPr/>
    </dgm:pt>
    <dgm:pt modelId="{2D5AE56E-50B2-42F8-85D2-60E117D2C075}" type="pres">
      <dgm:prSet presAssocID="{D96D5AA6-B407-4F46-95C7-D4D825D24BF2}" presName="node" presStyleLbl="node1" presStyleIdx="6" presStyleCnt="7">
        <dgm:presLayoutVars>
          <dgm:bulletEnabled val="1"/>
        </dgm:presLayoutVars>
      </dgm:prSet>
      <dgm:spPr/>
    </dgm:pt>
  </dgm:ptLst>
  <dgm:cxnLst>
    <dgm:cxn modelId="{F1674910-BE37-4DFA-A786-4E09C4148734}" type="presOf" srcId="{91A96427-41A9-4829-B35D-35E25C8E3C73}" destId="{E3644C58-CA14-4FD5-989C-28E7A21D987E}" srcOrd="0" destOrd="0" presId="urn:microsoft.com/office/officeart/2005/8/layout/default"/>
    <dgm:cxn modelId="{B3F5402D-67FF-459E-99DF-6358172FAA19}" srcId="{EAFD344C-7AE2-466A-84F3-519F7E91BFEF}" destId="{874B9EC6-B5B2-4CA7-A4B3-575E256B26C0}" srcOrd="3" destOrd="0" parTransId="{57BB5AD6-3066-4DE2-9181-2B6C39CD148B}" sibTransId="{F0BBF06E-58CE-4B28-8F67-73538FE9ABD1}"/>
    <dgm:cxn modelId="{E9B02932-051B-46C9-8610-E05A13C81095}" type="presOf" srcId="{BFD58B71-E5DA-406D-87CA-574DE381D179}" destId="{B20E709C-79B9-4670-8E16-9EEF4D1EF986}" srcOrd="0" destOrd="0" presId="urn:microsoft.com/office/officeart/2005/8/layout/default"/>
    <dgm:cxn modelId="{8B0A1434-6A62-4FCB-BA28-D42C8D8D52F2}" srcId="{EAFD344C-7AE2-466A-84F3-519F7E91BFEF}" destId="{7647F5E5-A37B-43C6-BA07-CBC1A04CD503}" srcOrd="0" destOrd="0" parTransId="{075D8113-41A2-4C6A-BABC-EE49749CB6DE}" sibTransId="{B367FBBF-FC2F-4057-A9AB-AC318D498E61}"/>
    <dgm:cxn modelId="{CA094F39-79E3-4774-A74A-BB342DE6F697}" type="presOf" srcId="{DE7A9BE6-BBC1-4B64-B966-AEC5DFF7F99C}" destId="{2B41EEE0-A62A-4134-A484-DAD3DAE69C8C}" srcOrd="0" destOrd="0" presId="urn:microsoft.com/office/officeart/2005/8/layout/default"/>
    <dgm:cxn modelId="{70D92764-178D-4186-AB35-4CEB5C7C94DB}" type="presOf" srcId="{11B34544-58EB-42D5-AF4F-3E630E2EE81C}" destId="{BB79945C-2286-48D9-805E-114A07F596DB}" srcOrd="0" destOrd="0" presId="urn:microsoft.com/office/officeart/2005/8/layout/default"/>
    <dgm:cxn modelId="{C08D0C45-F972-4281-BBCE-DD6AEC84A465}" type="presOf" srcId="{EAFD344C-7AE2-466A-84F3-519F7E91BFEF}" destId="{FA643FA4-054C-4EF3-8674-BF73B5AECBDD}" srcOrd="0" destOrd="0" presId="urn:microsoft.com/office/officeart/2005/8/layout/default"/>
    <dgm:cxn modelId="{21197252-3722-45FF-BC2E-91D576BFE31A}" type="presOf" srcId="{D96D5AA6-B407-4F46-95C7-D4D825D24BF2}" destId="{2D5AE56E-50B2-42F8-85D2-60E117D2C075}" srcOrd="0" destOrd="0" presId="urn:microsoft.com/office/officeart/2005/8/layout/default"/>
    <dgm:cxn modelId="{E94F6288-DA39-4666-9ECE-52CE8A6A4AF4}" srcId="{EAFD344C-7AE2-466A-84F3-519F7E91BFEF}" destId="{BFD58B71-E5DA-406D-87CA-574DE381D179}" srcOrd="5" destOrd="0" parTransId="{A7487EAB-FBD7-4EF7-B94D-12CADB3E161D}" sibTransId="{F5C4B9BD-2A65-43D9-88AF-27CFBA779F8B}"/>
    <dgm:cxn modelId="{56412E8E-D052-425C-BDB7-09E411D40919}" srcId="{EAFD344C-7AE2-466A-84F3-519F7E91BFEF}" destId="{91A96427-41A9-4829-B35D-35E25C8E3C73}" srcOrd="4" destOrd="0" parTransId="{6112510D-428B-4FFC-911A-8D3A63132CD2}" sibTransId="{0F43B819-D60C-4FC8-989C-979AC44FBAFF}"/>
    <dgm:cxn modelId="{DFAC0F9A-6457-42C9-B64B-D4D19F931A71}" srcId="{EAFD344C-7AE2-466A-84F3-519F7E91BFEF}" destId="{D96D5AA6-B407-4F46-95C7-D4D825D24BF2}" srcOrd="6" destOrd="0" parTransId="{3DA547A9-DBE1-4D44-A9D1-46C7DBC44805}" sibTransId="{09A75436-C458-4AD1-B07F-AE8A6C71BACC}"/>
    <dgm:cxn modelId="{F9AE209A-346C-4332-8C89-5ADFCE13ADA8}" srcId="{EAFD344C-7AE2-466A-84F3-519F7E91BFEF}" destId="{DE7A9BE6-BBC1-4B64-B966-AEC5DFF7F99C}" srcOrd="2" destOrd="0" parTransId="{E1F2C1C2-51E9-4109-BCDE-3B649FB20952}" sibTransId="{A4AE46A3-F948-499B-B6B3-7D6C4EF9EA65}"/>
    <dgm:cxn modelId="{CDD2CFAC-EFCF-429C-B392-1CCCB2850BC1}" type="presOf" srcId="{7647F5E5-A37B-43C6-BA07-CBC1A04CD503}" destId="{52D89F94-D101-49A7-BDD1-203440CC98DA}" srcOrd="0" destOrd="0" presId="urn:microsoft.com/office/officeart/2005/8/layout/default"/>
    <dgm:cxn modelId="{26F051D6-BB72-43EF-9D62-804FB295578F}" type="presOf" srcId="{874B9EC6-B5B2-4CA7-A4B3-575E256B26C0}" destId="{AA146FC7-0189-4213-957B-5E3AF8924E11}" srcOrd="0" destOrd="0" presId="urn:microsoft.com/office/officeart/2005/8/layout/default"/>
    <dgm:cxn modelId="{6B5676E3-0142-4A0C-B319-DF4F8B187221}" srcId="{EAFD344C-7AE2-466A-84F3-519F7E91BFEF}" destId="{11B34544-58EB-42D5-AF4F-3E630E2EE81C}" srcOrd="1" destOrd="0" parTransId="{049358E4-E5AC-4984-A781-3512741F71D8}" sibTransId="{8DEC5FDD-B874-4697-BB9F-4FB22125596A}"/>
    <dgm:cxn modelId="{B7FB28C0-375D-4600-BB97-57AC0E7BBB92}" type="presParOf" srcId="{FA643FA4-054C-4EF3-8674-BF73B5AECBDD}" destId="{52D89F94-D101-49A7-BDD1-203440CC98DA}" srcOrd="0" destOrd="0" presId="urn:microsoft.com/office/officeart/2005/8/layout/default"/>
    <dgm:cxn modelId="{B167A933-F815-4948-B3D0-440981068D2A}" type="presParOf" srcId="{FA643FA4-054C-4EF3-8674-BF73B5AECBDD}" destId="{DE5C6235-7D16-4725-8BCE-FC6730DC9A8D}" srcOrd="1" destOrd="0" presId="urn:microsoft.com/office/officeart/2005/8/layout/default"/>
    <dgm:cxn modelId="{D68A9469-C314-466B-809F-EF0E4BDF43EA}" type="presParOf" srcId="{FA643FA4-054C-4EF3-8674-BF73B5AECBDD}" destId="{BB79945C-2286-48D9-805E-114A07F596DB}" srcOrd="2" destOrd="0" presId="urn:microsoft.com/office/officeart/2005/8/layout/default"/>
    <dgm:cxn modelId="{C3E8E22C-F561-407C-8A64-C718006DF87B}" type="presParOf" srcId="{FA643FA4-054C-4EF3-8674-BF73B5AECBDD}" destId="{253BF9A8-A2B6-4EB1-A02F-BEF1FD8F5C94}" srcOrd="3" destOrd="0" presId="urn:microsoft.com/office/officeart/2005/8/layout/default"/>
    <dgm:cxn modelId="{8A3BD9B8-C846-489C-B011-D8431110CAF0}" type="presParOf" srcId="{FA643FA4-054C-4EF3-8674-BF73B5AECBDD}" destId="{2B41EEE0-A62A-4134-A484-DAD3DAE69C8C}" srcOrd="4" destOrd="0" presId="urn:microsoft.com/office/officeart/2005/8/layout/default"/>
    <dgm:cxn modelId="{35BB2C38-F70C-44BB-B0BC-19A9A9F682C2}" type="presParOf" srcId="{FA643FA4-054C-4EF3-8674-BF73B5AECBDD}" destId="{9A3BBC64-6ADE-4472-8764-11E30C4DE8EC}" srcOrd="5" destOrd="0" presId="urn:microsoft.com/office/officeart/2005/8/layout/default"/>
    <dgm:cxn modelId="{926F4F53-DE83-4A64-9041-6E99F7212BD2}" type="presParOf" srcId="{FA643FA4-054C-4EF3-8674-BF73B5AECBDD}" destId="{AA146FC7-0189-4213-957B-5E3AF8924E11}" srcOrd="6" destOrd="0" presId="urn:microsoft.com/office/officeart/2005/8/layout/default"/>
    <dgm:cxn modelId="{18585EF6-B20E-4770-A308-E347EAF3D5A0}" type="presParOf" srcId="{FA643FA4-054C-4EF3-8674-BF73B5AECBDD}" destId="{AD765F09-2088-46FF-BC78-4A04F44BDD28}" srcOrd="7" destOrd="0" presId="urn:microsoft.com/office/officeart/2005/8/layout/default"/>
    <dgm:cxn modelId="{9CEE1434-9BEF-4C59-B120-C5D5257E14ED}" type="presParOf" srcId="{FA643FA4-054C-4EF3-8674-BF73B5AECBDD}" destId="{E3644C58-CA14-4FD5-989C-28E7A21D987E}" srcOrd="8" destOrd="0" presId="urn:microsoft.com/office/officeart/2005/8/layout/default"/>
    <dgm:cxn modelId="{99F82014-2F1F-41DE-A728-37C2B6173826}" type="presParOf" srcId="{FA643FA4-054C-4EF3-8674-BF73B5AECBDD}" destId="{843A4CF7-8A94-46DB-9C5E-83790E27BFBD}" srcOrd="9" destOrd="0" presId="urn:microsoft.com/office/officeart/2005/8/layout/default"/>
    <dgm:cxn modelId="{CFC201BD-972F-4857-99DB-F99CA6FC6633}" type="presParOf" srcId="{FA643FA4-054C-4EF3-8674-BF73B5AECBDD}" destId="{B20E709C-79B9-4670-8E16-9EEF4D1EF986}" srcOrd="10" destOrd="0" presId="urn:microsoft.com/office/officeart/2005/8/layout/default"/>
    <dgm:cxn modelId="{E6EA1B02-985F-4889-ABF4-CBAAFB109884}" type="presParOf" srcId="{FA643FA4-054C-4EF3-8674-BF73B5AECBDD}" destId="{B3D5606A-3B24-45B4-B78D-92C42307C151}" srcOrd="11" destOrd="0" presId="urn:microsoft.com/office/officeart/2005/8/layout/default"/>
    <dgm:cxn modelId="{80232C30-4A0E-4111-92DD-24B6C033B1CC}" type="presParOf" srcId="{FA643FA4-054C-4EF3-8674-BF73B5AECBDD}" destId="{2D5AE56E-50B2-42F8-85D2-60E117D2C075}"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D6D908-4319-A042-806E-A46A4E51DED7}" type="doc">
      <dgm:prSet loTypeId="urn:microsoft.com/office/officeart/2009/3/layout/IncreasingArrowsProcess" loCatId="" qsTypeId="urn:microsoft.com/office/officeart/2005/8/quickstyle/simple1#4" qsCatId="simple" csTypeId="urn:microsoft.com/office/officeart/2005/8/colors/accent1_2#2" csCatId="accent1" phldr="1"/>
      <dgm:spPr/>
      <dgm:t>
        <a:bodyPr/>
        <a:lstStyle/>
        <a:p>
          <a:endParaRPr lang="en-GB"/>
        </a:p>
      </dgm:t>
    </dgm:pt>
    <dgm:pt modelId="{1A5763A0-340D-5B4E-AC7D-15962777B8AD}">
      <dgm:prSet phldrT="[Text]"/>
      <dgm:spPr/>
      <dgm:t>
        <a:bodyPr/>
        <a:lstStyle/>
        <a:p>
          <a:r>
            <a:rPr lang="en-GB"/>
            <a:t>Old timers</a:t>
          </a:r>
        </a:p>
      </dgm:t>
    </dgm:pt>
    <dgm:pt modelId="{D489E1CE-4535-894E-84D6-F6C0E1DB7CD9}" type="parTrans" cxnId="{971A34B4-1A4F-9243-B128-ADA115D5F255}">
      <dgm:prSet/>
      <dgm:spPr/>
      <dgm:t>
        <a:bodyPr/>
        <a:lstStyle/>
        <a:p>
          <a:endParaRPr lang="en-GB"/>
        </a:p>
      </dgm:t>
    </dgm:pt>
    <dgm:pt modelId="{913D8B41-D6F1-E84F-A394-30231709D9BA}" type="sibTrans" cxnId="{971A34B4-1A4F-9243-B128-ADA115D5F255}">
      <dgm:prSet/>
      <dgm:spPr/>
      <dgm:t>
        <a:bodyPr/>
        <a:lstStyle/>
        <a:p>
          <a:endParaRPr lang="en-GB"/>
        </a:p>
      </dgm:t>
    </dgm:pt>
    <dgm:pt modelId="{32D130C3-574B-E44A-9A89-F6EA0247E2E7}">
      <dgm:prSet phldrT="[Text]"/>
      <dgm:spPr/>
      <dgm:t>
        <a:bodyPr/>
        <a:lstStyle/>
        <a:p>
          <a:r>
            <a:rPr lang="en-GB"/>
            <a:t>Professor Laura Black, Dr Sophina Choudry, Dr Paul Smith, Dr Laura Goodfellow, Professor Erica Burman</a:t>
          </a:r>
        </a:p>
      </dgm:t>
    </dgm:pt>
    <dgm:pt modelId="{26743782-C528-9D47-B080-DC34D8E37C10}" type="parTrans" cxnId="{91A510B6-333F-CD40-80BC-7ADEF5095811}">
      <dgm:prSet/>
      <dgm:spPr/>
      <dgm:t>
        <a:bodyPr/>
        <a:lstStyle/>
        <a:p>
          <a:endParaRPr lang="en-GB"/>
        </a:p>
      </dgm:t>
    </dgm:pt>
    <dgm:pt modelId="{0CDD6478-5292-504D-8DB7-9B7BDE2E8807}" type="sibTrans" cxnId="{91A510B6-333F-CD40-80BC-7ADEF5095811}">
      <dgm:prSet/>
      <dgm:spPr/>
      <dgm:t>
        <a:bodyPr/>
        <a:lstStyle/>
        <a:p>
          <a:endParaRPr lang="en-GB"/>
        </a:p>
      </dgm:t>
    </dgm:pt>
    <dgm:pt modelId="{2EC22805-C647-D046-9CD4-68FCF219EEAF}">
      <dgm:prSet phldrT="[Text]"/>
      <dgm:spPr/>
      <dgm:t>
        <a:bodyPr/>
        <a:lstStyle/>
        <a:p>
          <a:r>
            <a:rPr lang="en-GB"/>
            <a:t>Old timers/apprentices</a:t>
          </a:r>
        </a:p>
      </dgm:t>
    </dgm:pt>
    <dgm:pt modelId="{06053ED8-441E-BC44-8C19-EEA1CD6ACC9C}" type="parTrans" cxnId="{DBF974A2-55B9-D544-BFE5-97CBA813F4D7}">
      <dgm:prSet/>
      <dgm:spPr/>
      <dgm:t>
        <a:bodyPr/>
        <a:lstStyle/>
        <a:p>
          <a:endParaRPr lang="en-GB"/>
        </a:p>
      </dgm:t>
    </dgm:pt>
    <dgm:pt modelId="{FD6D2D68-D2DF-C240-BF30-AC5537D89655}" type="sibTrans" cxnId="{DBF974A2-55B9-D544-BFE5-97CBA813F4D7}">
      <dgm:prSet/>
      <dgm:spPr/>
      <dgm:t>
        <a:bodyPr/>
        <a:lstStyle/>
        <a:p>
          <a:endParaRPr lang="en-GB"/>
        </a:p>
      </dgm:t>
    </dgm:pt>
    <dgm:pt modelId="{89C6C1FF-EB2A-4441-B0F3-E8588DE0DA1E}">
      <dgm:prSet phldrT="[Tex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t>Wei Bin Timothy Siew, Laya </a:t>
          </a:r>
          <a:r>
            <a:rPr lang="en-US" err="1"/>
            <a:t>Hooshyari</a:t>
          </a:r>
          <a:endParaRPr lang="en-GB"/>
        </a:p>
        <a:p>
          <a:pPr marL="0" lvl="0" defTabSz="977900">
            <a:lnSpc>
              <a:spcPct val="90000"/>
            </a:lnSpc>
            <a:spcBef>
              <a:spcPct val="0"/>
            </a:spcBef>
            <a:spcAft>
              <a:spcPct val="35000"/>
            </a:spcAft>
            <a:buNone/>
          </a:pPr>
          <a:endParaRPr lang="en-GB"/>
        </a:p>
      </dgm:t>
    </dgm:pt>
    <dgm:pt modelId="{8FC6B877-D750-E741-9470-75C9AF479CD8}" type="parTrans" cxnId="{CD462756-2F6B-B74A-A8AD-94EFF634369D}">
      <dgm:prSet/>
      <dgm:spPr/>
      <dgm:t>
        <a:bodyPr/>
        <a:lstStyle/>
        <a:p>
          <a:endParaRPr lang="en-GB"/>
        </a:p>
      </dgm:t>
    </dgm:pt>
    <dgm:pt modelId="{06782619-AF97-0A48-8D59-81EC49F7E99B}" type="sibTrans" cxnId="{CD462756-2F6B-B74A-A8AD-94EFF634369D}">
      <dgm:prSet/>
      <dgm:spPr/>
      <dgm:t>
        <a:bodyPr/>
        <a:lstStyle/>
        <a:p>
          <a:endParaRPr lang="en-GB"/>
        </a:p>
      </dgm:t>
    </dgm:pt>
    <dgm:pt modelId="{26888446-7BAF-F940-9735-480F8212E658}">
      <dgm:prSet phldrT="[Text]"/>
      <dgm:spPr/>
      <dgm:t>
        <a:bodyPr/>
        <a:lstStyle/>
        <a:p>
          <a:r>
            <a:rPr lang="en-GB"/>
            <a:t>Newcomers</a:t>
          </a:r>
        </a:p>
      </dgm:t>
    </dgm:pt>
    <dgm:pt modelId="{399B76DE-12E3-4641-BFC1-714CF62F4C13}" type="parTrans" cxnId="{2BE34260-9061-3645-9C23-1CD05CCA7A24}">
      <dgm:prSet/>
      <dgm:spPr/>
      <dgm:t>
        <a:bodyPr/>
        <a:lstStyle/>
        <a:p>
          <a:endParaRPr lang="en-GB"/>
        </a:p>
      </dgm:t>
    </dgm:pt>
    <dgm:pt modelId="{33DF2A4F-C7EB-C94D-9B27-7E9261D99280}" type="sibTrans" cxnId="{2BE34260-9061-3645-9C23-1CD05CCA7A24}">
      <dgm:prSet/>
      <dgm:spPr/>
      <dgm:t>
        <a:bodyPr/>
        <a:lstStyle/>
        <a:p>
          <a:endParaRPr lang="en-GB"/>
        </a:p>
      </dgm:t>
    </dgm:pt>
    <dgm:pt modelId="{51161FF9-0CB5-9C40-BA42-AD0D3705C04A}">
      <dgm:prSet phldrT="[Text]"/>
      <dgm:spPr/>
      <dgm:t>
        <a:bodyPr/>
        <a:lstStyle/>
        <a:p>
          <a:r>
            <a:rPr lang="en-GB"/>
            <a:t>Students</a:t>
          </a:r>
        </a:p>
      </dgm:t>
    </dgm:pt>
    <dgm:pt modelId="{519E9016-767F-E944-A999-F867A17CAD1F}" type="parTrans" cxnId="{C8D36F63-88ED-5D49-A147-825FFD5B429E}">
      <dgm:prSet/>
      <dgm:spPr/>
      <dgm:t>
        <a:bodyPr/>
        <a:lstStyle/>
        <a:p>
          <a:endParaRPr lang="en-GB"/>
        </a:p>
      </dgm:t>
    </dgm:pt>
    <dgm:pt modelId="{6EA03D52-E97B-294F-AEE9-A7A12AC53A38}" type="sibTrans" cxnId="{C8D36F63-88ED-5D49-A147-825FFD5B429E}">
      <dgm:prSet/>
      <dgm:spPr/>
      <dgm:t>
        <a:bodyPr/>
        <a:lstStyle/>
        <a:p>
          <a:endParaRPr lang="en-GB"/>
        </a:p>
      </dgm:t>
    </dgm:pt>
    <dgm:pt modelId="{914C7B55-7E9B-3A42-BF99-97E6EAB0B517}">
      <dgm:prSet/>
      <dgm:spPr/>
      <dgm:t>
        <a:bodyPr/>
        <a:lstStyle/>
        <a:p>
          <a:pPr marL="0" lvl="0" defTabSz="977900">
            <a:lnSpc>
              <a:spcPct val="90000"/>
            </a:lnSpc>
            <a:spcBef>
              <a:spcPct val="0"/>
            </a:spcBef>
            <a:spcAft>
              <a:spcPct val="35000"/>
            </a:spcAft>
            <a:buNone/>
          </a:pPr>
          <a:endParaRPr lang="en-GB"/>
        </a:p>
      </dgm:t>
    </dgm:pt>
    <dgm:pt modelId="{16570DEA-ED93-AE41-B405-D8F6630BB65C}" type="parTrans" cxnId="{F9516440-0210-9B47-B65E-221B3AB81AC1}">
      <dgm:prSet/>
      <dgm:spPr/>
      <dgm:t>
        <a:bodyPr/>
        <a:lstStyle/>
        <a:p>
          <a:endParaRPr lang="en-GB"/>
        </a:p>
      </dgm:t>
    </dgm:pt>
    <dgm:pt modelId="{34FC6F47-A729-694C-B3DD-99C8EAD23B5B}" type="sibTrans" cxnId="{F9516440-0210-9B47-B65E-221B3AB81AC1}">
      <dgm:prSet/>
      <dgm:spPr/>
      <dgm:t>
        <a:bodyPr/>
        <a:lstStyle/>
        <a:p>
          <a:endParaRPr lang="en-GB"/>
        </a:p>
      </dgm:t>
    </dgm:pt>
    <dgm:pt modelId="{F8373C70-39CC-C440-996A-F70789A250E2}" type="pres">
      <dgm:prSet presAssocID="{91D6D908-4319-A042-806E-A46A4E51DED7}" presName="Name0" presStyleCnt="0">
        <dgm:presLayoutVars>
          <dgm:chMax val="5"/>
          <dgm:chPref val="5"/>
          <dgm:dir/>
          <dgm:animLvl val="lvl"/>
        </dgm:presLayoutVars>
      </dgm:prSet>
      <dgm:spPr/>
    </dgm:pt>
    <dgm:pt modelId="{280EC676-901C-DB48-BC6C-0E4A3D86CBCE}" type="pres">
      <dgm:prSet presAssocID="{1A5763A0-340D-5B4E-AC7D-15962777B8AD}" presName="parentText1" presStyleLbl="node1" presStyleIdx="0" presStyleCnt="3">
        <dgm:presLayoutVars>
          <dgm:chMax/>
          <dgm:chPref val="3"/>
          <dgm:bulletEnabled val="1"/>
        </dgm:presLayoutVars>
      </dgm:prSet>
      <dgm:spPr/>
    </dgm:pt>
    <dgm:pt modelId="{9C500B9C-314A-F74B-9F77-1352233CE528}" type="pres">
      <dgm:prSet presAssocID="{1A5763A0-340D-5B4E-AC7D-15962777B8AD}" presName="childText1" presStyleLbl="solidAlignAcc1" presStyleIdx="0" presStyleCnt="3">
        <dgm:presLayoutVars>
          <dgm:chMax val="0"/>
          <dgm:chPref val="0"/>
          <dgm:bulletEnabled val="1"/>
        </dgm:presLayoutVars>
      </dgm:prSet>
      <dgm:spPr/>
    </dgm:pt>
    <dgm:pt modelId="{7B53D883-CDF8-7640-AA7C-6C6CD91A61D9}" type="pres">
      <dgm:prSet presAssocID="{2EC22805-C647-D046-9CD4-68FCF219EEAF}" presName="parentText2" presStyleLbl="node1" presStyleIdx="1" presStyleCnt="3">
        <dgm:presLayoutVars>
          <dgm:chMax/>
          <dgm:chPref val="3"/>
          <dgm:bulletEnabled val="1"/>
        </dgm:presLayoutVars>
      </dgm:prSet>
      <dgm:spPr/>
    </dgm:pt>
    <dgm:pt modelId="{0CD6AE7B-6C34-4648-AD6C-9D6F77380261}" type="pres">
      <dgm:prSet presAssocID="{2EC22805-C647-D046-9CD4-68FCF219EEAF}" presName="childText2" presStyleLbl="solidAlignAcc1" presStyleIdx="1" presStyleCnt="3">
        <dgm:presLayoutVars>
          <dgm:chMax val="0"/>
          <dgm:chPref val="0"/>
          <dgm:bulletEnabled val="1"/>
        </dgm:presLayoutVars>
      </dgm:prSet>
      <dgm:spPr/>
    </dgm:pt>
    <dgm:pt modelId="{B5E5449A-C182-4343-A838-07CCDD797053}" type="pres">
      <dgm:prSet presAssocID="{26888446-7BAF-F940-9735-480F8212E658}" presName="parentText3" presStyleLbl="node1" presStyleIdx="2" presStyleCnt="3">
        <dgm:presLayoutVars>
          <dgm:chMax/>
          <dgm:chPref val="3"/>
          <dgm:bulletEnabled val="1"/>
        </dgm:presLayoutVars>
      </dgm:prSet>
      <dgm:spPr/>
    </dgm:pt>
    <dgm:pt modelId="{6F73193B-8A80-7548-A94A-2B03DBC3D4C5}" type="pres">
      <dgm:prSet presAssocID="{26888446-7BAF-F940-9735-480F8212E658}" presName="childText3" presStyleLbl="solidAlignAcc1" presStyleIdx="2" presStyleCnt="3">
        <dgm:presLayoutVars>
          <dgm:chMax val="0"/>
          <dgm:chPref val="0"/>
          <dgm:bulletEnabled val="1"/>
        </dgm:presLayoutVars>
      </dgm:prSet>
      <dgm:spPr/>
    </dgm:pt>
  </dgm:ptLst>
  <dgm:cxnLst>
    <dgm:cxn modelId="{1FF1F70A-B4E0-9049-8A8A-654F6E5C13A0}" type="presOf" srcId="{26888446-7BAF-F940-9735-480F8212E658}" destId="{B5E5449A-C182-4343-A838-07CCDD797053}" srcOrd="0" destOrd="0" presId="urn:microsoft.com/office/officeart/2009/3/layout/IncreasingArrowsProcess"/>
    <dgm:cxn modelId="{F9516440-0210-9B47-B65E-221B3AB81AC1}" srcId="{2EC22805-C647-D046-9CD4-68FCF219EEAF}" destId="{914C7B55-7E9B-3A42-BF99-97E6EAB0B517}" srcOrd="1" destOrd="0" parTransId="{16570DEA-ED93-AE41-B405-D8F6630BB65C}" sibTransId="{34FC6F47-A729-694C-B3DD-99C8EAD23B5B}"/>
    <dgm:cxn modelId="{5468F95D-496B-CB4E-A427-551FD4C6E258}" type="presOf" srcId="{51161FF9-0CB5-9C40-BA42-AD0D3705C04A}" destId="{6F73193B-8A80-7548-A94A-2B03DBC3D4C5}" srcOrd="0" destOrd="0" presId="urn:microsoft.com/office/officeart/2009/3/layout/IncreasingArrowsProcess"/>
    <dgm:cxn modelId="{06DE2D5E-D0A8-DD4E-B152-71D603BAC0BF}" type="presOf" srcId="{914C7B55-7E9B-3A42-BF99-97E6EAB0B517}" destId="{0CD6AE7B-6C34-4648-AD6C-9D6F77380261}" srcOrd="0" destOrd="1" presId="urn:microsoft.com/office/officeart/2009/3/layout/IncreasingArrowsProcess"/>
    <dgm:cxn modelId="{2BE34260-9061-3645-9C23-1CD05CCA7A24}" srcId="{91D6D908-4319-A042-806E-A46A4E51DED7}" destId="{26888446-7BAF-F940-9735-480F8212E658}" srcOrd="2" destOrd="0" parTransId="{399B76DE-12E3-4641-BFC1-714CF62F4C13}" sibTransId="{33DF2A4F-C7EB-C94D-9B27-7E9261D99280}"/>
    <dgm:cxn modelId="{C8D36F63-88ED-5D49-A147-825FFD5B429E}" srcId="{26888446-7BAF-F940-9735-480F8212E658}" destId="{51161FF9-0CB5-9C40-BA42-AD0D3705C04A}" srcOrd="0" destOrd="0" parTransId="{519E9016-767F-E944-A999-F867A17CAD1F}" sibTransId="{6EA03D52-E97B-294F-AEE9-A7A12AC53A38}"/>
    <dgm:cxn modelId="{8DB36D6C-AE07-2F4D-AEBA-A4D9A0684C71}" type="presOf" srcId="{89C6C1FF-EB2A-4441-B0F3-E8588DE0DA1E}" destId="{0CD6AE7B-6C34-4648-AD6C-9D6F77380261}" srcOrd="0" destOrd="0" presId="urn:microsoft.com/office/officeart/2009/3/layout/IncreasingArrowsProcess"/>
    <dgm:cxn modelId="{3F909F50-E290-3743-BF67-7EDC88829436}" type="presOf" srcId="{1A5763A0-340D-5B4E-AC7D-15962777B8AD}" destId="{280EC676-901C-DB48-BC6C-0E4A3D86CBCE}" srcOrd="0" destOrd="0" presId="urn:microsoft.com/office/officeart/2009/3/layout/IncreasingArrowsProcess"/>
    <dgm:cxn modelId="{CD462756-2F6B-B74A-A8AD-94EFF634369D}" srcId="{2EC22805-C647-D046-9CD4-68FCF219EEAF}" destId="{89C6C1FF-EB2A-4441-B0F3-E8588DE0DA1E}" srcOrd="0" destOrd="0" parTransId="{8FC6B877-D750-E741-9470-75C9AF479CD8}" sibTransId="{06782619-AF97-0A48-8D59-81EC49F7E99B}"/>
    <dgm:cxn modelId="{C06F4C8C-E00B-784F-ACE3-AC08ABFC885A}" type="presOf" srcId="{91D6D908-4319-A042-806E-A46A4E51DED7}" destId="{F8373C70-39CC-C440-996A-F70789A250E2}" srcOrd="0" destOrd="0" presId="urn:microsoft.com/office/officeart/2009/3/layout/IncreasingArrowsProcess"/>
    <dgm:cxn modelId="{DBF974A2-55B9-D544-BFE5-97CBA813F4D7}" srcId="{91D6D908-4319-A042-806E-A46A4E51DED7}" destId="{2EC22805-C647-D046-9CD4-68FCF219EEAF}" srcOrd="1" destOrd="0" parTransId="{06053ED8-441E-BC44-8C19-EEA1CD6ACC9C}" sibTransId="{FD6D2D68-D2DF-C240-BF30-AC5537D89655}"/>
    <dgm:cxn modelId="{971A34B4-1A4F-9243-B128-ADA115D5F255}" srcId="{91D6D908-4319-A042-806E-A46A4E51DED7}" destId="{1A5763A0-340D-5B4E-AC7D-15962777B8AD}" srcOrd="0" destOrd="0" parTransId="{D489E1CE-4535-894E-84D6-F6C0E1DB7CD9}" sibTransId="{913D8B41-D6F1-E84F-A394-30231709D9BA}"/>
    <dgm:cxn modelId="{91A510B6-333F-CD40-80BC-7ADEF5095811}" srcId="{1A5763A0-340D-5B4E-AC7D-15962777B8AD}" destId="{32D130C3-574B-E44A-9A89-F6EA0247E2E7}" srcOrd="0" destOrd="0" parTransId="{26743782-C528-9D47-B080-DC34D8E37C10}" sibTransId="{0CDD6478-5292-504D-8DB7-9B7BDE2E8807}"/>
    <dgm:cxn modelId="{188ADDC3-42F5-1143-9606-F44C780F4470}" type="presOf" srcId="{2EC22805-C647-D046-9CD4-68FCF219EEAF}" destId="{7B53D883-CDF8-7640-AA7C-6C6CD91A61D9}" srcOrd="0" destOrd="0" presId="urn:microsoft.com/office/officeart/2009/3/layout/IncreasingArrowsProcess"/>
    <dgm:cxn modelId="{493D40D9-5C5F-6047-BE31-C7E552708910}" type="presOf" srcId="{32D130C3-574B-E44A-9A89-F6EA0247E2E7}" destId="{9C500B9C-314A-F74B-9F77-1352233CE528}" srcOrd="0" destOrd="0" presId="urn:microsoft.com/office/officeart/2009/3/layout/IncreasingArrowsProcess"/>
    <dgm:cxn modelId="{5440485B-8E48-5E48-A6D5-561B994DC0FA}" type="presParOf" srcId="{F8373C70-39CC-C440-996A-F70789A250E2}" destId="{280EC676-901C-DB48-BC6C-0E4A3D86CBCE}" srcOrd="0" destOrd="0" presId="urn:microsoft.com/office/officeart/2009/3/layout/IncreasingArrowsProcess"/>
    <dgm:cxn modelId="{CE5E1A08-D3D8-B24D-924E-A9DEF5281D35}" type="presParOf" srcId="{F8373C70-39CC-C440-996A-F70789A250E2}" destId="{9C500B9C-314A-F74B-9F77-1352233CE528}" srcOrd="1" destOrd="0" presId="urn:microsoft.com/office/officeart/2009/3/layout/IncreasingArrowsProcess"/>
    <dgm:cxn modelId="{A403910D-1409-E14B-884F-59808FDEA395}" type="presParOf" srcId="{F8373C70-39CC-C440-996A-F70789A250E2}" destId="{7B53D883-CDF8-7640-AA7C-6C6CD91A61D9}" srcOrd="2" destOrd="0" presId="urn:microsoft.com/office/officeart/2009/3/layout/IncreasingArrowsProcess"/>
    <dgm:cxn modelId="{9D1C37DD-CEFF-3345-A55C-A45A984261DB}" type="presParOf" srcId="{F8373C70-39CC-C440-996A-F70789A250E2}" destId="{0CD6AE7B-6C34-4648-AD6C-9D6F77380261}" srcOrd="3" destOrd="0" presId="urn:microsoft.com/office/officeart/2009/3/layout/IncreasingArrowsProcess"/>
    <dgm:cxn modelId="{AFE7E6E8-A6D7-8044-9116-72FBB21F2DE5}" type="presParOf" srcId="{F8373C70-39CC-C440-996A-F70789A250E2}" destId="{B5E5449A-C182-4343-A838-07CCDD797053}" srcOrd="4" destOrd="0" presId="urn:microsoft.com/office/officeart/2009/3/layout/IncreasingArrowsProcess"/>
    <dgm:cxn modelId="{658A566A-43BB-8343-9C61-6215A4F9C084}" type="presParOf" srcId="{F8373C70-39CC-C440-996A-F70789A250E2}" destId="{6F73193B-8A80-7548-A94A-2B03DBC3D4C5}"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FAB53E-2DBA-450B-861F-029A5F888E84}" type="doc">
      <dgm:prSet loTypeId="urn:microsoft.com/office/officeart/2017/3/layout/HorizontalLabelsTimeline" loCatId="process" qsTypeId="urn:microsoft.com/office/officeart/2005/8/quickstyle/simple1#22" qsCatId="simple" csTypeId="urn:microsoft.com/office/officeart/2005/8/colors/colorful2#8" csCatId="colorful" phldr="1"/>
      <dgm:spPr/>
      <dgm:t>
        <a:bodyPr/>
        <a:lstStyle/>
        <a:p>
          <a:endParaRPr lang="en-US"/>
        </a:p>
      </dgm:t>
    </dgm:pt>
    <dgm:pt modelId="{EB8162C2-C9BE-4FA2-B3B4-C2CA157F2F81}">
      <dgm:prSet/>
      <dgm:spPr/>
      <dgm:t>
        <a:bodyPr/>
        <a:lstStyle/>
        <a:p>
          <a:pPr>
            <a:defRPr b="1"/>
          </a:pPr>
          <a:r>
            <a:rPr lang="en-US"/>
            <a:t>Oct.–Nov. 2026</a:t>
          </a:r>
        </a:p>
      </dgm:t>
    </dgm:pt>
    <dgm:pt modelId="{FAB1328F-BAC7-4380-94A9-99F0B8D4AE1D}" type="parTrans" cxnId="{6917CE35-C28C-4866-8F37-3C4A9F364615}">
      <dgm:prSet/>
      <dgm:spPr/>
      <dgm:t>
        <a:bodyPr/>
        <a:lstStyle/>
        <a:p>
          <a:endParaRPr lang="en-US"/>
        </a:p>
      </dgm:t>
    </dgm:pt>
    <dgm:pt modelId="{50339F11-18A8-4B48-BD85-A0EA410BCB0A}" type="sibTrans" cxnId="{6917CE35-C28C-4866-8F37-3C4A9F364615}">
      <dgm:prSet/>
      <dgm:spPr/>
      <dgm:t>
        <a:bodyPr/>
        <a:lstStyle/>
        <a:p>
          <a:endParaRPr lang="en-US"/>
        </a:p>
      </dgm:t>
    </dgm:pt>
    <dgm:pt modelId="{B46B68BD-7E33-480A-ADB4-6BD16AB60173}">
      <dgm:prSet/>
      <dgm:spPr/>
      <dgm:t>
        <a:bodyPr/>
        <a:lstStyle/>
        <a:p>
          <a:r>
            <a:rPr lang="en-US"/>
            <a:t>Reading groups – introductory reading for each theme. </a:t>
          </a:r>
        </a:p>
      </dgm:t>
    </dgm:pt>
    <dgm:pt modelId="{1C141A1D-4C55-4651-868D-8916F2AB0B64}" type="parTrans" cxnId="{047AAB5E-7DCF-4BD8-9928-6CFAC74D426E}">
      <dgm:prSet/>
      <dgm:spPr/>
      <dgm:t>
        <a:bodyPr/>
        <a:lstStyle/>
        <a:p>
          <a:endParaRPr lang="en-US"/>
        </a:p>
      </dgm:t>
    </dgm:pt>
    <dgm:pt modelId="{B853CB5B-C55F-40DC-96B9-B8C37A12BDC5}" type="sibTrans" cxnId="{047AAB5E-7DCF-4BD8-9928-6CFAC74D426E}">
      <dgm:prSet/>
      <dgm:spPr/>
      <dgm:t>
        <a:bodyPr/>
        <a:lstStyle/>
        <a:p>
          <a:endParaRPr lang="en-US"/>
        </a:p>
      </dgm:t>
    </dgm:pt>
    <dgm:pt modelId="{D0201E2A-C0F7-4B70-B42A-656835062314}">
      <dgm:prSet/>
      <dgm:spPr/>
      <dgm:t>
        <a:bodyPr/>
        <a:lstStyle/>
        <a:p>
          <a:pPr>
            <a:defRPr b="1"/>
          </a:pPr>
          <a:r>
            <a:rPr lang="en-US"/>
            <a:t>Nov. 2025</a:t>
          </a:r>
        </a:p>
      </dgm:t>
    </dgm:pt>
    <dgm:pt modelId="{DCD0FBE3-03AA-4623-9D5B-287613F50CAE}" type="parTrans" cxnId="{047243F0-F457-45B1-A819-71C152BB8062}">
      <dgm:prSet/>
      <dgm:spPr/>
      <dgm:t>
        <a:bodyPr/>
        <a:lstStyle/>
        <a:p>
          <a:endParaRPr lang="en-US"/>
        </a:p>
      </dgm:t>
    </dgm:pt>
    <dgm:pt modelId="{6FCF4562-E543-4DDA-8AAE-843B6C616A8B}" type="sibTrans" cxnId="{047243F0-F457-45B1-A819-71C152BB8062}">
      <dgm:prSet/>
      <dgm:spPr/>
      <dgm:t>
        <a:bodyPr/>
        <a:lstStyle/>
        <a:p>
          <a:endParaRPr lang="en-US"/>
        </a:p>
      </dgm:t>
    </dgm:pt>
    <dgm:pt modelId="{761598E1-9805-4D9F-AB3C-32BB0D6A9F02}">
      <dgm:prSet/>
      <dgm:spPr/>
      <dgm:t>
        <a:bodyPr/>
        <a:lstStyle/>
        <a:p>
          <a:r>
            <a:rPr lang="en-US"/>
            <a:t>Students formulate questions for Roundtable Q&amp;A with tutors. Students select theoretical strand for theory deep dive.</a:t>
          </a:r>
        </a:p>
      </dgm:t>
    </dgm:pt>
    <dgm:pt modelId="{5DC98F3A-288D-4873-9BC1-32C6EF931F3C}" type="parTrans" cxnId="{A472340B-447A-4399-BCED-2FF7166E2166}">
      <dgm:prSet/>
      <dgm:spPr/>
      <dgm:t>
        <a:bodyPr/>
        <a:lstStyle/>
        <a:p>
          <a:endParaRPr lang="en-US"/>
        </a:p>
      </dgm:t>
    </dgm:pt>
    <dgm:pt modelId="{1857CF76-32CD-4F8A-9BA5-AE98D5182282}" type="sibTrans" cxnId="{A472340B-447A-4399-BCED-2FF7166E2166}">
      <dgm:prSet/>
      <dgm:spPr/>
      <dgm:t>
        <a:bodyPr/>
        <a:lstStyle/>
        <a:p>
          <a:endParaRPr lang="en-US"/>
        </a:p>
      </dgm:t>
    </dgm:pt>
    <dgm:pt modelId="{35372194-0514-402A-894E-8265C36B9F74}">
      <dgm:prSet/>
      <dgm:spPr/>
      <dgm:t>
        <a:bodyPr/>
        <a:lstStyle/>
        <a:p>
          <a:pPr>
            <a:defRPr b="1"/>
          </a:pPr>
          <a:r>
            <a:rPr lang="en-US"/>
            <a:t>Dec. 2026 – April. 2027</a:t>
          </a:r>
        </a:p>
      </dgm:t>
    </dgm:pt>
    <dgm:pt modelId="{070DF1C0-708E-4944-B56F-8BF4F5580393}" type="parTrans" cxnId="{1C812DB5-AFB1-448E-B8AC-BD5BE36565FA}">
      <dgm:prSet/>
      <dgm:spPr/>
      <dgm:t>
        <a:bodyPr/>
        <a:lstStyle/>
        <a:p>
          <a:endParaRPr lang="en-US"/>
        </a:p>
      </dgm:t>
    </dgm:pt>
    <dgm:pt modelId="{DA196212-DB91-44BB-A898-6D7F7D0455AB}" type="sibTrans" cxnId="{1C812DB5-AFB1-448E-B8AC-BD5BE36565FA}">
      <dgm:prSet/>
      <dgm:spPr/>
      <dgm:t>
        <a:bodyPr/>
        <a:lstStyle/>
        <a:p>
          <a:endParaRPr lang="en-US"/>
        </a:p>
      </dgm:t>
    </dgm:pt>
    <dgm:pt modelId="{060A7F29-8B51-48C3-B80F-E24955F2523B}">
      <dgm:prSet/>
      <dgm:spPr/>
      <dgm:t>
        <a:bodyPr/>
        <a:lstStyle/>
        <a:p>
          <a:r>
            <a:rPr lang="en-US"/>
            <a:t>Theory reading and deep dive, supported by strand tutor</a:t>
          </a:r>
        </a:p>
      </dgm:t>
    </dgm:pt>
    <dgm:pt modelId="{57445DD6-396D-40A3-90E7-A9BB99771228}" type="parTrans" cxnId="{0978CE7D-2069-431B-92E3-DCAEF04EFE4B}">
      <dgm:prSet/>
      <dgm:spPr/>
      <dgm:t>
        <a:bodyPr/>
        <a:lstStyle/>
        <a:p>
          <a:endParaRPr lang="en-US"/>
        </a:p>
      </dgm:t>
    </dgm:pt>
    <dgm:pt modelId="{20A0935E-9316-46B6-94D2-34C9748961BB}" type="sibTrans" cxnId="{0978CE7D-2069-431B-92E3-DCAEF04EFE4B}">
      <dgm:prSet/>
      <dgm:spPr/>
      <dgm:t>
        <a:bodyPr/>
        <a:lstStyle/>
        <a:p>
          <a:endParaRPr lang="en-US"/>
        </a:p>
      </dgm:t>
    </dgm:pt>
    <dgm:pt modelId="{DFE9C10E-622D-46F8-80F5-C003C94D5010}">
      <dgm:prSet/>
      <dgm:spPr/>
      <dgm:t>
        <a:bodyPr/>
        <a:lstStyle/>
        <a:p>
          <a:pPr>
            <a:defRPr b="1"/>
          </a:pPr>
          <a:r>
            <a:rPr lang="en-US"/>
            <a:t>Feb. 2027</a:t>
          </a:r>
        </a:p>
      </dgm:t>
    </dgm:pt>
    <dgm:pt modelId="{4E32E258-3A9E-450E-98F7-0DA8CA7CDDE7}" type="parTrans" cxnId="{A8A51F79-09FB-463B-A7E1-32843717B3EC}">
      <dgm:prSet/>
      <dgm:spPr/>
      <dgm:t>
        <a:bodyPr/>
        <a:lstStyle/>
        <a:p>
          <a:endParaRPr lang="en-US"/>
        </a:p>
      </dgm:t>
    </dgm:pt>
    <dgm:pt modelId="{4D9DDE0F-E747-4C29-87AC-ABFCDE2B5394}" type="sibTrans" cxnId="{A8A51F79-09FB-463B-A7E1-32843717B3EC}">
      <dgm:prSet/>
      <dgm:spPr/>
      <dgm:t>
        <a:bodyPr/>
        <a:lstStyle/>
        <a:p>
          <a:endParaRPr lang="en-US"/>
        </a:p>
      </dgm:t>
    </dgm:pt>
    <dgm:pt modelId="{6D95D8D6-7F31-47C5-B911-230F03A9DCCA}">
      <dgm:prSet/>
      <dgm:spPr/>
      <dgm:t>
        <a:bodyPr/>
        <a:lstStyle/>
        <a:p>
          <a:r>
            <a:rPr lang="en-US"/>
            <a:t>Midpoint catch up and reflection</a:t>
          </a:r>
        </a:p>
      </dgm:t>
    </dgm:pt>
    <dgm:pt modelId="{4BB89751-1A4A-4966-AB53-F9969D76C530}" type="parTrans" cxnId="{F3857BF0-E6F4-405B-870E-F713D23D8B01}">
      <dgm:prSet/>
      <dgm:spPr/>
      <dgm:t>
        <a:bodyPr/>
        <a:lstStyle/>
        <a:p>
          <a:endParaRPr lang="en-US"/>
        </a:p>
      </dgm:t>
    </dgm:pt>
    <dgm:pt modelId="{802B60C6-DD4B-477E-A153-A3C51E58CF36}" type="sibTrans" cxnId="{F3857BF0-E6F4-405B-870E-F713D23D8B01}">
      <dgm:prSet/>
      <dgm:spPr/>
      <dgm:t>
        <a:bodyPr/>
        <a:lstStyle/>
        <a:p>
          <a:endParaRPr lang="en-US"/>
        </a:p>
      </dgm:t>
    </dgm:pt>
    <dgm:pt modelId="{59F7FD1D-460D-4841-8264-78D02124D0C8}">
      <dgm:prSet/>
      <dgm:spPr/>
      <dgm:t>
        <a:bodyPr/>
        <a:lstStyle/>
        <a:p>
          <a:pPr>
            <a:defRPr b="1"/>
          </a:pPr>
          <a:r>
            <a:rPr lang="en-US"/>
            <a:t>May 2027</a:t>
          </a:r>
        </a:p>
      </dgm:t>
    </dgm:pt>
    <dgm:pt modelId="{F02F5185-2EE7-4BE1-9125-EDCE1AB16BCD}" type="parTrans" cxnId="{17D21152-8844-435E-9F92-C6944A30572A}">
      <dgm:prSet/>
      <dgm:spPr/>
      <dgm:t>
        <a:bodyPr/>
        <a:lstStyle/>
        <a:p>
          <a:endParaRPr lang="en-US"/>
        </a:p>
      </dgm:t>
    </dgm:pt>
    <dgm:pt modelId="{74C0130D-524D-4535-BAC0-87660D39BD5D}" type="sibTrans" cxnId="{17D21152-8844-435E-9F92-C6944A30572A}">
      <dgm:prSet/>
      <dgm:spPr/>
      <dgm:t>
        <a:bodyPr/>
        <a:lstStyle/>
        <a:p>
          <a:endParaRPr lang="en-US"/>
        </a:p>
      </dgm:t>
    </dgm:pt>
    <dgm:pt modelId="{287E57B7-2D4A-418B-84FA-188DF7691CD3}">
      <dgm:prSet/>
      <dgm:spPr/>
      <dgm:t>
        <a:bodyPr/>
        <a:lstStyle/>
        <a:p>
          <a:r>
            <a:rPr lang="en-US" err="1"/>
            <a:t>Programme</a:t>
          </a:r>
          <a:r>
            <a:rPr lang="en-US"/>
            <a:t> conference and group presentations</a:t>
          </a:r>
        </a:p>
      </dgm:t>
    </dgm:pt>
    <dgm:pt modelId="{D51379AF-A4E1-47B2-A467-FEC1E63ABA1A}" type="parTrans" cxnId="{BA0BB485-11BC-450D-B2DA-CA28087E717A}">
      <dgm:prSet/>
      <dgm:spPr/>
      <dgm:t>
        <a:bodyPr/>
        <a:lstStyle/>
        <a:p>
          <a:endParaRPr lang="en-US"/>
        </a:p>
      </dgm:t>
    </dgm:pt>
    <dgm:pt modelId="{BB6D31CF-8751-4548-9E28-620B058B3308}" type="sibTrans" cxnId="{BA0BB485-11BC-450D-B2DA-CA28087E717A}">
      <dgm:prSet/>
      <dgm:spPr/>
      <dgm:t>
        <a:bodyPr/>
        <a:lstStyle/>
        <a:p>
          <a:endParaRPr lang="en-US"/>
        </a:p>
      </dgm:t>
    </dgm:pt>
    <dgm:pt modelId="{D2F2EBE1-06F5-4A48-A241-1D317B3206CF}" type="pres">
      <dgm:prSet presAssocID="{E2FAB53E-2DBA-450B-861F-029A5F888E84}" presName="root" presStyleCnt="0">
        <dgm:presLayoutVars>
          <dgm:chMax/>
          <dgm:chPref/>
          <dgm:animLvl val="lvl"/>
        </dgm:presLayoutVars>
      </dgm:prSet>
      <dgm:spPr/>
    </dgm:pt>
    <dgm:pt modelId="{AD77BD69-A987-C443-82FB-937BDE956446}" type="pres">
      <dgm:prSet presAssocID="{E2FAB53E-2DBA-450B-861F-029A5F888E84}" presName="divider" presStyleLbl="fgAcc1" presStyleIdx="0" presStyleCnt="1"/>
      <dgm:spPr/>
    </dgm:pt>
    <dgm:pt modelId="{921C1976-5C8E-4043-90F1-80C4DCE599C2}" type="pres">
      <dgm:prSet presAssocID="{E2FAB53E-2DBA-450B-861F-029A5F888E84}" presName="nodes" presStyleCnt="0">
        <dgm:presLayoutVars>
          <dgm:chMax/>
          <dgm:chPref/>
          <dgm:animLvl val="lvl"/>
        </dgm:presLayoutVars>
      </dgm:prSet>
      <dgm:spPr/>
    </dgm:pt>
    <dgm:pt modelId="{481D0CC1-9ED4-CD4A-B559-75E513A121DB}" type="pres">
      <dgm:prSet presAssocID="{EB8162C2-C9BE-4FA2-B3B4-C2CA157F2F81}" presName="composite" presStyleCnt="0"/>
      <dgm:spPr/>
    </dgm:pt>
    <dgm:pt modelId="{29CF9E51-CEC4-B649-9272-C668416247E5}" type="pres">
      <dgm:prSet presAssocID="{EB8162C2-C9BE-4FA2-B3B4-C2CA157F2F81}" presName="L1TextContainer" presStyleLbl="alignNode1" presStyleIdx="0" presStyleCnt="5">
        <dgm:presLayoutVars>
          <dgm:chMax val="1"/>
          <dgm:chPref val="1"/>
          <dgm:bulletEnabled val="1"/>
        </dgm:presLayoutVars>
      </dgm:prSet>
      <dgm:spPr/>
    </dgm:pt>
    <dgm:pt modelId="{C2CFED44-FD56-0646-9BE6-57060AE0B3C3}" type="pres">
      <dgm:prSet presAssocID="{EB8162C2-C9BE-4FA2-B3B4-C2CA157F2F81}" presName="L2TextContainerWrapper" presStyleCnt="0">
        <dgm:presLayoutVars>
          <dgm:bulletEnabled val="1"/>
        </dgm:presLayoutVars>
      </dgm:prSet>
      <dgm:spPr/>
    </dgm:pt>
    <dgm:pt modelId="{D953914E-C321-CE49-8F6F-F6EE06A32F2D}" type="pres">
      <dgm:prSet presAssocID="{EB8162C2-C9BE-4FA2-B3B4-C2CA157F2F81}" presName="L2TextContainer" presStyleLbl="bgAccFollowNode1" presStyleIdx="0" presStyleCnt="5"/>
      <dgm:spPr/>
    </dgm:pt>
    <dgm:pt modelId="{0F7AAC1F-8BF1-DE4C-8118-3A2815C0863B}" type="pres">
      <dgm:prSet presAssocID="{EB8162C2-C9BE-4FA2-B3B4-C2CA157F2F81}" presName="FlexibleEmptyPlaceHolder" presStyleCnt="0"/>
      <dgm:spPr/>
    </dgm:pt>
    <dgm:pt modelId="{25CD867D-0197-A74A-99F2-AA08048742AE}" type="pres">
      <dgm:prSet presAssocID="{EB8162C2-C9BE-4FA2-B3B4-C2CA157F2F81}" presName="ConnectLine" presStyleLbl="sibTrans1D1" presStyleIdx="0" presStyleCnt="5"/>
      <dgm:spPr/>
    </dgm:pt>
    <dgm:pt modelId="{47417E4A-9525-594E-84F4-EA01E4C7615A}" type="pres">
      <dgm:prSet presAssocID="{EB8162C2-C9BE-4FA2-B3B4-C2CA157F2F81}" presName="ConnectorPoint" presStyleLbl="node1" presStyleIdx="0" presStyleCnt="5"/>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72473B7-5652-6445-ABEB-2B7935338A04}" type="pres">
      <dgm:prSet presAssocID="{EB8162C2-C9BE-4FA2-B3B4-C2CA157F2F81}" presName="EmptyPlaceHolder" presStyleCnt="0"/>
      <dgm:spPr/>
    </dgm:pt>
    <dgm:pt modelId="{23215C72-AA82-6F41-9696-8CED064B34BE}" type="pres">
      <dgm:prSet presAssocID="{50339F11-18A8-4B48-BD85-A0EA410BCB0A}" presName="spaceBetweenRectangles" presStyleCnt="0"/>
      <dgm:spPr/>
    </dgm:pt>
    <dgm:pt modelId="{29BC3CE0-9FC9-224E-AE6D-D2C32C3D96E3}" type="pres">
      <dgm:prSet presAssocID="{D0201E2A-C0F7-4B70-B42A-656835062314}" presName="composite" presStyleCnt="0"/>
      <dgm:spPr/>
    </dgm:pt>
    <dgm:pt modelId="{44F8369F-2E44-6B4F-A913-CFB48FC64B3A}" type="pres">
      <dgm:prSet presAssocID="{D0201E2A-C0F7-4B70-B42A-656835062314}" presName="L1TextContainer" presStyleLbl="alignNode1" presStyleIdx="1" presStyleCnt="5">
        <dgm:presLayoutVars>
          <dgm:chMax val="1"/>
          <dgm:chPref val="1"/>
          <dgm:bulletEnabled val="1"/>
        </dgm:presLayoutVars>
      </dgm:prSet>
      <dgm:spPr/>
    </dgm:pt>
    <dgm:pt modelId="{9E0F184C-1BE7-9B4D-8BA0-CED99310AF21}" type="pres">
      <dgm:prSet presAssocID="{D0201E2A-C0F7-4B70-B42A-656835062314}" presName="L2TextContainerWrapper" presStyleCnt="0">
        <dgm:presLayoutVars>
          <dgm:bulletEnabled val="1"/>
        </dgm:presLayoutVars>
      </dgm:prSet>
      <dgm:spPr/>
    </dgm:pt>
    <dgm:pt modelId="{702E8043-A31A-364D-9034-C8D20D23701E}" type="pres">
      <dgm:prSet presAssocID="{D0201E2A-C0F7-4B70-B42A-656835062314}" presName="L2TextContainer" presStyleLbl="bgAccFollowNode1" presStyleIdx="1" presStyleCnt="5"/>
      <dgm:spPr/>
    </dgm:pt>
    <dgm:pt modelId="{7354CD11-D29F-F849-9CBD-5B66E1215FB0}" type="pres">
      <dgm:prSet presAssocID="{D0201E2A-C0F7-4B70-B42A-656835062314}" presName="FlexibleEmptyPlaceHolder" presStyleCnt="0"/>
      <dgm:spPr/>
    </dgm:pt>
    <dgm:pt modelId="{F6ABF703-52A3-0747-AA76-9CC32EFACC4C}" type="pres">
      <dgm:prSet presAssocID="{D0201E2A-C0F7-4B70-B42A-656835062314}" presName="ConnectLine" presStyleLbl="sibTrans1D1" presStyleIdx="1" presStyleCnt="5"/>
      <dgm:spPr/>
    </dgm:pt>
    <dgm:pt modelId="{8DD10723-F00D-CB4F-B161-0018BD2C2470}" type="pres">
      <dgm:prSet presAssocID="{D0201E2A-C0F7-4B70-B42A-656835062314}" presName="ConnectorPoint" presStyleLbl="node1" presStyleIdx="1" presStyleCnt="5"/>
      <dgm:spPr>
        <a:solidFill>
          <a:schemeClr val="accent2">
            <a:hueOff val="1610903"/>
            <a:satOff val="-4623"/>
            <a:lumOff val="-7402"/>
            <a:alphaOff val="0"/>
          </a:schemeClr>
        </a:solidFill>
        <a:ln w="6350" cap="flat" cmpd="sng" algn="ctr">
          <a:solidFill>
            <a:schemeClr val="lt1">
              <a:hueOff val="0"/>
              <a:satOff val="0"/>
              <a:lumOff val="0"/>
              <a:alphaOff val="0"/>
            </a:schemeClr>
          </a:solidFill>
          <a:prstDash val="solid"/>
          <a:miter lim="800000"/>
        </a:ln>
        <a:effectLst/>
      </dgm:spPr>
    </dgm:pt>
    <dgm:pt modelId="{C2DE9F1B-C388-B848-BC8C-81E0D8B5F36A}" type="pres">
      <dgm:prSet presAssocID="{D0201E2A-C0F7-4B70-B42A-656835062314}" presName="EmptyPlaceHolder" presStyleCnt="0"/>
      <dgm:spPr/>
    </dgm:pt>
    <dgm:pt modelId="{E049E02E-CAB1-7B4A-BB2B-0C265B45C491}" type="pres">
      <dgm:prSet presAssocID="{6FCF4562-E543-4DDA-8AAE-843B6C616A8B}" presName="spaceBetweenRectangles" presStyleCnt="0"/>
      <dgm:spPr/>
    </dgm:pt>
    <dgm:pt modelId="{F1B58A75-05F6-F04B-824F-0801AA46AA2E}" type="pres">
      <dgm:prSet presAssocID="{35372194-0514-402A-894E-8265C36B9F74}" presName="composite" presStyleCnt="0"/>
      <dgm:spPr/>
    </dgm:pt>
    <dgm:pt modelId="{4D1C6EF2-3477-B749-8AC3-E4BB70083563}" type="pres">
      <dgm:prSet presAssocID="{35372194-0514-402A-894E-8265C36B9F74}" presName="L1TextContainer" presStyleLbl="alignNode1" presStyleIdx="2" presStyleCnt="5">
        <dgm:presLayoutVars>
          <dgm:chMax val="1"/>
          <dgm:chPref val="1"/>
          <dgm:bulletEnabled val="1"/>
        </dgm:presLayoutVars>
      </dgm:prSet>
      <dgm:spPr/>
    </dgm:pt>
    <dgm:pt modelId="{63F2BB40-AC83-144D-AE4C-42F62B40F042}" type="pres">
      <dgm:prSet presAssocID="{35372194-0514-402A-894E-8265C36B9F74}" presName="L2TextContainerWrapper" presStyleCnt="0">
        <dgm:presLayoutVars>
          <dgm:bulletEnabled val="1"/>
        </dgm:presLayoutVars>
      </dgm:prSet>
      <dgm:spPr/>
    </dgm:pt>
    <dgm:pt modelId="{7B728755-532A-4042-97AD-48E4FFB0E1C2}" type="pres">
      <dgm:prSet presAssocID="{35372194-0514-402A-894E-8265C36B9F74}" presName="L2TextContainer" presStyleLbl="bgAccFollowNode1" presStyleIdx="2" presStyleCnt="5"/>
      <dgm:spPr/>
    </dgm:pt>
    <dgm:pt modelId="{C963CAE1-AB9B-7A4F-BBC2-6E863B60AB88}" type="pres">
      <dgm:prSet presAssocID="{35372194-0514-402A-894E-8265C36B9F74}" presName="FlexibleEmptyPlaceHolder" presStyleCnt="0"/>
      <dgm:spPr/>
    </dgm:pt>
    <dgm:pt modelId="{B4858859-848F-F547-9F9A-44A8EE00F2DE}" type="pres">
      <dgm:prSet presAssocID="{35372194-0514-402A-894E-8265C36B9F74}" presName="ConnectLine" presStyleLbl="sibTrans1D1" presStyleIdx="2" presStyleCnt="5"/>
      <dgm:spPr/>
    </dgm:pt>
    <dgm:pt modelId="{C1AE97C4-264A-034C-BF28-9A505D32A877}" type="pres">
      <dgm:prSet presAssocID="{35372194-0514-402A-894E-8265C36B9F74}" presName="ConnectorPoint" presStyleLbl="node1" presStyleIdx="2" presStyleCnt="5"/>
      <dgm:spPr>
        <a:solidFill>
          <a:schemeClr val="accent2">
            <a:hueOff val="3221806"/>
            <a:satOff val="-9246"/>
            <a:lumOff val="-14805"/>
            <a:alphaOff val="0"/>
          </a:schemeClr>
        </a:solidFill>
        <a:ln w="6350" cap="flat" cmpd="sng" algn="ctr">
          <a:solidFill>
            <a:schemeClr val="lt1">
              <a:hueOff val="0"/>
              <a:satOff val="0"/>
              <a:lumOff val="0"/>
              <a:alphaOff val="0"/>
            </a:schemeClr>
          </a:solidFill>
          <a:prstDash val="solid"/>
          <a:miter lim="800000"/>
        </a:ln>
        <a:effectLst/>
      </dgm:spPr>
    </dgm:pt>
    <dgm:pt modelId="{E3934214-CD1B-1E46-8760-3FE0379373BA}" type="pres">
      <dgm:prSet presAssocID="{35372194-0514-402A-894E-8265C36B9F74}" presName="EmptyPlaceHolder" presStyleCnt="0"/>
      <dgm:spPr/>
    </dgm:pt>
    <dgm:pt modelId="{F97CA0D6-8BC6-604D-902A-5552BAD6A84F}" type="pres">
      <dgm:prSet presAssocID="{DA196212-DB91-44BB-A898-6D7F7D0455AB}" presName="spaceBetweenRectangles" presStyleCnt="0"/>
      <dgm:spPr/>
    </dgm:pt>
    <dgm:pt modelId="{BF68020E-2BBA-A44D-833C-D477A43F2F30}" type="pres">
      <dgm:prSet presAssocID="{DFE9C10E-622D-46F8-80F5-C003C94D5010}" presName="composite" presStyleCnt="0"/>
      <dgm:spPr/>
    </dgm:pt>
    <dgm:pt modelId="{73B1528D-CF3E-7D49-AB16-5FB19D2E6BAF}" type="pres">
      <dgm:prSet presAssocID="{DFE9C10E-622D-46F8-80F5-C003C94D5010}" presName="L1TextContainer" presStyleLbl="alignNode1" presStyleIdx="3" presStyleCnt="5">
        <dgm:presLayoutVars>
          <dgm:chMax val="1"/>
          <dgm:chPref val="1"/>
          <dgm:bulletEnabled val="1"/>
        </dgm:presLayoutVars>
      </dgm:prSet>
      <dgm:spPr/>
    </dgm:pt>
    <dgm:pt modelId="{C536B529-1C79-B949-95AC-2CCA47F361CA}" type="pres">
      <dgm:prSet presAssocID="{DFE9C10E-622D-46F8-80F5-C003C94D5010}" presName="L2TextContainerWrapper" presStyleCnt="0">
        <dgm:presLayoutVars>
          <dgm:bulletEnabled val="1"/>
        </dgm:presLayoutVars>
      </dgm:prSet>
      <dgm:spPr/>
    </dgm:pt>
    <dgm:pt modelId="{4969D898-36C7-AC4D-9ED9-09B73A89F3C9}" type="pres">
      <dgm:prSet presAssocID="{DFE9C10E-622D-46F8-80F5-C003C94D5010}" presName="L2TextContainer" presStyleLbl="bgAccFollowNode1" presStyleIdx="3" presStyleCnt="5"/>
      <dgm:spPr/>
    </dgm:pt>
    <dgm:pt modelId="{A4A1CC8C-A7C5-B24D-ADF9-4D7382036E79}" type="pres">
      <dgm:prSet presAssocID="{DFE9C10E-622D-46F8-80F5-C003C94D5010}" presName="FlexibleEmptyPlaceHolder" presStyleCnt="0"/>
      <dgm:spPr/>
    </dgm:pt>
    <dgm:pt modelId="{1D4D9BEA-4836-8142-A727-F78C7842DFE0}" type="pres">
      <dgm:prSet presAssocID="{DFE9C10E-622D-46F8-80F5-C003C94D5010}" presName="ConnectLine" presStyleLbl="sibTrans1D1" presStyleIdx="3" presStyleCnt="5"/>
      <dgm:spPr/>
    </dgm:pt>
    <dgm:pt modelId="{FA7EA52B-D70C-7245-9405-5CE70D858C7A}" type="pres">
      <dgm:prSet presAssocID="{DFE9C10E-622D-46F8-80F5-C003C94D5010}" presName="ConnectorPoint" presStyleLbl="node1" presStyleIdx="3" presStyleCnt="5"/>
      <dgm:spPr>
        <a:solidFill>
          <a:schemeClr val="accent2">
            <a:hueOff val="4832709"/>
            <a:satOff val="-13870"/>
            <a:lumOff val="-22207"/>
            <a:alphaOff val="0"/>
          </a:schemeClr>
        </a:solidFill>
        <a:ln w="6350" cap="flat" cmpd="sng" algn="ctr">
          <a:solidFill>
            <a:schemeClr val="lt1">
              <a:hueOff val="0"/>
              <a:satOff val="0"/>
              <a:lumOff val="0"/>
              <a:alphaOff val="0"/>
            </a:schemeClr>
          </a:solidFill>
          <a:prstDash val="solid"/>
          <a:miter lim="800000"/>
        </a:ln>
        <a:effectLst/>
      </dgm:spPr>
    </dgm:pt>
    <dgm:pt modelId="{C74F98EA-CD8B-1944-8CC2-53306971D819}" type="pres">
      <dgm:prSet presAssocID="{DFE9C10E-622D-46F8-80F5-C003C94D5010}" presName="EmptyPlaceHolder" presStyleCnt="0"/>
      <dgm:spPr/>
    </dgm:pt>
    <dgm:pt modelId="{5C9D34E3-4979-B04C-8F60-AAED5CA2C1E3}" type="pres">
      <dgm:prSet presAssocID="{4D9DDE0F-E747-4C29-87AC-ABFCDE2B5394}" presName="spaceBetweenRectangles" presStyleCnt="0"/>
      <dgm:spPr/>
    </dgm:pt>
    <dgm:pt modelId="{026E9949-7218-E744-9885-A2143993574C}" type="pres">
      <dgm:prSet presAssocID="{59F7FD1D-460D-4841-8264-78D02124D0C8}" presName="composite" presStyleCnt="0"/>
      <dgm:spPr/>
    </dgm:pt>
    <dgm:pt modelId="{C624B6BB-D10C-1A48-A77C-826A7D35F283}" type="pres">
      <dgm:prSet presAssocID="{59F7FD1D-460D-4841-8264-78D02124D0C8}" presName="L1TextContainer" presStyleLbl="alignNode1" presStyleIdx="4" presStyleCnt="5">
        <dgm:presLayoutVars>
          <dgm:chMax val="1"/>
          <dgm:chPref val="1"/>
          <dgm:bulletEnabled val="1"/>
        </dgm:presLayoutVars>
      </dgm:prSet>
      <dgm:spPr/>
    </dgm:pt>
    <dgm:pt modelId="{ACE1ED3F-46A7-5842-B3CF-9D9B89173663}" type="pres">
      <dgm:prSet presAssocID="{59F7FD1D-460D-4841-8264-78D02124D0C8}" presName="L2TextContainerWrapper" presStyleCnt="0">
        <dgm:presLayoutVars>
          <dgm:bulletEnabled val="1"/>
        </dgm:presLayoutVars>
      </dgm:prSet>
      <dgm:spPr/>
    </dgm:pt>
    <dgm:pt modelId="{CB2CEFFE-B50A-B24D-852F-5F73518FED3D}" type="pres">
      <dgm:prSet presAssocID="{59F7FD1D-460D-4841-8264-78D02124D0C8}" presName="L2TextContainer" presStyleLbl="bgAccFollowNode1" presStyleIdx="4" presStyleCnt="5"/>
      <dgm:spPr/>
    </dgm:pt>
    <dgm:pt modelId="{B4CF3AA9-EBFB-1247-ADE1-C97C3A41325C}" type="pres">
      <dgm:prSet presAssocID="{59F7FD1D-460D-4841-8264-78D02124D0C8}" presName="FlexibleEmptyPlaceHolder" presStyleCnt="0"/>
      <dgm:spPr/>
    </dgm:pt>
    <dgm:pt modelId="{BE2486D9-C089-BA4C-A802-0AF50CBE4F9F}" type="pres">
      <dgm:prSet presAssocID="{59F7FD1D-460D-4841-8264-78D02124D0C8}" presName="ConnectLine" presStyleLbl="sibTrans1D1" presStyleIdx="4" presStyleCnt="5"/>
      <dgm:spPr/>
    </dgm:pt>
    <dgm:pt modelId="{FC67398C-0632-1049-82A1-AB866C998EDD}" type="pres">
      <dgm:prSet presAssocID="{59F7FD1D-460D-4841-8264-78D02124D0C8}" presName="ConnectorPoint" presStyleLbl="node1" presStyleIdx="4" presStyleCnt="5"/>
      <dgm:spPr>
        <a:solidFill>
          <a:schemeClr val="accent2">
            <a:hueOff val="6443612"/>
            <a:satOff val="-18493"/>
            <a:lumOff val="-29609"/>
            <a:alphaOff val="0"/>
          </a:schemeClr>
        </a:solidFill>
        <a:ln w="6350" cap="flat" cmpd="sng" algn="ctr">
          <a:solidFill>
            <a:schemeClr val="lt1">
              <a:hueOff val="0"/>
              <a:satOff val="0"/>
              <a:lumOff val="0"/>
              <a:alphaOff val="0"/>
            </a:schemeClr>
          </a:solidFill>
          <a:prstDash val="solid"/>
          <a:miter lim="800000"/>
        </a:ln>
        <a:effectLst/>
      </dgm:spPr>
    </dgm:pt>
    <dgm:pt modelId="{8A330A50-2A1E-274C-B565-3BC3E7682262}" type="pres">
      <dgm:prSet presAssocID="{59F7FD1D-460D-4841-8264-78D02124D0C8}" presName="EmptyPlaceHolder" presStyleCnt="0"/>
      <dgm:spPr/>
    </dgm:pt>
  </dgm:ptLst>
  <dgm:cxnLst>
    <dgm:cxn modelId="{A472340B-447A-4399-BCED-2FF7166E2166}" srcId="{D0201E2A-C0F7-4B70-B42A-656835062314}" destId="{761598E1-9805-4D9F-AB3C-32BB0D6A9F02}" srcOrd="0" destOrd="0" parTransId="{5DC98F3A-288D-4873-9BC1-32C6EF931F3C}" sibTransId="{1857CF76-32CD-4F8A-9BA5-AE98D5182282}"/>
    <dgm:cxn modelId="{0A14931B-DF3F-124C-9504-591EB3A7BE7C}" type="presOf" srcId="{E2FAB53E-2DBA-450B-861F-029A5F888E84}" destId="{D2F2EBE1-06F5-4A48-A241-1D317B3206CF}" srcOrd="0" destOrd="0" presId="urn:microsoft.com/office/officeart/2017/3/layout/HorizontalLabelsTimeline"/>
    <dgm:cxn modelId="{13EA6820-B239-4E46-8069-458B46309816}" type="presOf" srcId="{DFE9C10E-622D-46F8-80F5-C003C94D5010}" destId="{73B1528D-CF3E-7D49-AB16-5FB19D2E6BAF}" srcOrd="0" destOrd="0" presId="urn:microsoft.com/office/officeart/2017/3/layout/HorizontalLabelsTimeline"/>
    <dgm:cxn modelId="{4FB90B22-1A1B-CE43-9A7D-0C14DE1B234D}" type="presOf" srcId="{35372194-0514-402A-894E-8265C36B9F74}" destId="{4D1C6EF2-3477-B749-8AC3-E4BB70083563}" srcOrd="0" destOrd="0" presId="urn:microsoft.com/office/officeart/2017/3/layout/HorizontalLabelsTimeline"/>
    <dgm:cxn modelId="{6295132D-7652-4445-8916-DF54A8DE451A}" type="presOf" srcId="{761598E1-9805-4D9F-AB3C-32BB0D6A9F02}" destId="{702E8043-A31A-364D-9034-C8D20D23701E}" srcOrd="0" destOrd="0" presId="urn:microsoft.com/office/officeart/2017/3/layout/HorizontalLabelsTimeline"/>
    <dgm:cxn modelId="{6917CE35-C28C-4866-8F37-3C4A9F364615}" srcId="{E2FAB53E-2DBA-450B-861F-029A5F888E84}" destId="{EB8162C2-C9BE-4FA2-B3B4-C2CA157F2F81}" srcOrd="0" destOrd="0" parTransId="{FAB1328F-BAC7-4380-94A9-99F0B8D4AE1D}" sibTransId="{50339F11-18A8-4B48-BD85-A0EA410BCB0A}"/>
    <dgm:cxn modelId="{047AAB5E-7DCF-4BD8-9928-6CFAC74D426E}" srcId="{EB8162C2-C9BE-4FA2-B3B4-C2CA157F2F81}" destId="{B46B68BD-7E33-480A-ADB4-6BD16AB60173}" srcOrd="0" destOrd="0" parTransId="{1C141A1D-4C55-4651-868D-8916F2AB0B64}" sibTransId="{B853CB5B-C55F-40DC-96B9-B8C37A12BDC5}"/>
    <dgm:cxn modelId="{709D1762-2469-454C-A98B-11EDD384CEFA}" type="presOf" srcId="{6D95D8D6-7F31-47C5-B911-230F03A9DCCA}" destId="{4969D898-36C7-AC4D-9ED9-09B73A89F3C9}" srcOrd="0" destOrd="0" presId="urn:microsoft.com/office/officeart/2017/3/layout/HorizontalLabelsTimeline"/>
    <dgm:cxn modelId="{7CBD556D-5896-5240-ADEA-83642F1D6578}" type="presOf" srcId="{EB8162C2-C9BE-4FA2-B3B4-C2CA157F2F81}" destId="{29CF9E51-CEC4-B649-9272-C668416247E5}" srcOrd="0" destOrd="0" presId="urn:microsoft.com/office/officeart/2017/3/layout/HorizontalLabelsTimeline"/>
    <dgm:cxn modelId="{17D21152-8844-435E-9F92-C6944A30572A}" srcId="{E2FAB53E-2DBA-450B-861F-029A5F888E84}" destId="{59F7FD1D-460D-4841-8264-78D02124D0C8}" srcOrd="4" destOrd="0" parTransId="{F02F5185-2EE7-4BE1-9125-EDCE1AB16BCD}" sibTransId="{74C0130D-524D-4535-BAC0-87660D39BD5D}"/>
    <dgm:cxn modelId="{A8A51F79-09FB-463B-A7E1-32843717B3EC}" srcId="{E2FAB53E-2DBA-450B-861F-029A5F888E84}" destId="{DFE9C10E-622D-46F8-80F5-C003C94D5010}" srcOrd="3" destOrd="0" parTransId="{4E32E258-3A9E-450E-98F7-0DA8CA7CDDE7}" sibTransId="{4D9DDE0F-E747-4C29-87AC-ABFCDE2B5394}"/>
    <dgm:cxn modelId="{0978CE7D-2069-431B-92E3-DCAEF04EFE4B}" srcId="{35372194-0514-402A-894E-8265C36B9F74}" destId="{060A7F29-8B51-48C3-B80F-E24955F2523B}" srcOrd="0" destOrd="0" parTransId="{57445DD6-396D-40A3-90E7-A9BB99771228}" sibTransId="{20A0935E-9316-46B6-94D2-34C9748961BB}"/>
    <dgm:cxn modelId="{9A1E1980-178B-8A46-A2FD-B3775D1669E7}" type="presOf" srcId="{D0201E2A-C0F7-4B70-B42A-656835062314}" destId="{44F8369F-2E44-6B4F-A913-CFB48FC64B3A}" srcOrd="0" destOrd="0" presId="urn:microsoft.com/office/officeart/2017/3/layout/HorizontalLabelsTimeline"/>
    <dgm:cxn modelId="{BA0BB485-11BC-450D-B2DA-CA28087E717A}" srcId="{59F7FD1D-460D-4841-8264-78D02124D0C8}" destId="{287E57B7-2D4A-418B-84FA-188DF7691CD3}" srcOrd="0" destOrd="0" parTransId="{D51379AF-A4E1-47B2-A467-FEC1E63ABA1A}" sibTransId="{BB6D31CF-8751-4548-9E28-620B058B3308}"/>
    <dgm:cxn modelId="{C0CC029D-8AEB-B542-84C1-7D0876946EF7}" type="presOf" srcId="{287E57B7-2D4A-418B-84FA-188DF7691CD3}" destId="{CB2CEFFE-B50A-B24D-852F-5F73518FED3D}" srcOrd="0" destOrd="0" presId="urn:microsoft.com/office/officeart/2017/3/layout/HorizontalLabelsTimeline"/>
    <dgm:cxn modelId="{67F167B0-9FF0-2D44-8BAC-03853D3434C9}" type="presOf" srcId="{B46B68BD-7E33-480A-ADB4-6BD16AB60173}" destId="{D953914E-C321-CE49-8F6F-F6EE06A32F2D}" srcOrd="0" destOrd="0" presId="urn:microsoft.com/office/officeart/2017/3/layout/HorizontalLabelsTimeline"/>
    <dgm:cxn modelId="{1C812DB5-AFB1-448E-B8AC-BD5BE36565FA}" srcId="{E2FAB53E-2DBA-450B-861F-029A5F888E84}" destId="{35372194-0514-402A-894E-8265C36B9F74}" srcOrd="2" destOrd="0" parTransId="{070DF1C0-708E-4944-B56F-8BF4F5580393}" sibTransId="{DA196212-DB91-44BB-A898-6D7F7D0455AB}"/>
    <dgm:cxn modelId="{704CCDDC-6878-534F-89EF-51B5A2E9EF95}" type="presOf" srcId="{060A7F29-8B51-48C3-B80F-E24955F2523B}" destId="{7B728755-532A-4042-97AD-48E4FFB0E1C2}" srcOrd="0" destOrd="0" presId="urn:microsoft.com/office/officeart/2017/3/layout/HorizontalLabelsTimeline"/>
    <dgm:cxn modelId="{40EB4CEE-2192-5D4A-80AE-D6CC225987F4}" type="presOf" srcId="{59F7FD1D-460D-4841-8264-78D02124D0C8}" destId="{C624B6BB-D10C-1A48-A77C-826A7D35F283}" srcOrd="0" destOrd="0" presId="urn:microsoft.com/office/officeart/2017/3/layout/HorizontalLabelsTimeline"/>
    <dgm:cxn modelId="{047243F0-F457-45B1-A819-71C152BB8062}" srcId="{E2FAB53E-2DBA-450B-861F-029A5F888E84}" destId="{D0201E2A-C0F7-4B70-B42A-656835062314}" srcOrd="1" destOrd="0" parTransId="{DCD0FBE3-03AA-4623-9D5B-287613F50CAE}" sibTransId="{6FCF4562-E543-4DDA-8AAE-843B6C616A8B}"/>
    <dgm:cxn modelId="{F3857BF0-E6F4-405B-870E-F713D23D8B01}" srcId="{DFE9C10E-622D-46F8-80F5-C003C94D5010}" destId="{6D95D8D6-7F31-47C5-B911-230F03A9DCCA}" srcOrd="0" destOrd="0" parTransId="{4BB89751-1A4A-4966-AB53-F9969D76C530}" sibTransId="{802B60C6-DD4B-477E-A153-A3C51E58CF36}"/>
    <dgm:cxn modelId="{712A68DA-4256-5249-9BA7-86133A574BB2}" type="presParOf" srcId="{D2F2EBE1-06F5-4A48-A241-1D317B3206CF}" destId="{AD77BD69-A987-C443-82FB-937BDE956446}" srcOrd="0" destOrd="0" presId="urn:microsoft.com/office/officeart/2017/3/layout/HorizontalLabelsTimeline"/>
    <dgm:cxn modelId="{35A9E2D2-9979-7649-88AC-AD68CF3B9DD0}" type="presParOf" srcId="{D2F2EBE1-06F5-4A48-A241-1D317B3206CF}" destId="{921C1976-5C8E-4043-90F1-80C4DCE599C2}" srcOrd="1" destOrd="0" presId="urn:microsoft.com/office/officeart/2017/3/layout/HorizontalLabelsTimeline"/>
    <dgm:cxn modelId="{30FDFE7D-2125-C445-B9D7-6040C01CB919}" type="presParOf" srcId="{921C1976-5C8E-4043-90F1-80C4DCE599C2}" destId="{481D0CC1-9ED4-CD4A-B559-75E513A121DB}" srcOrd="0" destOrd="0" presId="urn:microsoft.com/office/officeart/2017/3/layout/HorizontalLabelsTimeline"/>
    <dgm:cxn modelId="{F116D20E-59CD-C24D-9B58-C3E7E60728EE}" type="presParOf" srcId="{481D0CC1-9ED4-CD4A-B559-75E513A121DB}" destId="{29CF9E51-CEC4-B649-9272-C668416247E5}" srcOrd="0" destOrd="0" presId="urn:microsoft.com/office/officeart/2017/3/layout/HorizontalLabelsTimeline"/>
    <dgm:cxn modelId="{38A962C6-DB81-1645-982E-27C07DC996DF}" type="presParOf" srcId="{481D0CC1-9ED4-CD4A-B559-75E513A121DB}" destId="{C2CFED44-FD56-0646-9BE6-57060AE0B3C3}" srcOrd="1" destOrd="0" presId="urn:microsoft.com/office/officeart/2017/3/layout/HorizontalLabelsTimeline"/>
    <dgm:cxn modelId="{C4DAA89C-E83E-1D41-815B-FD51050341CF}" type="presParOf" srcId="{C2CFED44-FD56-0646-9BE6-57060AE0B3C3}" destId="{D953914E-C321-CE49-8F6F-F6EE06A32F2D}" srcOrd="0" destOrd="0" presId="urn:microsoft.com/office/officeart/2017/3/layout/HorizontalLabelsTimeline"/>
    <dgm:cxn modelId="{71C948CC-0725-264B-A14C-6C83AEBDF5C5}" type="presParOf" srcId="{C2CFED44-FD56-0646-9BE6-57060AE0B3C3}" destId="{0F7AAC1F-8BF1-DE4C-8118-3A2815C0863B}" srcOrd="1" destOrd="0" presId="urn:microsoft.com/office/officeart/2017/3/layout/HorizontalLabelsTimeline"/>
    <dgm:cxn modelId="{C1E8F96A-A7FA-CE41-B542-6F0BC27C7D45}" type="presParOf" srcId="{481D0CC1-9ED4-CD4A-B559-75E513A121DB}" destId="{25CD867D-0197-A74A-99F2-AA08048742AE}" srcOrd="2" destOrd="0" presId="urn:microsoft.com/office/officeart/2017/3/layout/HorizontalLabelsTimeline"/>
    <dgm:cxn modelId="{85086BBA-FA7B-E145-880B-F7D938C88DE9}" type="presParOf" srcId="{481D0CC1-9ED4-CD4A-B559-75E513A121DB}" destId="{47417E4A-9525-594E-84F4-EA01E4C7615A}" srcOrd="3" destOrd="0" presId="urn:microsoft.com/office/officeart/2017/3/layout/HorizontalLabelsTimeline"/>
    <dgm:cxn modelId="{5DC129B5-025A-FE41-AD97-64F0D04C64EF}" type="presParOf" srcId="{481D0CC1-9ED4-CD4A-B559-75E513A121DB}" destId="{A72473B7-5652-6445-ABEB-2B7935338A04}" srcOrd="4" destOrd="0" presId="urn:microsoft.com/office/officeart/2017/3/layout/HorizontalLabelsTimeline"/>
    <dgm:cxn modelId="{ADF81070-4331-4447-9DA1-FE691517CC0E}" type="presParOf" srcId="{921C1976-5C8E-4043-90F1-80C4DCE599C2}" destId="{23215C72-AA82-6F41-9696-8CED064B34BE}" srcOrd="1" destOrd="0" presId="urn:microsoft.com/office/officeart/2017/3/layout/HorizontalLabelsTimeline"/>
    <dgm:cxn modelId="{A06C12C1-E969-FF49-8C1E-466CA3D8471E}" type="presParOf" srcId="{921C1976-5C8E-4043-90F1-80C4DCE599C2}" destId="{29BC3CE0-9FC9-224E-AE6D-D2C32C3D96E3}" srcOrd="2" destOrd="0" presId="urn:microsoft.com/office/officeart/2017/3/layout/HorizontalLabelsTimeline"/>
    <dgm:cxn modelId="{C9061175-398D-9446-B527-E3EBDA67653E}" type="presParOf" srcId="{29BC3CE0-9FC9-224E-AE6D-D2C32C3D96E3}" destId="{44F8369F-2E44-6B4F-A913-CFB48FC64B3A}" srcOrd="0" destOrd="0" presId="urn:microsoft.com/office/officeart/2017/3/layout/HorizontalLabelsTimeline"/>
    <dgm:cxn modelId="{90CAD8F6-2E5D-DF42-9723-D58FC3D1B638}" type="presParOf" srcId="{29BC3CE0-9FC9-224E-AE6D-D2C32C3D96E3}" destId="{9E0F184C-1BE7-9B4D-8BA0-CED99310AF21}" srcOrd="1" destOrd="0" presId="urn:microsoft.com/office/officeart/2017/3/layout/HorizontalLabelsTimeline"/>
    <dgm:cxn modelId="{F1102CA1-10B8-2F49-88EB-B12A2A1A31DB}" type="presParOf" srcId="{9E0F184C-1BE7-9B4D-8BA0-CED99310AF21}" destId="{702E8043-A31A-364D-9034-C8D20D23701E}" srcOrd="0" destOrd="0" presId="urn:microsoft.com/office/officeart/2017/3/layout/HorizontalLabelsTimeline"/>
    <dgm:cxn modelId="{8CB5A55B-5890-1C43-912B-8236ABBF5CEB}" type="presParOf" srcId="{9E0F184C-1BE7-9B4D-8BA0-CED99310AF21}" destId="{7354CD11-D29F-F849-9CBD-5B66E1215FB0}" srcOrd="1" destOrd="0" presId="urn:microsoft.com/office/officeart/2017/3/layout/HorizontalLabelsTimeline"/>
    <dgm:cxn modelId="{7A7A5729-4932-B040-B655-942FAE400E1C}" type="presParOf" srcId="{29BC3CE0-9FC9-224E-AE6D-D2C32C3D96E3}" destId="{F6ABF703-52A3-0747-AA76-9CC32EFACC4C}" srcOrd="2" destOrd="0" presId="urn:microsoft.com/office/officeart/2017/3/layout/HorizontalLabelsTimeline"/>
    <dgm:cxn modelId="{BF77DADD-C1C4-4B4C-A4A9-3BB68400927F}" type="presParOf" srcId="{29BC3CE0-9FC9-224E-AE6D-D2C32C3D96E3}" destId="{8DD10723-F00D-CB4F-B161-0018BD2C2470}" srcOrd="3" destOrd="0" presId="urn:microsoft.com/office/officeart/2017/3/layout/HorizontalLabelsTimeline"/>
    <dgm:cxn modelId="{6F82E5AF-5395-F34E-8EC1-77F8B3EBFFE9}" type="presParOf" srcId="{29BC3CE0-9FC9-224E-AE6D-D2C32C3D96E3}" destId="{C2DE9F1B-C388-B848-BC8C-81E0D8B5F36A}" srcOrd="4" destOrd="0" presId="urn:microsoft.com/office/officeart/2017/3/layout/HorizontalLabelsTimeline"/>
    <dgm:cxn modelId="{22E464FC-9062-5345-8236-8033F57763CA}" type="presParOf" srcId="{921C1976-5C8E-4043-90F1-80C4DCE599C2}" destId="{E049E02E-CAB1-7B4A-BB2B-0C265B45C491}" srcOrd="3" destOrd="0" presId="urn:microsoft.com/office/officeart/2017/3/layout/HorizontalLabelsTimeline"/>
    <dgm:cxn modelId="{D6D011AA-3652-DC4F-AAF0-166CFE659182}" type="presParOf" srcId="{921C1976-5C8E-4043-90F1-80C4DCE599C2}" destId="{F1B58A75-05F6-F04B-824F-0801AA46AA2E}" srcOrd="4" destOrd="0" presId="urn:microsoft.com/office/officeart/2017/3/layout/HorizontalLabelsTimeline"/>
    <dgm:cxn modelId="{8C30C8F1-DDF5-7144-BC53-65015E4A5714}" type="presParOf" srcId="{F1B58A75-05F6-F04B-824F-0801AA46AA2E}" destId="{4D1C6EF2-3477-B749-8AC3-E4BB70083563}" srcOrd="0" destOrd="0" presId="urn:microsoft.com/office/officeart/2017/3/layout/HorizontalLabelsTimeline"/>
    <dgm:cxn modelId="{F37E2649-3403-7643-A462-DBF04DD644BE}" type="presParOf" srcId="{F1B58A75-05F6-F04B-824F-0801AA46AA2E}" destId="{63F2BB40-AC83-144D-AE4C-42F62B40F042}" srcOrd="1" destOrd="0" presId="urn:microsoft.com/office/officeart/2017/3/layout/HorizontalLabelsTimeline"/>
    <dgm:cxn modelId="{EC1C0725-5A4C-7E4C-921A-BEF4D182568C}" type="presParOf" srcId="{63F2BB40-AC83-144D-AE4C-42F62B40F042}" destId="{7B728755-532A-4042-97AD-48E4FFB0E1C2}" srcOrd="0" destOrd="0" presId="urn:microsoft.com/office/officeart/2017/3/layout/HorizontalLabelsTimeline"/>
    <dgm:cxn modelId="{9AFABC75-015F-544E-896D-CA196642AB1D}" type="presParOf" srcId="{63F2BB40-AC83-144D-AE4C-42F62B40F042}" destId="{C963CAE1-AB9B-7A4F-BBC2-6E863B60AB88}" srcOrd="1" destOrd="0" presId="urn:microsoft.com/office/officeart/2017/3/layout/HorizontalLabelsTimeline"/>
    <dgm:cxn modelId="{B433E54F-0A5E-DE4B-8964-1629713A011E}" type="presParOf" srcId="{F1B58A75-05F6-F04B-824F-0801AA46AA2E}" destId="{B4858859-848F-F547-9F9A-44A8EE00F2DE}" srcOrd="2" destOrd="0" presId="urn:microsoft.com/office/officeart/2017/3/layout/HorizontalLabelsTimeline"/>
    <dgm:cxn modelId="{3E656005-A530-854F-9693-70C4F57F0229}" type="presParOf" srcId="{F1B58A75-05F6-F04B-824F-0801AA46AA2E}" destId="{C1AE97C4-264A-034C-BF28-9A505D32A877}" srcOrd="3" destOrd="0" presId="urn:microsoft.com/office/officeart/2017/3/layout/HorizontalLabelsTimeline"/>
    <dgm:cxn modelId="{45974EBD-7939-0642-AC4F-8BF51C51E385}" type="presParOf" srcId="{F1B58A75-05F6-F04B-824F-0801AA46AA2E}" destId="{E3934214-CD1B-1E46-8760-3FE0379373BA}" srcOrd="4" destOrd="0" presId="urn:microsoft.com/office/officeart/2017/3/layout/HorizontalLabelsTimeline"/>
    <dgm:cxn modelId="{DBAB8C5F-B524-AD47-8F52-7ECDD8D97973}" type="presParOf" srcId="{921C1976-5C8E-4043-90F1-80C4DCE599C2}" destId="{F97CA0D6-8BC6-604D-902A-5552BAD6A84F}" srcOrd="5" destOrd="0" presId="urn:microsoft.com/office/officeart/2017/3/layout/HorizontalLabelsTimeline"/>
    <dgm:cxn modelId="{EB3692B0-9133-5B4D-AD30-02CE77A9359E}" type="presParOf" srcId="{921C1976-5C8E-4043-90F1-80C4DCE599C2}" destId="{BF68020E-2BBA-A44D-833C-D477A43F2F30}" srcOrd="6" destOrd="0" presId="urn:microsoft.com/office/officeart/2017/3/layout/HorizontalLabelsTimeline"/>
    <dgm:cxn modelId="{FE6AD4A3-90C4-114F-801D-87FF53ACC1FC}" type="presParOf" srcId="{BF68020E-2BBA-A44D-833C-D477A43F2F30}" destId="{73B1528D-CF3E-7D49-AB16-5FB19D2E6BAF}" srcOrd="0" destOrd="0" presId="urn:microsoft.com/office/officeart/2017/3/layout/HorizontalLabelsTimeline"/>
    <dgm:cxn modelId="{591F8CBE-36A0-304A-BFFA-5BBB89793D7D}" type="presParOf" srcId="{BF68020E-2BBA-A44D-833C-D477A43F2F30}" destId="{C536B529-1C79-B949-95AC-2CCA47F361CA}" srcOrd="1" destOrd="0" presId="urn:microsoft.com/office/officeart/2017/3/layout/HorizontalLabelsTimeline"/>
    <dgm:cxn modelId="{E817AF99-8962-374F-BB55-960DE972CA74}" type="presParOf" srcId="{C536B529-1C79-B949-95AC-2CCA47F361CA}" destId="{4969D898-36C7-AC4D-9ED9-09B73A89F3C9}" srcOrd="0" destOrd="0" presId="urn:microsoft.com/office/officeart/2017/3/layout/HorizontalLabelsTimeline"/>
    <dgm:cxn modelId="{A109C514-AA64-3640-B52A-829416949924}" type="presParOf" srcId="{C536B529-1C79-B949-95AC-2CCA47F361CA}" destId="{A4A1CC8C-A7C5-B24D-ADF9-4D7382036E79}" srcOrd="1" destOrd="0" presId="urn:microsoft.com/office/officeart/2017/3/layout/HorizontalLabelsTimeline"/>
    <dgm:cxn modelId="{FFFE3058-3999-404D-B417-FECA4407B470}" type="presParOf" srcId="{BF68020E-2BBA-A44D-833C-D477A43F2F30}" destId="{1D4D9BEA-4836-8142-A727-F78C7842DFE0}" srcOrd="2" destOrd="0" presId="urn:microsoft.com/office/officeart/2017/3/layout/HorizontalLabelsTimeline"/>
    <dgm:cxn modelId="{64E6C97C-B01C-6448-8738-5360839C2438}" type="presParOf" srcId="{BF68020E-2BBA-A44D-833C-D477A43F2F30}" destId="{FA7EA52B-D70C-7245-9405-5CE70D858C7A}" srcOrd="3" destOrd="0" presId="urn:microsoft.com/office/officeart/2017/3/layout/HorizontalLabelsTimeline"/>
    <dgm:cxn modelId="{0EE2E802-34D8-7443-951A-B7218632CF18}" type="presParOf" srcId="{BF68020E-2BBA-A44D-833C-D477A43F2F30}" destId="{C74F98EA-CD8B-1944-8CC2-53306971D819}" srcOrd="4" destOrd="0" presId="urn:microsoft.com/office/officeart/2017/3/layout/HorizontalLabelsTimeline"/>
    <dgm:cxn modelId="{BE111082-EE75-2949-B0FA-82C44EB2B238}" type="presParOf" srcId="{921C1976-5C8E-4043-90F1-80C4DCE599C2}" destId="{5C9D34E3-4979-B04C-8F60-AAED5CA2C1E3}" srcOrd="7" destOrd="0" presId="urn:microsoft.com/office/officeart/2017/3/layout/HorizontalLabelsTimeline"/>
    <dgm:cxn modelId="{3D0D59E7-EA04-BC4B-8FA9-3B81C00C7592}" type="presParOf" srcId="{921C1976-5C8E-4043-90F1-80C4DCE599C2}" destId="{026E9949-7218-E744-9885-A2143993574C}" srcOrd="8" destOrd="0" presId="urn:microsoft.com/office/officeart/2017/3/layout/HorizontalLabelsTimeline"/>
    <dgm:cxn modelId="{8AC99214-9103-C041-A7E1-235DE91F337F}" type="presParOf" srcId="{026E9949-7218-E744-9885-A2143993574C}" destId="{C624B6BB-D10C-1A48-A77C-826A7D35F283}" srcOrd="0" destOrd="0" presId="urn:microsoft.com/office/officeart/2017/3/layout/HorizontalLabelsTimeline"/>
    <dgm:cxn modelId="{584194A8-3603-F649-8E1D-D8A1ED34BF1C}" type="presParOf" srcId="{026E9949-7218-E744-9885-A2143993574C}" destId="{ACE1ED3F-46A7-5842-B3CF-9D9B89173663}" srcOrd="1" destOrd="0" presId="urn:microsoft.com/office/officeart/2017/3/layout/HorizontalLabelsTimeline"/>
    <dgm:cxn modelId="{73CDAD08-B0AE-B149-B81D-023A4CCCFD06}" type="presParOf" srcId="{ACE1ED3F-46A7-5842-B3CF-9D9B89173663}" destId="{CB2CEFFE-B50A-B24D-852F-5F73518FED3D}" srcOrd="0" destOrd="0" presId="urn:microsoft.com/office/officeart/2017/3/layout/HorizontalLabelsTimeline"/>
    <dgm:cxn modelId="{6E74DDDE-EEA6-9043-B670-96AE603647A5}" type="presParOf" srcId="{ACE1ED3F-46A7-5842-B3CF-9D9B89173663}" destId="{B4CF3AA9-EBFB-1247-ADE1-C97C3A41325C}" srcOrd="1" destOrd="0" presId="urn:microsoft.com/office/officeart/2017/3/layout/HorizontalLabelsTimeline"/>
    <dgm:cxn modelId="{E9907D78-01D0-C144-BC42-408195BFA9B1}" type="presParOf" srcId="{026E9949-7218-E744-9885-A2143993574C}" destId="{BE2486D9-C089-BA4C-A802-0AF50CBE4F9F}" srcOrd="2" destOrd="0" presId="urn:microsoft.com/office/officeart/2017/3/layout/HorizontalLabelsTimeline"/>
    <dgm:cxn modelId="{F984273B-412F-2F4C-92DD-430D56F6F125}" type="presParOf" srcId="{026E9949-7218-E744-9885-A2143993574C}" destId="{FC67398C-0632-1049-82A1-AB866C998EDD}" srcOrd="3" destOrd="0" presId="urn:microsoft.com/office/officeart/2017/3/layout/HorizontalLabelsTimeline"/>
    <dgm:cxn modelId="{C07BAB01-83A3-2B4C-B12E-D770366F8423}" type="presParOf" srcId="{026E9949-7218-E744-9885-A2143993574C}" destId="{8A330A50-2A1E-274C-B565-3BC3E7682262}" srcOrd="4" destOrd="0" presId="urn:microsoft.com/office/officeart/2017/3/layout/HorizontalLabels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800E0-D234-4FA1-9064-4BF88C8B30ED}">
      <dsp:nvSpPr>
        <dsp:cNvPr id="0" name=""/>
        <dsp:cNvSpPr/>
      </dsp:nvSpPr>
      <dsp:spPr>
        <a:xfrm>
          <a:off x="0" y="18320"/>
          <a:ext cx="6666833" cy="263951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GB" sz="4800" kern="1200"/>
            <a:t>Have you previously enjoyed learning about research methods?</a:t>
          </a:r>
          <a:endParaRPr lang="en-US" sz="4800" kern="1200"/>
        </a:p>
      </dsp:txBody>
      <dsp:txXfrm>
        <a:off x="128851" y="147171"/>
        <a:ext cx="6409131" cy="2381817"/>
      </dsp:txXfrm>
    </dsp:sp>
    <dsp:sp modelId="{6A97DDFE-1709-4872-974C-9154AE423659}">
      <dsp:nvSpPr>
        <dsp:cNvPr id="0" name=""/>
        <dsp:cNvSpPr/>
      </dsp:nvSpPr>
      <dsp:spPr>
        <a:xfrm>
          <a:off x="0" y="2796080"/>
          <a:ext cx="6666833" cy="2639519"/>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GB" sz="4800" kern="1200"/>
            <a:t>Why is training and development important for you?</a:t>
          </a:r>
          <a:endParaRPr lang="en-US" sz="4800" kern="1200"/>
        </a:p>
      </dsp:txBody>
      <dsp:txXfrm>
        <a:off x="128851" y="2924931"/>
        <a:ext cx="6409131" cy="23818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7B909-D943-4C5B-A079-D0A27CC0582B}">
      <dsp:nvSpPr>
        <dsp:cNvPr id="0" name=""/>
        <dsp:cNvSpPr/>
      </dsp:nvSpPr>
      <dsp:spPr>
        <a:xfrm>
          <a:off x="0" y="2703"/>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C92C1-4C52-4FE4-B600-5221EB88A2BF}">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Develops research literacy</a:t>
          </a:r>
          <a:endParaRPr lang="en-US" sz="3400" kern="1200"/>
        </a:p>
      </dsp:txBody>
      <dsp:txXfrm>
        <a:off x="0" y="2703"/>
        <a:ext cx="6900512" cy="1843578"/>
      </dsp:txXfrm>
    </dsp:sp>
    <dsp:sp modelId="{4DA1EBA5-9E2C-4914-B6CD-F964BD0E0305}">
      <dsp:nvSpPr>
        <dsp:cNvPr id="0" name=""/>
        <dsp:cNvSpPr/>
      </dsp:nvSpPr>
      <dsp:spPr>
        <a:xfrm>
          <a:off x="0" y="1846281"/>
          <a:ext cx="6900512" cy="0"/>
        </a:xfrm>
        <a:prstGeom prst="line">
          <a:avLst/>
        </a:prstGeom>
        <a:solidFill>
          <a:schemeClr val="accent2">
            <a:hueOff val="3221807"/>
            <a:satOff val="-9246"/>
            <a:lumOff val="-14805"/>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C52062-9694-4BEF-826C-C002C27673B3}">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Better positioned to understand processes of knowledge production and how your own study fits.</a:t>
          </a:r>
          <a:endParaRPr lang="en-US" sz="3400" kern="1200"/>
        </a:p>
      </dsp:txBody>
      <dsp:txXfrm>
        <a:off x="0" y="1846281"/>
        <a:ext cx="6900512" cy="1843578"/>
      </dsp:txXfrm>
    </dsp:sp>
    <dsp:sp modelId="{24EF2E1B-11A3-49E9-B51D-B14145EF5140}">
      <dsp:nvSpPr>
        <dsp:cNvPr id="0" name=""/>
        <dsp:cNvSpPr/>
      </dsp:nvSpPr>
      <dsp:spPr>
        <a:xfrm>
          <a:off x="0" y="3689859"/>
          <a:ext cx="6900512"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5BFDF4-8C69-44E6-8DF5-DB30A09A833B}">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Research skills – employability within and outside academia</a:t>
          </a:r>
          <a:endParaRPr lang="en-US" sz="3400" kern="1200"/>
        </a:p>
      </dsp:txBody>
      <dsp:txXfrm>
        <a:off x="0" y="3689859"/>
        <a:ext cx="6900512" cy="1843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D89F94-D101-49A7-BDD1-203440CC98DA}">
      <dsp:nvSpPr>
        <dsp:cNvPr id="0" name=""/>
        <dsp:cNvSpPr/>
      </dsp:nvSpPr>
      <dsp:spPr>
        <a:xfrm>
          <a:off x="3080" y="587032"/>
          <a:ext cx="2444055" cy="146643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RSCH80000 – Core Broad-based research training</a:t>
          </a:r>
          <a:endParaRPr lang="en-US" sz="1800" kern="1200"/>
        </a:p>
      </dsp:txBody>
      <dsp:txXfrm>
        <a:off x="3080" y="587032"/>
        <a:ext cx="2444055" cy="1466433"/>
      </dsp:txXfrm>
    </dsp:sp>
    <dsp:sp modelId="{BB79945C-2286-48D9-805E-114A07F596DB}">
      <dsp:nvSpPr>
        <dsp:cNvPr id="0" name=""/>
        <dsp:cNvSpPr/>
      </dsp:nvSpPr>
      <dsp:spPr>
        <a:xfrm>
          <a:off x="2691541" y="587032"/>
          <a:ext cx="2444055" cy="1466433"/>
        </a:xfrm>
        <a:prstGeom prst="rect">
          <a:avLst/>
        </a:prstGeom>
        <a:solidFill>
          <a:schemeClr val="accent5">
            <a:hueOff val="-2025358"/>
            <a:satOff val="-138"/>
            <a:lumOff val="32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Auditing research methods units  - Greater depth </a:t>
          </a:r>
          <a:endParaRPr lang="en-US" sz="1800" kern="1200"/>
        </a:p>
      </dsp:txBody>
      <dsp:txXfrm>
        <a:off x="2691541" y="587032"/>
        <a:ext cx="2444055" cy="1466433"/>
      </dsp:txXfrm>
    </dsp:sp>
    <dsp:sp modelId="{2B41EEE0-A62A-4134-A484-DAD3DAE69C8C}">
      <dsp:nvSpPr>
        <dsp:cNvPr id="0" name=""/>
        <dsp:cNvSpPr/>
      </dsp:nvSpPr>
      <dsp:spPr>
        <a:xfrm>
          <a:off x="5380002" y="587032"/>
          <a:ext cx="2444055" cy="1466433"/>
        </a:xfrm>
        <a:prstGeom prst="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Researcher Development Unit</a:t>
          </a:r>
          <a:endParaRPr lang="en-US" sz="1800" kern="1200"/>
        </a:p>
      </dsp:txBody>
      <dsp:txXfrm>
        <a:off x="5380002" y="587032"/>
        <a:ext cx="2444055" cy="1466433"/>
      </dsp:txXfrm>
    </dsp:sp>
    <dsp:sp modelId="{AA146FC7-0189-4213-957B-5E3AF8924E11}">
      <dsp:nvSpPr>
        <dsp:cNvPr id="0" name=""/>
        <dsp:cNvSpPr/>
      </dsp:nvSpPr>
      <dsp:spPr>
        <a:xfrm>
          <a:off x="8068463" y="587032"/>
          <a:ext cx="2444055" cy="1466433"/>
        </a:xfrm>
        <a:prstGeom prst="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UoM Library</a:t>
          </a:r>
          <a:endParaRPr lang="en-US" sz="1800" kern="1200"/>
        </a:p>
      </dsp:txBody>
      <dsp:txXfrm>
        <a:off x="8068463" y="587032"/>
        <a:ext cx="2444055" cy="1466433"/>
      </dsp:txXfrm>
    </dsp:sp>
    <dsp:sp modelId="{E3644C58-CA14-4FD5-989C-28E7A21D987E}">
      <dsp:nvSpPr>
        <dsp:cNvPr id="0" name=""/>
        <dsp:cNvSpPr/>
      </dsp:nvSpPr>
      <dsp:spPr>
        <a:xfrm>
          <a:off x="1347311" y="2297871"/>
          <a:ext cx="2444055" cy="1466433"/>
        </a:xfrm>
        <a:prstGeom prst="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SEED research groups</a:t>
          </a:r>
          <a:endParaRPr lang="en-US" sz="1800" kern="1200"/>
        </a:p>
      </dsp:txBody>
      <dsp:txXfrm>
        <a:off x="1347311" y="2297871"/>
        <a:ext cx="2444055" cy="1466433"/>
      </dsp:txXfrm>
    </dsp:sp>
    <dsp:sp modelId="{B20E709C-79B9-4670-8E16-9EEF4D1EF986}">
      <dsp:nvSpPr>
        <dsp:cNvPr id="0" name=""/>
        <dsp:cNvSpPr/>
      </dsp:nvSpPr>
      <dsp:spPr>
        <a:xfrm>
          <a:off x="4035772" y="2297871"/>
          <a:ext cx="2444055" cy="1466433"/>
        </a:xfrm>
        <a:prstGeom prst="rect">
          <a:avLst/>
        </a:prstGeom>
        <a:solidFill>
          <a:schemeClr val="accent5">
            <a:hueOff val="-10126791"/>
            <a:satOff val="-688"/>
            <a:lumOff val="163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Methods@manchester</a:t>
          </a:r>
          <a:endParaRPr lang="en-US" sz="1800" kern="1200"/>
        </a:p>
      </dsp:txBody>
      <dsp:txXfrm>
        <a:off x="4035772" y="2297871"/>
        <a:ext cx="2444055" cy="1466433"/>
      </dsp:txXfrm>
    </dsp:sp>
    <dsp:sp modelId="{2D5AE56E-50B2-42F8-85D2-60E117D2C075}">
      <dsp:nvSpPr>
        <dsp:cNvPr id="0" name=""/>
        <dsp:cNvSpPr/>
      </dsp:nvSpPr>
      <dsp:spPr>
        <a:xfrm>
          <a:off x="6724233" y="2297871"/>
          <a:ext cx="2444055" cy="1466433"/>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Research Training budget – Usually for more specialist training.</a:t>
          </a:r>
          <a:endParaRPr lang="en-US" sz="1800" kern="1200"/>
        </a:p>
      </dsp:txBody>
      <dsp:txXfrm>
        <a:off x="6724233" y="2297871"/>
        <a:ext cx="2444055" cy="1466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EC676-901C-DB48-BC6C-0E4A3D86CBCE}">
      <dsp:nvSpPr>
        <dsp:cNvPr id="0" name=""/>
        <dsp:cNvSpPr/>
      </dsp:nvSpPr>
      <dsp:spPr>
        <a:xfrm>
          <a:off x="0" y="358073"/>
          <a:ext cx="8874125" cy="1292410"/>
        </a:xfrm>
        <a:prstGeom prst="rightArrow">
          <a:avLst>
            <a:gd name="adj1" fmla="val 50000"/>
            <a:gd name="adj2" fmla="val 5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05170" numCol="1" spcCol="1270" anchor="ctr" anchorCtr="0">
          <a:noAutofit/>
        </a:bodyPr>
        <a:lstStyle/>
        <a:p>
          <a:pPr marL="0" lvl="0" indent="0" algn="l" defTabSz="1066800">
            <a:lnSpc>
              <a:spcPct val="90000"/>
            </a:lnSpc>
            <a:spcBef>
              <a:spcPct val="0"/>
            </a:spcBef>
            <a:spcAft>
              <a:spcPct val="35000"/>
            </a:spcAft>
            <a:buNone/>
          </a:pPr>
          <a:r>
            <a:rPr lang="en-GB" sz="2400" kern="1200"/>
            <a:t>Old timers</a:t>
          </a:r>
        </a:p>
      </dsp:txBody>
      <dsp:txXfrm>
        <a:off x="0" y="681176"/>
        <a:ext cx="8551023" cy="646205"/>
      </dsp:txXfrm>
    </dsp:sp>
    <dsp:sp modelId="{9C500B9C-314A-F74B-9F77-1352233CE528}">
      <dsp:nvSpPr>
        <dsp:cNvPr id="0" name=""/>
        <dsp:cNvSpPr/>
      </dsp:nvSpPr>
      <dsp:spPr>
        <a:xfrm>
          <a:off x="0" y="1354709"/>
          <a:ext cx="2733230" cy="2489658"/>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a:t>Professor Laura Black, Dr Sophina Choudry, Dr Paul Smith, Dr Laura Goodfellow, Professor Erica Burman</a:t>
          </a:r>
        </a:p>
      </dsp:txBody>
      <dsp:txXfrm>
        <a:off x="0" y="1354709"/>
        <a:ext cx="2733230" cy="2489658"/>
      </dsp:txXfrm>
    </dsp:sp>
    <dsp:sp modelId="{7B53D883-CDF8-7640-AA7C-6C6CD91A61D9}">
      <dsp:nvSpPr>
        <dsp:cNvPr id="0" name=""/>
        <dsp:cNvSpPr/>
      </dsp:nvSpPr>
      <dsp:spPr>
        <a:xfrm>
          <a:off x="2733230" y="788877"/>
          <a:ext cx="6140894" cy="1292410"/>
        </a:xfrm>
        <a:prstGeom prst="rightArrow">
          <a:avLst>
            <a:gd name="adj1" fmla="val 50000"/>
            <a:gd name="adj2" fmla="val 5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05170" numCol="1" spcCol="1270" anchor="ctr" anchorCtr="0">
          <a:noAutofit/>
        </a:bodyPr>
        <a:lstStyle/>
        <a:p>
          <a:pPr marL="0" lvl="0" indent="0" algn="l" defTabSz="1066800">
            <a:lnSpc>
              <a:spcPct val="90000"/>
            </a:lnSpc>
            <a:spcBef>
              <a:spcPct val="0"/>
            </a:spcBef>
            <a:spcAft>
              <a:spcPct val="35000"/>
            </a:spcAft>
            <a:buNone/>
          </a:pPr>
          <a:r>
            <a:rPr lang="en-GB" sz="2400" kern="1200"/>
            <a:t>Old timers/apprentices</a:t>
          </a:r>
        </a:p>
      </dsp:txBody>
      <dsp:txXfrm>
        <a:off x="2733230" y="1111980"/>
        <a:ext cx="5817792" cy="646205"/>
      </dsp:txXfrm>
    </dsp:sp>
    <dsp:sp modelId="{0CD6AE7B-6C34-4648-AD6C-9D6F77380261}">
      <dsp:nvSpPr>
        <dsp:cNvPr id="0" name=""/>
        <dsp:cNvSpPr/>
      </dsp:nvSpPr>
      <dsp:spPr>
        <a:xfrm>
          <a:off x="2733230" y="1785512"/>
          <a:ext cx="2733230" cy="2489658"/>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2300" kern="1200"/>
            <a:t>Wei Bin Timothy Siew, Laya </a:t>
          </a:r>
          <a:r>
            <a:rPr lang="en-US" sz="2300" kern="1200" err="1"/>
            <a:t>Hooshyari</a:t>
          </a:r>
          <a:endParaRPr lang="en-GB" sz="2300" kern="1200"/>
        </a:p>
        <a:p>
          <a:pPr marL="0" lvl="0" algn="l" defTabSz="977900">
            <a:lnSpc>
              <a:spcPct val="90000"/>
            </a:lnSpc>
            <a:spcBef>
              <a:spcPct val="0"/>
            </a:spcBef>
            <a:spcAft>
              <a:spcPct val="35000"/>
            </a:spcAft>
            <a:buNone/>
          </a:pPr>
          <a:endParaRPr lang="en-GB" sz="2300" kern="1200"/>
        </a:p>
        <a:p>
          <a:pPr marL="0" lvl="0" indent="0" algn="l" defTabSz="977900">
            <a:lnSpc>
              <a:spcPct val="90000"/>
            </a:lnSpc>
            <a:spcBef>
              <a:spcPct val="0"/>
            </a:spcBef>
            <a:spcAft>
              <a:spcPct val="35000"/>
            </a:spcAft>
            <a:buNone/>
          </a:pPr>
          <a:endParaRPr lang="en-GB" sz="2300" kern="1200"/>
        </a:p>
      </dsp:txBody>
      <dsp:txXfrm>
        <a:off x="2733230" y="1785512"/>
        <a:ext cx="2733230" cy="2489658"/>
      </dsp:txXfrm>
    </dsp:sp>
    <dsp:sp modelId="{B5E5449A-C182-4343-A838-07CCDD797053}">
      <dsp:nvSpPr>
        <dsp:cNvPr id="0" name=""/>
        <dsp:cNvSpPr/>
      </dsp:nvSpPr>
      <dsp:spPr>
        <a:xfrm>
          <a:off x="5466461" y="1219681"/>
          <a:ext cx="3407664" cy="1292410"/>
        </a:xfrm>
        <a:prstGeom prst="rightArrow">
          <a:avLst>
            <a:gd name="adj1" fmla="val 50000"/>
            <a:gd name="adj2" fmla="val 5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254000" bIns="205170" numCol="1" spcCol="1270" anchor="ctr" anchorCtr="0">
          <a:noAutofit/>
        </a:bodyPr>
        <a:lstStyle/>
        <a:p>
          <a:pPr marL="0" lvl="0" indent="0" algn="l" defTabSz="1066800">
            <a:lnSpc>
              <a:spcPct val="90000"/>
            </a:lnSpc>
            <a:spcBef>
              <a:spcPct val="0"/>
            </a:spcBef>
            <a:spcAft>
              <a:spcPct val="35000"/>
            </a:spcAft>
            <a:buNone/>
          </a:pPr>
          <a:r>
            <a:rPr lang="en-GB" sz="2400" kern="1200"/>
            <a:t>Newcomers</a:t>
          </a:r>
        </a:p>
      </dsp:txBody>
      <dsp:txXfrm>
        <a:off x="5466461" y="1542784"/>
        <a:ext cx="3084562" cy="646205"/>
      </dsp:txXfrm>
    </dsp:sp>
    <dsp:sp modelId="{6F73193B-8A80-7548-A94A-2B03DBC3D4C5}">
      <dsp:nvSpPr>
        <dsp:cNvPr id="0" name=""/>
        <dsp:cNvSpPr/>
      </dsp:nvSpPr>
      <dsp:spPr>
        <a:xfrm>
          <a:off x="5466461" y="2216316"/>
          <a:ext cx="2733230" cy="2453222"/>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a:t>Students</a:t>
          </a:r>
        </a:p>
      </dsp:txBody>
      <dsp:txXfrm>
        <a:off x="5466461" y="2216316"/>
        <a:ext cx="2733230" cy="24532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7BD69-A987-C443-82FB-937BDE956446}">
      <dsp:nvSpPr>
        <dsp:cNvPr id="0" name=""/>
        <dsp:cNvSpPr/>
      </dsp:nvSpPr>
      <dsp:spPr>
        <a:xfrm>
          <a:off x="0" y="2513806"/>
          <a:ext cx="10020299"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CF9E51-CEC4-B649-9272-C668416247E5}">
      <dsp:nvSpPr>
        <dsp:cNvPr id="0" name=""/>
        <dsp:cNvSpPr/>
      </dsp:nvSpPr>
      <dsp:spPr>
        <a:xfrm>
          <a:off x="205103" y="1558560"/>
          <a:ext cx="2936417" cy="603313"/>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Oct.–Nov. 2026</a:t>
          </a:r>
        </a:p>
      </dsp:txBody>
      <dsp:txXfrm>
        <a:off x="205103" y="1558560"/>
        <a:ext cx="2936417" cy="603313"/>
      </dsp:txXfrm>
    </dsp:sp>
    <dsp:sp modelId="{D953914E-C321-CE49-8F6F-F6EE06A32F2D}">
      <dsp:nvSpPr>
        <dsp:cNvPr id="0" name=""/>
        <dsp:cNvSpPr/>
      </dsp:nvSpPr>
      <dsp:spPr>
        <a:xfrm>
          <a:off x="205103" y="513837"/>
          <a:ext cx="2936417" cy="1044722"/>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Reading groups – introductory reading for each theme. </a:t>
          </a:r>
        </a:p>
      </dsp:txBody>
      <dsp:txXfrm>
        <a:off x="205103" y="513837"/>
        <a:ext cx="2936417" cy="1044722"/>
      </dsp:txXfrm>
    </dsp:sp>
    <dsp:sp modelId="{25CD867D-0197-A74A-99F2-AA08048742AE}">
      <dsp:nvSpPr>
        <dsp:cNvPr id="0" name=""/>
        <dsp:cNvSpPr/>
      </dsp:nvSpPr>
      <dsp:spPr>
        <a:xfrm>
          <a:off x="1673311" y="2161873"/>
          <a:ext cx="0" cy="351932"/>
        </a:xfrm>
        <a:prstGeom prst="line">
          <a:avLst/>
        </a:prstGeom>
        <a:noFill/>
        <a:ln w="1270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4F8369F-2E44-6B4F-A913-CFB48FC64B3A}">
      <dsp:nvSpPr>
        <dsp:cNvPr id="0" name=""/>
        <dsp:cNvSpPr/>
      </dsp:nvSpPr>
      <dsp:spPr>
        <a:xfrm>
          <a:off x="1873522" y="2865739"/>
          <a:ext cx="2936417" cy="603313"/>
        </a:xfrm>
        <a:prstGeom prst="rect">
          <a:avLst/>
        </a:prstGeom>
        <a:solidFill>
          <a:schemeClr val="accent2">
            <a:hueOff val="1610903"/>
            <a:satOff val="-4623"/>
            <a:lumOff val="-7402"/>
            <a:alphaOff val="0"/>
          </a:schemeClr>
        </a:solidFill>
        <a:ln w="19050" cap="flat" cmpd="sng" algn="ctr">
          <a:solidFill>
            <a:schemeClr val="accent2">
              <a:hueOff val="1610903"/>
              <a:satOff val="-4623"/>
              <a:lumOff val="-74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Nov. 2025</a:t>
          </a:r>
        </a:p>
      </dsp:txBody>
      <dsp:txXfrm>
        <a:off x="1873522" y="2865739"/>
        <a:ext cx="2936417" cy="603313"/>
      </dsp:txXfrm>
    </dsp:sp>
    <dsp:sp modelId="{702E8043-A31A-364D-9034-C8D20D23701E}">
      <dsp:nvSpPr>
        <dsp:cNvPr id="0" name=""/>
        <dsp:cNvSpPr/>
      </dsp:nvSpPr>
      <dsp:spPr>
        <a:xfrm>
          <a:off x="1873522" y="3469052"/>
          <a:ext cx="2936417" cy="1519596"/>
        </a:xfrm>
        <a:prstGeom prst="rect">
          <a:avLst/>
        </a:prstGeom>
        <a:solidFill>
          <a:schemeClr val="accent2">
            <a:tint val="40000"/>
            <a:alpha val="90000"/>
            <a:hueOff val="1683680"/>
            <a:satOff val="-15558"/>
            <a:lumOff val="-1754"/>
            <a:alphaOff val="0"/>
          </a:schemeClr>
        </a:solidFill>
        <a:ln w="19050" cap="flat" cmpd="sng" algn="ctr">
          <a:solidFill>
            <a:schemeClr val="accent2">
              <a:tint val="40000"/>
              <a:alpha val="90000"/>
              <a:hueOff val="1683680"/>
              <a:satOff val="-15558"/>
              <a:lumOff val="-17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Students formulate questions for Roundtable Q&amp;A with tutors. Students select theoretical strand for theory deep dive.</a:t>
          </a:r>
        </a:p>
      </dsp:txBody>
      <dsp:txXfrm>
        <a:off x="1873522" y="3469052"/>
        <a:ext cx="2936417" cy="1519596"/>
      </dsp:txXfrm>
    </dsp:sp>
    <dsp:sp modelId="{F6ABF703-52A3-0747-AA76-9CC32EFACC4C}">
      <dsp:nvSpPr>
        <dsp:cNvPr id="0" name=""/>
        <dsp:cNvSpPr/>
      </dsp:nvSpPr>
      <dsp:spPr>
        <a:xfrm>
          <a:off x="3341730" y="2513806"/>
          <a:ext cx="0" cy="351932"/>
        </a:xfrm>
        <a:prstGeom prst="line">
          <a:avLst/>
        </a:prstGeom>
        <a:noFill/>
        <a:ln w="12700" cap="flat" cmpd="sng" algn="ctr">
          <a:solidFill>
            <a:schemeClr val="accent2">
              <a:hueOff val="1610903"/>
              <a:satOff val="-4623"/>
              <a:lumOff val="-7402"/>
              <a:alphaOff val="0"/>
            </a:schemeClr>
          </a:solidFill>
          <a:prstDash val="solid"/>
          <a:miter lim="800000"/>
        </a:ln>
        <a:effectLst/>
      </dsp:spPr>
      <dsp:style>
        <a:lnRef idx="1">
          <a:scrgbClr r="0" g="0" b="0"/>
        </a:lnRef>
        <a:fillRef idx="0">
          <a:scrgbClr r="0" g="0" b="0"/>
        </a:fillRef>
        <a:effectRef idx="0">
          <a:scrgbClr r="0" g="0" b="0"/>
        </a:effectRef>
        <a:fontRef idx="minor"/>
      </dsp:style>
    </dsp:sp>
    <dsp:sp modelId="{47417E4A-9525-594E-84F4-EA01E4C7615A}">
      <dsp:nvSpPr>
        <dsp:cNvPr id="0" name=""/>
        <dsp:cNvSpPr/>
      </dsp:nvSpPr>
      <dsp:spPr>
        <a:xfrm rot="2700000">
          <a:off x="1634206" y="2474700"/>
          <a:ext cx="78211" cy="78211"/>
        </a:xfrm>
        <a:prstGeom prst="rect">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D10723-F00D-CB4F-B161-0018BD2C2470}">
      <dsp:nvSpPr>
        <dsp:cNvPr id="0" name=""/>
        <dsp:cNvSpPr/>
      </dsp:nvSpPr>
      <dsp:spPr>
        <a:xfrm rot="2700000">
          <a:off x="3302625" y="2474700"/>
          <a:ext cx="78211" cy="78211"/>
        </a:xfrm>
        <a:prstGeom prst="rect">
          <a:avLst/>
        </a:prstGeom>
        <a:solidFill>
          <a:schemeClr val="accent2">
            <a:hueOff val="1610903"/>
            <a:satOff val="-4623"/>
            <a:lumOff val="-7402"/>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1C6EF2-3477-B749-8AC3-E4BB70083563}">
      <dsp:nvSpPr>
        <dsp:cNvPr id="0" name=""/>
        <dsp:cNvSpPr/>
      </dsp:nvSpPr>
      <dsp:spPr>
        <a:xfrm>
          <a:off x="3541941" y="1558560"/>
          <a:ext cx="2936417" cy="603313"/>
        </a:xfrm>
        <a:prstGeom prst="rect">
          <a:avLst/>
        </a:prstGeom>
        <a:solidFill>
          <a:schemeClr val="accent2">
            <a:hueOff val="3221807"/>
            <a:satOff val="-9246"/>
            <a:lumOff val="-14805"/>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Dec. 2026 – April. 2027</a:t>
          </a:r>
        </a:p>
      </dsp:txBody>
      <dsp:txXfrm>
        <a:off x="3541941" y="1558560"/>
        <a:ext cx="2936417" cy="603313"/>
      </dsp:txXfrm>
    </dsp:sp>
    <dsp:sp modelId="{7B728755-532A-4042-97AD-48E4FFB0E1C2}">
      <dsp:nvSpPr>
        <dsp:cNvPr id="0" name=""/>
        <dsp:cNvSpPr/>
      </dsp:nvSpPr>
      <dsp:spPr>
        <a:xfrm>
          <a:off x="3541941" y="513837"/>
          <a:ext cx="2936417" cy="1044722"/>
        </a:xfrm>
        <a:prstGeom prst="rect">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Theory reading and deep dive, supported by strand tutor</a:t>
          </a:r>
        </a:p>
      </dsp:txBody>
      <dsp:txXfrm>
        <a:off x="3541941" y="513837"/>
        <a:ext cx="2936417" cy="1044722"/>
      </dsp:txXfrm>
    </dsp:sp>
    <dsp:sp modelId="{B4858859-848F-F547-9F9A-44A8EE00F2DE}">
      <dsp:nvSpPr>
        <dsp:cNvPr id="0" name=""/>
        <dsp:cNvSpPr/>
      </dsp:nvSpPr>
      <dsp:spPr>
        <a:xfrm>
          <a:off x="5010149" y="2161873"/>
          <a:ext cx="0" cy="351932"/>
        </a:xfrm>
        <a:prstGeom prst="line">
          <a:avLst/>
        </a:prstGeom>
        <a:noFill/>
        <a:ln w="12700" cap="flat" cmpd="sng" algn="ctr">
          <a:solidFill>
            <a:schemeClr val="accent2">
              <a:hueOff val="3221807"/>
              <a:satOff val="-9246"/>
              <a:lumOff val="-14805"/>
              <a:alphaOff val="0"/>
            </a:schemeClr>
          </a:solidFill>
          <a:prstDash val="solid"/>
          <a:miter lim="800000"/>
        </a:ln>
        <a:effectLst/>
      </dsp:spPr>
      <dsp:style>
        <a:lnRef idx="1">
          <a:scrgbClr r="0" g="0" b="0"/>
        </a:lnRef>
        <a:fillRef idx="0">
          <a:scrgbClr r="0" g="0" b="0"/>
        </a:fillRef>
        <a:effectRef idx="0">
          <a:scrgbClr r="0" g="0" b="0"/>
        </a:effectRef>
        <a:fontRef idx="minor"/>
      </dsp:style>
    </dsp:sp>
    <dsp:sp modelId="{73B1528D-CF3E-7D49-AB16-5FB19D2E6BAF}">
      <dsp:nvSpPr>
        <dsp:cNvPr id="0" name=""/>
        <dsp:cNvSpPr/>
      </dsp:nvSpPr>
      <dsp:spPr>
        <a:xfrm>
          <a:off x="5210360" y="2865739"/>
          <a:ext cx="2936417" cy="603313"/>
        </a:xfrm>
        <a:prstGeom prst="rect">
          <a:avLst/>
        </a:prstGeom>
        <a:solidFill>
          <a:schemeClr val="accent2">
            <a:hueOff val="4832710"/>
            <a:satOff val="-13870"/>
            <a:lumOff val="-22207"/>
            <a:alphaOff val="0"/>
          </a:schemeClr>
        </a:solidFill>
        <a:ln w="19050" cap="flat" cmpd="sng" algn="ctr">
          <a:solidFill>
            <a:schemeClr val="accent2">
              <a:hueOff val="4832710"/>
              <a:satOff val="-13870"/>
              <a:lumOff val="-222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Feb. 2027</a:t>
          </a:r>
        </a:p>
      </dsp:txBody>
      <dsp:txXfrm>
        <a:off x="5210360" y="2865739"/>
        <a:ext cx="2936417" cy="603313"/>
      </dsp:txXfrm>
    </dsp:sp>
    <dsp:sp modelId="{4969D898-36C7-AC4D-9ED9-09B73A89F3C9}">
      <dsp:nvSpPr>
        <dsp:cNvPr id="0" name=""/>
        <dsp:cNvSpPr/>
      </dsp:nvSpPr>
      <dsp:spPr>
        <a:xfrm>
          <a:off x="5210360" y="3469052"/>
          <a:ext cx="2936417" cy="816782"/>
        </a:xfrm>
        <a:prstGeom prst="rect">
          <a:avLst/>
        </a:prstGeom>
        <a:solidFill>
          <a:schemeClr val="accent2">
            <a:tint val="40000"/>
            <a:alpha val="90000"/>
            <a:hueOff val="5051039"/>
            <a:satOff val="-46674"/>
            <a:lumOff val="-5261"/>
            <a:alphaOff val="0"/>
          </a:schemeClr>
        </a:solidFill>
        <a:ln w="19050" cap="flat" cmpd="sng" algn="ctr">
          <a:solidFill>
            <a:schemeClr val="accent2">
              <a:tint val="40000"/>
              <a:alpha val="90000"/>
              <a:hueOff val="5051039"/>
              <a:satOff val="-46674"/>
              <a:lumOff val="-52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Midpoint catch up and reflection</a:t>
          </a:r>
        </a:p>
      </dsp:txBody>
      <dsp:txXfrm>
        <a:off x="5210360" y="3469052"/>
        <a:ext cx="2936417" cy="816782"/>
      </dsp:txXfrm>
    </dsp:sp>
    <dsp:sp modelId="{1D4D9BEA-4836-8142-A727-F78C7842DFE0}">
      <dsp:nvSpPr>
        <dsp:cNvPr id="0" name=""/>
        <dsp:cNvSpPr/>
      </dsp:nvSpPr>
      <dsp:spPr>
        <a:xfrm>
          <a:off x="6678569" y="2513806"/>
          <a:ext cx="0" cy="351932"/>
        </a:xfrm>
        <a:prstGeom prst="line">
          <a:avLst/>
        </a:prstGeom>
        <a:noFill/>
        <a:ln w="12700" cap="flat" cmpd="sng" algn="ctr">
          <a:solidFill>
            <a:schemeClr val="accent2">
              <a:hueOff val="4832710"/>
              <a:satOff val="-13870"/>
              <a:lumOff val="-22207"/>
              <a:alphaOff val="0"/>
            </a:schemeClr>
          </a:solidFill>
          <a:prstDash val="solid"/>
          <a:miter lim="800000"/>
        </a:ln>
        <a:effectLst/>
      </dsp:spPr>
      <dsp:style>
        <a:lnRef idx="1">
          <a:scrgbClr r="0" g="0" b="0"/>
        </a:lnRef>
        <a:fillRef idx="0">
          <a:scrgbClr r="0" g="0" b="0"/>
        </a:fillRef>
        <a:effectRef idx="0">
          <a:scrgbClr r="0" g="0" b="0"/>
        </a:effectRef>
        <a:fontRef idx="minor"/>
      </dsp:style>
    </dsp:sp>
    <dsp:sp modelId="{C1AE97C4-264A-034C-BF28-9A505D32A877}">
      <dsp:nvSpPr>
        <dsp:cNvPr id="0" name=""/>
        <dsp:cNvSpPr/>
      </dsp:nvSpPr>
      <dsp:spPr>
        <a:xfrm rot="2700000">
          <a:off x="4971044" y="2474700"/>
          <a:ext cx="78211" cy="78211"/>
        </a:xfrm>
        <a:prstGeom prst="rect">
          <a:avLst/>
        </a:prstGeom>
        <a:solidFill>
          <a:schemeClr val="accent2">
            <a:hueOff val="3221806"/>
            <a:satOff val="-9246"/>
            <a:lumOff val="-14805"/>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7EA52B-D70C-7245-9405-5CE70D858C7A}">
      <dsp:nvSpPr>
        <dsp:cNvPr id="0" name=""/>
        <dsp:cNvSpPr/>
      </dsp:nvSpPr>
      <dsp:spPr>
        <a:xfrm rot="2700000">
          <a:off x="6639463" y="2474700"/>
          <a:ext cx="78211" cy="78211"/>
        </a:xfrm>
        <a:prstGeom prst="rect">
          <a:avLst/>
        </a:prstGeom>
        <a:solidFill>
          <a:schemeClr val="accent2">
            <a:hueOff val="4832709"/>
            <a:satOff val="-13870"/>
            <a:lumOff val="-22207"/>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24B6BB-D10C-1A48-A77C-826A7D35F283}">
      <dsp:nvSpPr>
        <dsp:cNvPr id="0" name=""/>
        <dsp:cNvSpPr/>
      </dsp:nvSpPr>
      <dsp:spPr>
        <a:xfrm>
          <a:off x="6878779" y="1558560"/>
          <a:ext cx="2936417" cy="603313"/>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May 2027</a:t>
          </a:r>
        </a:p>
      </dsp:txBody>
      <dsp:txXfrm>
        <a:off x="6878779" y="1558560"/>
        <a:ext cx="2936417" cy="603313"/>
      </dsp:txXfrm>
    </dsp:sp>
    <dsp:sp modelId="{CB2CEFFE-B50A-B24D-852F-5F73518FED3D}">
      <dsp:nvSpPr>
        <dsp:cNvPr id="0" name=""/>
        <dsp:cNvSpPr/>
      </dsp:nvSpPr>
      <dsp:spPr>
        <a:xfrm>
          <a:off x="6878779" y="741777"/>
          <a:ext cx="2936417" cy="816782"/>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err="1"/>
            <a:t>Programme</a:t>
          </a:r>
          <a:r>
            <a:rPr lang="en-US" sz="1700" kern="1200"/>
            <a:t> conference and group presentations</a:t>
          </a:r>
        </a:p>
      </dsp:txBody>
      <dsp:txXfrm>
        <a:off x="6878779" y="741777"/>
        <a:ext cx="2936417" cy="816782"/>
      </dsp:txXfrm>
    </dsp:sp>
    <dsp:sp modelId="{BE2486D9-C089-BA4C-A802-0AF50CBE4F9F}">
      <dsp:nvSpPr>
        <dsp:cNvPr id="0" name=""/>
        <dsp:cNvSpPr/>
      </dsp:nvSpPr>
      <dsp:spPr>
        <a:xfrm>
          <a:off x="8346988" y="2161873"/>
          <a:ext cx="0" cy="351932"/>
        </a:xfrm>
        <a:prstGeom prst="line">
          <a:avLst/>
        </a:prstGeom>
        <a:noFill/>
        <a:ln w="12700" cap="flat" cmpd="sng" algn="ctr">
          <a:solidFill>
            <a:schemeClr val="accent2">
              <a:hueOff val="6443614"/>
              <a:satOff val="-18493"/>
              <a:lumOff val="-29609"/>
              <a:alphaOff val="0"/>
            </a:schemeClr>
          </a:solidFill>
          <a:prstDash val="solid"/>
          <a:miter lim="800000"/>
        </a:ln>
        <a:effectLst/>
      </dsp:spPr>
      <dsp:style>
        <a:lnRef idx="1">
          <a:scrgbClr r="0" g="0" b="0"/>
        </a:lnRef>
        <a:fillRef idx="0">
          <a:scrgbClr r="0" g="0" b="0"/>
        </a:fillRef>
        <a:effectRef idx="0">
          <a:scrgbClr r="0" g="0" b="0"/>
        </a:effectRef>
        <a:fontRef idx="minor"/>
      </dsp:style>
    </dsp:sp>
    <dsp:sp modelId="{FC67398C-0632-1049-82A1-AB866C998EDD}">
      <dsp:nvSpPr>
        <dsp:cNvPr id="0" name=""/>
        <dsp:cNvSpPr/>
      </dsp:nvSpPr>
      <dsp:spPr>
        <a:xfrm rot="2700000">
          <a:off x="8307882" y="2474700"/>
          <a:ext cx="78211" cy="78211"/>
        </a:xfrm>
        <a:prstGeom prst="rect">
          <a:avLst/>
        </a:prstGeom>
        <a:solidFill>
          <a:schemeClr val="accent2">
            <a:hueOff val="6443612"/>
            <a:satOff val="-18493"/>
            <a:lumOff val="-29609"/>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5.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44D7D0-94BB-4957-B5B3-4877130BD8D8}" type="datetimeFigureOut">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E03781-29C6-4C0E-B0C2-0F5AB89BFFFD}" type="slidenum">
              <a:rPr lang="en-GB" smtClean="0"/>
              <a:t>‹#›</a:t>
            </a:fld>
            <a:endParaRPr lang="en-GB"/>
          </a:p>
        </p:txBody>
      </p:sp>
    </p:spTree>
    <p:extLst>
      <p:ext uri="{BB962C8B-B14F-4D97-AF65-F5344CB8AC3E}">
        <p14:creationId xmlns:p14="http://schemas.microsoft.com/office/powerpoint/2010/main" val="2057092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FE03781-29C6-4C0E-B0C2-0F5AB89BFFFD}" type="slidenum">
              <a:rPr lang="en-GB" smtClean="0"/>
              <a:t>7</a:t>
            </a:fld>
            <a:endParaRPr lang="en-GB"/>
          </a:p>
        </p:txBody>
      </p:sp>
    </p:spTree>
    <p:extLst>
      <p:ext uri="{BB962C8B-B14F-4D97-AF65-F5344CB8AC3E}">
        <p14:creationId xmlns:p14="http://schemas.microsoft.com/office/powerpoint/2010/main" val="219589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Weebles</a:t>
            </a:r>
            <a:r>
              <a:rPr lang="en-GB"/>
              <a:t> wobble but they don’t fall down!</a:t>
            </a:r>
          </a:p>
        </p:txBody>
      </p:sp>
      <p:sp>
        <p:nvSpPr>
          <p:cNvPr id="4" name="Slide Number Placeholder 3"/>
          <p:cNvSpPr>
            <a:spLocks noGrp="1"/>
          </p:cNvSpPr>
          <p:nvPr>
            <p:ph type="sldNum" sz="quarter" idx="5"/>
          </p:nvPr>
        </p:nvSpPr>
        <p:spPr/>
        <p:txBody>
          <a:bodyPr/>
          <a:lstStyle/>
          <a:p>
            <a:fld id="{2FE03781-29C6-4C0E-B0C2-0F5AB89BFFFD}" type="slidenum">
              <a:rPr lang="en-GB" smtClean="0"/>
              <a:t>8</a:t>
            </a:fld>
            <a:endParaRPr lang="en-GB"/>
          </a:p>
        </p:txBody>
      </p:sp>
    </p:spTree>
    <p:extLst>
      <p:ext uri="{BB962C8B-B14F-4D97-AF65-F5344CB8AC3E}">
        <p14:creationId xmlns:p14="http://schemas.microsoft.com/office/powerpoint/2010/main" val="1142376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880A87-A51B-45E3-A467-3E6800DDF71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5401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07877-7200-4629-A847-C4622B85DB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5059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bold – should appear in your </a:t>
            </a:r>
            <a:r>
              <a:rPr lang="en-GB" err="1"/>
              <a:t>eProg</a:t>
            </a:r>
            <a:r>
              <a:rPr lang="en-GB"/>
              <a:t> timeline. Regular font - optional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BD5DE-8F81-44AA-B104-D465335C6DD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474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Careers do 1-2-1 PGR appointments and we do researcher-specific workshops. PGRs can of course attend any of the general sessions run by Careers (as they are applicable)</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07877-7200-4629-A847-C4622B85DB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4062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07877-7200-4629-A847-C4622B85DB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5434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https://livemanchesterac.sharepoint.com/sites/ResearcherDevelopment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07877-7200-4629-A847-C4622B85DB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764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Updated for 26</a:t>
            </a:r>
          </a:p>
        </p:txBody>
      </p:sp>
      <p:sp>
        <p:nvSpPr>
          <p:cNvPr id="4" name="Slide Number Placeholder 3"/>
          <p:cNvSpPr>
            <a:spLocks noGrp="1"/>
          </p:cNvSpPr>
          <p:nvPr>
            <p:ph type="sldNum" sz="quarter" idx="5"/>
          </p:nvPr>
        </p:nvSpPr>
        <p:spPr/>
        <p:txBody>
          <a:bodyPr/>
          <a:lstStyle/>
          <a:p>
            <a:fld id="{2FE03781-29C6-4C0E-B0C2-0F5AB89BFFFD}" type="slidenum">
              <a:rPr lang="en-GB" smtClean="0"/>
              <a:t>44</a:t>
            </a:fld>
            <a:endParaRPr lang="en-GB"/>
          </a:p>
        </p:txBody>
      </p:sp>
    </p:spTree>
    <p:extLst>
      <p:ext uri="{BB962C8B-B14F-4D97-AF65-F5344CB8AC3E}">
        <p14:creationId xmlns:p14="http://schemas.microsoft.com/office/powerpoint/2010/main" val="3883138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70A596-7141-45E9-836C-E467146705EF}" type="slidenum">
              <a:rPr lang="en-US" smtClean="0"/>
              <a:t>47</a:t>
            </a:fld>
            <a:endParaRPr lang="en-US"/>
          </a:p>
        </p:txBody>
      </p:sp>
    </p:spTree>
    <p:extLst>
      <p:ext uri="{BB962C8B-B14F-4D97-AF65-F5344CB8AC3E}">
        <p14:creationId xmlns:p14="http://schemas.microsoft.com/office/powerpoint/2010/main" val="2163913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BA0CB-1222-7D9C-F144-FE00C07F5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A34C6-202E-0E99-D137-83A7C34F06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60B0A4-6FF5-63E1-D8E6-7AAC881648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7C30CA-C578-FE4E-B814-2F7F921F9AFF}"/>
              </a:ext>
            </a:extLst>
          </p:cNvPr>
          <p:cNvSpPr>
            <a:spLocks noGrp="1"/>
          </p:cNvSpPr>
          <p:nvPr>
            <p:ph type="sldNum" sz="quarter" idx="5"/>
          </p:nvPr>
        </p:nvSpPr>
        <p:spPr/>
        <p:txBody>
          <a:bodyPr/>
          <a:lstStyle/>
          <a:p>
            <a:fld id="{5170A596-7141-45E9-836C-E467146705EF}" type="slidenum">
              <a:rPr lang="en-US" smtClean="0"/>
              <a:t>48</a:t>
            </a:fld>
            <a:endParaRPr lang="en-US"/>
          </a:p>
        </p:txBody>
      </p:sp>
    </p:spTree>
    <p:extLst>
      <p:ext uri="{BB962C8B-B14F-4D97-AF65-F5344CB8AC3E}">
        <p14:creationId xmlns:p14="http://schemas.microsoft.com/office/powerpoint/2010/main" val="868889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97336-58B4-2586-47E1-A8D9B5A8E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945317-0FB9-E30E-6F95-E5AB576B65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7B351A-BD07-5EB0-4742-B9DCD57A77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557E8F-42C9-044D-E75F-2EFED0FD2BE3}"/>
              </a:ext>
            </a:extLst>
          </p:cNvPr>
          <p:cNvSpPr>
            <a:spLocks noGrp="1"/>
          </p:cNvSpPr>
          <p:nvPr>
            <p:ph type="sldNum" sz="quarter" idx="5"/>
          </p:nvPr>
        </p:nvSpPr>
        <p:spPr/>
        <p:txBody>
          <a:bodyPr/>
          <a:lstStyle/>
          <a:p>
            <a:fld id="{5170A596-7141-45E9-836C-E467146705EF}" type="slidenum">
              <a:rPr lang="en-US" smtClean="0"/>
              <a:t>49</a:t>
            </a:fld>
            <a:endParaRPr lang="en-US"/>
          </a:p>
        </p:txBody>
      </p:sp>
    </p:spTree>
    <p:extLst>
      <p:ext uri="{BB962C8B-B14F-4D97-AF65-F5344CB8AC3E}">
        <p14:creationId xmlns:p14="http://schemas.microsoft.com/office/powerpoint/2010/main" val="12110052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4CFB2-A136-61DD-53DD-6E0664E5F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CD8AD-7523-310E-A68E-5EA51804D6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84914F-8A59-2D24-0360-D3BC0E1E98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80FFC2-10DF-9211-79C4-B6A3EF3A2435}"/>
              </a:ext>
            </a:extLst>
          </p:cNvPr>
          <p:cNvSpPr>
            <a:spLocks noGrp="1"/>
          </p:cNvSpPr>
          <p:nvPr>
            <p:ph type="sldNum" sz="quarter" idx="5"/>
          </p:nvPr>
        </p:nvSpPr>
        <p:spPr/>
        <p:txBody>
          <a:bodyPr/>
          <a:lstStyle/>
          <a:p>
            <a:fld id="{5170A596-7141-45E9-836C-E467146705EF}" type="slidenum">
              <a:rPr lang="en-US" smtClean="0"/>
              <a:t>50</a:t>
            </a:fld>
            <a:endParaRPr lang="en-US"/>
          </a:p>
        </p:txBody>
      </p:sp>
    </p:spTree>
    <p:extLst>
      <p:ext uri="{BB962C8B-B14F-4D97-AF65-F5344CB8AC3E}">
        <p14:creationId xmlns:p14="http://schemas.microsoft.com/office/powerpoint/2010/main" val="1544097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8AAE7-5DF5-98AF-83FB-B5471AD11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4474D-89FE-D738-E3B7-29173EEB69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F4D3A7-5154-3E00-FDC0-F29EB5BABC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71D33A-D534-AC17-FB58-A25A5D89516D}"/>
              </a:ext>
            </a:extLst>
          </p:cNvPr>
          <p:cNvSpPr>
            <a:spLocks noGrp="1"/>
          </p:cNvSpPr>
          <p:nvPr>
            <p:ph type="sldNum" sz="quarter" idx="5"/>
          </p:nvPr>
        </p:nvSpPr>
        <p:spPr/>
        <p:txBody>
          <a:bodyPr/>
          <a:lstStyle/>
          <a:p>
            <a:fld id="{5170A596-7141-45E9-836C-E467146705EF}" type="slidenum">
              <a:rPr lang="en-US" smtClean="0"/>
              <a:t>51</a:t>
            </a:fld>
            <a:endParaRPr lang="en-US"/>
          </a:p>
        </p:txBody>
      </p:sp>
    </p:spTree>
    <p:extLst>
      <p:ext uri="{BB962C8B-B14F-4D97-AF65-F5344CB8AC3E}">
        <p14:creationId xmlns:p14="http://schemas.microsoft.com/office/powerpoint/2010/main" val="2852385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70A596-7141-45E9-836C-E467146705EF}" type="slidenum">
              <a:rPr lang="en-US" smtClean="0"/>
              <a:t>52</a:t>
            </a:fld>
            <a:endParaRPr lang="en-US"/>
          </a:p>
        </p:txBody>
      </p:sp>
    </p:spTree>
    <p:extLst>
      <p:ext uri="{BB962C8B-B14F-4D97-AF65-F5344CB8AC3E}">
        <p14:creationId xmlns:p14="http://schemas.microsoft.com/office/powerpoint/2010/main" val="1611553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170A596-7141-45E9-836C-E467146705EF}" type="slidenum">
              <a:rPr lang="en-US" smtClean="0"/>
              <a:t>53</a:t>
            </a:fld>
            <a:endParaRPr lang="en-US"/>
          </a:p>
        </p:txBody>
      </p:sp>
    </p:spTree>
    <p:extLst>
      <p:ext uri="{BB962C8B-B14F-4D97-AF65-F5344CB8AC3E}">
        <p14:creationId xmlns:p14="http://schemas.microsoft.com/office/powerpoint/2010/main" val="787055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9395D-6F4A-BB6C-0DA7-872F9749AE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AF8538E-65CE-4B37-1E7E-ED6052CD85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25F125D-C194-9094-59E1-3BBFA770508A}"/>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5" name="Footer Placeholder 4">
            <a:extLst>
              <a:ext uri="{FF2B5EF4-FFF2-40B4-BE49-F238E27FC236}">
                <a16:creationId xmlns:a16="http://schemas.microsoft.com/office/drawing/2014/main" id="{09828A93-215C-4D1E-5114-481387ACC7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990273-53A6-53F9-AB8B-8908C1621D11}"/>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3984968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18A7F-E02A-93FA-6031-1E39EF79B3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3F1EF6-1619-8E5B-E99E-FD265EB052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055C85-2C30-AE3A-D4EA-199C2CD03713}"/>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5" name="Footer Placeholder 4">
            <a:extLst>
              <a:ext uri="{FF2B5EF4-FFF2-40B4-BE49-F238E27FC236}">
                <a16:creationId xmlns:a16="http://schemas.microsoft.com/office/drawing/2014/main" id="{436AF4C9-279F-2F9D-9C3B-E5DB732053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F58133-0F7B-0EEF-5628-184C0DECE3BD}"/>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270194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CCCF-0640-6B68-E92F-604A9F8A29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054AB6F-6166-887E-B261-83BCFA9152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18CA49-904E-075E-7403-5BCF105CEA59}"/>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5" name="Footer Placeholder 4">
            <a:extLst>
              <a:ext uri="{FF2B5EF4-FFF2-40B4-BE49-F238E27FC236}">
                <a16:creationId xmlns:a16="http://schemas.microsoft.com/office/drawing/2014/main" id="{9B11B539-C20B-AF00-0AD6-30FEEAF1AC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10FCBF-4141-F892-2FFA-6497CF278FFC}"/>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1756032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6E716-7929-8390-036F-EE871A3911F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C78B849-7E95-7C54-FA35-3432BE8FC3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421FC46-8DFE-0059-E422-4DA069EEA7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15E9E6-0EE3-83A2-D79A-3861CFF92776}"/>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6" name="Footer Placeholder 5">
            <a:extLst>
              <a:ext uri="{FF2B5EF4-FFF2-40B4-BE49-F238E27FC236}">
                <a16:creationId xmlns:a16="http://schemas.microsoft.com/office/drawing/2014/main" id="{3AD954DE-6916-854E-804F-AD9025D545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298CF3-0F33-4714-8FEA-9A67B845D40B}"/>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3038884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3B873-E553-4E0A-D25E-D581F53095D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C05F0E-CCB0-E3B4-0BB0-D2834149B5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1B2B9E-ACD6-ED1E-5F9D-FF7A3FA08B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A2AD216-1271-E370-CEAF-D17ED4BBB7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06B9C3-8E5C-92BD-4E14-64B50B0174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C0FCF08-3A34-4908-F901-43B65B8E25AC}"/>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8" name="Footer Placeholder 7">
            <a:extLst>
              <a:ext uri="{FF2B5EF4-FFF2-40B4-BE49-F238E27FC236}">
                <a16:creationId xmlns:a16="http://schemas.microsoft.com/office/drawing/2014/main" id="{EC971459-66E0-ECB0-4678-E46E6298202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94DBD1A-9FD1-FA57-617D-E12584638849}"/>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2080971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7C588-A7FB-5427-6B35-7CE17C42FDE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9832950-3699-ECBC-BC3B-1AAA867073D3}"/>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4" name="Footer Placeholder 3">
            <a:extLst>
              <a:ext uri="{FF2B5EF4-FFF2-40B4-BE49-F238E27FC236}">
                <a16:creationId xmlns:a16="http://schemas.microsoft.com/office/drawing/2014/main" id="{B5AC997E-2D76-B7FB-3D9F-AF715D3C814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22D56BD-D15B-2B79-0976-06A2676A8B79}"/>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3580135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783AB8-C465-9EB0-19F4-BF8F4E177BDA}"/>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3" name="Footer Placeholder 2">
            <a:extLst>
              <a:ext uri="{FF2B5EF4-FFF2-40B4-BE49-F238E27FC236}">
                <a16:creationId xmlns:a16="http://schemas.microsoft.com/office/drawing/2014/main" id="{E096F6BF-335F-464F-61B7-15A1F64671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F47F77E-A4D4-FC95-04E4-ADD06D20BDAF}"/>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2702906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1EFDB-58AA-EA3D-7BE3-9079843B19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448C6AC-7D00-3A2F-E701-6D51B743A7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B71C5AD-7624-FD10-75AF-103A4014E8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2F9115-2814-AC21-056A-0086CB82216B}"/>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6" name="Footer Placeholder 5">
            <a:extLst>
              <a:ext uri="{FF2B5EF4-FFF2-40B4-BE49-F238E27FC236}">
                <a16:creationId xmlns:a16="http://schemas.microsoft.com/office/drawing/2014/main" id="{1B6EB749-34FE-5311-8D63-2C63801719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312E5D-2C95-31D6-2548-E109FC0E88BF}"/>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2628268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A4B9-6849-36B6-0A8C-6BDFD5E312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874924E-E870-C508-7328-592A9330F3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908E8D5-80D1-19DD-5CC0-4B79CC495B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61FC34-6DCE-59AE-1F69-A2604F39DFDD}"/>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6" name="Footer Placeholder 5">
            <a:extLst>
              <a:ext uri="{FF2B5EF4-FFF2-40B4-BE49-F238E27FC236}">
                <a16:creationId xmlns:a16="http://schemas.microsoft.com/office/drawing/2014/main" id="{E73307F8-AE86-2A77-EE42-20A9BCB67B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A1D4FD-957C-B7E2-62AF-87DE6AA045A4}"/>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158259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3B156-88D3-C50F-CB2B-936ADFB8E5F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BBFAA6-7797-A072-1B9A-4BA0D4051A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A8F382-495A-5051-FB9D-78B270F92B44}"/>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5" name="Footer Placeholder 4">
            <a:extLst>
              <a:ext uri="{FF2B5EF4-FFF2-40B4-BE49-F238E27FC236}">
                <a16:creationId xmlns:a16="http://schemas.microsoft.com/office/drawing/2014/main" id="{F2D2022A-095A-B867-D742-4CA1A11426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764FF5-0D27-8B68-05FB-4ED9836FDB81}"/>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962212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0DAEDB-D815-7A8B-CEFF-5DEE90B230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C01BCF-A24E-48F9-3188-8FAAFF7341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31D3FC-D969-A5FE-F0AB-C38A87847C85}"/>
              </a:ext>
            </a:extLst>
          </p:cNvPr>
          <p:cNvSpPr>
            <a:spLocks noGrp="1"/>
          </p:cNvSpPr>
          <p:nvPr>
            <p:ph type="dt" sz="half" idx="10"/>
          </p:nvPr>
        </p:nvSpPr>
        <p:spPr/>
        <p:txBody>
          <a:bodyPr/>
          <a:lstStyle/>
          <a:p>
            <a:fld id="{2BA629C4-21EB-4AC7-B1E3-BDC02D188D49}" type="datetimeFigureOut">
              <a:rPr lang="en-GB" smtClean="0"/>
              <a:t>30/09/2026</a:t>
            </a:fld>
            <a:endParaRPr lang="en-GB"/>
          </a:p>
        </p:txBody>
      </p:sp>
      <p:sp>
        <p:nvSpPr>
          <p:cNvPr id="5" name="Footer Placeholder 4">
            <a:extLst>
              <a:ext uri="{FF2B5EF4-FFF2-40B4-BE49-F238E27FC236}">
                <a16:creationId xmlns:a16="http://schemas.microsoft.com/office/drawing/2014/main" id="{F409E440-962A-60A6-F989-0FCE8E223D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0E3CCD-F06C-7B6D-5A8B-F7D96557596C}"/>
              </a:ext>
            </a:extLst>
          </p:cNvPr>
          <p:cNvSpPr>
            <a:spLocks noGrp="1"/>
          </p:cNvSpPr>
          <p:nvPr>
            <p:ph type="sldNum" sz="quarter" idx="12"/>
          </p:nvPr>
        </p:nvSpPr>
        <p:spPr/>
        <p:txBody>
          <a:bodyPr/>
          <a:lstStyle/>
          <a:p>
            <a:fld id="{65C07876-00EE-4C3F-9175-EB2D90D5F0DC}" type="slidenum">
              <a:rPr lang="en-GB" smtClean="0"/>
              <a:t>‹#›</a:t>
            </a:fld>
            <a:endParaRPr lang="en-GB"/>
          </a:p>
        </p:txBody>
      </p:sp>
    </p:spTree>
    <p:extLst>
      <p:ext uri="{BB962C8B-B14F-4D97-AF65-F5344CB8AC3E}">
        <p14:creationId xmlns:p14="http://schemas.microsoft.com/office/powerpoint/2010/main" val="3570909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8820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 Content 1">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886B185-3833-879A-4CDA-070118A5B965}"/>
              </a:ext>
              <a:ext uri="{C183D7F6-B498-43B3-948B-1728B52AA6E4}">
                <adec:decorative xmlns:adec="http://schemas.microsoft.com/office/drawing/2017/decorative" val="1"/>
              </a:ext>
            </a:extLst>
          </p:cNvPr>
          <p:cNvCxnSpPr>
            <a:cxnSpLocks/>
          </p:cNvCxnSpPr>
          <p:nvPr userDrawn="1"/>
        </p:nvCxnSpPr>
        <p:spPr>
          <a:xfrm>
            <a:off x="651398"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Freeform 14">
            <a:extLst>
              <a:ext uri="{FF2B5EF4-FFF2-40B4-BE49-F238E27FC236}">
                <a16:creationId xmlns:a16="http://schemas.microsoft.com/office/drawing/2014/main" id="{75E86F35-1876-7224-ED1D-29C23C0F864E}"/>
              </a:ext>
              <a:ext uri="{C183D7F6-B498-43B3-948B-1728B52AA6E4}">
                <adec:decorative xmlns:adec="http://schemas.microsoft.com/office/drawing/2017/decorative" val="1"/>
              </a:ext>
            </a:extLst>
          </p:cNvPr>
          <p:cNvSpPr>
            <a:spLocks noChangeAspect="1"/>
          </p:cNvSpPr>
          <p:nvPr userDrawn="1"/>
        </p:nvSpPr>
        <p:spPr>
          <a:xfrm>
            <a:off x="11963400" y="5900284"/>
            <a:ext cx="228600" cy="457200"/>
          </a:xfrm>
          <a:custGeom>
            <a:avLst/>
            <a:gdLst>
              <a:gd name="connsiteX0" fmla="*/ 228600 w 228600"/>
              <a:gd name="connsiteY0" fmla="*/ 0 h 457200"/>
              <a:gd name="connsiteX1" fmla="*/ 228600 w 228600"/>
              <a:gd name="connsiteY1" fmla="*/ 457200 h 457200"/>
              <a:gd name="connsiteX2" fmla="*/ 0 w 228600"/>
              <a:gd name="connsiteY2" fmla="*/ 228600 h 457200"/>
              <a:gd name="connsiteX3" fmla="*/ 228600 w 228600"/>
              <a:gd name="connsiteY3" fmla="*/ 0 h 457200"/>
            </a:gdLst>
            <a:ahLst/>
            <a:cxnLst>
              <a:cxn ang="0">
                <a:pos x="connsiteX0" y="connsiteY0"/>
              </a:cxn>
              <a:cxn ang="0">
                <a:pos x="connsiteX1" y="connsiteY1"/>
              </a:cxn>
              <a:cxn ang="0">
                <a:pos x="connsiteX2" y="connsiteY2"/>
              </a:cxn>
              <a:cxn ang="0">
                <a:pos x="connsiteX3" y="connsiteY3"/>
              </a:cxn>
            </a:cxnLst>
            <a:rect l="l" t="t" r="r" b="b"/>
            <a:pathLst>
              <a:path w="228600" h="457200">
                <a:moveTo>
                  <a:pt x="228600" y="0"/>
                </a:moveTo>
                <a:lnTo>
                  <a:pt x="228600" y="457200"/>
                </a:lnTo>
                <a:cubicBezTo>
                  <a:pt x="102348" y="457200"/>
                  <a:pt x="0" y="354852"/>
                  <a:pt x="0" y="228600"/>
                </a:cubicBezTo>
                <a:cubicBezTo>
                  <a:pt x="0" y="102348"/>
                  <a:pt x="102348" y="0"/>
                  <a:pt x="22860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2">
            <a:extLst>
              <a:ext uri="{FF2B5EF4-FFF2-40B4-BE49-F238E27FC236}">
                <a16:creationId xmlns:a16="http://schemas.microsoft.com/office/drawing/2014/main" id="{311B4039-8F52-77B8-F9D3-6BE35C73F39D}"/>
              </a:ext>
            </a:extLst>
          </p:cNvPr>
          <p:cNvSpPr>
            <a:spLocks noGrp="1"/>
          </p:cNvSpPr>
          <p:nvPr>
            <p:ph type="title" hasCustomPrompt="1"/>
          </p:nvPr>
        </p:nvSpPr>
        <p:spPr>
          <a:xfrm>
            <a:off x="656004" y="-4021"/>
            <a:ext cx="11526779" cy="1000390"/>
          </a:xfrm>
          <a:solidFill>
            <a:schemeClr val="accent3"/>
          </a:solidFill>
        </p:spPr>
        <p:txBody>
          <a:bodyPr lIns="91440" anchor="t">
            <a:noAutofit/>
          </a:bodyPr>
          <a:lstStyle>
            <a:lvl1pPr>
              <a:defRPr sz="3600" b="1"/>
            </a:lvl1pPr>
          </a:lstStyle>
          <a:p>
            <a:r>
              <a:rPr lang="en-US"/>
              <a:t>Click to add title</a:t>
            </a:r>
          </a:p>
        </p:txBody>
      </p:sp>
      <p:sp>
        <p:nvSpPr>
          <p:cNvPr id="9" name="Slide Number Placeholder 5">
            <a:extLst>
              <a:ext uri="{FF2B5EF4-FFF2-40B4-BE49-F238E27FC236}">
                <a16:creationId xmlns:a16="http://schemas.microsoft.com/office/drawing/2014/main" id="{28D8738A-6EF0-C0C7-7C15-2E5BD362AF0F}"/>
              </a:ext>
            </a:extLst>
          </p:cNvPr>
          <p:cNvSpPr>
            <a:spLocks noGrp="1"/>
          </p:cNvSpPr>
          <p:nvPr>
            <p:ph type="sldNum" sz="quarter" idx="12"/>
          </p:nvPr>
        </p:nvSpPr>
        <p:spPr>
          <a:xfrm>
            <a:off x="121646" y="569183"/>
            <a:ext cx="399350" cy="288759"/>
          </a:xfrm>
        </p:spPr>
        <p:txBody>
          <a:bodyPr lIns="0" tIns="0" rIns="0" bIns="0" anchor="t"/>
          <a:lstStyle>
            <a:lvl1pPr algn="ctr">
              <a:defRPr sz="1200" b="1">
                <a:solidFill>
                  <a:schemeClr val="bg1"/>
                </a:solidFill>
              </a:defRPr>
            </a:lvl1pPr>
          </a:lstStyle>
          <a:p>
            <a:fld id="{4FAB73BC-B049-4115-A692-8D63A059BFB8}" type="slidenum">
              <a:rPr lang="en-US" smtClean="0"/>
              <a:pPr/>
              <a:t>‹#›</a:t>
            </a:fld>
            <a:endParaRPr lang="en-US"/>
          </a:p>
        </p:txBody>
      </p:sp>
      <p:sp>
        <p:nvSpPr>
          <p:cNvPr id="8" name="Footer Placeholder 4">
            <a:extLst>
              <a:ext uri="{FF2B5EF4-FFF2-40B4-BE49-F238E27FC236}">
                <a16:creationId xmlns:a16="http://schemas.microsoft.com/office/drawing/2014/main" id="{6140CFAE-1C78-7504-A1BC-0D36971B3FD9}"/>
              </a:ext>
            </a:extLst>
          </p:cNvPr>
          <p:cNvSpPr>
            <a:spLocks noGrp="1"/>
          </p:cNvSpPr>
          <p:nvPr>
            <p:ph type="ftr" sz="quarter" idx="11"/>
          </p:nvPr>
        </p:nvSpPr>
        <p:spPr>
          <a:xfrm rot="16200000">
            <a:off x="-1712017" y="3229324"/>
            <a:ext cx="4066678" cy="399351"/>
          </a:xfrm>
        </p:spPr>
        <p:txBody>
          <a:bodyPr lIns="0" tIns="0" rIns="0" bIns="0"/>
          <a:lstStyle>
            <a:lvl1pPr algn="ctr">
              <a:defRPr sz="1200" b="1">
                <a:solidFill>
                  <a:schemeClr val="bg1"/>
                </a:solidFill>
              </a:defRPr>
            </a:lvl1pPr>
          </a:lstStyle>
          <a:p>
            <a:endParaRPr lang="en-US"/>
          </a:p>
        </p:txBody>
      </p:sp>
      <p:sp>
        <p:nvSpPr>
          <p:cNvPr id="7" name="Date Placeholder 3">
            <a:extLst>
              <a:ext uri="{FF2B5EF4-FFF2-40B4-BE49-F238E27FC236}">
                <a16:creationId xmlns:a16="http://schemas.microsoft.com/office/drawing/2014/main" id="{2D5A15F4-177D-053F-06DF-1070D6B0FF29}"/>
              </a:ext>
            </a:extLst>
          </p:cNvPr>
          <p:cNvSpPr>
            <a:spLocks noGrp="1"/>
          </p:cNvSpPr>
          <p:nvPr>
            <p:ph type="dt" sz="half" idx="10"/>
          </p:nvPr>
        </p:nvSpPr>
        <p:spPr>
          <a:xfrm>
            <a:off x="121646" y="5968952"/>
            <a:ext cx="399351" cy="319865"/>
          </a:xfrm>
        </p:spPr>
        <p:txBody>
          <a:bodyPr lIns="0" tIns="0" rIns="0" bIns="0" anchor="b"/>
          <a:lstStyle>
            <a:lvl1pPr algn="ctr">
              <a:lnSpc>
                <a:spcPct val="75000"/>
              </a:lnSpc>
              <a:defRPr sz="1200" b="1">
                <a:solidFill>
                  <a:schemeClr val="bg1"/>
                </a:solidFill>
              </a:defRPr>
            </a:lvl1pPr>
          </a:lstStyle>
          <a:p>
            <a:endParaRPr lang="en-US"/>
          </a:p>
        </p:txBody>
      </p:sp>
      <p:sp>
        <p:nvSpPr>
          <p:cNvPr id="10" name="Content Placeholder 9">
            <a:extLst>
              <a:ext uri="{FF2B5EF4-FFF2-40B4-BE49-F238E27FC236}">
                <a16:creationId xmlns:a16="http://schemas.microsoft.com/office/drawing/2014/main" id="{F77B15C8-F801-CE7B-29D5-162574985780}"/>
              </a:ext>
            </a:extLst>
          </p:cNvPr>
          <p:cNvSpPr>
            <a:spLocks noGrp="1"/>
          </p:cNvSpPr>
          <p:nvPr>
            <p:ph sz="quarter" idx="13" hasCustomPrompt="1"/>
          </p:nvPr>
        </p:nvSpPr>
        <p:spPr>
          <a:xfrm>
            <a:off x="2475200" y="1399785"/>
            <a:ext cx="8874117" cy="5027909"/>
          </a:xfrm>
        </p:spPr>
        <p:txBody>
          <a:bodyPr>
            <a:normAutofit/>
          </a:bodyPr>
          <a:lstStyle>
            <a:lvl1pPr marL="0" indent="0">
              <a:spcBef>
                <a:spcPts val="1200"/>
              </a:spcBef>
              <a:spcAft>
                <a:spcPts val="200"/>
              </a:spcAft>
              <a:buClr>
                <a:schemeClr val="bg1"/>
              </a:buClr>
              <a:buFont typeface="+mj-lt"/>
              <a:buNone/>
              <a:defRPr sz="2400" b="1"/>
            </a:lvl1pPr>
            <a:lvl2pPr marL="182880" indent="-182880">
              <a:spcBef>
                <a:spcPts val="1200"/>
              </a:spcBef>
              <a:spcAft>
                <a:spcPts val="200"/>
              </a:spcAft>
              <a:buClr>
                <a:schemeClr val="bg1"/>
              </a:buClr>
              <a:buFont typeface="Wingdings" panose="05000000000000000000" pitchFamily="2" charset="2"/>
              <a:buChar char=" "/>
              <a:defRPr sz="2400" b="0"/>
            </a:lvl2pPr>
            <a:lvl3pPr marL="365760" indent="-182880">
              <a:spcBef>
                <a:spcPts val="1200"/>
              </a:spcBef>
              <a:spcAft>
                <a:spcPts val="200"/>
              </a:spcAft>
              <a:buClr>
                <a:schemeClr val="bg1"/>
              </a:buClr>
              <a:buFont typeface="Wingdings" panose="05000000000000000000" pitchFamily="2" charset="2"/>
              <a:buChar char=" "/>
              <a:defRPr sz="2400" b="0"/>
            </a:lvl3pPr>
            <a:lvl4pPr marL="548640" indent="-182880">
              <a:spcBef>
                <a:spcPts val="1200"/>
              </a:spcBef>
              <a:spcAft>
                <a:spcPts val="200"/>
              </a:spcAft>
              <a:buClr>
                <a:schemeClr val="bg1"/>
              </a:buClr>
              <a:buFont typeface="Wingdings" panose="05000000000000000000" pitchFamily="2" charset="2"/>
              <a:buChar char=" "/>
              <a:defRPr sz="2400" b="0"/>
            </a:lvl4pPr>
            <a:lvl5pPr marL="731520" indent="-182880">
              <a:spcBef>
                <a:spcPts val="1200"/>
              </a:spcBef>
              <a:spcAft>
                <a:spcPts val="200"/>
              </a:spcAft>
              <a:buClr>
                <a:schemeClr val="bg1"/>
              </a:buClr>
              <a:buFont typeface="Wingdings" panose="05000000000000000000" pitchFamily="2" charset="2"/>
              <a:buChar char=" "/>
              <a:defRPr sz="2400" b="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1412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able">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75E86F35-1876-7224-ED1D-29C23C0F864E}"/>
              </a:ext>
              <a:ext uri="{C183D7F6-B498-43B3-948B-1728B52AA6E4}">
                <adec:decorative xmlns:adec="http://schemas.microsoft.com/office/drawing/2017/decorative" val="1"/>
              </a:ext>
            </a:extLst>
          </p:cNvPr>
          <p:cNvSpPr>
            <a:spLocks noChangeAspect="1"/>
          </p:cNvSpPr>
          <p:nvPr userDrawn="1"/>
        </p:nvSpPr>
        <p:spPr>
          <a:xfrm>
            <a:off x="11963400" y="5900284"/>
            <a:ext cx="228600" cy="457200"/>
          </a:xfrm>
          <a:custGeom>
            <a:avLst/>
            <a:gdLst>
              <a:gd name="connsiteX0" fmla="*/ 228600 w 228600"/>
              <a:gd name="connsiteY0" fmla="*/ 0 h 457200"/>
              <a:gd name="connsiteX1" fmla="*/ 228600 w 228600"/>
              <a:gd name="connsiteY1" fmla="*/ 457200 h 457200"/>
              <a:gd name="connsiteX2" fmla="*/ 0 w 228600"/>
              <a:gd name="connsiteY2" fmla="*/ 228600 h 457200"/>
              <a:gd name="connsiteX3" fmla="*/ 228600 w 228600"/>
              <a:gd name="connsiteY3" fmla="*/ 0 h 457200"/>
            </a:gdLst>
            <a:ahLst/>
            <a:cxnLst>
              <a:cxn ang="0">
                <a:pos x="connsiteX0" y="connsiteY0"/>
              </a:cxn>
              <a:cxn ang="0">
                <a:pos x="connsiteX1" y="connsiteY1"/>
              </a:cxn>
              <a:cxn ang="0">
                <a:pos x="connsiteX2" y="connsiteY2"/>
              </a:cxn>
              <a:cxn ang="0">
                <a:pos x="connsiteX3" y="connsiteY3"/>
              </a:cxn>
            </a:cxnLst>
            <a:rect l="l" t="t" r="r" b="b"/>
            <a:pathLst>
              <a:path w="228600" h="457200">
                <a:moveTo>
                  <a:pt x="228600" y="0"/>
                </a:moveTo>
                <a:lnTo>
                  <a:pt x="228600" y="457200"/>
                </a:lnTo>
                <a:cubicBezTo>
                  <a:pt x="102348" y="457200"/>
                  <a:pt x="0" y="354852"/>
                  <a:pt x="0" y="228600"/>
                </a:cubicBezTo>
                <a:cubicBezTo>
                  <a:pt x="0" y="102348"/>
                  <a:pt x="102348" y="0"/>
                  <a:pt x="22860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2" name="Straight Connector 1">
            <a:extLst>
              <a:ext uri="{FF2B5EF4-FFF2-40B4-BE49-F238E27FC236}">
                <a16:creationId xmlns:a16="http://schemas.microsoft.com/office/drawing/2014/main" id="{C886B185-3833-879A-4CDA-070118A5B965}"/>
              </a:ext>
              <a:ext uri="{C183D7F6-B498-43B3-948B-1728B52AA6E4}">
                <adec:decorative xmlns:adec="http://schemas.microsoft.com/office/drawing/2017/decorative" val="1"/>
              </a:ext>
            </a:extLst>
          </p:cNvPr>
          <p:cNvCxnSpPr>
            <a:cxnSpLocks/>
          </p:cNvCxnSpPr>
          <p:nvPr userDrawn="1"/>
        </p:nvCxnSpPr>
        <p:spPr>
          <a:xfrm>
            <a:off x="651398"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311B4039-8F52-77B8-F9D3-6BE35C73F39D}"/>
              </a:ext>
            </a:extLst>
          </p:cNvPr>
          <p:cNvSpPr>
            <a:spLocks noGrp="1"/>
          </p:cNvSpPr>
          <p:nvPr>
            <p:ph type="title" hasCustomPrompt="1"/>
          </p:nvPr>
        </p:nvSpPr>
        <p:spPr>
          <a:xfrm>
            <a:off x="656004" y="-4021"/>
            <a:ext cx="11526779" cy="1000390"/>
          </a:xfrm>
          <a:solidFill>
            <a:schemeClr val="accent3"/>
          </a:solidFill>
        </p:spPr>
        <p:txBody>
          <a:bodyPr lIns="91440" anchor="t">
            <a:noAutofit/>
          </a:bodyPr>
          <a:lstStyle>
            <a:lvl1pPr>
              <a:defRPr sz="3600" b="1"/>
            </a:lvl1pPr>
          </a:lstStyle>
          <a:p>
            <a:r>
              <a:rPr lang="en-US"/>
              <a:t>Click to add title</a:t>
            </a:r>
          </a:p>
        </p:txBody>
      </p:sp>
      <p:sp>
        <p:nvSpPr>
          <p:cNvPr id="9" name="Slide Number Placeholder 5">
            <a:extLst>
              <a:ext uri="{FF2B5EF4-FFF2-40B4-BE49-F238E27FC236}">
                <a16:creationId xmlns:a16="http://schemas.microsoft.com/office/drawing/2014/main" id="{28D8738A-6EF0-C0C7-7C15-2E5BD362AF0F}"/>
              </a:ext>
            </a:extLst>
          </p:cNvPr>
          <p:cNvSpPr>
            <a:spLocks noGrp="1"/>
          </p:cNvSpPr>
          <p:nvPr>
            <p:ph type="sldNum" sz="quarter" idx="12"/>
          </p:nvPr>
        </p:nvSpPr>
        <p:spPr>
          <a:xfrm>
            <a:off x="121646" y="569183"/>
            <a:ext cx="399350" cy="288759"/>
          </a:xfrm>
        </p:spPr>
        <p:txBody>
          <a:bodyPr lIns="0" tIns="0" rIns="0" bIns="0" anchor="t"/>
          <a:lstStyle>
            <a:lvl1pPr algn="ctr">
              <a:defRPr sz="1200" b="1">
                <a:solidFill>
                  <a:schemeClr val="bg1"/>
                </a:solidFill>
              </a:defRPr>
            </a:lvl1pPr>
          </a:lstStyle>
          <a:p>
            <a:fld id="{4FAB73BC-B049-4115-A692-8D63A059BFB8}" type="slidenum">
              <a:rPr lang="en-US" smtClean="0"/>
              <a:pPr/>
              <a:t>‹#›</a:t>
            </a:fld>
            <a:endParaRPr lang="en-US"/>
          </a:p>
        </p:txBody>
      </p:sp>
      <p:sp>
        <p:nvSpPr>
          <p:cNvPr id="8" name="Footer Placeholder 4">
            <a:extLst>
              <a:ext uri="{FF2B5EF4-FFF2-40B4-BE49-F238E27FC236}">
                <a16:creationId xmlns:a16="http://schemas.microsoft.com/office/drawing/2014/main" id="{6140CFAE-1C78-7504-A1BC-0D36971B3FD9}"/>
              </a:ext>
            </a:extLst>
          </p:cNvPr>
          <p:cNvSpPr>
            <a:spLocks noGrp="1"/>
          </p:cNvSpPr>
          <p:nvPr>
            <p:ph type="ftr" sz="quarter" idx="11"/>
          </p:nvPr>
        </p:nvSpPr>
        <p:spPr>
          <a:xfrm rot="16200000">
            <a:off x="-1712017" y="3229324"/>
            <a:ext cx="4066678" cy="399351"/>
          </a:xfrm>
        </p:spPr>
        <p:txBody>
          <a:bodyPr lIns="0" tIns="0" rIns="0" bIns="0"/>
          <a:lstStyle>
            <a:lvl1pPr algn="ctr">
              <a:defRPr sz="1200" b="1">
                <a:solidFill>
                  <a:schemeClr val="bg1"/>
                </a:solidFill>
              </a:defRPr>
            </a:lvl1pPr>
          </a:lstStyle>
          <a:p>
            <a:endParaRPr lang="en-US"/>
          </a:p>
        </p:txBody>
      </p:sp>
      <p:sp>
        <p:nvSpPr>
          <p:cNvPr id="7" name="Date Placeholder 3">
            <a:extLst>
              <a:ext uri="{FF2B5EF4-FFF2-40B4-BE49-F238E27FC236}">
                <a16:creationId xmlns:a16="http://schemas.microsoft.com/office/drawing/2014/main" id="{2D5A15F4-177D-053F-06DF-1070D6B0FF29}"/>
              </a:ext>
            </a:extLst>
          </p:cNvPr>
          <p:cNvSpPr>
            <a:spLocks noGrp="1"/>
          </p:cNvSpPr>
          <p:nvPr>
            <p:ph type="dt" sz="half" idx="10"/>
          </p:nvPr>
        </p:nvSpPr>
        <p:spPr>
          <a:xfrm>
            <a:off x="121646" y="5968952"/>
            <a:ext cx="399351" cy="319865"/>
          </a:xfrm>
        </p:spPr>
        <p:txBody>
          <a:bodyPr lIns="0" tIns="0" rIns="0" bIns="0" anchor="b"/>
          <a:lstStyle>
            <a:lvl1pPr algn="ctr">
              <a:lnSpc>
                <a:spcPct val="75000"/>
              </a:lnSpc>
              <a:defRPr sz="1200" b="1">
                <a:solidFill>
                  <a:schemeClr val="bg1"/>
                </a:solidFill>
              </a:defRPr>
            </a:lvl1pPr>
          </a:lstStyle>
          <a:p>
            <a:endParaRPr lang="en-US"/>
          </a:p>
        </p:txBody>
      </p:sp>
      <p:sp>
        <p:nvSpPr>
          <p:cNvPr id="11" name="Table Placeholder 10">
            <a:extLst>
              <a:ext uri="{FF2B5EF4-FFF2-40B4-BE49-F238E27FC236}">
                <a16:creationId xmlns:a16="http://schemas.microsoft.com/office/drawing/2014/main" id="{151555B5-EB97-120B-13DB-89668075C2D0}"/>
              </a:ext>
            </a:extLst>
          </p:cNvPr>
          <p:cNvSpPr>
            <a:spLocks noGrp="1"/>
          </p:cNvSpPr>
          <p:nvPr>
            <p:ph type="tbl" sz="quarter" idx="13"/>
          </p:nvPr>
        </p:nvSpPr>
        <p:spPr>
          <a:xfrm>
            <a:off x="1112838" y="1395413"/>
            <a:ext cx="10164762" cy="4892675"/>
          </a:xfrm>
        </p:spPr>
        <p:txBody>
          <a:bodyPr/>
          <a:lstStyle>
            <a:lvl1pPr marL="0" indent="0" algn="l">
              <a:buNone/>
              <a:defRPr/>
            </a:lvl1pPr>
          </a:lstStyle>
          <a:p>
            <a:r>
              <a:rPr lang="en-US"/>
              <a:t>Click icon to add table</a:t>
            </a:r>
          </a:p>
        </p:txBody>
      </p:sp>
    </p:spTree>
    <p:extLst>
      <p:ext uri="{BB962C8B-B14F-4D97-AF65-F5344CB8AC3E}">
        <p14:creationId xmlns:p14="http://schemas.microsoft.com/office/powerpoint/2010/main" val="370826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 Content + Image">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A66ED70-517E-1A4B-BF8B-6222E4AFC090}"/>
              </a:ext>
              <a:ext uri="{C183D7F6-B498-43B3-948B-1728B52AA6E4}">
                <adec:decorative xmlns:adec="http://schemas.microsoft.com/office/drawing/2017/decorative" val="1"/>
              </a:ext>
            </a:extLst>
          </p:cNvPr>
          <p:cNvCxnSpPr>
            <a:cxnSpLocks/>
          </p:cNvCxnSpPr>
          <p:nvPr userDrawn="1"/>
        </p:nvCxnSpPr>
        <p:spPr>
          <a:xfrm>
            <a:off x="651398"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0AE0C96-F19F-9C72-0ECC-19CEAF520CD5}"/>
              </a:ext>
            </a:extLst>
          </p:cNvPr>
          <p:cNvSpPr>
            <a:spLocks noGrp="1"/>
          </p:cNvSpPr>
          <p:nvPr>
            <p:ph type="title" hasCustomPrompt="1"/>
          </p:nvPr>
        </p:nvSpPr>
        <p:spPr>
          <a:xfrm>
            <a:off x="1582" y="-8965"/>
            <a:ext cx="12190418" cy="3435682"/>
          </a:xfrm>
          <a:solidFill>
            <a:schemeClr val="accent3"/>
          </a:solidFill>
        </p:spPr>
        <p:txBody>
          <a:bodyPr lIns="91440" bIns="45720" anchor="b">
            <a:noAutofit/>
          </a:bodyPr>
          <a:lstStyle>
            <a:lvl1pPr>
              <a:lnSpc>
                <a:spcPct val="75000"/>
              </a:lnSpc>
              <a:defRPr sz="6000"/>
            </a:lvl1pPr>
          </a:lstStyle>
          <a:p>
            <a:r>
              <a:rPr lang="en-US"/>
              <a:t>Click to add title</a:t>
            </a:r>
          </a:p>
        </p:txBody>
      </p:sp>
      <p:sp>
        <p:nvSpPr>
          <p:cNvPr id="9" name="Content Placeholder 8">
            <a:extLst>
              <a:ext uri="{FF2B5EF4-FFF2-40B4-BE49-F238E27FC236}">
                <a16:creationId xmlns:a16="http://schemas.microsoft.com/office/drawing/2014/main" id="{D6CFA3FF-DED5-0A57-622D-8B56A5F7D010}"/>
              </a:ext>
            </a:extLst>
          </p:cNvPr>
          <p:cNvSpPr>
            <a:spLocks noGrp="1"/>
          </p:cNvSpPr>
          <p:nvPr>
            <p:ph sz="quarter" idx="11" hasCustomPrompt="1"/>
          </p:nvPr>
        </p:nvSpPr>
        <p:spPr>
          <a:xfrm>
            <a:off x="1210143" y="3827464"/>
            <a:ext cx="4347975" cy="2896066"/>
          </a:xfrm>
        </p:spPr>
        <p:txBody>
          <a:bodyPr lIns="0">
            <a:normAutofit/>
          </a:bodyPr>
          <a:lstStyle>
            <a:lvl1pPr marL="0" indent="0">
              <a:buNone/>
              <a:defRPr sz="3200"/>
            </a:lvl1pPr>
            <a:lvl2pPr marL="228600" indent="0">
              <a:buNone/>
              <a:defRPr sz="3200"/>
            </a:lvl2pPr>
            <a:lvl3pPr marL="457200" indent="0">
              <a:buNone/>
              <a:defRPr sz="2800"/>
            </a:lvl3pPr>
            <a:lvl4pPr marL="685800" indent="0">
              <a:buNone/>
              <a:defRPr sz="2400"/>
            </a:lvl4pPr>
            <a:lvl5pPr marL="914400" indent="0">
              <a:buNone/>
              <a:defRPr sz="2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4635F53A-FA3B-FBC0-EEF8-7B34CC1C11C8}"/>
              </a:ext>
            </a:extLst>
          </p:cNvPr>
          <p:cNvSpPr>
            <a:spLocks noGrp="1"/>
          </p:cNvSpPr>
          <p:nvPr>
            <p:ph type="pic" sz="quarter" idx="10"/>
          </p:nvPr>
        </p:nvSpPr>
        <p:spPr>
          <a:xfrm>
            <a:off x="6102703" y="3429000"/>
            <a:ext cx="5439996" cy="3429000"/>
          </a:xfrm>
        </p:spPr>
        <p:txBody>
          <a:bodyPr/>
          <a:lstStyle>
            <a:lvl1pPr marL="0" indent="0" algn="ctr">
              <a:buNone/>
              <a:defRPr/>
            </a:lvl1pPr>
          </a:lstStyle>
          <a:p>
            <a:r>
              <a:rPr lang="en-US"/>
              <a:t>Click icon to add picture</a:t>
            </a:r>
          </a:p>
        </p:txBody>
      </p:sp>
      <p:sp>
        <p:nvSpPr>
          <p:cNvPr id="15" name="Freeform 14">
            <a:extLst>
              <a:ext uri="{FF2B5EF4-FFF2-40B4-BE49-F238E27FC236}">
                <a16:creationId xmlns:a16="http://schemas.microsoft.com/office/drawing/2014/main" id="{75E86F35-1876-7224-ED1D-29C23C0F864E}"/>
              </a:ext>
              <a:ext uri="{C183D7F6-B498-43B3-948B-1728B52AA6E4}">
                <adec:decorative xmlns:adec="http://schemas.microsoft.com/office/drawing/2017/decorative" val="1"/>
              </a:ext>
            </a:extLst>
          </p:cNvPr>
          <p:cNvSpPr>
            <a:spLocks noChangeAspect="1"/>
          </p:cNvSpPr>
          <p:nvPr userDrawn="1"/>
        </p:nvSpPr>
        <p:spPr>
          <a:xfrm>
            <a:off x="11963400" y="5900284"/>
            <a:ext cx="228600" cy="457200"/>
          </a:xfrm>
          <a:custGeom>
            <a:avLst/>
            <a:gdLst>
              <a:gd name="connsiteX0" fmla="*/ 228600 w 228600"/>
              <a:gd name="connsiteY0" fmla="*/ 0 h 457200"/>
              <a:gd name="connsiteX1" fmla="*/ 228600 w 228600"/>
              <a:gd name="connsiteY1" fmla="*/ 457200 h 457200"/>
              <a:gd name="connsiteX2" fmla="*/ 0 w 228600"/>
              <a:gd name="connsiteY2" fmla="*/ 228600 h 457200"/>
              <a:gd name="connsiteX3" fmla="*/ 228600 w 228600"/>
              <a:gd name="connsiteY3" fmla="*/ 0 h 457200"/>
            </a:gdLst>
            <a:ahLst/>
            <a:cxnLst>
              <a:cxn ang="0">
                <a:pos x="connsiteX0" y="connsiteY0"/>
              </a:cxn>
              <a:cxn ang="0">
                <a:pos x="connsiteX1" y="connsiteY1"/>
              </a:cxn>
              <a:cxn ang="0">
                <a:pos x="connsiteX2" y="connsiteY2"/>
              </a:cxn>
              <a:cxn ang="0">
                <a:pos x="connsiteX3" y="connsiteY3"/>
              </a:cxn>
            </a:cxnLst>
            <a:rect l="l" t="t" r="r" b="b"/>
            <a:pathLst>
              <a:path w="228600" h="457200">
                <a:moveTo>
                  <a:pt x="228600" y="0"/>
                </a:moveTo>
                <a:lnTo>
                  <a:pt x="228600" y="457200"/>
                </a:lnTo>
                <a:cubicBezTo>
                  <a:pt x="102348" y="457200"/>
                  <a:pt x="0" y="354852"/>
                  <a:pt x="0" y="228600"/>
                </a:cubicBezTo>
                <a:cubicBezTo>
                  <a:pt x="0" y="102348"/>
                  <a:pt x="102348" y="0"/>
                  <a:pt x="22860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07667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accent3"/>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75E86F35-1876-7224-ED1D-29C23C0F864E}"/>
              </a:ext>
              <a:ext uri="{C183D7F6-B498-43B3-948B-1728B52AA6E4}">
                <adec:decorative xmlns:adec="http://schemas.microsoft.com/office/drawing/2017/decorative" val="1"/>
              </a:ext>
            </a:extLst>
          </p:cNvPr>
          <p:cNvSpPr>
            <a:spLocks noChangeAspect="1"/>
          </p:cNvSpPr>
          <p:nvPr userDrawn="1"/>
        </p:nvSpPr>
        <p:spPr>
          <a:xfrm>
            <a:off x="11963400" y="5900284"/>
            <a:ext cx="228600" cy="457200"/>
          </a:xfrm>
          <a:custGeom>
            <a:avLst/>
            <a:gdLst>
              <a:gd name="connsiteX0" fmla="*/ 228600 w 228600"/>
              <a:gd name="connsiteY0" fmla="*/ 0 h 457200"/>
              <a:gd name="connsiteX1" fmla="*/ 228600 w 228600"/>
              <a:gd name="connsiteY1" fmla="*/ 457200 h 457200"/>
              <a:gd name="connsiteX2" fmla="*/ 0 w 228600"/>
              <a:gd name="connsiteY2" fmla="*/ 228600 h 457200"/>
              <a:gd name="connsiteX3" fmla="*/ 228600 w 228600"/>
              <a:gd name="connsiteY3" fmla="*/ 0 h 457200"/>
            </a:gdLst>
            <a:ahLst/>
            <a:cxnLst>
              <a:cxn ang="0">
                <a:pos x="connsiteX0" y="connsiteY0"/>
              </a:cxn>
              <a:cxn ang="0">
                <a:pos x="connsiteX1" y="connsiteY1"/>
              </a:cxn>
              <a:cxn ang="0">
                <a:pos x="connsiteX2" y="connsiteY2"/>
              </a:cxn>
              <a:cxn ang="0">
                <a:pos x="connsiteX3" y="connsiteY3"/>
              </a:cxn>
            </a:cxnLst>
            <a:rect l="l" t="t" r="r" b="b"/>
            <a:pathLst>
              <a:path w="228600" h="457200">
                <a:moveTo>
                  <a:pt x="228600" y="0"/>
                </a:moveTo>
                <a:lnTo>
                  <a:pt x="228600" y="457200"/>
                </a:lnTo>
                <a:cubicBezTo>
                  <a:pt x="102348" y="457200"/>
                  <a:pt x="0" y="354852"/>
                  <a:pt x="0" y="228600"/>
                </a:cubicBezTo>
                <a:cubicBezTo>
                  <a:pt x="0" y="102348"/>
                  <a:pt x="102348" y="0"/>
                  <a:pt x="22860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3AE58A1-276A-8069-A8B0-D3794D76F584}"/>
              </a:ext>
            </a:extLst>
          </p:cNvPr>
          <p:cNvSpPr>
            <a:spLocks noGrp="1"/>
          </p:cNvSpPr>
          <p:nvPr>
            <p:ph type="title"/>
          </p:nvPr>
        </p:nvSpPr>
        <p:spPr>
          <a:xfrm>
            <a:off x="-1" y="1990164"/>
            <a:ext cx="12192001" cy="5007535"/>
          </a:xfrm>
        </p:spPr>
        <p:txBody>
          <a:bodyPr lIns="0" tIns="0" rIns="0" bIns="0" anchor="b">
            <a:normAutofit/>
          </a:bodyPr>
          <a:lstStyle>
            <a:lvl1pPr>
              <a:lnSpc>
                <a:spcPct val="75000"/>
              </a:lnSpc>
              <a:defRPr sz="9000"/>
            </a:lvl1pPr>
          </a:lstStyle>
          <a:p>
            <a:r>
              <a:rPr lang="en-US"/>
              <a:t>Click to edit Master title style</a:t>
            </a:r>
          </a:p>
        </p:txBody>
      </p:sp>
      <p:sp>
        <p:nvSpPr>
          <p:cNvPr id="18" name="Text Placeholder 17">
            <a:extLst>
              <a:ext uri="{FF2B5EF4-FFF2-40B4-BE49-F238E27FC236}">
                <a16:creationId xmlns:a16="http://schemas.microsoft.com/office/drawing/2014/main" id="{470F78B2-53B4-4F97-7E6A-90216696C870}"/>
              </a:ext>
            </a:extLst>
          </p:cNvPr>
          <p:cNvSpPr>
            <a:spLocks noGrp="1"/>
          </p:cNvSpPr>
          <p:nvPr>
            <p:ph type="body" sz="quarter" idx="13" hasCustomPrompt="1"/>
          </p:nvPr>
        </p:nvSpPr>
        <p:spPr>
          <a:xfrm>
            <a:off x="656005" y="71718"/>
            <a:ext cx="11535995" cy="1918446"/>
          </a:xfrm>
        </p:spPr>
        <p:txBody>
          <a:bodyPr lIns="0">
            <a:noAutofit/>
          </a:bodyPr>
          <a:lstStyle>
            <a:lvl1pPr marL="0" indent="0">
              <a:lnSpc>
                <a:spcPct val="75000"/>
              </a:lnSpc>
              <a:buNone/>
              <a:defRPr sz="3600" b="1" cap="all" baseline="0"/>
            </a:lvl1pPr>
          </a:lstStyle>
          <a:p>
            <a:pPr lvl="0"/>
            <a:r>
              <a:rPr lang="en-US"/>
              <a:t>Click to add text</a:t>
            </a:r>
          </a:p>
        </p:txBody>
      </p:sp>
    </p:spTree>
    <p:extLst>
      <p:ext uri="{BB962C8B-B14F-4D97-AF65-F5344CB8AC3E}">
        <p14:creationId xmlns:p14="http://schemas.microsoft.com/office/powerpoint/2010/main" val="3879459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542BF-DEC9-4863-AE1B-BA4A0EDFB489}"/>
              </a:ext>
            </a:extLst>
          </p:cNvPr>
          <p:cNvSpPr>
            <a:spLocks noGrp="1"/>
          </p:cNvSpPr>
          <p:nvPr>
            <p:ph type="ctrTitle" hasCustomPrompt="1"/>
          </p:nvPr>
        </p:nvSpPr>
        <p:spPr>
          <a:xfrm>
            <a:off x="1524000" y="1401510"/>
            <a:ext cx="9144000" cy="1886262"/>
          </a:xfrm>
        </p:spPr>
        <p:txBody>
          <a:bodyPr anchor="b"/>
          <a:lstStyle>
            <a:lvl1pPr algn="ctr">
              <a:defRPr sz="6000"/>
            </a:lvl1pPr>
          </a:lstStyle>
          <a:p>
            <a:r>
              <a:rPr lang="en-US"/>
              <a:t>Session title</a:t>
            </a:r>
            <a:endParaRPr lang="en-GB"/>
          </a:p>
        </p:txBody>
      </p:sp>
      <p:sp>
        <p:nvSpPr>
          <p:cNvPr id="3" name="Subtitle 2">
            <a:extLst>
              <a:ext uri="{FF2B5EF4-FFF2-40B4-BE49-F238E27FC236}">
                <a16:creationId xmlns:a16="http://schemas.microsoft.com/office/drawing/2014/main" id="{9484E671-0F11-447E-A703-2E9E207A18D1}"/>
              </a:ext>
            </a:extLst>
          </p:cNvPr>
          <p:cNvSpPr>
            <a:spLocks noGrp="1"/>
          </p:cNvSpPr>
          <p:nvPr>
            <p:ph type="subTitle" idx="1" hasCustomPrompt="1"/>
          </p:nvPr>
        </p:nvSpPr>
        <p:spPr>
          <a:xfrm>
            <a:off x="1524000" y="3379847"/>
            <a:ext cx="9144000" cy="69649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a:t>
            </a:r>
            <a:endParaRPr lang="en-GB"/>
          </a:p>
        </p:txBody>
      </p:sp>
      <p:sp>
        <p:nvSpPr>
          <p:cNvPr id="4" name="Date Placeholder 3">
            <a:extLst>
              <a:ext uri="{FF2B5EF4-FFF2-40B4-BE49-F238E27FC236}">
                <a16:creationId xmlns:a16="http://schemas.microsoft.com/office/drawing/2014/main" id="{E1FA678F-85AD-4CD1-8037-0983A9F55A62}"/>
              </a:ext>
            </a:extLst>
          </p:cNvPr>
          <p:cNvSpPr>
            <a:spLocks noGrp="1"/>
          </p:cNvSpPr>
          <p:nvPr>
            <p:ph type="dt" sz="half" idx="10"/>
          </p:nvPr>
        </p:nvSpPr>
        <p:spPr>
          <a:xfrm>
            <a:off x="838200" y="6356350"/>
            <a:ext cx="2743200" cy="365125"/>
          </a:xfrm>
          <a:prstGeom prst="rect">
            <a:avLst/>
          </a:prstGeom>
        </p:spPr>
        <p:txBody>
          <a:bodyPr/>
          <a:lstStyle/>
          <a:p>
            <a:fld id="{2F8911E6-046B-4CD9-9361-9630DC4CB8A4}" type="datetimeFigureOut">
              <a:rPr lang="en-GB" smtClean="0"/>
              <a:t>30/09/2026</a:t>
            </a:fld>
            <a:endParaRPr lang="en-GB"/>
          </a:p>
        </p:txBody>
      </p:sp>
      <p:sp>
        <p:nvSpPr>
          <p:cNvPr id="5" name="Footer Placeholder 4">
            <a:extLst>
              <a:ext uri="{FF2B5EF4-FFF2-40B4-BE49-F238E27FC236}">
                <a16:creationId xmlns:a16="http://schemas.microsoft.com/office/drawing/2014/main" id="{18212EC9-3C79-4A0F-9E39-F37C6F0107F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FDAE46B-B2B0-44AD-AC70-076240F7D86D}"/>
              </a:ext>
            </a:extLst>
          </p:cNvPr>
          <p:cNvSpPr>
            <a:spLocks noGrp="1"/>
          </p:cNvSpPr>
          <p:nvPr>
            <p:ph type="sldNum" sz="quarter" idx="12"/>
          </p:nvPr>
        </p:nvSpPr>
        <p:spPr>
          <a:xfrm>
            <a:off x="8610600" y="6356350"/>
            <a:ext cx="2743200" cy="365125"/>
          </a:xfrm>
          <a:prstGeom prst="rect">
            <a:avLst/>
          </a:prstGeom>
        </p:spPr>
        <p:txBody>
          <a:bodyPr/>
          <a:lstStyle/>
          <a:p>
            <a:fld id="{6F8048E0-C6E9-4B1C-B9D0-4BC6C1F7AF54}" type="slidenum">
              <a:rPr lang="en-GB" smtClean="0"/>
              <a:t>‹#›</a:t>
            </a:fld>
            <a:endParaRPr lang="en-GB"/>
          </a:p>
        </p:txBody>
      </p:sp>
      <p:pic>
        <p:nvPicPr>
          <p:cNvPr id="10" name="Picture 9" descr="Graphical user interface, text&#10;&#10;Description automatically generated">
            <a:extLst>
              <a:ext uri="{FF2B5EF4-FFF2-40B4-BE49-F238E27FC236}">
                <a16:creationId xmlns:a16="http://schemas.microsoft.com/office/drawing/2014/main" id="{A9E2CBC2-AA5B-4225-97DB-EDA6AF73E8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85" y="4709064"/>
            <a:ext cx="12483769" cy="2238756"/>
          </a:xfrm>
          <a:prstGeom prst="rect">
            <a:avLst/>
          </a:prstGeom>
        </p:spPr>
      </p:pic>
      <p:pic>
        <p:nvPicPr>
          <p:cNvPr id="12" name="Picture 11" descr="Text&#10;&#10;Description automatically generated">
            <a:extLst>
              <a:ext uri="{FF2B5EF4-FFF2-40B4-BE49-F238E27FC236}">
                <a16:creationId xmlns:a16="http://schemas.microsoft.com/office/drawing/2014/main" id="{6F903FA7-3EE1-49CA-900D-9994FAAE45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083" y="136525"/>
            <a:ext cx="1655064" cy="701040"/>
          </a:xfrm>
          <a:prstGeom prst="rect">
            <a:avLst/>
          </a:prstGeom>
        </p:spPr>
      </p:pic>
    </p:spTree>
    <p:extLst>
      <p:ext uri="{BB962C8B-B14F-4D97-AF65-F5344CB8AC3E}">
        <p14:creationId xmlns:p14="http://schemas.microsoft.com/office/powerpoint/2010/main" val="1214523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E93-8FAF-454B-B798-FEA66F2E60EF}"/>
              </a:ext>
            </a:extLst>
          </p:cNvPr>
          <p:cNvSpPr>
            <a:spLocks noGrp="1"/>
          </p:cNvSpPr>
          <p:nvPr>
            <p:ph type="title"/>
          </p:nvPr>
        </p:nvSpPr>
        <p:spPr>
          <a:xfrm>
            <a:off x="117765" y="725340"/>
            <a:ext cx="105156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404AF6-D9C0-4734-93FB-9D1649BFB504}"/>
              </a:ext>
            </a:extLst>
          </p:cNvPr>
          <p:cNvSpPr>
            <a:spLocks noGrp="1"/>
          </p:cNvSpPr>
          <p:nvPr>
            <p:ph idx="1"/>
          </p:nvPr>
        </p:nvSpPr>
        <p:spPr>
          <a:xfrm>
            <a:off x="117765" y="2185840"/>
            <a:ext cx="10515600" cy="39840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590E1C-A1C3-44A9-B455-8F9736029D0D}"/>
              </a:ext>
            </a:extLst>
          </p:cNvPr>
          <p:cNvSpPr>
            <a:spLocks noGrp="1"/>
          </p:cNvSpPr>
          <p:nvPr>
            <p:ph type="dt" sz="half" idx="10"/>
          </p:nvPr>
        </p:nvSpPr>
        <p:spPr>
          <a:xfrm>
            <a:off x="838200" y="6356350"/>
            <a:ext cx="2743200" cy="365125"/>
          </a:xfrm>
          <a:prstGeom prst="rect">
            <a:avLst/>
          </a:prstGeom>
        </p:spPr>
        <p:txBody>
          <a:bodyPr/>
          <a:lstStyle/>
          <a:p>
            <a:fld id="{2F8911E6-046B-4CD9-9361-9630DC4CB8A4}" type="datetimeFigureOut">
              <a:rPr lang="en-GB" smtClean="0"/>
              <a:t>30/09/2026</a:t>
            </a:fld>
            <a:endParaRPr lang="en-GB"/>
          </a:p>
        </p:txBody>
      </p:sp>
      <p:sp>
        <p:nvSpPr>
          <p:cNvPr id="5" name="Footer Placeholder 4">
            <a:extLst>
              <a:ext uri="{FF2B5EF4-FFF2-40B4-BE49-F238E27FC236}">
                <a16:creationId xmlns:a16="http://schemas.microsoft.com/office/drawing/2014/main" id="{D43AD870-83D9-451D-A87B-498044B06AF9}"/>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C0DC09C-6273-46F1-B5C9-12E17C923F7E}"/>
              </a:ext>
            </a:extLst>
          </p:cNvPr>
          <p:cNvSpPr>
            <a:spLocks noGrp="1"/>
          </p:cNvSpPr>
          <p:nvPr>
            <p:ph type="sldNum" sz="quarter" idx="12"/>
          </p:nvPr>
        </p:nvSpPr>
        <p:spPr>
          <a:xfrm>
            <a:off x="8610600" y="6356350"/>
            <a:ext cx="2743200" cy="365125"/>
          </a:xfrm>
          <a:prstGeom prst="rect">
            <a:avLst/>
          </a:prstGeom>
        </p:spPr>
        <p:txBody>
          <a:bodyPr/>
          <a:lstStyle/>
          <a:p>
            <a:fld id="{6F8048E0-C6E9-4B1C-B9D0-4BC6C1F7AF54}" type="slidenum">
              <a:rPr lang="en-GB" smtClean="0"/>
              <a:t>‹#›</a:t>
            </a:fld>
            <a:endParaRPr lang="en-GB"/>
          </a:p>
        </p:txBody>
      </p:sp>
      <p:pic>
        <p:nvPicPr>
          <p:cNvPr id="8" name="Picture 7" descr="Text&#10;&#10;Description automatically generated">
            <a:extLst>
              <a:ext uri="{FF2B5EF4-FFF2-40B4-BE49-F238E27FC236}">
                <a16:creationId xmlns:a16="http://schemas.microsoft.com/office/drawing/2014/main" id="{D63BB756-1134-4CE5-8664-3085C46BE8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537" y="136525"/>
            <a:ext cx="1655064" cy="701040"/>
          </a:xfrm>
          <a:prstGeom prst="rect">
            <a:avLst/>
          </a:prstGeom>
        </p:spPr>
      </p:pic>
      <p:pic>
        <p:nvPicPr>
          <p:cNvPr id="13" name="Picture 12">
            <a:extLst>
              <a:ext uri="{FF2B5EF4-FFF2-40B4-BE49-F238E27FC236}">
                <a16:creationId xmlns:a16="http://schemas.microsoft.com/office/drawing/2014/main" id="{528F100F-12C4-495F-B52E-847CDC4985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1179"/>
            <a:ext cx="12192000" cy="723392"/>
          </a:xfrm>
          <a:prstGeom prst="rect">
            <a:avLst/>
          </a:prstGeom>
        </p:spPr>
      </p:pic>
    </p:spTree>
    <p:extLst>
      <p:ext uri="{BB962C8B-B14F-4D97-AF65-F5344CB8AC3E}">
        <p14:creationId xmlns:p14="http://schemas.microsoft.com/office/powerpoint/2010/main" val="7068214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E74CC-BA5F-458C-BE05-8991804E3342}"/>
              </a:ext>
            </a:extLst>
          </p:cNvPr>
          <p:cNvSpPr>
            <a:spLocks noGrp="1"/>
          </p:cNvSpPr>
          <p:nvPr>
            <p:ph type="title"/>
          </p:nvPr>
        </p:nvSpPr>
        <p:spPr>
          <a:xfrm>
            <a:off x="240725" y="1423416"/>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D20DEB7-2418-4F64-8722-A6D9A7B17127}"/>
              </a:ext>
            </a:extLst>
          </p:cNvPr>
          <p:cNvSpPr>
            <a:spLocks noGrp="1"/>
          </p:cNvSpPr>
          <p:nvPr>
            <p:ph type="body" idx="1"/>
          </p:nvPr>
        </p:nvSpPr>
        <p:spPr>
          <a:xfrm>
            <a:off x="240725" y="430314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6758C8-F3FC-4098-BAC1-F3A147CFAFA6}"/>
              </a:ext>
            </a:extLst>
          </p:cNvPr>
          <p:cNvSpPr>
            <a:spLocks noGrp="1"/>
          </p:cNvSpPr>
          <p:nvPr>
            <p:ph type="dt" sz="half" idx="10"/>
          </p:nvPr>
        </p:nvSpPr>
        <p:spPr>
          <a:xfrm>
            <a:off x="838200" y="6356350"/>
            <a:ext cx="2743200" cy="365125"/>
          </a:xfrm>
          <a:prstGeom prst="rect">
            <a:avLst/>
          </a:prstGeom>
        </p:spPr>
        <p:txBody>
          <a:bodyPr/>
          <a:lstStyle/>
          <a:p>
            <a:fld id="{2F8911E6-046B-4CD9-9361-9630DC4CB8A4}" type="datetimeFigureOut">
              <a:rPr lang="en-GB" smtClean="0"/>
              <a:t>30/09/2026</a:t>
            </a:fld>
            <a:endParaRPr lang="en-GB"/>
          </a:p>
        </p:txBody>
      </p:sp>
      <p:sp>
        <p:nvSpPr>
          <p:cNvPr id="5" name="Footer Placeholder 4">
            <a:extLst>
              <a:ext uri="{FF2B5EF4-FFF2-40B4-BE49-F238E27FC236}">
                <a16:creationId xmlns:a16="http://schemas.microsoft.com/office/drawing/2014/main" id="{ED2E3AE9-91E0-42C8-944A-8FC777A8326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E03C901A-D342-4C1B-BD0A-B4784A572D85}"/>
              </a:ext>
            </a:extLst>
          </p:cNvPr>
          <p:cNvSpPr>
            <a:spLocks noGrp="1"/>
          </p:cNvSpPr>
          <p:nvPr>
            <p:ph type="sldNum" sz="quarter" idx="12"/>
          </p:nvPr>
        </p:nvSpPr>
        <p:spPr>
          <a:xfrm>
            <a:off x="8610600" y="6356350"/>
            <a:ext cx="2743200" cy="365125"/>
          </a:xfrm>
          <a:prstGeom prst="rect">
            <a:avLst/>
          </a:prstGeom>
        </p:spPr>
        <p:txBody>
          <a:bodyPr/>
          <a:lstStyle/>
          <a:p>
            <a:fld id="{6F8048E0-C6E9-4B1C-B9D0-4BC6C1F7AF54}" type="slidenum">
              <a:rPr lang="en-GB" smtClean="0"/>
              <a:t>‹#›</a:t>
            </a:fld>
            <a:endParaRPr lang="en-GB"/>
          </a:p>
        </p:txBody>
      </p:sp>
      <p:pic>
        <p:nvPicPr>
          <p:cNvPr id="8" name="Picture 7">
            <a:extLst>
              <a:ext uri="{FF2B5EF4-FFF2-40B4-BE49-F238E27FC236}">
                <a16:creationId xmlns:a16="http://schemas.microsoft.com/office/drawing/2014/main" id="{7C18EA89-B577-44DF-96C6-A036D43DE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34608"/>
            <a:ext cx="12192000" cy="723392"/>
          </a:xfrm>
          <a:prstGeom prst="rect">
            <a:avLst/>
          </a:prstGeom>
        </p:spPr>
      </p:pic>
      <p:pic>
        <p:nvPicPr>
          <p:cNvPr id="9" name="Picture 8" descr="Text&#10;&#10;Description automatically generated">
            <a:extLst>
              <a:ext uri="{FF2B5EF4-FFF2-40B4-BE49-F238E27FC236}">
                <a16:creationId xmlns:a16="http://schemas.microsoft.com/office/drawing/2014/main" id="{4BFD3060-86FA-4DB2-97E4-6C923375AE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083" y="136525"/>
            <a:ext cx="1655064" cy="701040"/>
          </a:xfrm>
          <a:prstGeom prst="rect">
            <a:avLst/>
          </a:prstGeom>
        </p:spPr>
      </p:pic>
    </p:spTree>
    <p:extLst>
      <p:ext uri="{BB962C8B-B14F-4D97-AF65-F5344CB8AC3E}">
        <p14:creationId xmlns:p14="http://schemas.microsoft.com/office/powerpoint/2010/main" val="11920275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BF79B-F7DB-48C3-B6FA-EBA30B4D4E67}"/>
              </a:ext>
            </a:extLst>
          </p:cNvPr>
          <p:cNvSpPr>
            <a:spLocks noGrp="1"/>
          </p:cNvSpPr>
          <p:nvPr>
            <p:ph type="title"/>
          </p:nvPr>
        </p:nvSpPr>
        <p:spPr>
          <a:xfrm>
            <a:off x="163945" y="577557"/>
            <a:ext cx="105156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6FC8F3-DE23-4148-98BD-EDEA6F4F897D}"/>
              </a:ext>
            </a:extLst>
          </p:cNvPr>
          <p:cNvSpPr>
            <a:spLocks noGrp="1"/>
          </p:cNvSpPr>
          <p:nvPr>
            <p:ph sz="half" idx="1"/>
          </p:nvPr>
        </p:nvSpPr>
        <p:spPr>
          <a:xfrm>
            <a:off x="163945" y="2038057"/>
            <a:ext cx="5181600" cy="40764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08A5368-7E90-490D-B03E-68A172A12B58}"/>
              </a:ext>
            </a:extLst>
          </p:cNvPr>
          <p:cNvSpPr>
            <a:spLocks noGrp="1"/>
          </p:cNvSpPr>
          <p:nvPr>
            <p:ph sz="half" idx="2"/>
          </p:nvPr>
        </p:nvSpPr>
        <p:spPr>
          <a:xfrm>
            <a:off x="5497945" y="2038057"/>
            <a:ext cx="5181600" cy="40764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FF7F208-A48D-481C-9007-4F1F7E0AF5E8}"/>
              </a:ext>
            </a:extLst>
          </p:cNvPr>
          <p:cNvSpPr>
            <a:spLocks noGrp="1"/>
          </p:cNvSpPr>
          <p:nvPr>
            <p:ph type="dt" sz="half" idx="10"/>
          </p:nvPr>
        </p:nvSpPr>
        <p:spPr>
          <a:xfrm>
            <a:off x="838200" y="6356350"/>
            <a:ext cx="2743200" cy="365125"/>
          </a:xfrm>
          <a:prstGeom prst="rect">
            <a:avLst/>
          </a:prstGeom>
        </p:spPr>
        <p:txBody>
          <a:bodyPr/>
          <a:lstStyle/>
          <a:p>
            <a:fld id="{2F8911E6-046B-4CD9-9361-9630DC4CB8A4}" type="datetimeFigureOut">
              <a:rPr lang="en-GB" smtClean="0"/>
              <a:t>30/09/2026</a:t>
            </a:fld>
            <a:endParaRPr lang="en-GB"/>
          </a:p>
        </p:txBody>
      </p:sp>
      <p:sp>
        <p:nvSpPr>
          <p:cNvPr id="6" name="Footer Placeholder 5">
            <a:extLst>
              <a:ext uri="{FF2B5EF4-FFF2-40B4-BE49-F238E27FC236}">
                <a16:creationId xmlns:a16="http://schemas.microsoft.com/office/drawing/2014/main" id="{E79B91CD-9C11-439E-AEA3-7097C383A8B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3B3AFDE-396F-441B-92FD-FBAD81FF375E}"/>
              </a:ext>
            </a:extLst>
          </p:cNvPr>
          <p:cNvSpPr>
            <a:spLocks noGrp="1"/>
          </p:cNvSpPr>
          <p:nvPr>
            <p:ph type="sldNum" sz="quarter" idx="12"/>
          </p:nvPr>
        </p:nvSpPr>
        <p:spPr>
          <a:xfrm>
            <a:off x="8610600" y="6356350"/>
            <a:ext cx="2743200" cy="365125"/>
          </a:xfrm>
          <a:prstGeom prst="rect">
            <a:avLst/>
          </a:prstGeom>
        </p:spPr>
        <p:txBody>
          <a:bodyPr/>
          <a:lstStyle/>
          <a:p>
            <a:fld id="{6F8048E0-C6E9-4B1C-B9D0-4BC6C1F7AF54}" type="slidenum">
              <a:rPr lang="en-GB" smtClean="0"/>
              <a:t>‹#›</a:t>
            </a:fld>
            <a:endParaRPr lang="en-GB"/>
          </a:p>
        </p:txBody>
      </p:sp>
      <p:pic>
        <p:nvPicPr>
          <p:cNvPr id="8" name="Picture 7" descr="Text&#10;&#10;Description automatically generated">
            <a:extLst>
              <a:ext uri="{FF2B5EF4-FFF2-40B4-BE49-F238E27FC236}">
                <a16:creationId xmlns:a16="http://schemas.microsoft.com/office/drawing/2014/main" id="{44CE2B51-629B-4A90-9369-DE473EDF15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083" y="136525"/>
            <a:ext cx="1655064" cy="701040"/>
          </a:xfrm>
          <a:prstGeom prst="rect">
            <a:avLst/>
          </a:prstGeom>
        </p:spPr>
      </p:pic>
      <p:pic>
        <p:nvPicPr>
          <p:cNvPr id="9" name="Picture 8">
            <a:extLst>
              <a:ext uri="{FF2B5EF4-FFF2-40B4-BE49-F238E27FC236}">
                <a16:creationId xmlns:a16="http://schemas.microsoft.com/office/drawing/2014/main" id="{CD39B668-9DDC-44F5-A7F3-C80C33F3B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608"/>
            <a:ext cx="12192000" cy="723392"/>
          </a:xfrm>
          <a:prstGeom prst="rect">
            <a:avLst/>
          </a:prstGeom>
        </p:spPr>
      </p:pic>
    </p:spTree>
    <p:extLst>
      <p:ext uri="{BB962C8B-B14F-4D97-AF65-F5344CB8AC3E}">
        <p14:creationId xmlns:p14="http://schemas.microsoft.com/office/powerpoint/2010/main" val="439830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8BD24-D48C-42C7-A5F4-F8659074EFFD}"/>
              </a:ext>
            </a:extLst>
          </p:cNvPr>
          <p:cNvSpPr>
            <a:spLocks noGrp="1"/>
          </p:cNvSpPr>
          <p:nvPr>
            <p:ph type="title"/>
          </p:nvPr>
        </p:nvSpPr>
        <p:spPr>
          <a:xfrm>
            <a:off x="165530" y="596030"/>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78F8EE-0B27-4FB5-B068-4AFAC8809EC9}"/>
              </a:ext>
            </a:extLst>
          </p:cNvPr>
          <p:cNvSpPr>
            <a:spLocks noGrp="1"/>
          </p:cNvSpPr>
          <p:nvPr>
            <p:ph type="body" idx="1"/>
          </p:nvPr>
        </p:nvSpPr>
        <p:spPr>
          <a:xfrm>
            <a:off x="165530" y="191206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D5FAE1E-3D7F-4BE1-870D-0937ED1C882B}"/>
              </a:ext>
            </a:extLst>
          </p:cNvPr>
          <p:cNvSpPr>
            <a:spLocks noGrp="1"/>
          </p:cNvSpPr>
          <p:nvPr>
            <p:ph sz="half" idx="2"/>
          </p:nvPr>
        </p:nvSpPr>
        <p:spPr>
          <a:xfrm>
            <a:off x="165530" y="2735980"/>
            <a:ext cx="5157787" cy="33692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5305AAF-0E75-46D7-8559-4BB11E2E0F72}"/>
              </a:ext>
            </a:extLst>
          </p:cNvPr>
          <p:cNvSpPr>
            <a:spLocks noGrp="1"/>
          </p:cNvSpPr>
          <p:nvPr>
            <p:ph type="body" sz="quarter" idx="3"/>
          </p:nvPr>
        </p:nvSpPr>
        <p:spPr>
          <a:xfrm>
            <a:off x="5497942" y="190449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E5763D-5253-4FCA-8B0B-17666F0589C2}"/>
              </a:ext>
            </a:extLst>
          </p:cNvPr>
          <p:cNvSpPr>
            <a:spLocks noGrp="1"/>
          </p:cNvSpPr>
          <p:nvPr>
            <p:ph sz="quarter" idx="4"/>
          </p:nvPr>
        </p:nvSpPr>
        <p:spPr>
          <a:xfrm>
            <a:off x="5497942" y="2735980"/>
            <a:ext cx="5183188" cy="33692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9847DB5-CA37-4E55-A83F-7C2499B798B9}"/>
              </a:ext>
            </a:extLst>
          </p:cNvPr>
          <p:cNvSpPr>
            <a:spLocks noGrp="1"/>
          </p:cNvSpPr>
          <p:nvPr>
            <p:ph type="dt" sz="half" idx="10"/>
          </p:nvPr>
        </p:nvSpPr>
        <p:spPr>
          <a:xfrm>
            <a:off x="838200" y="6356350"/>
            <a:ext cx="2743200" cy="365125"/>
          </a:xfrm>
          <a:prstGeom prst="rect">
            <a:avLst/>
          </a:prstGeom>
        </p:spPr>
        <p:txBody>
          <a:bodyPr/>
          <a:lstStyle/>
          <a:p>
            <a:fld id="{2F8911E6-046B-4CD9-9361-9630DC4CB8A4}" type="datetimeFigureOut">
              <a:rPr lang="en-GB" smtClean="0"/>
              <a:t>30/09/2026</a:t>
            </a:fld>
            <a:endParaRPr lang="en-GB"/>
          </a:p>
        </p:txBody>
      </p:sp>
      <p:sp>
        <p:nvSpPr>
          <p:cNvPr id="8" name="Footer Placeholder 7">
            <a:extLst>
              <a:ext uri="{FF2B5EF4-FFF2-40B4-BE49-F238E27FC236}">
                <a16:creationId xmlns:a16="http://schemas.microsoft.com/office/drawing/2014/main" id="{825E77C4-7527-48C6-8074-74AAA163BC1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1864A6D9-8BC2-4F16-93F0-2EB313429A8C}"/>
              </a:ext>
            </a:extLst>
          </p:cNvPr>
          <p:cNvSpPr>
            <a:spLocks noGrp="1"/>
          </p:cNvSpPr>
          <p:nvPr>
            <p:ph type="sldNum" sz="quarter" idx="12"/>
          </p:nvPr>
        </p:nvSpPr>
        <p:spPr>
          <a:xfrm>
            <a:off x="8610600" y="6356350"/>
            <a:ext cx="2743200" cy="365125"/>
          </a:xfrm>
          <a:prstGeom prst="rect">
            <a:avLst/>
          </a:prstGeom>
        </p:spPr>
        <p:txBody>
          <a:bodyPr/>
          <a:lstStyle/>
          <a:p>
            <a:fld id="{6F8048E0-C6E9-4B1C-B9D0-4BC6C1F7AF54}" type="slidenum">
              <a:rPr lang="en-GB" smtClean="0"/>
              <a:t>‹#›</a:t>
            </a:fld>
            <a:endParaRPr lang="en-GB"/>
          </a:p>
        </p:txBody>
      </p:sp>
      <p:pic>
        <p:nvPicPr>
          <p:cNvPr id="10" name="Picture 9" descr="Text&#10;&#10;Description automatically generated">
            <a:extLst>
              <a:ext uri="{FF2B5EF4-FFF2-40B4-BE49-F238E27FC236}">
                <a16:creationId xmlns:a16="http://schemas.microsoft.com/office/drawing/2014/main" id="{3474E738-1243-48A4-A037-329C20D041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083" y="136525"/>
            <a:ext cx="1655064" cy="701040"/>
          </a:xfrm>
          <a:prstGeom prst="rect">
            <a:avLst/>
          </a:prstGeom>
        </p:spPr>
      </p:pic>
      <p:pic>
        <p:nvPicPr>
          <p:cNvPr id="11" name="Picture 10">
            <a:extLst>
              <a:ext uri="{FF2B5EF4-FFF2-40B4-BE49-F238E27FC236}">
                <a16:creationId xmlns:a16="http://schemas.microsoft.com/office/drawing/2014/main" id="{1A231EFA-1FBB-4331-8973-1254FF32B2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608"/>
            <a:ext cx="12192000" cy="723392"/>
          </a:xfrm>
          <a:prstGeom prst="rect">
            <a:avLst/>
          </a:prstGeom>
        </p:spPr>
      </p:pic>
    </p:spTree>
    <p:extLst>
      <p:ext uri="{BB962C8B-B14F-4D97-AF65-F5344CB8AC3E}">
        <p14:creationId xmlns:p14="http://schemas.microsoft.com/office/powerpoint/2010/main" val="33301108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4D0B-6E32-411A-B384-A6FA1246C6DD}"/>
              </a:ext>
            </a:extLst>
          </p:cNvPr>
          <p:cNvSpPr>
            <a:spLocks noGrp="1"/>
          </p:cNvSpPr>
          <p:nvPr>
            <p:ph type="title"/>
          </p:nvPr>
        </p:nvSpPr>
        <p:spPr>
          <a:xfrm>
            <a:off x="158083" y="823999"/>
            <a:ext cx="10515600"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F6A2AE9-C143-481F-A604-418FFF7A5059}"/>
              </a:ext>
            </a:extLst>
          </p:cNvPr>
          <p:cNvSpPr>
            <a:spLocks noGrp="1"/>
          </p:cNvSpPr>
          <p:nvPr>
            <p:ph type="dt" sz="half" idx="10"/>
          </p:nvPr>
        </p:nvSpPr>
        <p:spPr>
          <a:xfrm>
            <a:off x="838200" y="6356350"/>
            <a:ext cx="2743200" cy="365125"/>
          </a:xfrm>
          <a:prstGeom prst="rect">
            <a:avLst/>
          </a:prstGeom>
        </p:spPr>
        <p:txBody>
          <a:bodyPr/>
          <a:lstStyle/>
          <a:p>
            <a:fld id="{2F8911E6-046B-4CD9-9361-9630DC4CB8A4}" type="datetimeFigureOut">
              <a:rPr lang="en-GB" smtClean="0"/>
              <a:t>30/09/2026</a:t>
            </a:fld>
            <a:endParaRPr lang="en-GB"/>
          </a:p>
        </p:txBody>
      </p:sp>
      <p:sp>
        <p:nvSpPr>
          <p:cNvPr id="4" name="Footer Placeholder 3">
            <a:extLst>
              <a:ext uri="{FF2B5EF4-FFF2-40B4-BE49-F238E27FC236}">
                <a16:creationId xmlns:a16="http://schemas.microsoft.com/office/drawing/2014/main" id="{39760B89-9CD8-44E4-AB16-0BFE510B49D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824E7A6D-098B-4713-9132-D0C78B789A28}"/>
              </a:ext>
            </a:extLst>
          </p:cNvPr>
          <p:cNvSpPr>
            <a:spLocks noGrp="1"/>
          </p:cNvSpPr>
          <p:nvPr>
            <p:ph type="sldNum" sz="quarter" idx="12"/>
          </p:nvPr>
        </p:nvSpPr>
        <p:spPr>
          <a:xfrm>
            <a:off x="8610600" y="6356350"/>
            <a:ext cx="2743200" cy="365125"/>
          </a:xfrm>
          <a:prstGeom prst="rect">
            <a:avLst/>
          </a:prstGeom>
        </p:spPr>
        <p:txBody>
          <a:bodyPr/>
          <a:lstStyle/>
          <a:p>
            <a:fld id="{6F8048E0-C6E9-4B1C-B9D0-4BC6C1F7AF54}" type="slidenum">
              <a:rPr lang="en-GB" smtClean="0"/>
              <a:t>‹#›</a:t>
            </a:fld>
            <a:endParaRPr lang="en-GB"/>
          </a:p>
        </p:txBody>
      </p:sp>
      <p:pic>
        <p:nvPicPr>
          <p:cNvPr id="6" name="Picture 5" descr="Text&#10;&#10;Description automatically generated">
            <a:extLst>
              <a:ext uri="{FF2B5EF4-FFF2-40B4-BE49-F238E27FC236}">
                <a16:creationId xmlns:a16="http://schemas.microsoft.com/office/drawing/2014/main" id="{BCA0F2C5-4AA0-4C5F-859C-33C3A0C987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083" y="136525"/>
            <a:ext cx="1655064" cy="701040"/>
          </a:xfrm>
          <a:prstGeom prst="rect">
            <a:avLst/>
          </a:prstGeom>
        </p:spPr>
      </p:pic>
      <p:pic>
        <p:nvPicPr>
          <p:cNvPr id="7" name="Picture 6">
            <a:extLst>
              <a:ext uri="{FF2B5EF4-FFF2-40B4-BE49-F238E27FC236}">
                <a16:creationId xmlns:a16="http://schemas.microsoft.com/office/drawing/2014/main" id="{39219DBA-D52F-41D7-8CB2-011B79BF9D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608"/>
            <a:ext cx="12192000" cy="723392"/>
          </a:xfrm>
          <a:prstGeom prst="rect">
            <a:avLst/>
          </a:prstGeom>
        </p:spPr>
      </p:pic>
    </p:spTree>
    <p:extLst>
      <p:ext uri="{BB962C8B-B14F-4D97-AF65-F5344CB8AC3E}">
        <p14:creationId xmlns:p14="http://schemas.microsoft.com/office/powerpoint/2010/main" val="3944375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CF591A-7BAA-4592-8EB4-6D615CDB5920}"/>
              </a:ext>
            </a:extLst>
          </p:cNvPr>
          <p:cNvSpPr>
            <a:spLocks noGrp="1"/>
          </p:cNvSpPr>
          <p:nvPr>
            <p:ph type="dt" sz="half" idx="10"/>
          </p:nvPr>
        </p:nvSpPr>
        <p:spPr>
          <a:xfrm>
            <a:off x="838200" y="6356350"/>
            <a:ext cx="2743200" cy="365125"/>
          </a:xfrm>
          <a:prstGeom prst="rect">
            <a:avLst/>
          </a:prstGeom>
        </p:spPr>
        <p:txBody>
          <a:bodyPr/>
          <a:lstStyle/>
          <a:p>
            <a:fld id="{2F8911E6-046B-4CD9-9361-9630DC4CB8A4}" type="datetimeFigureOut">
              <a:rPr lang="en-GB" smtClean="0"/>
              <a:t>30/09/2026</a:t>
            </a:fld>
            <a:endParaRPr lang="en-GB"/>
          </a:p>
        </p:txBody>
      </p:sp>
      <p:sp>
        <p:nvSpPr>
          <p:cNvPr id="3" name="Footer Placeholder 2">
            <a:extLst>
              <a:ext uri="{FF2B5EF4-FFF2-40B4-BE49-F238E27FC236}">
                <a16:creationId xmlns:a16="http://schemas.microsoft.com/office/drawing/2014/main" id="{CED55F42-4F25-4097-ABE7-7FF48B55EDA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DC48FAD3-62D6-4BB3-8765-5495E7C39E9F}"/>
              </a:ext>
            </a:extLst>
          </p:cNvPr>
          <p:cNvSpPr>
            <a:spLocks noGrp="1"/>
          </p:cNvSpPr>
          <p:nvPr>
            <p:ph type="sldNum" sz="quarter" idx="12"/>
          </p:nvPr>
        </p:nvSpPr>
        <p:spPr>
          <a:xfrm>
            <a:off x="8610600" y="6356350"/>
            <a:ext cx="2743200" cy="365125"/>
          </a:xfrm>
          <a:prstGeom prst="rect">
            <a:avLst/>
          </a:prstGeom>
        </p:spPr>
        <p:txBody>
          <a:bodyPr/>
          <a:lstStyle/>
          <a:p>
            <a:fld id="{6F8048E0-C6E9-4B1C-B9D0-4BC6C1F7AF54}" type="slidenum">
              <a:rPr lang="en-GB" smtClean="0"/>
              <a:t>‹#›</a:t>
            </a:fld>
            <a:endParaRPr lang="en-GB"/>
          </a:p>
        </p:txBody>
      </p:sp>
      <p:pic>
        <p:nvPicPr>
          <p:cNvPr id="5" name="Picture 4" descr="Text&#10;&#10;Description automatically generated">
            <a:extLst>
              <a:ext uri="{FF2B5EF4-FFF2-40B4-BE49-F238E27FC236}">
                <a16:creationId xmlns:a16="http://schemas.microsoft.com/office/drawing/2014/main" id="{7012DFCF-B731-43DA-8264-AEDE75A7F5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083" y="136525"/>
            <a:ext cx="1655064" cy="701040"/>
          </a:xfrm>
          <a:prstGeom prst="rect">
            <a:avLst/>
          </a:prstGeom>
        </p:spPr>
      </p:pic>
      <p:pic>
        <p:nvPicPr>
          <p:cNvPr id="6" name="Picture 5">
            <a:extLst>
              <a:ext uri="{FF2B5EF4-FFF2-40B4-BE49-F238E27FC236}">
                <a16:creationId xmlns:a16="http://schemas.microsoft.com/office/drawing/2014/main" id="{A065CE19-8634-4DC3-A913-DF0FE048D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608"/>
            <a:ext cx="12192000" cy="723392"/>
          </a:xfrm>
          <a:prstGeom prst="rect">
            <a:avLst/>
          </a:prstGeom>
        </p:spPr>
      </p:pic>
    </p:spTree>
    <p:extLst>
      <p:ext uri="{BB962C8B-B14F-4D97-AF65-F5344CB8AC3E}">
        <p14:creationId xmlns:p14="http://schemas.microsoft.com/office/powerpoint/2010/main" val="10918384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65C76-0A63-4C1F-BA29-2FE25B940983}"/>
              </a:ext>
            </a:extLst>
          </p:cNvPr>
          <p:cNvSpPr>
            <a:spLocks noGrp="1"/>
          </p:cNvSpPr>
          <p:nvPr>
            <p:ph type="title"/>
          </p:nvPr>
        </p:nvSpPr>
        <p:spPr>
          <a:xfrm>
            <a:off x="165536" y="63269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340ACA5-5B27-46C7-9E41-48A21B3656FE}"/>
              </a:ext>
            </a:extLst>
          </p:cNvPr>
          <p:cNvSpPr>
            <a:spLocks noGrp="1"/>
          </p:cNvSpPr>
          <p:nvPr>
            <p:ph idx="1"/>
          </p:nvPr>
        </p:nvSpPr>
        <p:spPr>
          <a:xfrm>
            <a:off x="4508936" y="116291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A77DE76-E421-430A-8A65-092F32759AFB}"/>
              </a:ext>
            </a:extLst>
          </p:cNvPr>
          <p:cNvSpPr>
            <a:spLocks noGrp="1"/>
          </p:cNvSpPr>
          <p:nvPr>
            <p:ph type="body" sz="half" idx="2"/>
          </p:nvPr>
        </p:nvSpPr>
        <p:spPr>
          <a:xfrm>
            <a:off x="165536" y="223289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B975C1-9961-4D7C-859A-5BE24CD48DCC}"/>
              </a:ext>
            </a:extLst>
          </p:cNvPr>
          <p:cNvSpPr>
            <a:spLocks noGrp="1"/>
          </p:cNvSpPr>
          <p:nvPr>
            <p:ph type="dt" sz="half" idx="10"/>
          </p:nvPr>
        </p:nvSpPr>
        <p:spPr>
          <a:xfrm>
            <a:off x="838200" y="6356350"/>
            <a:ext cx="2743200" cy="365125"/>
          </a:xfrm>
          <a:prstGeom prst="rect">
            <a:avLst/>
          </a:prstGeom>
        </p:spPr>
        <p:txBody>
          <a:bodyPr/>
          <a:lstStyle/>
          <a:p>
            <a:fld id="{2F8911E6-046B-4CD9-9361-9630DC4CB8A4}" type="datetimeFigureOut">
              <a:rPr lang="en-GB" smtClean="0"/>
              <a:t>30/09/2026</a:t>
            </a:fld>
            <a:endParaRPr lang="en-GB"/>
          </a:p>
        </p:txBody>
      </p:sp>
      <p:sp>
        <p:nvSpPr>
          <p:cNvPr id="6" name="Footer Placeholder 5">
            <a:extLst>
              <a:ext uri="{FF2B5EF4-FFF2-40B4-BE49-F238E27FC236}">
                <a16:creationId xmlns:a16="http://schemas.microsoft.com/office/drawing/2014/main" id="{8D1F48CE-C954-4605-9D6A-576B4210D36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ADB28B3D-60B1-493A-92E9-A759390EF96D}"/>
              </a:ext>
            </a:extLst>
          </p:cNvPr>
          <p:cNvSpPr>
            <a:spLocks noGrp="1"/>
          </p:cNvSpPr>
          <p:nvPr>
            <p:ph type="sldNum" sz="quarter" idx="12"/>
          </p:nvPr>
        </p:nvSpPr>
        <p:spPr>
          <a:xfrm>
            <a:off x="8610600" y="6356350"/>
            <a:ext cx="2743200" cy="365125"/>
          </a:xfrm>
          <a:prstGeom prst="rect">
            <a:avLst/>
          </a:prstGeom>
        </p:spPr>
        <p:txBody>
          <a:bodyPr/>
          <a:lstStyle/>
          <a:p>
            <a:fld id="{6F8048E0-C6E9-4B1C-B9D0-4BC6C1F7AF54}" type="slidenum">
              <a:rPr lang="en-GB" smtClean="0"/>
              <a:t>‹#›</a:t>
            </a:fld>
            <a:endParaRPr lang="en-GB"/>
          </a:p>
        </p:txBody>
      </p:sp>
      <p:pic>
        <p:nvPicPr>
          <p:cNvPr id="8" name="Picture 7" descr="Text&#10;&#10;Description automatically generated">
            <a:extLst>
              <a:ext uri="{FF2B5EF4-FFF2-40B4-BE49-F238E27FC236}">
                <a16:creationId xmlns:a16="http://schemas.microsoft.com/office/drawing/2014/main" id="{9EAF5462-F5D3-4EA8-9E82-B29A53EE65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083" y="136525"/>
            <a:ext cx="1655064" cy="701040"/>
          </a:xfrm>
          <a:prstGeom prst="rect">
            <a:avLst/>
          </a:prstGeom>
        </p:spPr>
      </p:pic>
      <p:pic>
        <p:nvPicPr>
          <p:cNvPr id="9" name="Picture 8">
            <a:extLst>
              <a:ext uri="{FF2B5EF4-FFF2-40B4-BE49-F238E27FC236}">
                <a16:creationId xmlns:a16="http://schemas.microsoft.com/office/drawing/2014/main" id="{A6B14014-F2CB-42B2-9085-B6512F15B5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608"/>
            <a:ext cx="12192000" cy="723392"/>
          </a:xfrm>
          <a:prstGeom prst="rect">
            <a:avLst/>
          </a:prstGeom>
        </p:spPr>
      </p:pic>
    </p:spTree>
    <p:extLst>
      <p:ext uri="{BB962C8B-B14F-4D97-AF65-F5344CB8AC3E}">
        <p14:creationId xmlns:p14="http://schemas.microsoft.com/office/powerpoint/2010/main" val="31363305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2504D-62F7-46B2-946F-70285C47C346}"/>
              </a:ext>
            </a:extLst>
          </p:cNvPr>
          <p:cNvSpPr>
            <a:spLocks noGrp="1"/>
          </p:cNvSpPr>
          <p:nvPr>
            <p:ph type="title"/>
          </p:nvPr>
        </p:nvSpPr>
        <p:spPr>
          <a:xfrm>
            <a:off x="156297" y="577268"/>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F25D705-49CA-48F5-83CA-B3C1DDC368BB}"/>
              </a:ext>
            </a:extLst>
          </p:cNvPr>
          <p:cNvSpPr>
            <a:spLocks noGrp="1"/>
          </p:cNvSpPr>
          <p:nvPr>
            <p:ph type="pic" idx="1"/>
          </p:nvPr>
        </p:nvSpPr>
        <p:spPr>
          <a:xfrm>
            <a:off x="4499697" y="1107493"/>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34B89C5-D9CD-4C80-BC58-C4BA92099E12}"/>
              </a:ext>
            </a:extLst>
          </p:cNvPr>
          <p:cNvSpPr>
            <a:spLocks noGrp="1"/>
          </p:cNvSpPr>
          <p:nvPr>
            <p:ph type="body" sz="half" idx="2"/>
          </p:nvPr>
        </p:nvSpPr>
        <p:spPr>
          <a:xfrm>
            <a:off x="156297" y="2177468"/>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67C91C-7245-4CE4-B8EF-2FC6A59E0AB3}"/>
              </a:ext>
            </a:extLst>
          </p:cNvPr>
          <p:cNvSpPr>
            <a:spLocks noGrp="1"/>
          </p:cNvSpPr>
          <p:nvPr>
            <p:ph type="dt" sz="half" idx="10"/>
          </p:nvPr>
        </p:nvSpPr>
        <p:spPr>
          <a:xfrm>
            <a:off x="838200" y="6356350"/>
            <a:ext cx="2743200" cy="365125"/>
          </a:xfrm>
          <a:prstGeom prst="rect">
            <a:avLst/>
          </a:prstGeom>
        </p:spPr>
        <p:txBody>
          <a:bodyPr/>
          <a:lstStyle/>
          <a:p>
            <a:fld id="{2F8911E6-046B-4CD9-9361-9630DC4CB8A4}" type="datetimeFigureOut">
              <a:rPr lang="en-GB" smtClean="0"/>
              <a:t>30/09/2026</a:t>
            </a:fld>
            <a:endParaRPr lang="en-GB"/>
          </a:p>
        </p:txBody>
      </p:sp>
      <p:sp>
        <p:nvSpPr>
          <p:cNvPr id="6" name="Footer Placeholder 5">
            <a:extLst>
              <a:ext uri="{FF2B5EF4-FFF2-40B4-BE49-F238E27FC236}">
                <a16:creationId xmlns:a16="http://schemas.microsoft.com/office/drawing/2014/main" id="{6B5529E7-0537-473F-AB56-633EBE36D13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6E09748-40DD-453E-ABD9-61DFFCBF5E4B}"/>
              </a:ext>
            </a:extLst>
          </p:cNvPr>
          <p:cNvSpPr>
            <a:spLocks noGrp="1"/>
          </p:cNvSpPr>
          <p:nvPr>
            <p:ph type="sldNum" sz="quarter" idx="12"/>
          </p:nvPr>
        </p:nvSpPr>
        <p:spPr>
          <a:xfrm>
            <a:off x="8610600" y="6356350"/>
            <a:ext cx="2743200" cy="365125"/>
          </a:xfrm>
          <a:prstGeom prst="rect">
            <a:avLst/>
          </a:prstGeom>
        </p:spPr>
        <p:txBody>
          <a:bodyPr/>
          <a:lstStyle/>
          <a:p>
            <a:fld id="{6F8048E0-C6E9-4B1C-B9D0-4BC6C1F7AF54}" type="slidenum">
              <a:rPr lang="en-GB" smtClean="0"/>
              <a:t>‹#›</a:t>
            </a:fld>
            <a:endParaRPr lang="en-GB"/>
          </a:p>
        </p:txBody>
      </p:sp>
      <p:pic>
        <p:nvPicPr>
          <p:cNvPr id="8" name="Picture 7" descr="Text&#10;&#10;Description automatically generated">
            <a:extLst>
              <a:ext uri="{FF2B5EF4-FFF2-40B4-BE49-F238E27FC236}">
                <a16:creationId xmlns:a16="http://schemas.microsoft.com/office/drawing/2014/main" id="{0D06EE21-C8B7-4684-82DB-60A68EBB9A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083" y="136525"/>
            <a:ext cx="1655064" cy="701040"/>
          </a:xfrm>
          <a:prstGeom prst="rect">
            <a:avLst/>
          </a:prstGeom>
        </p:spPr>
      </p:pic>
      <p:pic>
        <p:nvPicPr>
          <p:cNvPr id="9" name="Picture 8">
            <a:extLst>
              <a:ext uri="{FF2B5EF4-FFF2-40B4-BE49-F238E27FC236}">
                <a16:creationId xmlns:a16="http://schemas.microsoft.com/office/drawing/2014/main" id="{53AE04D5-7AC8-4659-A915-F73A9D9454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608"/>
            <a:ext cx="12192000" cy="723392"/>
          </a:xfrm>
          <a:prstGeom prst="rect">
            <a:avLst/>
          </a:prstGeom>
        </p:spPr>
      </p:pic>
    </p:spTree>
    <p:extLst>
      <p:ext uri="{BB962C8B-B14F-4D97-AF65-F5344CB8AC3E}">
        <p14:creationId xmlns:p14="http://schemas.microsoft.com/office/powerpoint/2010/main" val="30700827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349CA-7EBE-4633-81F3-67066EB12800}"/>
              </a:ext>
            </a:extLst>
          </p:cNvPr>
          <p:cNvSpPr>
            <a:spLocks noGrp="1"/>
          </p:cNvSpPr>
          <p:nvPr>
            <p:ph type="title"/>
          </p:nvPr>
        </p:nvSpPr>
        <p:spPr>
          <a:xfrm>
            <a:off x="838200" y="365125"/>
            <a:ext cx="10273145" cy="1325563"/>
          </a:xfr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358E54-84A6-446D-9D55-D55493F3ED84}"/>
              </a:ext>
            </a:extLst>
          </p:cNvPr>
          <p:cNvSpPr>
            <a:spLocks noGrp="1"/>
          </p:cNvSpPr>
          <p:nvPr>
            <p:ph type="body" orient="vert" idx="1"/>
          </p:nvPr>
        </p:nvSpPr>
        <p:spPr>
          <a:xfrm>
            <a:off x="838200" y="1825625"/>
            <a:ext cx="10273145" cy="43513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Text&#10;&#10;Description automatically generated">
            <a:extLst>
              <a:ext uri="{FF2B5EF4-FFF2-40B4-BE49-F238E27FC236}">
                <a16:creationId xmlns:a16="http://schemas.microsoft.com/office/drawing/2014/main" id="{5B1049B4-59D6-4322-AF78-57EEE28FC0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0789138" y="680189"/>
            <a:ext cx="1655064" cy="701040"/>
          </a:xfrm>
          <a:prstGeom prst="rect">
            <a:avLst/>
          </a:prstGeom>
        </p:spPr>
      </p:pic>
      <p:pic>
        <p:nvPicPr>
          <p:cNvPr id="9" name="Picture 8">
            <a:extLst>
              <a:ext uri="{FF2B5EF4-FFF2-40B4-BE49-F238E27FC236}">
                <a16:creationId xmlns:a16="http://schemas.microsoft.com/office/drawing/2014/main" id="{355DAB79-6879-44A6-AFF5-E4B12E5A50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326896" y="4281638"/>
            <a:ext cx="9103411" cy="540135"/>
          </a:xfrm>
          <a:prstGeom prst="rect">
            <a:avLst/>
          </a:prstGeom>
        </p:spPr>
      </p:pic>
    </p:spTree>
    <p:extLst>
      <p:ext uri="{BB962C8B-B14F-4D97-AF65-F5344CB8AC3E}">
        <p14:creationId xmlns:p14="http://schemas.microsoft.com/office/powerpoint/2010/main" val="2290615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C81F50-8C8D-4921-9C62-FCC2FF42386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4E6697-8529-4B27-89A2-88E0E33D0C4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Text&#10;&#10;Description automatically generated">
            <a:extLst>
              <a:ext uri="{FF2B5EF4-FFF2-40B4-BE49-F238E27FC236}">
                <a16:creationId xmlns:a16="http://schemas.microsoft.com/office/drawing/2014/main" id="{05C51CE7-B5D3-459A-B771-23F04FBE8E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0789138" y="662750"/>
            <a:ext cx="1655064" cy="701040"/>
          </a:xfrm>
          <a:prstGeom prst="rect">
            <a:avLst/>
          </a:prstGeom>
        </p:spPr>
      </p:pic>
      <p:pic>
        <p:nvPicPr>
          <p:cNvPr id="8" name="Picture 7">
            <a:extLst>
              <a:ext uri="{FF2B5EF4-FFF2-40B4-BE49-F238E27FC236}">
                <a16:creationId xmlns:a16="http://schemas.microsoft.com/office/drawing/2014/main" id="{D41F8DB2-8F6B-4DD8-8DA5-4D6E9C8136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326896" y="4281638"/>
            <a:ext cx="9103411" cy="540135"/>
          </a:xfrm>
          <a:prstGeom prst="rect">
            <a:avLst/>
          </a:prstGeom>
        </p:spPr>
      </p:pic>
    </p:spTree>
    <p:extLst>
      <p:ext uri="{BB962C8B-B14F-4D97-AF65-F5344CB8AC3E}">
        <p14:creationId xmlns:p14="http://schemas.microsoft.com/office/powerpoint/2010/main" val="40692342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051F-4205-AD07-2661-EC71988225E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2AA5137-3A6F-0A96-B21C-171AFD37AB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A6E33E0-841C-A89E-C433-21FBD9C23A43}"/>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5" name="Footer Placeholder 4">
            <a:extLst>
              <a:ext uri="{FF2B5EF4-FFF2-40B4-BE49-F238E27FC236}">
                <a16:creationId xmlns:a16="http://schemas.microsoft.com/office/drawing/2014/main" id="{566B1DEE-E516-B1B9-0318-2A0BE0E9F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81EA5-AC5E-FE46-98DE-A263123C24F4}"/>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38607542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6392-4AE9-25DC-3617-9188C848393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4CBD916-862B-D6C6-1B97-42D82708F31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CEC4F30-E8B6-1AC7-FACC-C4FB063D7A23}"/>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5" name="Footer Placeholder 4">
            <a:extLst>
              <a:ext uri="{FF2B5EF4-FFF2-40B4-BE49-F238E27FC236}">
                <a16:creationId xmlns:a16="http://schemas.microsoft.com/office/drawing/2014/main" id="{CF7DEF2B-956B-CDFB-4C9B-ECF3DD0729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DD3936-DB4C-96BF-C91B-5C800FE1707B}"/>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8245943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CCD5-6C4D-3766-7E21-0DCF3A17980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8456074-462C-1BFC-BAAA-A38F8CC541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4B89064-8CD9-064D-EC5D-5053DD0CE0E6}"/>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5" name="Footer Placeholder 4">
            <a:extLst>
              <a:ext uri="{FF2B5EF4-FFF2-40B4-BE49-F238E27FC236}">
                <a16:creationId xmlns:a16="http://schemas.microsoft.com/office/drawing/2014/main" id="{B9EE3233-AB97-5C51-4E4E-2DEEA1D368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5CF6D2-BAC8-4D90-E351-2021D133D607}"/>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1753812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24406-993C-A8FE-77E9-B2EE1541458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58EE048-1307-D628-5A90-EE592EA59DA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CCA843D-C6D7-100F-6A8A-B5FB89636A2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D0A7242-0ADA-63A4-C061-EE9BCE1D6718}"/>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6" name="Footer Placeholder 5">
            <a:extLst>
              <a:ext uri="{FF2B5EF4-FFF2-40B4-BE49-F238E27FC236}">
                <a16:creationId xmlns:a16="http://schemas.microsoft.com/office/drawing/2014/main" id="{82BEE548-AA2E-FD48-C08D-930889B126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28B96B-A044-849B-2C35-93182F6BDA07}"/>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29495999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4F813-5FD5-EF0C-B7A5-A581E3FE4E4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8D4B1AE-9075-54D1-EDBB-C548BFDBB3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DEB3206-C2CE-6C12-4128-6E4E4A9F825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DEFF6E9-EBA3-0607-7CA9-3262B51433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8E4502C-48A1-2C8D-7A8C-0C0FE0BA1C8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C19206A-2DD9-D94D-D86F-BF5B6CECB9A7}"/>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8" name="Footer Placeholder 7">
            <a:extLst>
              <a:ext uri="{FF2B5EF4-FFF2-40B4-BE49-F238E27FC236}">
                <a16:creationId xmlns:a16="http://schemas.microsoft.com/office/drawing/2014/main" id="{E731E020-4879-F09D-F8DA-4B7B69F8E0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7206EB-B809-7A8C-F308-DD124D83F9D9}"/>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7930270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BEB5F-9474-7738-F6B4-E9B27FB0287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EF41033-D37B-24C4-2724-B97647F36FC0}"/>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4" name="Footer Placeholder 3">
            <a:extLst>
              <a:ext uri="{FF2B5EF4-FFF2-40B4-BE49-F238E27FC236}">
                <a16:creationId xmlns:a16="http://schemas.microsoft.com/office/drawing/2014/main" id="{30478C53-E0DC-5653-8B3E-1CBD179515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360A89-9FD9-D492-9DB9-E42032A6431C}"/>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34991820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CB28A7-786A-9E93-72C6-FF059795F3C3}"/>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3" name="Footer Placeholder 2">
            <a:extLst>
              <a:ext uri="{FF2B5EF4-FFF2-40B4-BE49-F238E27FC236}">
                <a16:creationId xmlns:a16="http://schemas.microsoft.com/office/drawing/2014/main" id="{77557096-0C84-3041-C291-7BC7EBA4EE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AF9568-216C-59B8-FFF6-D6C8F0F32B21}"/>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348945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D39FD-5151-8AF5-61C6-6983A7DDA0E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5C2513A-DAF1-127D-481F-AC924782E9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8D957D3-63F9-A13D-2B00-1B87E538E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B12F78-B691-60E2-347D-81CF943194C4}"/>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6" name="Footer Placeholder 5">
            <a:extLst>
              <a:ext uri="{FF2B5EF4-FFF2-40B4-BE49-F238E27FC236}">
                <a16:creationId xmlns:a16="http://schemas.microsoft.com/office/drawing/2014/main" id="{2FAA6AD4-595C-0088-B28E-193F008D13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D7F49C-466C-0BB4-1FC2-164C85320260}"/>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626020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0903A-3FED-272F-6339-9539B0B55E9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965ED7E-9A05-0FB6-05FA-8A56AF0073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59FD08-BD3A-91EF-9FCE-67579344DC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E572347-EA7A-B847-3D9D-BECEDEA820EA}"/>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6" name="Footer Placeholder 5">
            <a:extLst>
              <a:ext uri="{FF2B5EF4-FFF2-40B4-BE49-F238E27FC236}">
                <a16:creationId xmlns:a16="http://schemas.microsoft.com/office/drawing/2014/main" id="{CDC11B63-2707-4335-30A7-4B8D72AC13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7AD8E3-10F6-B2FC-002B-62DD653CCFE4}"/>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21610332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58C8E-19CA-D6F8-584B-9C56262371A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438D605-6883-BF70-2088-AD83DF35E5C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353C65A-6C43-710A-233F-300DCBC7DEED}"/>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5" name="Footer Placeholder 4">
            <a:extLst>
              <a:ext uri="{FF2B5EF4-FFF2-40B4-BE49-F238E27FC236}">
                <a16:creationId xmlns:a16="http://schemas.microsoft.com/office/drawing/2014/main" id="{B8998FC8-148F-7FA8-DBAD-AA403DE93D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EE0976-B041-5C13-0B54-F750FAD983DA}"/>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24636832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436D43-346B-E0F3-D287-74447E7DAD1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DFC4B01-9A65-67D4-2515-2624A0B36A0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814C630-B13C-CA14-3771-012D012B4085}"/>
              </a:ext>
            </a:extLst>
          </p:cNvPr>
          <p:cNvSpPr>
            <a:spLocks noGrp="1"/>
          </p:cNvSpPr>
          <p:nvPr>
            <p:ph type="dt" sz="half" idx="10"/>
          </p:nvPr>
        </p:nvSpPr>
        <p:spPr/>
        <p:txBody>
          <a:bodyPr/>
          <a:lstStyle/>
          <a:p>
            <a:fld id="{54E9CACC-F1AD-CA42-8102-F33FBBCAF843}" type="datetimeFigureOut">
              <a:rPr lang="en-US" smtClean="0"/>
              <a:t>9/30/2026</a:t>
            </a:fld>
            <a:endParaRPr lang="en-US"/>
          </a:p>
        </p:txBody>
      </p:sp>
      <p:sp>
        <p:nvSpPr>
          <p:cNvPr id="5" name="Footer Placeholder 4">
            <a:extLst>
              <a:ext uri="{FF2B5EF4-FFF2-40B4-BE49-F238E27FC236}">
                <a16:creationId xmlns:a16="http://schemas.microsoft.com/office/drawing/2014/main" id="{85E2ED51-6D2E-9B49-87FF-46FAF8644F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E0355-8649-20CE-E41D-4B8E64F7CE4B}"/>
              </a:ext>
            </a:extLst>
          </p:cNvPr>
          <p:cNvSpPr>
            <a:spLocks noGrp="1"/>
          </p:cNvSpPr>
          <p:nvPr>
            <p:ph type="sldNum" sz="quarter" idx="12"/>
          </p:nvPr>
        </p:nvSpPr>
        <p:spPr/>
        <p:txBody>
          <a:bodyPr/>
          <a:lstStyle/>
          <a:p>
            <a:fld id="{CE0C7E63-96AF-094F-9A75-58307992EC15}" type="slidenum">
              <a:rPr lang="en-US" smtClean="0"/>
              <a:t>‹#›</a:t>
            </a:fld>
            <a:endParaRPr lang="en-US"/>
          </a:p>
        </p:txBody>
      </p:sp>
    </p:spTree>
    <p:extLst>
      <p:ext uri="{BB962C8B-B14F-4D97-AF65-F5344CB8AC3E}">
        <p14:creationId xmlns:p14="http://schemas.microsoft.com/office/powerpoint/2010/main" val="2407083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B743E4-CCF3-6FDF-D00A-A26CCA6DE1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08AD97-4A78-AC88-F376-B885D4ED0C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C61312-EF3B-BF91-89E0-6D8828B6CE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A629C4-21EB-4AC7-B1E3-BDC02D188D49}" type="datetimeFigureOut">
              <a:rPr lang="en-GB" smtClean="0"/>
              <a:t>30/09/2026</a:t>
            </a:fld>
            <a:endParaRPr lang="en-GB"/>
          </a:p>
        </p:txBody>
      </p:sp>
      <p:sp>
        <p:nvSpPr>
          <p:cNvPr id="5" name="Footer Placeholder 4">
            <a:extLst>
              <a:ext uri="{FF2B5EF4-FFF2-40B4-BE49-F238E27FC236}">
                <a16:creationId xmlns:a16="http://schemas.microsoft.com/office/drawing/2014/main" id="{C6B376F6-CC10-02C1-7B77-EDB13617B0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7ABBC7D-D20B-CF8F-5B02-35BEE03245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C07876-00EE-4C3F-9175-EB2D90D5F0DC}" type="slidenum">
              <a:rPr lang="en-GB" smtClean="0"/>
              <a:t>‹#›</a:t>
            </a:fld>
            <a:endParaRPr lang="en-GB"/>
          </a:p>
        </p:txBody>
      </p:sp>
    </p:spTree>
    <p:extLst>
      <p:ext uri="{BB962C8B-B14F-4D97-AF65-F5344CB8AC3E}">
        <p14:creationId xmlns:p14="http://schemas.microsoft.com/office/powerpoint/2010/main" val="2986427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6" r:id="rId12"/>
    <p:sldLayoutId id="2147483697" r:id="rId13"/>
    <p:sldLayoutId id="2147483698" r:id="rId14"/>
    <p:sldLayoutId id="2147483699" r:id="rId15"/>
    <p:sldLayoutId id="2147483700"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D1ECB9-4F4F-4599-8FA6-F753532F7A8D}"/>
              </a:ext>
            </a:extLst>
          </p:cNvPr>
          <p:cNvSpPr>
            <a:spLocks noGrp="1"/>
          </p:cNvSpPr>
          <p:nvPr>
            <p:ph type="title"/>
          </p:nvPr>
        </p:nvSpPr>
        <p:spPr>
          <a:xfrm>
            <a:off x="191665" y="669923"/>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28EE84-020B-45CE-BCBB-E944E9CA55C4}"/>
              </a:ext>
            </a:extLst>
          </p:cNvPr>
          <p:cNvSpPr>
            <a:spLocks noGrp="1"/>
          </p:cNvSpPr>
          <p:nvPr>
            <p:ph type="body" idx="1"/>
          </p:nvPr>
        </p:nvSpPr>
        <p:spPr>
          <a:xfrm>
            <a:off x="191665" y="2130423"/>
            <a:ext cx="10515600" cy="385474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Picture 8">
            <a:extLst>
              <a:ext uri="{FF2B5EF4-FFF2-40B4-BE49-F238E27FC236}">
                <a16:creationId xmlns:a16="http://schemas.microsoft.com/office/drawing/2014/main" id="{D3572F41-B0E4-46C2-BE08-3BC825212E6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34608"/>
            <a:ext cx="12192000" cy="723392"/>
          </a:xfrm>
          <a:prstGeom prst="rect">
            <a:avLst/>
          </a:prstGeom>
        </p:spPr>
      </p:pic>
      <p:pic>
        <p:nvPicPr>
          <p:cNvPr id="10" name="Picture 9" descr="Text&#10;&#10;Description automatically generated">
            <a:extLst>
              <a:ext uri="{FF2B5EF4-FFF2-40B4-BE49-F238E27FC236}">
                <a16:creationId xmlns:a16="http://schemas.microsoft.com/office/drawing/2014/main" id="{1D429C31-B3C8-47A9-A954-198A59DA7A1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58083" y="136525"/>
            <a:ext cx="1655064" cy="701040"/>
          </a:xfrm>
          <a:prstGeom prst="rect">
            <a:avLst/>
          </a:prstGeom>
        </p:spPr>
      </p:pic>
    </p:spTree>
    <p:extLst>
      <p:ext uri="{BB962C8B-B14F-4D97-AF65-F5344CB8AC3E}">
        <p14:creationId xmlns:p14="http://schemas.microsoft.com/office/powerpoint/2010/main" val="1480037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4B29F7-5624-E1F9-0FF9-A8376A6165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24D8AEC-444D-258E-9729-352B5A46D8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9FB243E-410C-0D56-6059-9B52229F44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E9CACC-F1AD-CA42-8102-F33FBBCAF843}" type="datetimeFigureOut">
              <a:rPr lang="en-US" smtClean="0"/>
              <a:t>9/30/2026</a:t>
            </a:fld>
            <a:endParaRPr lang="en-US"/>
          </a:p>
        </p:txBody>
      </p:sp>
      <p:sp>
        <p:nvSpPr>
          <p:cNvPr id="5" name="Footer Placeholder 4">
            <a:extLst>
              <a:ext uri="{FF2B5EF4-FFF2-40B4-BE49-F238E27FC236}">
                <a16:creationId xmlns:a16="http://schemas.microsoft.com/office/drawing/2014/main" id="{0FE1A89D-DBE2-8D33-5065-CAB1A06CED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0A8D3CF-5ECC-0CF2-ADE7-57DF1AEFE9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0C7E63-96AF-094F-9A75-58307992EC15}" type="slidenum">
              <a:rPr lang="en-US" smtClean="0"/>
              <a:t>‹#›</a:t>
            </a:fld>
            <a:endParaRPr lang="en-US"/>
          </a:p>
        </p:txBody>
      </p:sp>
    </p:spTree>
    <p:extLst>
      <p:ext uri="{BB962C8B-B14F-4D97-AF65-F5344CB8AC3E}">
        <p14:creationId xmlns:p14="http://schemas.microsoft.com/office/powerpoint/2010/main" val="104019390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hyperlink" Target="mailto:pauline.prevett@manchester.ac.uk"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doi.org/10.1080/14703297.2026.2719509" TargetMode="External"/><Relationship Id="rId3" Type="http://schemas.openxmlformats.org/officeDocument/2006/relationships/hyperlink" Target="https://doi.org/10.1080/1743727X.2026.2718130" TargetMode="External"/><Relationship Id="rId7" Type="http://schemas.openxmlformats.org/officeDocument/2006/relationships/hyperlink" Target="https://research.manchester.ac.uk/en/publications/modeling-changes-to-survey-response-items-over-time-in-a-britain-" TargetMode="External"/><Relationship Id="rId2" Type="http://schemas.openxmlformats.org/officeDocument/2006/relationships/hyperlink" Target="https://doi.org/10.17169/fqs-27.2.4596" TargetMode="External"/><Relationship Id="rId1" Type="http://schemas.openxmlformats.org/officeDocument/2006/relationships/slideLayout" Target="../slideLayouts/slideLayout2.xml"/><Relationship Id="rId6" Type="http://schemas.openxmlformats.org/officeDocument/2006/relationships/hyperlink" Target="https://doi.org/10.1080/1743727X.2020.1785416" TargetMode="External"/><Relationship Id="rId5" Type="http://schemas.openxmlformats.org/officeDocument/2006/relationships/hyperlink" Target="https://research.manchester.ac.uk/en/publications/integrating-thematic-analysis-with-cluster-analysis-of-unstructur" TargetMode="External"/><Relationship Id="rId4" Type="http://schemas.openxmlformats.org/officeDocument/2006/relationships/hyperlink" Target="https://doi.org/10.1891/JFCP-18-0003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ukri.org/wp-content/uploads/2015/09/ESRC-281123-PostgraduateTrainingDevelopmentGuidelines2022.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teams.microsoft.com/meet/359271969605191?p=236ym5AMrQ8ydLvgw4"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livemanchesterac.sharepoint.com/sites/UoM-SEED-PGR-RM/SitePages/SEED%20PGR%20Information.aspx"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tom.fryer@manchester.ac.uk"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manchester.ac.uk/study/masters/courses/list/11845/msc-research-methods-with-international-development/course-details/EVDV70012#course-unit-details" TargetMode="External"/><Relationship Id="rId2" Type="http://schemas.openxmlformats.org/officeDocument/2006/relationships/hyperlink" Target="https://www.manchester.ac.uk/study/masters/courses/list/11845/msc-research-methods-with-international-development/course-details/EVDV70011#course-unit-details" TargetMode="External"/><Relationship Id="rId1" Type="http://schemas.openxmlformats.org/officeDocument/2006/relationships/slideLayout" Target="../slideLayouts/slideLayout2.xml"/><Relationship Id="rId6" Type="http://schemas.openxmlformats.org/officeDocument/2006/relationships/hyperlink" Target="https://www.manchester.ac.uk/study/masters/courses/list/09421/msc-planning/course-details/PLAN60962#course-unit-details" TargetMode="External"/><Relationship Id="rId5" Type="http://schemas.openxmlformats.org/officeDocument/2006/relationships/hyperlink" Target="https://www.manchester.ac.uk/study/masters/courses/list/09421/msc-planning/course-details/PLAN60761#course-unit-details" TargetMode="External"/><Relationship Id="rId4" Type="http://schemas.openxmlformats.org/officeDocument/2006/relationships/hyperlink" Target="https://www.manchester.ac.uk/study/masters/courses/list/11845/msc-research-methods-with-international-development/course-details/EVDV70042#course-unit-detail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mailto:pauline.prevett@manchester.ac.uk" TargetMode="External"/><Relationship Id="rId7" Type="http://schemas.openxmlformats.org/officeDocument/2006/relationships/hyperlink" Target="https://www.manchester.ac.uk/study/masters/courses/list/11847/msc-research-methods-with-planning-and-environmental-management/course-details/EVDV70022#course-unit-details" TargetMode="External"/><Relationship Id="rId2" Type="http://schemas.openxmlformats.org/officeDocument/2006/relationships/hyperlink" Target="mailto:tina.hannemann@manchester.ac.uk" TargetMode="External"/><Relationship Id="rId1" Type="http://schemas.openxmlformats.org/officeDocument/2006/relationships/slideLayout" Target="../slideLayouts/slideLayout2.xml"/><Relationship Id="rId6" Type="http://schemas.openxmlformats.org/officeDocument/2006/relationships/hyperlink" Target="https://www.manchester.ac.uk/study/masters/courses/list/07982/msc-social-research-methods-and-statistics/course-details/SOST70011#course-unit-details" TargetMode="External"/><Relationship Id="rId5" Type="http://schemas.openxmlformats.org/officeDocument/2006/relationships/hyperlink" Target="https://www.manchester.ac.uk/study/masters/courses/list/07982/msc-social-research-methods-and-statistics/course-details/SOST70151#course-unit-details" TargetMode="External"/><Relationship Id="rId4" Type="http://schemas.openxmlformats.org/officeDocument/2006/relationships/hyperlink" Target="https://www.manchester.ac.uk/study/masters/courses/list/07982/msc-social-research-methods-and-statistics/course-details/SOST60421#course-unit-detail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manchester.ac.uk/study/masters/courses/list/10029/ma-visual-anthropology/course-details/#course-profile" TargetMode="External"/><Relationship Id="rId2" Type="http://schemas.openxmlformats.org/officeDocument/2006/relationships/hyperlink" Target="https://www.manchester.ac.uk/study/masters/courses/list/01311/ma-social-anthropology/" TargetMode="External"/><Relationship Id="rId1" Type="http://schemas.openxmlformats.org/officeDocument/2006/relationships/slideLayout" Target="../slideLayouts/slideLayout2.xml"/><Relationship Id="rId5" Type="http://schemas.openxmlformats.org/officeDocument/2006/relationships/hyperlink" Target="https://www.manchester.ac.uk/study/masters/courses/list/07982/msc-social-research-methods-and-statistics/course-details/#course-profile" TargetMode="External"/><Relationship Id="rId4" Type="http://schemas.openxmlformats.org/officeDocument/2006/relationships/hyperlink" Target="https://www.manchester.ac.uk/study/masters/courses/list/01317/ma-sociology/course-details/#course-profile"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methods.manchester.ac.uk/archive/"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hyperlink" Target="https://www.methods.manchester.ac.uk/"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creative.manchester.ac.uk/"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library.manchester.ac.uk/training/my-research-essentials/" TargetMode="External"/><Relationship Id="rId2" Type="http://schemas.openxmlformats.org/officeDocument/2006/relationships/hyperlink" Target="https://www.library.manchester.ac.uk/training/my-research-essentials/online-resources/" TargetMode="External"/><Relationship Id="rId1" Type="http://schemas.openxmlformats.org/officeDocument/2006/relationships/slideLayout" Target="../slideLayouts/slideLayout2.xml"/><Relationship Id="rId6" Type="http://schemas.openxmlformats.org/officeDocument/2006/relationships/hyperlink" Target="http://methods.manchester.ac.uk/archive/" TargetMode="External"/><Relationship Id="rId5" Type="http://schemas.openxmlformats.org/officeDocument/2006/relationships/hyperlink" Target="https://cozy-babka-a44b1c.netlify.app/" TargetMode="External"/><Relationship Id="rId4" Type="http://schemas.openxmlformats.org/officeDocument/2006/relationships/hyperlink" Target="https://livemanchesterac.sharepoint.com/sites/UoM-HUM-ED-NVivo_Trainin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mailto:Laura.goodfellow@manchester.ac.uk" TargetMode="External"/><Relationship Id="rId2" Type="http://schemas.openxmlformats.org/officeDocument/2006/relationships/hyperlink" Target="mailto:saumya.singh@postgrad.manchester.ac.uk"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livemanchesterac.sharepoint.com/sites/ResearcherDevelopment" TargetMode="External"/><Relationship Id="rId2" Type="http://schemas.openxmlformats.org/officeDocument/2006/relationships/hyperlink" Target="https://livemanchesterac.sharepoint.com/sites/ResearcherDevelopment/SitePages/Postgraduate%20Researchers.aspx?csf=1&amp;web=1&amp;e=a2qNNH"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livemanchesterac.sharepoint.com/sites/ResearcherDevelopment" TargetMode="Externa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hyperlink" Target="https://livemanchesterac.sharepoint.com/sites/ResearcherDevelopment" TargetMode="External"/><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8" Type="http://schemas.openxmlformats.org/officeDocument/2006/relationships/hyperlink" Target="https://www.openresearch.manchester.ac.uk/" TargetMode="External"/><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hyperlink" Target="https://www.careers.manchester.ac.uk/" TargetMode="External"/><Relationship Id="rId1" Type="http://schemas.openxmlformats.org/officeDocument/2006/relationships/slideLayout" Target="../slideLayouts/slideLayout20.xml"/><Relationship Id="rId6" Type="http://schemas.openxmlformats.org/officeDocument/2006/relationships/hyperlink" Target="https://www.itservices.manchester.ac.uk/research/" TargetMode="External"/><Relationship Id="rId5" Type="http://schemas.openxmlformats.org/officeDocument/2006/relationships/image" Target="../media/image28.png"/><Relationship Id="rId4" Type="http://schemas.openxmlformats.org/officeDocument/2006/relationships/hyperlink" Target="https://www.entrepreneurship.manchester.ac.uk/what-we-do/researchers/" TargetMode="External"/><Relationship Id="rId9"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5.xml"/><Relationship Id="rId6" Type="http://schemas.openxmlformats.org/officeDocument/2006/relationships/hyperlink" Target="https://forms.cloud.microsoft/e/cCw0cEsXad?origin=lprLink" TargetMode="External"/><Relationship Id="rId5" Type="http://schemas.openxmlformats.org/officeDocument/2006/relationships/hyperlink" Target="mailto:daniela.faziovargas@manchester.ac.uk" TargetMode="External"/><Relationship Id="rId4" Type="http://schemas.openxmlformats.org/officeDocument/2006/relationships/hyperlink" Target="mailto:laura.goodfellow@manchester.ac.uk"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807950D-00CD-CA22-BBF0-2F7D1F03192C}"/>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SEED PGR Research Training</a:t>
            </a:r>
          </a:p>
        </p:txBody>
      </p:sp>
      <p:sp>
        <p:nvSpPr>
          <p:cNvPr id="3" name="Content Placeholder 2">
            <a:extLst>
              <a:ext uri="{FF2B5EF4-FFF2-40B4-BE49-F238E27FC236}">
                <a16:creationId xmlns:a16="http://schemas.microsoft.com/office/drawing/2014/main" id="{BDA12A47-0AE6-11D8-875E-8097E1038CF1}"/>
              </a:ext>
            </a:extLst>
          </p:cNvPr>
          <p:cNvSpPr>
            <a:spLocks noGrp="1"/>
          </p:cNvSpPr>
          <p:nvPr>
            <p:ph idx="1"/>
          </p:nvPr>
        </p:nvSpPr>
        <p:spPr>
          <a:xfrm>
            <a:off x="1350682" y="4870824"/>
            <a:ext cx="10005951" cy="1458258"/>
          </a:xfrm>
        </p:spPr>
        <p:txBody>
          <a:bodyPr vert="horz" lIns="91440" tIns="45720" rIns="91440" bIns="45720" rtlCol="0" anchor="ctr">
            <a:normAutofit/>
          </a:bodyPr>
          <a:lstStyle/>
          <a:p>
            <a:pPr marL="0" indent="0">
              <a:buNone/>
            </a:pPr>
            <a:r>
              <a:rPr lang="en-US" sz="2400" kern="1200">
                <a:solidFill>
                  <a:schemeClr val="tx1"/>
                </a:solidFill>
                <a:latin typeface="+mn-lt"/>
                <a:ea typeface="+mn-ea"/>
                <a:cs typeface="+mn-cs"/>
              </a:rPr>
              <a:t>Pauline Prevett, Jonathan Gledhill &amp; Laura Goodfellow</a:t>
            </a:r>
          </a:p>
        </p:txBody>
      </p:sp>
    </p:spTree>
    <p:extLst>
      <p:ext uri="{BB962C8B-B14F-4D97-AF65-F5344CB8AC3E}">
        <p14:creationId xmlns:p14="http://schemas.microsoft.com/office/powerpoint/2010/main" val="422942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4D3562-5E3D-A875-A339-B4A4A67A837E}"/>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Session Plan</a:t>
            </a:r>
          </a:p>
        </p:txBody>
      </p:sp>
      <p:sp>
        <p:nvSpPr>
          <p:cNvPr id="3" name="Content Placeholder 2">
            <a:extLst>
              <a:ext uri="{FF2B5EF4-FFF2-40B4-BE49-F238E27FC236}">
                <a16:creationId xmlns:a16="http://schemas.microsoft.com/office/drawing/2014/main" id="{60A061EB-5895-6799-F14E-D13FD22B0BB4}"/>
              </a:ext>
            </a:extLst>
          </p:cNvPr>
          <p:cNvSpPr>
            <a:spLocks noGrp="1"/>
          </p:cNvSpPr>
          <p:nvPr>
            <p:ph idx="1"/>
          </p:nvPr>
        </p:nvSpPr>
        <p:spPr>
          <a:xfrm>
            <a:off x="1371599" y="2318197"/>
            <a:ext cx="9724031" cy="3683358"/>
          </a:xfrm>
        </p:spPr>
        <p:txBody>
          <a:bodyPr anchor="ctr">
            <a:normAutofit lnSpcReduction="10000"/>
          </a:bodyPr>
          <a:lstStyle/>
          <a:p>
            <a:pPr marL="0" indent="0">
              <a:buNone/>
            </a:pPr>
            <a:r>
              <a:rPr lang="en-GB" sz="2000">
                <a:effectLst/>
                <a:latin typeface="Aptos"/>
                <a:ea typeface="Aptos" panose="020B0004020202020204" pitchFamily="34" charset="0"/>
                <a:cs typeface="Aptos" panose="020B0004020202020204" pitchFamily="34" charset="0"/>
              </a:rPr>
              <a:t>1.  Introductions </a:t>
            </a:r>
            <a:r>
              <a:rPr lang="en-GB" sz="2000">
                <a:latin typeface="Aptos"/>
                <a:ea typeface="Aptos" panose="020B0004020202020204" pitchFamily="34" charset="0"/>
                <a:cs typeface="Aptos" panose="020B0004020202020204" pitchFamily="34" charset="0"/>
              </a:rPr>
              <a:t>(Pauline,</a:t>
            </a:r>
            <a:r>
              <a:rPr lang="en-GB" sz="2000">
                <a:effectLst/>
                <a:latin typeface="Aptos"/>
                <a:ea typeface="Aptos" panose="020B0004020202020204" pitchFamily="34" charset="0"/>
                <a:cs typeface="Aptos" panose="020B0004020202020204" pitchFamily="34" charset="0"/>
              </a:rPr>
              <a:t> Jonathan, </a:t>
            </a:r>
            <a:r>
              <a:rPr lang="en-GB" sz="2000">
                <a:latin typeface="Aptos"/>
                <a:ea typeface="Aptos" panose="020B0004020202020204" pitchFamily="34" charset="0"/>
                <a:cs typeface="Aptos" panose="020B0004020202020204" pitchFamily="34" charset="0"/>
              </a:rPr>
              <a:t>Laura</a:t>
            </a:r>
            <a:r>
              <a:rPr lang="en-GB" sz="2000">
                <a:effectLst/>
                <a:latin typeface="Aptos"/>
                <a:ea typeface="Aptos" panose="020B0004020202020204" pitchFamily="34" charset="0"/>
                <a:cs typeface="Aptos" panose="020B0004020202020204" pitchFamily="34" charset="0"/>
              </a:rPr>
              <a:t>)  </a:t>
            </a:r>
          </a:p>
          <a:p>
            <a:pPr marL="0" indent="0">
              <a:buNone/>
            </a:pPr>
            <a:r>
              <a:rPr lang="en-GB" sz="2000">
                <a:effectLst/>
                <a:latin typeface="Aptos" panose="020B0004020202020204" pitchFamily="34" charset="0"/>
                <a:ea typeface="Aptos" panose="020B0004020202020204" pitchFamily="34" charset="0"/>
                <a:cs typeface="Aptos" panose="020B0004020202020204" pitchFamily="34" charset="0"/>
              </a:rPr>
              <a:t>2.  Small group -Discussion A   (10 minutes)</a:t>
            </a:r>
          </a:p>
          <a:p>
            <a:pPr marL="800100" lvl="1" indent="-342900">
              <a:buFont typeface="Symbol" panose="05050102010706020507" pitchFamily="18" charset="2"/>
              <a:buChar char=""/>
            </a:pPr>
            <a:r>
              <a:rPr lang="en-GB" sz="2000">
                <a:effectLst/>
                <a:latin typeface="Aptos" panose="020B0004020202020204" pitchFamily="34" charset="0"/>
                <a:ea typeface="Times New Roman" panose="02020603050405020304" pitchFamily="18" charset="0"/>
                <a:cs typeface="Aptos" panose="020B0004020202020204" pitchFamily="34" charset="0"/>
              </a:rPr>
              <a:t>Have you previously enjoyed learning about research methods?</a:t>
            </a:r>
            <a:endParaRPr lang="en-GB" sz="2000">
              <a:effectLst/>
              <a:latin typeface="Aptos" panose="020B0004020202020204" pitchFamily="34" charset="0"/>
              <a:ea typeface="Aptos" panose="020B0004020202020204" pitchFamily="34" charset="0"/>
              <a:cs typeface="Aptos" panose="020B0004020202020204" pitchFamily="34" charset="0"/>
            </a:endParaRPr>
          </a:p>
          <a:p>
            <a:pPr marL="800100" lvl="1" indent="-342900">
              <a:buFont typeface="Symbol" panose="05050102010706020507" pitchFamily="18" charset="2"/>
              <a:buChar char=""/>
            </a:pPr>
            <a:r>
              <a:rPr lang="en-GB" sz="2000">
                <a:effectLst/>
                <a:latin typeface="Aptos" panose="020B0004020202020204" pitchFamily="34" charset="0"/>
                <a:ea typeface="Times New Roman" panose="02020603050405020304" pitchFamily="18" charset="0"/>
                <a:cs typeface="Aptos" panose="020B0004020202020204" pitchFamily="34" charset="0"/>
              </a:rPr>
              <a:t>Why is training and development important for you?</a:t>
            </a:r>
            <a:endParaRPr lang="en-GB" sz="2000">
              <a:effectLst/>
              <a:latin typeface="Aptos" panose="020B0004020202020204" pitchFamily="34" charset="0"/>
              <a:ea typeface="Aptos" panose="020B0004020202020204" pitchFamily="34" charset="0"/>
              <a:cs typeface="Aptos" panose="020B0004020202020204" pitchFamily="34" charset="0"/>
            </a:endParaRPr>
          </a:p>
          <a:p>
            <a:pPr marL="0" indent="0">
              <a:buNone/>
            </a:pPr>
            <a:endParaRPr lang="en-GB" sz="2000">
              <a:effectLst/>
              <a:latin typeface="Aptos" panose="020B0004020202020204" pitchFamily="34" charset="0"/>
              <a:ea typeface="Aptos" panose="020B0004020202020204" pitchFamily="34" charset="0"/>
              <a:cs typeface="Aptos" panose="020B0004020202020204" pitchFamily="34" charset="0"/>
            </a:endParaRPr>
          </a:p>
          <a:p>
            <a:pPr marL="457200" indent="-457200">
              <a:buAutoNum type="arabicPeriod" startAt="3"/>
            </a:pPr>
            <a:r>
              <a:rPr lang="en-GB" sz="2000">
                <a:effectLst/>
                <a:latin typeface="Aptos" panose="020B0004020202020204" pitchFamily="34" charset="0"/>
                <a:ea typeface="Aptos" panose="020B0004020202020204" pitchFamily="34" charset="0"/>
                <a:cs typeface="Aptos" panose="020B0004020202020204" pitchFamily="34" charset="0"/>
              </a:rPr>
              <a:t>SEED PGR Research Training Presentation – Pauline</a:t>
            </a:r>
          </a:p>
          <a:p>
            <a:pPr marL="457200" indent="-457200">
              <a:buFont typeface="Arial" panose="020B0604020202020204" pitchFamily="34" charset="0"/>
              <a:buAutoNum type="arabicPeriod" startAt="3"/>
            </a:pPr>
            <a:r>
              <a:rPr lang="en-GB" sz="2000">
                <a:latin typeface="Aptos" panose="020B0004020202020204" pitchFamily="34" charset="0"/>
                <a:ea typeface="Aptos" panose="020B0004020202020204" pitchFamily="34" charset="0"/>
                <a:cs typeface="Aptos" panose="020B0004020202020204" pitchFamily="34" charset="0"/>
              </a:rPr>
              <a:t>Researcher Development Presentation – Jonathan</a:t>
            </a:r>
          </a:p>
          <a:p>
            <a:pPr marL="0" indent="0">
              <a:buNone/>
            </a:pPr>
            <a:r>
              <a:rPr lang="en-GB" sz="2000">
                <a:latin typeface="Aptos" panose="020B0004020202020204" pitchFamily="34" charset="0"/>
                <a:ea typeface="Aptos" panose="020B0004020202020204" pitchFamily="34" charset="0"/>
                <a:cs typeface="Aptos" panose="020B0004020202020204" pitchFamily="34" charset="0"/>
              </a:rPr>
              <a:t>5.     Small Group - Discussion B  (10 minutes)          </a:t>
            </a:r>
          </a:p>
          <a:p>
            <a:pPr lvl="2"/>
            <a:r>
              <a:rPr lang="en-GB">
                <a:latin typeface="Aptos" panose="020B0004020202020204" pitchFamily="34" charset="0"/>
                <a:ea typeface="Aptos" panose="020B0004020202020204" pitchFamily="34" charset="0"/>
                <a:cs typeface="Aptos" panose="020B0004020202020204" pitchFamily="34" charset="0"/>
              </a:rPr>
              <a:t> What training needs can you identify at this time? </a:t>
            </a:r>
          </a:p>
          <a:p>
            <a:pPr marL="0" indent="0">
              <a:buNone/>
            </a:pPr>
            <a:r>
              <a:rPr lang="en-GB" sz="2000">
                <a:effectLst/>
                <a:latin typeface="Aptos" panose="020B0004020202020204" pitchFamily="34" charset="0"/>
                <a:ea typeface="Aptos" panose="020B0004020202020204" pitchFamily="34" charset="0"/>
                <a:cs typeface="Aptos" panose="020B0004020202020204" pitchFamily="34" charset="0"/>
              </a:rPr>
              <a:t>6.  Social Theories of Learning Group - Laura   </a:t>
            </a:r>
            <a:endParaRPr lang="en-GB">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712742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197751-07C3-60A9-5A3D-68C775505FF8}"/>
              </a:ext>
            </a:extLst>
          </p:cNvPr>
          <p:cNvSpPr>
            <a:spLocks noGrp="1"/>
          </p:cNvSpPr>
          <p:nvPr>
            <p:ph type="title"/>
          </p:nvPr>
        </p:nvSpPr>
        <p:spPr>
          <a:xfrm>
            <a:off x="586478" y="1683756"/>
            <a:ext cx="3115265" cy="2396359"/>
          </a:xfrm>
        </p:spPr>
        <p:txBody>
          <a:bodyPr anchor="b">
            <a:normAutofit/>
          </a:bodyPr>
          <a:lstStyle/>
          <a:p>
            <a:pPr algn="r"/>
            <a:r>
              <a:rPr lang="en-GB" sz="4000">
                <a:solidFill>
                  <a:srgbClr val="FFFFFF"/>
                </a:solidFill>
              </a:rPr>
              <a:t>Small group discussion</a:t>
            </a:r>
          </a:p>
        </p:txBody>
      </p:sp>
      <p:graphicFrame>
        <p:nvGraphicFramePr>
          <p:cNvPr id="5" name="Content Placeholder 2">
            <a:extLst>
              <a:ext uri="{FF2B5EF4-FFF2-40B4-BE49-F238E27FC236}">
                <a16:creationId xmlns:a16="http://schemas.microsoft.com/office/drawing/2014/main" id="{70E5AC98-7AEC-6AB2-E663-641F2BC7B1B1}"/>
              </a:ext>
            </a:extLst>
          </p:cNvPr>
          <p:cNvGraphicFramePr>
            <a:graphicFrameLocks noGrp="1"/>
          </p:cNvGraphicFramePr>
          <p:nvPr>
            <p:ph idx="1"/>
            <p:extLst>
              <p:ext uri="{D42A27DB-BD31-4B8C-83A1-F6EECF244321}">
                <p14:modId xmlns:p14="http://schemas.microsoft.com/office/powerpoint/2010/main" val="131328940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6234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CEF323-B7EF-9F60-2A4A-3ADA7BA206A2}"/>
              </a:ext>
            </a:extLst>
          </p:cNvPr>
          <p:cNvSpPr>
            <a:spLocks noGrp="1"/>
          </p:cNvSpPr>
          <p:nvPr>
            <p:ph type="ctrTitle"/>
          </p:nvPr>
        </p:nvSpPr>
        <p:spPr>
          <a:xfrm>
            <a:off x="826396" y="586855"/>
            <a:ext cx="4230100"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SEED PGR Research Training</a:t>
            </a:r>
          </a:p>
        </p:txBody>
      </p:sp>
      <p:sp>
        <p:nvSpPr>
          <p:cNvPr id="3" name="Subtitle 2">
            <a:extLst>
              <a:ext uri="{FF2B5EF4-FFF2-40B4-BE49-F238E27FC236}">
                <a16:creationId xmlns:a16="http://schemas.microsoft.com/office/drawing/2014/main" id="{878CC0CC-F9F2-BB87-368D-C30CEE696693}"/>
              </a:ext>
            </a:extLst>
          </p:cNvPr>
          <p:cNvSpPr>
            <a:spLocks noGrp="1"/>
          </p:cNvSpPr>
          <p:nvPr>
            <p:ph type="subTitle" idx="1"/>
          </p:nvPr>
        </p:nvSpPr>
        <p:spPr>
          <a:xfrm>
            <a:off x="6503158" y="649480"/>
            <a:ext cx="4862447" cy="5546047"/>
          </a:xfrm>
        </p:spPr>
        <p:txBody>
          <a:bodyPr vert="horz" lIns="91440" tIns="45720" rIns="91440" bIns="45720" rtlCol="0" anchor="ctr">
            <a:normAutofit/>
          </a:bodyPr>
          <a:lstStyle/>
          <a:p>
            <a:pPr indent="-228600" algn="l">
              <a:buFont typeface="Arial" panose="020B0604020202020204" pitchFamily="34" charset="0"/>
              <a:buChar char="•"/>
            </a:pPr>
            <a:endParaRPr lang="en-US" sz="2000"/>
          </a:p>
          <a:p>
            <a:pPr indent="-228600" algn="l">
              <a:buFont typeface="Arial" panose="020B0604020202020204" pitchFamily="34" charset="0"/>
              <a:buChar char="•"/>
            </a:pPr>
            <a:endParaRPr lang="en-US" sz="2000"/>
          </a:p>
          <a:p>
            <a:pPr indent="-228600" algn="l">
              <a:buFont typeface="Arial" panose="020B0604020202020204" pitchFamily="34" charset="0"/>
              <a:buChar char="•"/>
            </a:pPr>
            <a:r>
              <a:rPr lang="en-US" sz="2000"/>
              <a:t>Dr Pauline Prevett, </a:t>
            </a:r>
            <a:r>
              <a:rPr lang="en-US" sz="2000">
                <a:hlinkClick r:id="rId2"/>
              </a:rPr>
              <a:t>pauline.prevett@manchester.ac.uk</a:t>
            </a:r>
            <a:endParaRPr lang="en-US" sz="2000"/>
          </a:p>
          <a:p>
            <a:pPr indent="-228600" algn="l">
              <a:buFont typeface="Arial" panose="020B0604020202020204" pitchFamily="34" charset="0"/>
              <a:buChar char="•"/>
            </a:pPr>
            <a:r>
              <a:rPr lang="en-US" sz="2000"/>
              <a:t>Associate Director of Postgraduate Research (Research Training)</a:t>
            </a:r>
          </a:p>
        </p:txBody>
      </p:sp>
    </p:spTree>
    <p:extLst>
      <p:ext uri="{BB962C8B-B14F-4D97-AF65-F5344CB8AC3E}">
        <p14:creationId xmlns:p14="http://schemas.microsoft.com/office/powerpoint/2010/main" val="2119528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FBE2B-1506-2883-0BD2-87E200D9BC39}"/>
              </a:ext>
            </a:extLst>
          </p:cNvPr>
          <p:cNvSpPr>
            <a:spLocks noGrp="1"/>
          </p:cNvSpPr>
          <p:nvPr>
            <p:ph type="title"/>
          </p:nvPr>
        </p:nvSpPr>
        <p:spPr/>
        <p:txBody>
          <a:bodyPr/>
          <a:lstStyle/>
          <a:p>
            <a:r>
              <a:rPr lang="en-US"/>
              <a:t>Methods</a:t>
            </a:r>
          </a:p>
        </p:txBody>
      </p:sp>
      <p:sp>
        <p:nvSpPr>
          <p:cNvPr id="3" name="Content Placeholder 2">
            <a:extLst>
              <a:ext uri="{FF2B5EF4-FFF2-40B4-BE49-F238E27FC236}">
                <a16:creationId xmlns:a16="http://schemas.microsoft.com/office/drawing/2014/main" id="{7E788B46-BE65-D7AB-5E68-F7E817C536A7}"/>
              </a:ext>
            </a:extLst>
          </p:cNvPr>
          <p:cNvSpPr>
            <a:spLocks noGrp="1"/>
          </p:cNvSpPr>
          <p:nvPr>
            <p:ph idx="1"/>
          </p:nvPr>
        </p:nvSpPr>
        <p:spPr>
          <a:xfrm>
            <a:off x="838200" y="1313997"/>
            <a:ext cx="10515600" cy="5439908"/>
          </a:xfrm>
        </p:spPr>
        <p:txBody>
          <a:bodyPr vert="horz" lIns="91440" tIns="45720" rIns="91440" bIns="45720" rtlCol="0" anchor="t">
            <a:normAutofit fontScale="92500"/>
          </a:bodyPr>
          <a:lstStyle/>
          <a:p>
            <a:endParaRPr lang="en-US" sz="1400">
              <a:latin typeface="Calibri"/>
              <a:ea typeface="Calibri"/>
              <a:cs typeface="Calibri"/>
            </a:endParaRPr>
          </a:p>
          <a:p>
            <a:pPr marL="0" indent="0">
              <a:buNone/>
            </a:pPr>
            <a:r>
              <a:rPr lang="en-US" sz="1400" b="1">
                <a:latin typeface="Calibri"/>
                <a:ea typeface="Calibri"/>
                <a:cs typeface="Calibri"/>
              </a:rPr>
              <a:t>Paper developing methodology or methods</a:t>
            </a:r>
          </a:p>
          <a:p>
            <a:r>
              <a:rPr lang="en-US" sz="1400">
                <a:latin typeface="Calibri"/>
                <a:ea typeface="Calibri"/>
                <a:cs typeface="Calibri"/>
              </a:rPr>
              <a:t>Prevett, P. (2026). Theory-</a:t>
            </a:r>
            <a:r>
              <a:rPr lang="en-US" sz="1400" err="1">
                <a:latin typeface="Calibri"/>
                <a:ea typeface="Calibri"/>
                <a:cs typeface="Calibri"/>
              </a:rPr>
              <a:t>Operationalising</a:t>
            </a:r>
            <a:r>
              <a:rPr lang="en-US" sz="1400">
                <a:latin typeface="Calibri"/>
                <a:ea typeface="Calibri"/>
                <a:cs typeface="Calibri"/>
              </a:rPr>
              <a:t> Tool Co-Creation: Building Methodology-Specific Analysis Tools Through Human-AI Collaboration. A Position Statement for Qualitative Research Methodology. </a:t>
            </a:r>
            <a:r>
              <a:rPr lang="en-US" sz="1400" i="1">
                <a:latin typeface="Calibri"/>
                <a:ea typeface="Calibri"/>
                <a:cs typeface="Calibri"/>
              </a:rPr>
              <a:t>Forum Qualitative </a:t>
            </a:r>
            <a:r>
              <a:rPr lang="en-US" sz="1400" i="1" err="1">
                <a:latin typeface="Calibri"/>
                <a:ea typeface="Calibri"/>
                <a:cs typeface="Calibri"/>
              </a:rPr>
              <a:t>Sozialforschung</a:t>
            </a:r>
            <a:r>
              <a:rPr lang="en-US" sz="1400" i="1">
                <a:latin typeface="Calibri"/>
                <a:ea typeface="Calibri"/>
                <a:cs typeface="Calibri"/>
              </a:rPr>
              <a:t> Forum: Qualitative Social Research</a:t>
            </a:r>
            <a:r>
              <a:rPr lang="en-US" sz="1400">
                <a:latin typeface="Calibri"/>
                <a:ea typeface="Calibri"/>
                <a:cs typeface="Calibri"/>
              </a:rPr>
              <a:t>, 27(2). </a:t>
            </a:r>
            <a:r>
              <a:rPr lang="en-US" sz="1400">
                <a:latin typeface="Calibri"/>
                <a:ea typeface="Calibri"/>
                <a:cs typeface="Calibri"/>
                <a:hlinkClick r:id="rId2"/>
              </a:rPr>
              <a:t>https://doi.org/10.17169/fqs-27.2.4596</a:t>
            </a:r>
            <a:endParaRPr lang="en-US" sz="1400">
              <a:latin typeface="Calibri"/>
              <a:ea typeface="Calibri"/>
              <a:cs typeface="Calibri"/>
            </a:endParaRPr>
          </a:p>
          <a:p>
            <a:r>
              <a:rPr lang="en-US" sz="1300">
                <a:highlight>
                  <a:srgbClr val="FFFFFF"/>
                </a:highlight>
                <a:latin typeface="Open Sans"/>
                <a:ea typeface="Open Sans"/>
                <a:cs typeface="Open Sans"/>
              </a:rPr>
              <a:t>Egeli, G., Prevett, P., &amp; Amos, I. (2026). Stream of consciousness poetry as crystallized reflexivity: a journey from descriptive to interpretive analysis in IPA. </a:t>
            </a:r>
            <a:r>
              <a:rPr lang="en-US" sz="1300" i="1">
                <a:highlight>
                  <a:srgbClr val="FFFFFF"/>
                </a:highlight>
                <a:latin typeface="Open Sans"/>
                <a:ea typeface="Open Sans"/>
                <a:cs typeface="Open Sans"/>
              </a:rPr>
              <a:t>International Journal of Research &amp; Method in Education</a:t>
            </a:r>
            <a:r>
              <a:rPr lang="en-US" sz="1300">
                <a:highlight>
                  <a:srgbClr val="FFFFFF"/>
                </a:highlight>
                <a:latin typeface="Open Sans"/>
                <a:ea typeface="Open Sans"/>
                <a:cs typeface="Open Sans"/>
              </a:rPr>
              <a:t>, 1–16.</a:t>
            </a:r>
            <a:r>
              <a:rPr lang="en-US" sz="1300">
                <a:solidFill>
                  <a:srgbClr val="333333"/>
                </a:solidFill>
                <a:highlight>
                  <a:srgbClr val="FFFFFF"/>
                </a:highlight>
                <a:latin typeface="Open Sans"/>
                <a:ea typeface="Open Sans"/>
                <a:cs typeface="Open Sans"/>
              </a:rPr>
              <a:t> </a:t>
            </a:r>
            <a:r>
              <a:rPr lang="en-US" sz="1300">
                <a:solidFill>
                  <a:srgbClr val="333333"/>
                </a:solidFill>
                <a:highlight>
                  <a:srgbClr val="FFFFFF"/>
                </a:highlight>
                <a:latin typeface="Open Sans"/>
                <a:ea typeface="Open Sans"/>
                <a:cs typeface="Open Sans"/>
                <a:hlinkClick r:id="rId3"/>
              </a:rPr>
              <a:t>https://doi.org/10.1080/1743727X.2026.2718130</a:t>
            </a:r>
            <a:endParaRPr lang="en-US"/>
          </a:p>
          <a:p>
            <a:r>
              <a:rPr lang="en-US" sz="1400">
                <a:latin typeface="Calibri"/>
                <a:ea typeface="Calibri"/>
                <a:cs typeface="Calibri"/>
              </a:rPr>
              <a:t> Prevett, P., </a:t>
            </a:r>
            <a:r>
              <a:rPr lang="en-US" sz="1400" err="1">
                <a:latin typeface="Calibri"/>
                <a:ea typeface="Calibri"/>
                <a:cs typeface="Calibri"/>
              </a:rPr>
              <a:t>Pampaka</a:t>
            </a:r>
            <a:r>
              <a:rPr lang="en-US" sz="1400">
                <a:latin typeface="Calibri"/>
                <a:ea typeface="Calibri"/>
                <a:cs typeface="Calibri"/>
              </a:rPr>
              <a:t>, M., Farnsworth, V., </a:t>
            </a:r>
            <a:r>
              <a:rPr lang="en-US" sz="1400" err="1">
                <a:latin typeface="Calibri"/>
                <a:ea typeface="Calibri"/>
                <a:cs typeface="Calibri"/>
              </a:rPr>
              <a:t>Kalambouka</a:t>
            </a:r>
            <a:r>
              <a:rPr lang="en-US" sz="1400">
                <a:latin typeface="Calibri"/>
                <a:ea typeface="Calibri"/>
                <a:cs typeface="Calibri"/>
              </a:rPr>
              <a:t>, A. &amp; Shi, X., (2020). 'A Situated Learning Approach to Measuring Financial Literacy Self-Efficacy of Youth', </a:t>
            </a:r>
            <a:r>
              <a:rPr lang="en-US" sz="1400" i="1">
                <a:latin typeface="Calibri"/>
                <a:ea typeface="Calibri"/>
                <a:cs typeface="Calibri"/>
              </a:rPr>
              <a:t>Journal of Financial Counseling and Planning</a:t>
            </a:r>
            <a:r>
              <a:rPr lang="en-US" sz="1400">
                <a:latin typeface="Calibri"/>
                <a:ea typeface="Calibri"/>
                <a:cs typeface="Calibri"/>
              </a:rPr>
              <a:t>, 31(2), p. 229-250.</a:t>
            </a:r>
            <a:r>
              <a:rPr lang="en-US" sz="1400">
                <a:solidFill>
                  <a:srgbClr val="666666"/>
                </a:solidFill>
                <a:highlight>
                  <a:srgbClr val="FFFFFF"/>
                </a:highlight>
                <a:latin typeface="Calibri"/>
                <a:ea typeface="Calibri"/>
                <a:cs typeface="Calibri"/>
              </a:rPr>
              <a:t> </a:t>
            </a:r>
            <a:r>
              <a:rPr lang="en-US" sz="1400">
                <a:latin typeface="Calibri"/>
                <a:ea typeface="Calibri"/>
                <a:cs typeface="Calibri"/>
                <a:hlinkClick r:id="rId4"/>
              </a:rPr>
              <a:t>https://doi.org/10.1891/JFCP-18-00038</a:t>
            </a:r>
            <a:r>
              <a:rPr lang="en-US" sz="1400">
                <a:latin typeface="Calibri"/>
                <a:ea typeface="Calibri"/>
                <a:cs typeface="Calibri"/>
              </a:rPr>
              <a:t>, </a:t>
            </a:r>
          </a:p>
          <a:p>
            <a:r>
              <a:rPr lang="en-US" sz="1400">
                <a:latin typeface="Calibri"/>
                <a:ea typeface="Calibri"/>
                <a:cs typeface="Calibri"/>
              </a:rPr>
              <a:t>Prevett, P., Hernandez-Martinez, P., Black, L., Williams, J., </a:t>
            </a:r>
            <a:r>
              <a:rPr lang="en-US" sz="1400" err="1">
                <a:latin typeface="Calibri"/>
                <a:ea typeface="Calibri"/>
                <a:cs typeface="Calibri"/>
              </a:rPr>
              <a:t>Pampaka</a:t>
            </a:r>
            <a:r>
              <a:rPr lang="en-US" sz="1400">
                <a:latin typeface="Calibri"/>
                <a:ea typeface="Calibri"/>
                <a:cs typeface="Calibri"/>
              </a:rPr>
              <a:t>, M. and Williams, J., (2020). ‘Integrating thematic analysis with cluster analysis of unstructured interview datasets: an evaluative case study of an inquiry into values and approaches to learning mathematics’, </a:t>
            </a:r>
            <a:r>
              <a:rPr lang="en-US" sz="1400" i="1">
                <a:latin typeface="Calibri"/>
                <a:ea typeface="Calibri"/>
                <a:cs typeface="Calibri"/>
              </a:rPr>
              <a:t>International Journal of Research and Method in Education</a:t>
            </a:r>
            <a:r>
              <a:rPr lang="en-US" sz="1400">
                <a:latin typeface="Calibri"/>
                <a:ea typeface="Calibri"/>
                <a:cs typeface="Calibri"/>
              </a:rPr>
              <a:t>, 44(3), p. </a:t>
            </a:r>
            <a:r>
              <a:rPr lang="en-US" sz="1400">
                <a:latin typeface="Calibri"/>
                <a:ea typeface="Calibri"/>
                <a:cs typeface="Calibri"/>
                <a:hlinkClick r:id="rId5"/>
              </a:rPr>
              <a:t>273-286</a:t>
            </a:r>
            <a:r>
              <a:rPr lang="en-US" sz="1400">
                <a:latin typeface="Calibri"/>
                <a:ea typeface="Calibri"/>
                <a:cs typeface="Calibri"/>
              </a:rPr>
              <a:t>. </a:t>
            </a:r>
            <a:r>
              <a:rPr lang="en-US" sz="1400">
                <a:latin typeface="Calibri"/>
                <a:ea typeface="Calibri"/>
                <a:cs typeface="Calibri"/>
                <a:hlinkClick r:id="rId6"/>
              </a:rPr>
              <a:t>https://doi.org/10.1080/1743727X.2020.1785416</a:t>
            </a:r>
            <a:r>
              <a:rPr lang="en-US" sz="1400">
                <a:latin typeface="Calibri"/>
                <a:ea typeface="Calibri"/>
                <a:cs typeface="Calibri"/>
              </a:rPr>
              <a:t> </a:t>
            </a:r>
          </a:p>
          <a:p>
            <a:r>
              <a:rPr lang="en-US" sz="1400" baseline="30000">
                <a:latin typeface="Calibri"/>
                <a:ea typeface="Calibri"/>
                <a:cs typeface="Calibri"/>
              </a:rPr>
              <a:t>.</a:t>
            </a:r>
            <a:r>
              <a:rPr lang="en-US" sz="1400">
                <a:latin typeface="Calibri"/>
                <a:ea typeface="Calibri"/>
                <a:cs typeface="Calibri"/>
              </a:rPr>
              <a:t> Shi, X., Prevett, P., Farnsworth, V., Kwong, K.C., Wan, W., He, F., Zhai, Q. and Zhen, L., (2019). ‘Modeling Changes to Survey Response Items Over Time in a Britain Financial Literacy Education Study’, </a:t>
            </a:r>
            <a:r>
              <a:rPr lang="en-US" sz="1400" i="1">
                <a:latin typeface="Calibri"/>
                <a:ea typeface="Calibri"/>
                <a:cs typeface="Calibri"/>
              </a:rPr>
              <a:t>Journal of Financial Counseling and Planning</a:t>
            </a:r>
            <a:r>
              <a:rPr lang="en-US" sz="1400">
                <a:latin typeface="Calibri"/>
                <a:ea typeface="Calibri"/>
                <a:cs typeface="Calibri"/>
              </a:rPr>
              <a:t>, 30(1), p. </a:t>
            </a:r>
            <a:r>
              <a:rPr lang="en-US" sz="1400">
                <a:latin typeface="Calibri"/>
                <a:ea typeface="Calibri"/>
                <a:cs typeface="Calibri"/>
                <a:hlinkClick r:id="rId7"/>
              </a:rPr>
              <a:t>56-70</a:t>
            </a:r>
            <a:r>
              <a:rPr lang="en-US" sz="1400">
                <a:latin typeface="Calibri"/>
                <a:ea typeface="Calibri"/>
                <a:cs typeface="Calibri"/>
              </a:rPr>
              <a:t>. DOI: 10.1891/1052-3073.30.1.56 </a:t>
            </a:r>
          </a:p>
          <a:p>
            <a:pPr marL="0" indent="0">
              <a:buNone/>
            </a:pPr>
            <a:r>
              <a:rPr lang="en-US" sz="1400" b="1">
                <a:latin typeface="Calibri"/>
                <a:ea typeface="Calibri"/>
                <a:cs typeface="Calibri"/>
              </a:rPr>
              <a:t>Papers using methods</a:t>
            </a:r>
            <a:endParaRPr lang="en-US" b="1">
              <a:latin typeface="Aptos" panose="02110004020202020204"/>
              <a:ea typeface="Calibri"/>
              <a:cs typeface="Calibri"/>
            </a:endParaRPr>
          </a:p>
          <a:p>
            <a:pPr marL="0" indent="0">
              <a:buNone/>
            </a:pPr>
            <a:r>
              <a:rPr lang="en-US" sz="1400">
                <a:latin typeface="Calibri"/>
                <a:ea typeface="Calibri"/>
                <a:cs typeface="Calibri"/>
              </a:rPr>
              <a:t> Literature review methods, survey methods, measurement, quasi experimental studies, longitudinal survey studies,  narrative methods, discursive methods, theory oriented analysis, thematic analysis, cluster analysis</a:t>
            </a:r>
            <a:endParaRPr lang="en-US"/>
          </a:p>
          <a:p>
            <a:pPr marL="0" indent="0">
              <a:buNone/>
            </a:pPr>
            <a:r>
              <a:rPr lang="en-US" sz="1400" b="1">
                <a:latin typeface="Calibri"/>
                <a:ea typeface="Calibri"/>
                <a:cs typeface="Calibri"/>
              </a:rPr>
              <a:t>Teaching research methods</a:t>
            </a:r>
          </a:p>
          <a:p>
            <a:r>
              <a:rPr lang="en-US" sz="1400">
                <a:latin typeface="Calibri"/>
                <a:ea typeface="Calibri"/>
                <a:cs typeface="Calibri"/>
              </a:rPr>
              <a:t>Prevett, P. (2026). The lecturer as tool-builder: Why methods educators should be creating their own interactive digital resources. </a:t>
            </a:r>
            <a:r>
              <a:rPr lang="en-US" sz="1400" i="1">
                <a:latin typeface="Calibri"/>
                <a:ea typeface="Calibri"/>
                <a:cs typeface="Calibri"/>
              </a:rPr>
              <a:t>Innovations in Education and Teaching International</a:t>
            </a:r>
            <a:r>
              <a:rPr lang="en-US" sz="1400">
                <a:latin typeface="Calibri"/>
                <a:ea typeface="Calibri"/>
                <a:cs typeface="Calibri"/>
              </a:rPr>
              <a:t>, 1–7. </a:t>
            </a:r>
            <a:r>
              <a:rPr lang="en-US" sz="1400">
                <a:latin typeface="Calibri"/>
                <a:ea typeface="Calibri"/>
                <a:cs typeface="Calibri"/>
                <a:hlinkClick r:id="rId8"/>
              </a:rPr>
              <a:t>https://doi.org/10.1080/14703297.2026.2719509</a:t>
            </a:r>
            <a:endParaRPr lang="en-US" sz="1400">
              <a:latin typeface="Calibri"/>
              <a:ea typeface="Calibri"/>
              <a:cs typeface="Calibri"/>
            </a:endParaRPr>
          </a:p>
          <a:p>
            <a:r>
              <a:rPr lang="en-US" sz="1400">
                <a:ea typeface="+mn-lt"/>
                <a:cs typeface="+mn-lt"/>
              </a:rPr>
              <a:t>Prevett, P. (2026). Concrete-to-abstract pedagogy in research methods education: Scaffolding methodological reasoning through interactive digital resources [Conference presentation]. British Educational Research Association Annual Conference. Manchester.</a:t>
            </a:r>
          </a:p>
          <a:p>
            <a:endParaRPr lang="en-US" sz="1400">
              <a:latin typeface="Calibri"/>
              <a:ea typeface="Calibri"/>
              <a:cs typeface="Calibri"/>
            </a:endParaRPr>
          </a:p>
          <a:p>
            <a:endParaRPr lang="en-US" sz="1400">
              <a:latin typeface="Calibri"/>
              <a:ea typeface="Calibri"/>
              <a:cs typeface="Calibri"/>
            </a:endParaRPr>
          </a:p>
          <a:p>
            <a:endParaRPr lang="en-US" sz="1400">
              <a:latin typeface="Calibri"/>
              <a:ea typeface="Calibri"/>
              <a:cs typeface="Calibri"/>
            </a:endParaRPr>
          </a:p>
          <a:p>
            <a:endParaRPr lang="en-US" sz="1200">
              <a:latin typeface="Calibri"/>
              <a:ea typeface="Calibri"/>
              <a:cs typeface="Calibri"/>
            </a:endParaRPr>
          </a:p>
          <a:p>
            <a:endParaRPr lang="en-US"/>
          </a:p>
        </p:txBody>
      </p:sp>
    </p:spTree>
    <p:extLst>
      <p:ext uri="{BB962C8B-B14F-4D97-AF65-F5344CB8AC3E}">
        <p14:creationId xmlns:p14="http://schemas.microsoft.com/office/powerpoint/2010/main" val="3814771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166A01-7E87-DE7F-B10F-56CDD8D013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9830" y="1123527"/>
            <a:ext cx="2868309" cy="4604800"/>
          </a:xfrm>
          <a:prstGeom prst="rect">
            <a:avLst/>
          </a:prstGeom>
        </p:spPr>
      </p:pic>
      <p:cxnSp>
        <p:nvCxnSpPr>
          <p:cNvPr id="2069" name="Straight Connector 2068">
            <a:extLst>
              <a:ext uri="{FF2B5EF4-FFF2-40B4-BE49-F238E27FC236}">
                <a16:creationId xmlns:a16="http://schemas.microsoft.com/office/drawing/2014/main" id="{1C6AAE25-BD23-41B5-AAE4-1DA5898C2A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573887"/>
            <a:ext cx="0" cy="3710227"/>
          </a:xfrm>
          <a:prstGeom prst="line">
            <a:avLst/>
          </a:prstGeom>
          <a:ln w="19050">
            <a:solidFill>
              <a:srgbClr val="F2C071"/>
            </a:solidFill>
          </a:ln>
        </p:spPr>
        <p:style>
          <a:lnRef idx="1">
            <a:schemeClr val="accent1"/>
          </a:lnRef>
          <a:fillRef idx="0">
            <a:schemeClr val="accent1"/>
          </a:fillRef>
          <a:effectRef idx="0">
            <a:schemeClr val="accent1"/>
          </a:effectRef>
          <a:fontRef idx="minor">
            <a:schemeClr val="tx1"/>
          </a:fontRef>
        </p:style>
      </p:cxnSp>
      <p:pic>
        <p:nvPicPr>
          <p:cNvPr id="2050" name="Picture 2" descr="JS Groundworks | Groundwork Contractors in Farnham, Haslemere &amp; the ...">
            <a:extLst>
              <a:ext uri="{FF2B5EF4-FFF2-40B4-BE49-F238E27FC236}">
                <a16:creationId xmlns:a16="http://schemas.microsoft.com/office/drawing/2014/main" id="{67D386EF-F1BA-181D-5BED-F741A5D57A7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p:blipFill>
        <p:spPr bwMode="auto">
          <a:xfrm>
            <a:off x="4886676" y="1686838"/>
            <a:ext cx="6184580" cy="3478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654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C9842-CFDE-E7FB-1B64-9B26491F95A2}"/>
              </a:ext>
            </a:extLst>
          </p:cNvPr>
          <p:cNvSpPr>
            <a:spLocks noGrp="1"/>
          </p:cNvSpPr>
          <p:nvPr>
            <p:ph type="title"/>
          </p:nvPr>
        </p:nvSpPr>
        <p:spPr/>
        <p:txBody>
          <a:bodyPr/>
          <a:lstStyle/>
          <a:p>
            <a:r>
              <a:rPr lang="en-GB"/>
              <a:t>Broad-based and specialised</a:t>
            </a:r>
          </a:p>
        </p:txBody>
      </p:sp>
      <p:sp>
        <p:nvSpPr>
          <p:cNvPr id="3" name="Content Placeholder 2">
            <a:extLst>
              <a:ext uri="{FF2B5EF4-FFF2-40B4-BE49-F238E27FC236}">
                <a16:creationId xmlns:a16="http://schemas.microsoft.com/office/drawing/2014/main" id="{49F30786-BC95-F2BB-6FCB-19820712D540}"/>
              </a:ext>
            </a:extLst>
          </p:cNvPr>
          <p:cNvSpPr>
            <a:spLocks noGrp="1"/>
          </p:cNvSpPr>
          <p:nvPr>
            <p:ph idx="1"/>
          </p:nvPr>
        </p:nvSpPr>
        <p:spPr/>
        <p:txBody>
          <a:bodyPr>
            <a:normAutofit/>
          </a:bodyPr>
          <a:lstStyle/>
          <a:p>
            <a:r>
              <a:rPr lang="en-GB"/>
              <a:t> Solid foundations</a:t>
            </a:r>
          </a:p>
          <a:p>
            <a:r>
              <a:rPr lang="en-GB"/>
              <a:t> Researcher expertise</a:t>
            </a:r>
          </a:p>
          <a:p>
            <a:r>
              <a:rPr lang="en-GB"/>
              <a:t>The ESRC continues to place a strong emphasis on providing broad-based social science research training that equips researchers with the knowledge and skills to manage a successful research career and/or to contribute to society in other ways. … </a:t>
            </a:r>
            <a:r>
              <a:rPr lang="en-GB">
                <a:hlinkClick r:id="rId3"/>
              </a:rPr>
              <a:t>ESRC Postgraduate Training and Development Guidelines 2022 (ukri.org)</a:t>
            </a:r>
            <a:endParaRPr lang="en-GB"/>
          </a:p>
          <a:p>
            <a:pPr marL="0" indent="0">
              <a:buNone/>
            </a:pPr>
            <a:endParaRPr lang="en-GB"/>
          </a:p>
          <a:p>
            <a:endParaRPr lang="en-GB"/>
          </a:p>
        </p:txBody>
      </p:sp>
    </p:spTree>
    <p:extLst>
      <p:ext uri="{BB962C8B-B14F-4D97-AF65-F5344CB8AC3E}">
        <p14:creationId xmlns:p14="http://schemas.microsoft.com/office/powerpoint/2010/main" val="1889152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Weeble Wobbles | Flickr - Photo Sharing!">
            <a:extLst>
              <a:ext uri="{FF2B5EF4-FFF2-40B4-BE49-F238E27FC236}">
                <a16:creationId xmlns:a16="http://schemas.microsoft.com/office/drawing/2014/main" id="{D940195A-0813-E73F-E72A-E03151497D7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3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11A70D-27EB-8635-2C73-09F09BE5B759}"/>
              </a:ext>
            </a:extLst>
          </p:cNvPr>
          <p:cNvSpPr>
            <a:spLocks noGrp="1"/>
          </p:cNvSpPr>
          <p:nvPr>
            <p:ph type="title"/>
          </p:nvPr>
        </p:nvSpPr>
        <p:spPr>
          <a:xfrm>
            <a:off x="635000" y="640823"/>
            <a:ext cx="3418659" cy="5583148"/>
          </a:xfrm>
        </p:spPr>
        <p:txBody>
          <a:bodyPr anchor="ctr">
            <a:normAutofit/>
          </a:bodyPr>
          <a:lstStyle/>
          <a:p>
            <a:r>
              <a:rPr lang="en-GB" sz="5400"/>
              <a:t>Broad-based research training</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FF087B39-B9F0-9F26-A9EA-CED657B9FCDC}"/>
              </a:ext>
            </a:extLst>
          </p:cNvPr>
          <p:cNvGraphicFramePr>
            <a:graphicFrameLocks noGrp="1"/>
          </p:cNvGraphicFramePr>
          <p:nvPr>
            <p:ph idx="1"/>
            <p:extLst>
              <p:ext uri="{D42A27DB-BD31-4B8C-83A1-F6EECF244321}">
                <p14:modId xmlns:p14="http://schemas.microsoft.com/office/powerpoint/2010/main" val="23299565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9506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48A9133E-1B42-27BE-120E-EC29FD549284}"/>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6" name="Rectangle 25">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A20E7C-3A08-50B0-0B39-9058307C35F4}"/>
              </a:ext>
            </a:extLst>
          </p:cNvPr>
          <p:cNvSpPr>
            <a:spLocks noGrp="1"/>
          </p:cNvSpPr>
          <p:nvPr>
            <p:ph type="title"/>
          </p:nvPr>
        </p:nvSpPr>
        <p:spPr>
          <a:xfrm>
            <a:off x="838200" y="365125"/>
            <a:ext cx="10515600" cy="1325563"/>
          </a:xfrm>
        </p:spPr>
        <p:txBody>
          <a:bodyPr>
            <a:normAutofit/>
          </a:bodyPr>
          <a:lstStyle/>
          <a:p>
            <a:r>
              <a:rPr lang="en-GB"/>
              <a:t>You navigate your training needs with guidance</a:t>
            </a:r>
          </a:p>
        </p:txBody>
      </p:sp>
      <p:graphicFrame>
        <p:nvGraphicFramePr>
          <p:cNvPr id="5" name="Content Placeholder 2">
            <a:extLst>
              <a:ext uri="{FF2B5EF4-FFF2-40B4-BE49-F238E27FC236}">
                <a16:creationId xmlns:a16="http://schemas.microsoft.com/office/drawing/2014/main" id="{8A83EECF-A20E-5909-2796-BAB8B9E2D117}"/>
              </a:ext>
            </a:extLst>
          </p:cNvPr>
          <p:cNvGraphicFramePr>
            <a:graphicFrameLocks noGrp="1"/>
          </p:cNvGraphicFramePr>
          <p:nvPr>
            <p:ph idx="1"/>
            <p:extLst>
              <p:ext uri="{D42A27DB-BD31-4B8C-83A1-F6EECF244321}">
                <p14:modId xmlns:p14="http://schemas.microsoft.com/office/powerpoint/2010/main" val="229469263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F61CB3D5-ADFD-3102-600B-57BB9A4C2BC9}"/>
              </a:ext>
            </a:extLst>
          </p:cNvPr>
          <p:cNvSpPr txBox="1"/>
          <p:nvPr/>
        </p:nvSpPr>
        <p:spPr>
          <a:xfrm>
            <a:off x="10214316" y="5205046"/>
            <a:ext cx="1139484" cy="369332"/>
          </a:xfrm>
          <a:prstGeom prst="rect">
            <a:avLst/>
          </a:prstGeom>
          <a:noFill/>
        </p:spPr>
        <p:txBody>
          <a:bodyPr wrap="square" rtlCol="0">
            <a:spAutoFit/>
          </a:bodyPr>
          <a:lstStyle/>
          <a:p>
            <a:r>
              <a:rPr lang="en-GB"/>
              <a:t>….</a:t>
            </a:r>
          </a:p>
        </p:txBody>
      </p:sp>
    </p:spTree>
    <p:extLst>
      <p:ext uri="{BB962C8B-B14F-4D97-AF65-F5344CB8AC3E}">
        <p14:creationId xmlns:p14="http://schemas.microsoft.com/office/powerpoint/2010/main" val="3999415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FAE1AF81-3D55-94B8-8449-3875712796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22356" y="10"/>
            <a:ext cx="9669642" cy="6857990"/>
          </a:xfrm>
          <a:prstGeom prst="rect">
            <a:avLst/>
          </a:prstGeom>
        </p:spPr>
      </p:pic>
      <p:sp>
        <p:nvSpPr>
          <p:cNvPr id="42" name="Rectangle 4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3AAD86-5C51-B21C-D67A-60BCB42612D0}"/>
              </a:ext>
            </a:extLst>
          </p:cNvPr>
          <p:cNvSpPr>
            <a:spLocks noGrp="1"/>
          </p:cNvSpPr>
          <p:nvPr>
            <p:ph type="title"/>
          </p:nvPr>
        </p:nvSpPr>
        <p:spPr>
          <a:xfrm>
            <a:off x="838200" y="365125"/>
            <a:ext cx="3822189" cy="1899912"/>
          </a:xfrm>
        </p:spPr>
        <p:txBody>
          <a:bodyPr>
            <a:normAutofit/>
          </a:bodyPr>
          <a:lstStyle/>
          <a:p>
            <a:r>
              <a:rPr lang="en-GB" sz="3700"/>
              <a:t>RSCH80000 SEED PGR Research Methods Unit</a:t>
            </a:r>
          </a:p>
        </p:txBody>
      </p:sp>
      <p:sp>
        <p:nvSpPr>
          <p:cNvPr id="8" name="Content Placeholder 7">
            <a:extLst>
              <a:ext uri="{FF2B5EF4-FFF2-40B4-BE49-F238E27FC236}">
                <a16:creationId xmlns:a16="http://schemas.microsoft.com/office/drawing/2014/main" id="{BA32C546-BF1F-0CD1-BA47-3724289D43F3}"/>
              </a:ext>
            </a:extLst>
          </p:cNvPr>
          <p:cNvSpPr>
            <a:spLocks noGrp="1"/>
          </p:cNvSpPr>
          <p:nvPr>
            <p:ph idx="1"/>
          </p:nvPr>
        </p:nvSpPr>
        <p:spPr>
          <a:xfrm>
            <a:off x="838200" y="2434201"/>
            <a:ext cx="3822189" cy="3742762"/>
          </a:xfrm>
        </p:spPr>
        <p:txBody>
          <a:bodyPr>
            <a:normAutofit/>
          </a:bodyPr>
          <a:lstStyle/>
          <a:p>
            <a:endParaRPr lang="en-US" sz="2000"/>
          </a:p>
          <a:p>
            <a:pPr marL="0" indent="0">
              <a:buNone/>
            </a:pPr>
            <a:r>
              <a:rPr lang="en-US" sz="2000"/>
              <a:t>Details also on your Canvas.</a:t>
            </a:r>
          </a:p>
        </p:txBody>
      </p:sp>
      <p:pic>
        <p:nvPicPr>
          <p:cNvPr id="3" name="Picture 2">
            <a:extLst>
              <a:ext uri="{FF2B5EF4-FFF2-40B4-BE49-F238E27FC236}">
                <a16:creationId xmlns:a16="http://schemas.microsoft.com/office/drawing/2014/main" id="{8C9AAACE-34C8-5989-F7B8-E3FA7E2F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46944"/>
            <a:ext cx="8170985" cy="3628788"/>
          </a:xfrm>
          <a:prstGeom prst="rect">
            <a:avLst/>
          </a:prstGeom>
        </p:spPr>
      </p:pic>
    </p:spTree>
    <p:extLst>
      <p:ext uri="{BB962C8B-B14F-4D97-AF65-F5344CB8AC3E}">
        <p14:creationId xmlns:p14="http://schemas.microsoft.com/office/powerpoint/2010/main" val="4120525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292608"/>
            <a:ext cx="10058400" cy="502920"/>
          </a:xfrm>
          <a:prstGeom prst="rect">
            <a:avLst/>
          </a:prstGeom>
          <a:noFill/>
          <a:ln/>
        </p:spPr>
        <p:txBody>
          <a:bodyPr wrap="square" lIns="0" tIns="0" rIns="0" bIns="0" rtlCol="0" anchor="ctr"/>
          <a:lstStyle/>
          <a:p>
            <a:pPr marL="0" indent="0">
              <a:buNone/>
            </a:pPr>
            <a:r>
              <a:rPr lang="en-US" sz="3200" b="1">
                <a:solidFill>
                  <a:srgbClr val="3D1A52"/>
                </a:solidFill>
                <a:latin typeface="Cambria" pitchFamily="34" charset="0"/>
                <a:ea typeface="Cambria" pitchFamily="34" charset="-122"/>
                <a:cs typeface="Cambria" pitchFamily="34" charset="-120"/>
              </a:rPr>
              <a:t>SEED PGR Research Preparation</a:t>
            </a:r>
            <a:endParaRPr lang="en-US" sz="3200"/>
          </a:p>
        </p:txBody>
      </p:sp>
      <p:sp>
        <p:nvSpPr>
          <p:cNvPr id="3" name="Text 1"/>
          <p:cNvSpPr/>
          <p:nvPr/>
        </p:nvSpPr>
        <p:spPr>
          <a:xfrm>
            <a:off x="548640" y="841248"/>
            <a:ext cx="10058400" cy="310896"/>
          </a:xfrm>
          <a:prstGeom prst="rect">
            <a:avLst/>
          </a:prstGeom>
          <a:noFill/>
          <a:ln/>
        </p:spPr>
        <p:txBody>
          <a:bodyPr wrap="square" lIns="0" tIns="0" rIns="0" bIns="0" rtlCol="0" anchor="ctr"/>
          <a:lstStyle/>
          <a:p>
            <a:pPr marL="0" indent="0">
              <a:buNone/>
            </a:pPr>
            <a:r>
              <a:rPr lang="en-US" sz="1500">
                <a:solidFill>
                  <a:srgbClr val="58585B"/>
                </a:solidFill>
                <a:latin typeface="Calibri" pitchFamily="34" charset="0"/>
                <a:ea typeface="Calibri" pitchFamily="34" charset="-122"/>
                <a:cs typeface="Calibri" pitchFamily="34" charset="-120"/>
              </a:rPr>
              <a:t>Programme structure, 2026–27</a:t>
            </a:r>
            <a:endParaRPr lang="en-US" sz="1500"/>
          </a:p>
        </p:txBody>
      </p:sp>
      <p:sp>
        <p:nvSpPr>
          <p:cNvPr id="4" name="Shape 2"/>
          <p:cNvSpPr/>
          <p:nvPr/>
        </p:nvSpPr>
        <p:spPr>
          <a:xfrm>
            <a:off x="548640" y="1481328"/>
            <a:ext cx="2523744" cy="1874520"/>
          </a:xfrm>
          <a:prstGeom prst="roundRect">
            <a:avLst>
              <a:gd name="adj" fmla="val 4390"/>
            </a:avLst>
          </a:prstGeom>
          <a:solidFill>
            <a:srgbClr val="EFE9F5"/>
          </a:solidFill>
          <a:ln w="12700">
            <a:solidFill>
              <a:srgbClr val="EFE9F5"/>
            </a:solidFill>
            <a:prstDash val="solid"/>
          </a:ln>
          <a:effectLst>
            <a:outerShdw blurRad="101600" dist="25400" dir="5400000" algn="bl" rotWithShape="0">
              <a:srgbClr val="B9A8C9">
                <a:alpha val="35000"/>
              </a:srgbClr>
            </a:outerShdw>
          </a:effectLst>
        </p:spPr>
        <p:txBody>
          <a:bodyPr/>
          <a:lstStyle/>
          <a:p>
            <a:endParaRPr lang="en-GB"/>
          </a:p>
        </p:txBody>
      </p:sp>
      <p:sp>
        <p:nvSpPr>
          <p:cNvPr id="5" name="Shape 3"/>
          <p:cNvSpPr/>
          <p:nvPr/>
        </p:nvSpPr>
        <p:spPr>
          <a:xfrm>
            <a:off x="749808" y="1664208"/>
            <a:ext cx="786384" cy="256032"/>
          </a:xfrm>
          <a:prstGeom prst="roundRect">
            <a:avLst>
              <a:gd name="adj" fmla="val 50000"/>
            </a:avLst>
          </a:prstGeom>
          <a:solidFill>
            <a:srgbClr val="6B2C91"/>
          </a:solidFill>
          <a:ln/>
        </p:spPr>
        <p:txBody>
          <a:bodyPr/>
          <a:lstStyle/>
          <a:p>
            <a:endParaRPr lang="en-GB"/>
          </a:p>
        </p:txBody>
      </p:sp>
      <p:sp>
        <p:nvSpPr>
          <p:cNvPr id="6" name="Text 4"/>
          <p:cNvSpPr/>
          <p:nvPr/>
        </p:nvSpPr>
        <p:spPr>
          <a:xfrm>
            <a:off x="749808" y="1664208"/>
            <a:ext cx="786384" cy="256032"/>
          </a:xfrm>
          <a:prstGeom prst="rect">
            <a:avLst/>
          </a:prstGeom>
          <a:noFill/>
          <a:ln/>
        </p:spPr>
        <p:txBody>
          <a:bodyPr wrap="square" lIns="0" tIns="0" rIns="0" bIns="0" rtlCol="0" anchor="ctr"/>
          <a:lstStyle/>
          <a:p>
            <a:pPr marL="0" indent="0" algn="ctr">
              <a:buNone/>
            </a:pPr>
            <a:r>
              <a:rPr lang="en-US" sz="900" b="1" kern="0" spc="60">
                <a:solidFill>
                  <a:srgbClr val="FFFFFF"/>
                </a:solidFill>
                <a:latin typeface="Calibri" pitchFamily="34" charset="0"/>
                <a:ea typeface="Calibri" pitchFamily="34" charset="-122"/>
                <a:cs typeface="Calibri" pitchFamily="34" charset="-120"/>
              </a:rPr>
              <a:t>BLOCK 1</a:t>
            </a:r>
            <a:endParaRPr lang="en-US" sz="900"/>
          </a:p>
        </p:txBody>
      </p:sp>
      <p:sp>
        <p:nvSpPr>
          <p:cNvPr id="7" name="Text 5"/>
          <p:cNvSpPr/>
          <p:nvPr/>
        </p:nvSpPr>
        <p:spPr>
          <a:xfrm>
            <a:off x="749808" y="2011680"/>
            <a:ext cx="2121408" cy="530352"/>
          </a:xfrm>
          <a:prstGeom prst="rect">
            <a:avLst/>
          </a:prstGeom>
          <a:noFill/>
          <a:ln/>
        </p:spPr>
        <p:txBody>
          <a:bodyPr wrap="square" lIns="0" tIns="0" rIns="0" bIns="0" rtlCol="0" anchor="t"/>
          <a:lstStyle/>
          <a:p>
            <a:pPr marL="0" indent="0">
              <a:lnSpc>
                <a:spcPct val="95000"/>
              </a:lnSpc>
              <a:buNone/>
            </a:pPr>
            <a:r>
              <a:rPr lang="en-US" sz="1500" b="1">
                <a:solidFill>
                  <a:srgbClr val="3D1A52"/>
                </a:solidFill>
                <a:latin typeface="Cambria" pitchFamily="34" charset="0"/>
                <a:ea typeface="Cambria" pitchFamily="34" charset="-122"/>
                <a:cs typeface="Cambria" pitchFamily="34" charset="-120"/>
              </a:rPr>
              <a:t>Core Skills Foundation</a:t>
            </a:r>
            <a:endParaRPr lang="en-US" sz="1500"/>
          </a:p>
        </p:txBody>
      </p:sp>
      <p:sp>
        <p:nvSpPr>
          <p:cNvPr id="8" name="Text 6"/>
          <p:cNvSpPr/>
          <p:nvPr/>
        </p:nvSpPr>
        <p:spPr>
          <a:xfrm>
            <a:off x="749808" y="2569464"/>
            <a:ext cx="2121408" cy="237744"/>
          </a:xfrm>
          <a:prstGeom prst="rect">
            <a:avLst/>
          </a:prstGeom>
          <a:noFill/>
          <a:ln/>
        </p:spPr>
        <p:txBody>
          <a:bodyPr wrap="square" lIns="0" tIns="0" rIns="0" bIns="0" rtlCol="0" anchor="ctr"/>
          <a:lstStyle/>
          <a:p>
            <a:pPr marL="0" indent="0">
              <a:buNone/>
            </a:pPr>
            <a:r>
              <a:rPr lang="en-US" sz="1100" b="1">
                <a:solidFill>
                  <a:srgbClr val="6B2C91"/>
                </a:solidFill>
                <a:latin typeface="Calibri" pitchFamily="34" charset="0"/>
                <a:ea typeface="Calibri" pitchFamily="34" charset="-122"/>
                <a:cs typeface="Calibri" pitchFamily="34" charset="-120"/>
              </a:rPr>
              <a:t>Mon 12 – Fri 16 Oct 2026</a:t>
            </a:r>
            <a:endParaRPr lang="en-US" sz="1100"/>
          </a:p>
        </p:txBody>
      </p:sp>
      <p:sp>
        <p:nvSpPr>
          <p:cNvPr id="9" name="Text 7"/>
          <p:cNvSpPr/>
          <p:nvPr/>
        </p:nvSpPr>
        <p:spPr>
          <a:xfrm>
            <a:off x="749808" y="2834640"/>
            <a:ext cx="2121408" cy="402336"/>
          </a:xfrm>
          <a:prstGeom prst="rect">
            <a:avLst/>
          </a:prstGeom>
          <a:noFill/>
          <a:ln/>
        </p:spPr>
        <p:txBody>
          <a:bodyPr wrap="square" lIns="0" tIns="0" rIns="0" bIns="0" rtlCol="0" anchor="t"/>
          <a:lstStyle/>
          <a:p>
            <a:pPr marL="0" indent="0">
              <a:lnSpc>
                <a:spcPct val="95000"/>
              </a:lnSpc>
              <a:buNone/>
            </a:pPr>
            <a:r>
              <a:rPr lang="en-US" sz="1050">
                <a:solidFill>
                  <a:srgbClr val="58585B"/>
                </a:solidFill>
                <a:latin typeface="Calibri" pitchFamily="34" charset="0"/>
                <a:ea typeface="Calibri" pitchFamily="34" charset="-122"/>
                <a:cs typeface="Calibri" pitchFamily="34" charset="-120"/>
              </a:rPr>
              <a:t>Paradigms, design, literature searching.</a:t>
            </a:r>
            <a:endParaRPr lang="en-US" sz="1050"/>
          </a:p>
        </p:txBody>
      </p:sp>
      <p:sp>
        <p:nvSpPr>
          <p:cNvPr id="10" name="Shape 8"/>
          <p:cNvSpPr/>
          <p:nvPr/>
        </p:nvSpPr>
        <p:spPr>
          <a:xfrm>
            <a:off x="1810512" y="3355848"/>
            <a:ext cx="0" cy="484632"/>
          </a:xfrm>
          <a:prstGeom prst="line">
            <a:avLst/>
          </a:prstGeom>
          <a:noFill/>
          <a:ln w="19050">
            <a:solidFill>
              <a:srgbClr val="6B2C91"/>
            </a:solidFill>
            <a:prstDash val="solid"/>
          </a:ln>
        </p:spPr>
        <p:txBody>
          <a:bodyPr/>
          <a:lstStyle/>
          <a:p>
            <a:endParaRPr lang="en-GB"/>
          </a:p>
        </p:txBody>
      </p:sp>
      <p:sp>
        <p:nvSpPr>
          <p:cNvPr id="11" name="Shape 9"/>
          <p:cNvSpPr/>
          <p:nvPr/>
        </p:nvSpPr>
        <p:spPr>
          <a:xfrm>
            <a:off x="1728216" y="3758184"/>
            <a:ext cx="164592" cy="164592"/>
          </a:xfrm>
          <a:prstGeom prst="ellipse">
            <a:avLst/>
          </a:prstGeom>
          <a:solidFill>
            <a:srgbClr val="6B2C91"/>
          </a:solidFill>
          <a:ln w="19050">
            <a:solidFill>
              <a:srgbClr val="FFFFFF"/>
            </a:solidFill>
            <a:prstDash val="solid"/>
          </a:ln>
        </p:spPr>
        <p:txBody>
          <a:bodyPr/>
          <a:lstStyle/>
          <a:p>
            <a:endParaRPr lang="en-GB"/>
          </a:p>
        </p:txBody>
      </p:sp>
      <p:sp>
        <p:nvSpPr>
          <p:cNvPr id="12" name="Shape 10"/>
          <p:cNvSpPr/>
          <p:nvPr/>
        </p:nvSpPr>
        <p:spPr>
          <a:xfrm>
            <a:off x="3395167" y="1481328"/>
            <a:ext cx="2523744" cy="1874520"/>
          </a:xfrm>
          <a:prstGeom prst="roundRect">
            <a:avLst>
              <a:gd name="adj" fmla="val 4390"/>
            </a:avLst>
          </a:prstGeom>
          <a:solidFill>
            <a:srgbClr val="EFE9F5"/>
          </a:solidFill>
          <a:ln w="12700">
            <a:solidFill>
              <a:srgbClr val="EFE9F5"/>
            </a:solidFill>
            <a:prstDash val="solid"/>
          </a:ln>
          <a:effectLst>
            <a:outerShdw blurRad="101600" dist="25400" dir="5400000" algn="bl" rotWithShape="0">
              <a:srgbClr val="B9A8C9">
                <a:alpha val="35000"/>
              </a:srgbClr>
            </a:outerShdw>
          </a:effectLst>
        </p:spPr>
        <p:txBody>
          <a:bodyPr/>
          <a:lstStyle/>
          <a:p>
            <a:endParaRPr lang="en-GB"/>
          </a:p>
        </p:txBody>
      </p:sp>
      <p:sp>
        <p:nvSpPr>
          <p:cNvPr id="13" name="Shape 11"/>
          <p:cNvSpPr/>
          <p:nvPr/>
        </p:nvSpPr>
        <p:spPr>
          <a:xfrm>
            <a:off x="3596335" y="1664208"/>
            <a:ext cx="786384" cy="256032"/>
          </a:xfrm>
          <a:prstGeom prst="roundRect">
            <a:avLst>
              <a:gd name="adj" fmla="val 50000"/>
            </a:avLst>
          </a:prstGeom>
          <a:solidFill>
            <a:srgbClr val="6B2C91"/>
          </a:solidFill>
          <a:ln/>
        </p:spPr>
        <p:txBody>
          <a:bodyPr/>
          <a:lstStyle/>
          <a:p>
            <a:endParaRPr lang="en-GB"/>
          </a:p>
        </p:txBody>
      </p:sp>
      <p:sp>
        <p:nvSpPr>
          <p:cNvPr id="14" name="Text 12"/>
          <p:cNvSpPr/>
          <p:nvPr/>
        </p:nvSpPr>
        <p:spPr>
          <a:xfrm>
            <a:off x="3596335" y="1664208"/>
            <a:ext cx="786384" cy="256032"/>
          </a:xfrm>
          <a:prstGeom prst="rect">
            <a:avLst/>
          </a:prstGeom>
          <a:noFill/>
          <a:ln/>
        </p:spPr>
        <p:txBody>
          <a:bodyPr wrap="square" lIns="0" tIns="0" rIns="0" bIns="0" rtlCol="0" anchor="ctr"/>
          <a:lstStyle/>
          <a:p>
            <a:pPr marL="0" indent="0" algn="ctr">
              <a:buNone/>
            </a:pPr>
            <a:r>
              <a:rPr lang="en-US" sz="900" b="1" kern="0" spc="60">
                <a:solidFill>
                  <a:srgbClr val="FFFFFF"/>
                </a:solidFill>
                <a:latin typeface="Calibri" pitchFamily="34" charset="0"/>
                <a:ea typeface="Calibri" pitchFamily="34" charset="-122"/>
                <a:cs typeface="Calibri" pitchFamily="34" charset="-120"/>
              </a:rPr>
              <a:t>BLOCK 2</a:t>
            </a:r>
            <a:endParaRPr lang="en-US" sz="900"/>
          </a:p>
        </p:txBody>
      </p:sp>
      <p:sp>
        <p:nvSpPr>
          <p:cNvPr id="15" name="Text 13"/>
          <p:cNvSpPr/>
          <p:nvPr/>
        </p:nvSpPr>
        <p:spPr>
          <a:xfrm>
            <a:off x="3596335" y="2011680"/>
            <a:ext cx="2121408" cy="530352"/>
          </a:xfrm>
          <a:prstGeom prst="rect">
            <a:avLst/>
          </a:prstGeom>
          <a:noFill/>
          <a:ln/>
        </p:spPr>
        <p:txBody>
          <a:bodyPr wrap="square" lIns="0" tIns="0" rIns="0" bIns="0" rtlCol="0" anchor="t"/>
          <a:lstStyle/>
          <a:p>
            <a:pPr marL="0" indent="0">
              <a:lnSpc>
                <a:spcPct val="95000"/>
              </a:lnSpc>
              <a:buNone/>
            </a:pPr>
            <a:r>
              <a:rPr lang="en-US" sz="1500" b="1">
                <a:solidFill>
                  <a:srgbClr val="3D1A52"/>
                </a:solidFill>
                <a:latin typeface="Cambria" pitchFamily="34" charset="0"/>
                <a:ea typeface="Cambria" pitchFamily="34" charset="-122"/>
                <a:cs typeface="Cambria" pitchFamily="34" charset="-120"/>
              </a:rPr>
              <a:t>Data Collection &amp; Methods</a:t>
            </a:r>
            <a:endParaRPr lang="en-US" sz="1500"/>
          </a:p>
        </p:txBody>
      </p:sp>
      <p:sp>
        <p:nvSpPr>
          <p:cNvPr id="16" name="Text 14"/>
          <p:cNvSpPr/>
          <p:nvPr/>
        </p:nvSpPr>
        <p:spPr>
          <a:xfrm>
            <a:off x="3596335" y="2569464"/>
            <a:ext cx="2121408" cy="237744"/>
          </a:xfrm>
          <a:prstGeom prst="rect">
            <a:avLst/>
          </a:prstGeom>
          <a:noFill/>
          <a:ln/>
        </p:spPr>
        <p:txBody>
          <a:bodyPr wrap="square" lIns="0" tIns="0" rIns="0" bIns="0" rtlCol="0" anchor="ctr"/>
          <a:lstStyle/>
          <a:p>
            <a:pPr marL="0" indent="0">
              <a:buNone/>
            </a:pPr>
            <a:r>
              <a:rPr lang="en-US" sz="1100" b="1">
                <a:solidFill>
                  <a:srgbClr val="6B2C91"/>
                </a:solidFill>
                <a:latin typeface="Calibri" pitchFamily="34" charset="0"/>
                <a:ea typeface="Calibri" pitchFamily="34" charset="-122"/>
                <a:cs typeface="Calibri" pitchFamily="34" charset="-120"/>
              </a:rPr>
              <a:t>Mon 16 – Fri 20 Nov 2026</a:t>
            </a:r>
            <a:endParaRPr lang="en-US" sz="1100"/>
          </a:p>
        </p:txBody>
      </p:sp>
      <p:sp>
        <p:nvSpPr>
          <p:cNvPr id="17" name="Text 15"/>
          <p:cNvSpPr/>
          <p:nvPr/>
        </p:nvSpPr>
        <p:spPr>
          <a:xfrm>
            <a:off x="3596335" y="2834640"/>
            <a:ext cx="2121408" cy="402336"/>
          </a:xfrm>
          <a:prstGeom prst="rect">
            <a:avLst/>
          </a:prstGeom>
          <a:noFill/>
          <a:ln/>
        </p:spPr>
        <p:txBody>
          <a:bodyPr wrap="square" lIns="0" tIns="0" rIns="0" bIns="0" rtlCol="0" anchor="t"/>
          <a:lstStyle/>
          <a:p>
            <a:pPr marL="0" indent="0">
              <a:lnSpc>
                <a:spcPct val="95000"/>
              </a:lnSpc>
              <a:buNone/>
            </a:pPr>
            <a:r>
              <a:rPr lang="en-US" sz="1050">
                <a:solidFill>
                  <a:srgbClr val="58585B"/>
                </a:solidFill>
                <a:latin typeface="Calibri" pitchFamily="34" charset="0"/>
                <a:ea typeface="Calibri" pitchFamily="34" charset="-122"/>
                <a:cs typeface="Calibri" pitchFamily="34" charset="-120"/>
              </a:rPr>
              <a:t>Questionnaires, interviews, analysis, fieldwork.</a:t>
            </a:r>
            <a:endParaRPr lang="en-US" sz="1050"/>
          </a:p>
        </p:txBody>
      </p:sp>
      <p:sp>
        <p:nvSpPr>
          <p:cNvPr id="18" name="Shape 16"/>
          <p:cNvSpPr/>
          <p:nvPr/>
        </p:nvSpPr>
        <p:spPr>
          <a:xfrm>
            <a:off x="4657039" y="3355848"/>
            <a:ext cx="0" cy="484632"/>
          </a:xfrm>
          <a:prstGeom prst="line">
            <a:avLst/>
          </a:prstGeom>
          <a:noFill/>
          <a:ln w="19050">
            <a:solidFill>
              <a:srgbClr val="6B2C91"/>
            </a:solidFill>
            <a:prstDash val="solid"/>
          </a:ln>
        </p:spPr>
        <p:txBody>
          <a:bodyPr/>
          <a:lstStyle/>
          <a:p>
            <a:endParaRPr lang="en-GB"/>
          </a:p>
        </p:txBody>
      </p:sp>
      <p:sp>
        <p:nvSpPr>
          <p:cNvPr id="19" name="Shape 17"/>
          <p:cNvSpPr/>
          <p:nvPr/>
        </p:nvSpPr>
        <p:spPr>
          <a:xfrm>
            <a:off x="4574743" y="3758184"/>
            <a:ext cx="164592" cy="164592"/>
          </a:xfrm>
          <a:prstGeom prst="ellipse">
            <a:avLst/>
          </a:prstGeom>
          <a:solidFill>
            <a:srgbClr val="6B2C91"/>
          </a:solidFill>
          <a:ln w="19050">
            <a:solidFill>
              <a:srgbClr val="FFFFFF"/>
            </a:solidFill>
            <a:prstDash val="solid"/>
          </a:ln>
        </p:spPr>
        <p:txBody>
          <a:bodyPr/>
          <a:lstStyle/>
          <a:p>
            <a:endParaRPr lang="en-GB"/>
          </a:p>
        </p:txBody>
      </p:sp>
      <p:sp>
        <p:nvSpPr>
          <p:cNvPr id="20" name="Shape 18"/>
          <p:cNvSpPr/>
          <p:nvPr/>
        </p:nvSpPr>
        <p:spPr>
          <a:xfrm>
            <a:off x="6241694" y="1481328"/>
            <a:ext cx="2523744" cy="1874520"/>
          </a:xfrm>
          <a:prstGeom prst="roundRect">
            <a:avLst>
              <a:gd name="adj" fmla="val 4390"/>
            </a:avLst>
          </a:prstGeom>
          <a:solidFill>
            <a:srgbClr val="FFFFFF"/>
          </a:solidFill>
          <a:ln w="19050">
            <a:solidFill>
              <a:srgbClr val="F2A900"/>
            </a:solidFill>
            <a:prstDash val="solid"/>
          </a:ln>
          <a:effectLst>
            <a:outerShdw blurRad="101600" dist="25400" dir="5400000" algn="bl" rotWithShape="0">
              <a:srgbClr val="B9A8C9">
                <a:alpha val="35000"/>
              </a:srgbClr>
            </a:outerShdw>
          </a:effectLst>
        </p:spPr>
        <p:txBody>
          <a:bodyPr/>
          <a:lstStyle/>
          <a:p>
            <a:endParaRPr lang="en-GB"/>
          </a:p>
        </p:txBody>
      </p:sp>
      <p:sp>
        <p:nvSpPr>
          <p:cNvPr id="21" name="Shape 19"/>
          <p:cNvSpPr/>
          <p:nvPr/>
        </p:nvSpPr>
        <p:spPr>
          <a:xfrm>
            <a:off x="6442862" y="1664208"/>
            <a:ext cx="932688" cy="256032"/>
          </a:xfrm>
          <a:prstGeom prst="roundRect">
            <a:avLst>
              <a:gd name="adj" fmla="val 50000"/>
            </a:avLst>
          </a:prstGeom>
          <a:solidFill>
            <a:srgbClr val="F2A900"/>
          </a:solidFill>
          <a:ln/>
        </p:spPr>
        <p:txBody>
          <a:bodyPr/>
          <a:lstStyle/>
          <a:p>
            <a:endParaRPr lang="en-GB"/>
          </a:p>
        </p:txBody>
      </p:sp>
      <p:sp>
        <p:nvSpPr>
          <p:cNvPr id="22" name="Text 20"/>
          <p:cNvSpPr/>
          <p:nvPr/>
        </p:nvSpPr>
        <p:spPr>
          <a:xfrm>
            <a:off x="6442862" y="1664208"/>
            <a:ext cx="932688" cy="256032"/>
          </a:xfrm>
          <a:prstGeom prst="rect">
            <a:avLst/>
          </a:prstGeom>
          <a:noFill/>
          <a:ln/>
        </p:spPr>
        <p:txBody>
          <a:bodyPr wrap="square" lIns="0" tIns="0" rIns="0" bIns="0" rtlCol="0" anchor="ctr"/>
          <a:lstStyle/>
          <a:p>
            <a:pPr marL="0" indent="0" algn="ctr">
              <a:buNone/>
            </a:pPr>
            <a:r>
              <a:rPr lang="en-US" sz="900" b="1" kern="0" spc="60">
                <a:solidFill>
                  <a:srgbClr val="3D1A52"/>
                </a:solidFill>
                <a:latin typeface="Calibri" pitchFamily="34" charset="0"/>
                <a:ea typeface="Calibri" pitchFamily="34" charset="-122"/>
                <a:cs typeface="Calibri" pitchFamily="34" charset="-120"/>
              </a:rPr>
              <a:t>OPTIONAL</a:t>
            </a:r>
            <a:endParaRPr lang="en-US" sz="900"/>
          </a:p>
        </p:txBody>
      </p:sp>
      <p:sp>
        <p:nvSpPr>
          <p:cNvPr id="23" name="Text 21"/>
          <p:cNvSpPr/>
          <p:nvPr/>
        </p:nvSpPr>
        <p:spPr>
          <a:xfrm>
            <a:off x="6442862" y="2011680"/>
            <a:ext cx="2121408" cy="530352"/>
          </a:xfrm>
          <a:prstGeom prst="rect">
            <a:avLst/>
          </a:prstGeom>
          <a:noFill/>
          <a:ln/>
        </p:spPr>
        <p:txBody>
          <a:bodyPr wrap="square" lIns="0" tIns="0" rIns="0" bIns="0" rtlCol="0" anchor="t"/>
          <a:lstStyle/>
          <a:p>
            <a:pPr marL="0" indent="0">
              <a:lnSpc>
                <a:spcPct val="95000"/>
              </a:lnSpc>
              <a:buNone/>
            </a:pPr>
            <a:r>
              <a:rPr lang="en-US" sz="1500" b="1">
                <a:solidFill>
                  <a:srgbClr val="3D1A52"/>
                </a:solidFill>
                <a:latin typeface="Cambria" pitchFamily="34" charset="0"/>
                <a:ea typeface="Cambria" pitchFamily="34" charset="-122"/>
                <a:cs typeface="Cambria" pitchFamily="34" charset="-120"/>
              </a:rPr>
              <a:t>Software Intensives</a:t>
            </a:r>
            <a:endParaRPr lang="en-US" sz="1500"/>
          </a:p>
        </p:txBody>
      </p:sp>
      <p:sp>
        <p:nvSpPr>
          <p:cNvPr id="24" name="Text 22"/>
          <p:cNvSpPr/>
          <p:nvPr/>
        </p:nvSpPr>
        <p:spPr>
          <a:xfrm>
            <a:off x="6442862" y="2569464"/>
            <a:ext cx="2121408" cy="237744"/>
          </a:xfrm>
          <a:prstGeom prst="rect">
            <a:avLst/>
          </a:prstGeom>
          <a:noFill/>
          <a:ln/>
        </p:spPr>
        <p:txBody>
          <a:bodyPr wrap="square" lIns="0" tIns="0" rIns="0" bIns="0" rtlCol="0" anchor="ctr"/>
          <a:lstStyle/>
          <a:p>
            <a:pPr marL="0" indent="0">
              <a:buNone/>
            </a:pPr>
            <a:r>
              <a:rPr lang="en-US" sz="1100" b="1">
                <a:solidFill>
                  <a:srgbClr val="6B2C91"/>
                </a:solidFill>
                <a:latin typeface="Calibri" pitchFamily="34" charset="0"/>
                <a:ea typeface="Calibri" pitchFamily="34" charset="-122"/>
                <a:cs typeface="Calibri" pitchFamily="34" charset="-120"/>
              </a:rPr>
              <a:t>R / Stats 8–9 Dec  ·  GIS January</a:t>
            </a:r>
            <a:endParaRPr lang="en-US" sz="1100"/>
          </a:p>
        </p:txBody>
      </p:sp>
      <p:sp>
        <p:nvSpPr>
          <p:cNvPr id="25" name="Text 23"/>
          <p:cNvSpPr/>
          <p:nvPr/>
        </p:nvSpPr>
        <p:spPr>
          <a:xfrm>
            <a:off x="6442862" y="2834640"/>
            <a:ext cx="2121408" cy="402336"/>
          </a:xfrm>
          <a:prstGeom prst="rect">
            <a:avLst/>
          </a:prstGeom>
          <a:noFill/>
          <a:ln/>
        </p:spPr>
        <p:txBody>
          <a:bodyPr wrap="square" lIns="0" tIns="0" rIns="0" bIns="0" rtlCol="0" anchor="t"/>
          <a:lstStyle/>
          <a:p>
            <a:pPr marL="0" indent="0">
              <a:lnSpc>
                <a:spcPct val="95000"/>
              </a:lnSpc>
              <a:buNone/>
            </a:pPr>
            <a:r>
              <a:rPr lang="en-US" sz="1050">
                <a:solidFill>
                  <a:srgbClr val="58585B"/>
                </a:solidFill>
                <a:latin typeface="Calibri" pitchFamily="34" charset="0"/>
                <a:ea typeface="Calibri" pitchFamily="34" charset="-122"/>
                <a:cs typeface="Calibri" pitchFamily="34" charset="-120"/>
              </a:rPr>
              <a:t>Two days R and statistics; one to two days GIS.</a:t>
            </a:r>
            <a:endParaRPr lang="en-US" sz="1050"/>
          </a:p>
        </p:txBody>
      </p:sp>
      <p:sp>
        <p:nvSpPr>
          <p:cNvPr id="26" name="Shape 24"/>
          <p:cNvSpPr/>
          <p:nvPr/>
        </p:nvSpPr>
        <p:spPr>
          <a:xfrm>
            <a:off x="7503566" y="3355848"/>
            <a:ext cx="0" cy="484632"/>
          </a:xfrm>
          <a:prstGeom prst="line">
            <a:avLst/>
          </a:prstGeom>
          <a:noFill/>
          <a:ln w="19050">
            <a:solidFill>
              <a:srgbClr val="F2A900"/>
            </a:solidFill>
            <a:prstDash val="dash"/>
          </a:ln>
        </p:spPr>
        <p:txBody>
          <a:bodyPr/>
          <a:lstStyle/>
          <a:p>
            <a:endParaRPr lang="en-GB"/>
          </a:p>
        </p:txBody>
      </p:sp>
      <p:sp>
        <p:nvSpPr>
          <p:cNvPr id="27" name="Shape 25"/>
          <p:cNvSpPr/>
          <p:nvPr/>
        </p:nvSpPr>
        <p:spPr>
          <a:xfrm>
            <a:off x="7421270" y="3758184"/>
            <a:ext cx="164592" cy="164592"/>
          </a:xfrm>
          <a:prstGeom prst="ellipse">
            <a:avLst/>
          </a:prstGeom>
          <a:solidFill>
            <a:srgbClr val="F2A900"/>
          </a:solidFill>
          <a:ln w="19050">
            <a:solidFill>
              <a:srgbClr val="FFFFFF"/>
            </a:solidFill>
            <a:prstDash val="solid"/>
          </a:ln>
        </p:spPr>
        <p:txBody>
          <a:bodyPr/>
          <a:lstStyle/>
          <a:p>
            <a:endParaRPr lang="en-GB"/>
          </a:p>
        </p:txBody>
      </p:sp>
      <p:sp>
        <p:nvSpPr>
          <p:cNvPr id="28" name="Shape 26"/>
          <p:cNvSpPr/>
          <p:nvPr/>
        </p:nvSpPr>
        <p:spPr>
          <a:xfrm>
            <a:off x="9088222" y="1481328"/>
            <a:ext cx="2523744" cy="1874520"/>
          </a:xfrm>
          <a:prstGeom prst="roundRect">
            <a:avLst>
              <a:gd name="adj" fmla="val 4390"/>
            </a:avLst>
          </a:prstGeom>
          <a:solidFill>
            <a:srgbClr val="EFE9F5"/>
          </a:solidFill>
          <a:ln w="12700">
            <a:solidFill>
              <a:srgbClr val="EFE9F5"/>
            </a:solidFill>
            <a:prstDash val="solid"/>
          </a:ln>
          <a:effectLst>
            <a:outerShdw blurRad="101600" dist="25400" dir="5400000" algn="bl" rotWithShape="0">
              <a:srgbClr val="B9A8C9">
                <a:alpha val="35000"/>
              </a:srgbClr>
            </a:outerShdw>
          </a:effectLst>
        </p:spPr>
        <p:txBody>
          <a:bodyPr/>
          <a:lstStyle/>
          <a:p>
            <a:endParaRPr lang="en-GB"/>
          </a:p>
        </p:txBody>
      </p:sp>
      <p:sp>
        <p:nvSpPr>
          <p:cNvPr id="29" name="Shape 27"/>
          <p:cNvSpPr/>
          <p:nvPr/>
        </p:nvSpPr>
        <p:spPr>
          <a:xfrm>
            <a:off x="9289390" y="1664208"/>
            <a:ext cx="786384" cy="256032"/>
          </a:xfrm>
          <a:prstGeom prst="roundRect">
            <a:avLst>
              <a:gd name="adj" fmla="val 50000"/>
            </a:avLst>
          </a:prstGeom>
          <a:solidFill>
            <a:srgbClr val="6B2C91"/>
          </a:solidFill>
          <a:ln/>
        </p:spPr>
        <p:txBody>
          <a:bodyPr/>
          <a:lstStyle/>
          <a:p>
            <a:endParaRPr lang="en-GB"/>
          </a:p>
        </p:txBody>
      </p:sp>
      <p:sp>
        <p:nvSpPr>
          <p:cNvPr id="30" name="Text 28"/>
          <p:cNvSpPr/>
          <p:nvPr/>
        </p:nvSpPr>
        <p:spPr>
          <a:xfrm>
            <a:off x="9289390" y="1664208"/>
            <a:ext cx="786384" cy="256032"/>
          </a:xfrm>
          <a:prstGeom prst="rect">
            <a:avLst/>
          </a:prstGeom>
          <a:noFill/>
          <a:ln/>
        </p:spPr>
        <p:txBody>
          <a:bodyPr wrap="square" lIns="0" tIns="0" rIns="0" bIns="0" rtlCol="0" anchor="ctr"/>
          <a:lstStyle/>
          <a:p>
            <a:pPr marL="0" indent="0" algn="ctr">
              <a:buNone/>
            </a:pPr>
            <a:r>
              <a:rPr lang="en-US" sz="900" b="1" kern="0" spc="60">
                <a:solidFill>
                  <a:srgbClr val="FFFFFF"/>
                </a:solidFill>
                <a:latin typeface="Calibri" pitchFamily="34" charset="0"/>
                <a:ea typeface="Calibri" pitchFamily="34" charset="-122"/>
                <a:cs typeface="Calibri" pitchFamily="34" charset="-120"/>
              </a:rPr>
              <a:t>BLOCK 3</a:t>
            </a:r>
            <a:endParaRPr lang="en-US" sz="900"/>
          </a:p>
        </p:txBody>
      </p:sp>
      <p:sp>
        <p:nvSpPr>
          <p:cNvPr id="31" name="Text 29"/>
          <p:cNvSpPr/>
          <p:nvPr/>
        </p:nvSpPr>
        <p:spPr>
          <a:xfrm>
            <a:off x="9289390" y="2011680"/>
            <a:ext cx="2121408" cy="530352"/>
          </a:xfrm>
          <a:prstGeom prst="rect">
            <a:avLst/>
          </a:prstGeom>
          <a:noFill/>
          <a:ln/>
        </p:spPr>
        <p:txBody>
          <a:bodyPr wrap="square" lIns="0" tIns="0" rIns="0" bIns="0" rtlCol="0" anchor="t"/>
          <a:lstStyle/>
          <a:p>
            <a:pPr marL="0" indent="0">
              <a:lnSpc>
                <a:spcPct val="95000"/>
              </a:lnSpc>
              <a:buNone/>
            </a:pPr>
            <a:r>
              <a:rPr lang="en-US" sz="1500" b="1">
                <a:solidFill>
                  <a:srgbClr val="3D1A52"/>
                </a:solidFill>
                <a:latin typeface="Cambria" pitchFamily="34" charset="0"/>
                <a:ea typeface="Cambria" pitchFamily="34" charset="-122"/>
                <a:cs typeface="Cambria" pitchFamily="34" charset="-120"/>
              </a:rPr>
              <a:t>Refresher, Ethics &amp; Reflection</a:t>
            </a:r>
            <a:endParaRPr lang="en-US" sz="1500"/>
          </a:p>
        </p:txBody>
      </p:sp>
      <p:sp>
        <p:nvSpPr>
          <p:cNvPr id="32" name="Text 30"/>
          <p:cNvSpPr/>
          <p:nvPr/>
        </p:nvSpPr>
        <p:spPr>
          <a:xfrm>
            <a:off x="9289390" y="2569464"/>
            <a:ext cx="2121408" cy="237744"/>
          </a:xfrm>
          <a:prstGeom prst="rect">
            <a:avLst/>
          </a:prstGeom>
          <a:noFill/>
          <a:ln/>
        </p:spPr>
        <p:txBody>
          <a:bodyPr wrap="square" lIns="0" tIns="0" rIns="0" bIns="0" rtlCol="0" anchor="ctr"/>
          <a:lstStyle/>
          <a:p>
            <a:pPr marL="0" indent="0">
              <a:buNone/>
            </a:pPr>
            <a:r>
              <a:rPr lang="en-US" sz="1100" b="1">
                <a:solidFill>
                  <a:srgbClr val="6B2C91"/>
                </a:solidFill>
                <a:latin typeface="Calibri" pitchFamily="34" charset="0"/>
                <a:ea typeface="Calibri" pitchFamily="34" charset="-122"/>
                <a:cs typeface="Calibri" pitchFamily="34" charset="-120"/>
              </a:rPr>
              <a:t>Mon 15 – Fri 19 Feb 2027</a:t>
            </a:r>
            <a:endParaRPr lang="en-US" sz="1100"/>
          </a:p>
        </p:txBody>
      </p:sp>
      <p:sp>
        <p:nvSpPr>
          <p:cNvPr id="33" name="Text 31"/>
          <p:cNvSpPr/>
          <p:nvPr/>
        </p:nvSpPr>
        <p:spPr>
          <a:xfrm>
            <a:off x="9289390" y="2834640"/>
            <a:ext cx="2121408" cy="402336"/>
          </a:xfrm>
          <a:prstGeom prst="rect">
            <a:avLst/>
          </a:prstGeom>
          <a:noFill/>
          <a:ln/>
        </p:spPr>
        <p:txBody>
          <a:bodyPr wrap="square" lIns="0" tIns="0" rIns="0" bIns="0" rtlCol="0" anchor="t"/>
          <a:lstStyle/>
          <a:p>
            <a:pPr marL="0" indent="0">
              <a:lnSpc>
                <a:spcPct val="95000"/>
              </a:lnSpc>
              <a:buNone/>
            </a:pPr>
            <a:r>
              <a:rPr lang="en-US" sz="1050">
                <a:solidFill>
                  <a:srgbClr val="58585B"/>
                </a:solidFill>
                <a:latin typeface="Calibri" pitchFamily="34" charset="0"/>
                <a:ea typeface="Calibri" pitchFamily="34" charset="-122"/>
                <a:cs typeface="Calibri" pitchFamily="34" charset="-120"/>
              </a:rPr>
              <a:t>Ethics, writing, dissemination, careers.</a:t>
            </a:r>
            <a:endParaRPr lang="en-US" sz="1050"/>
          </a:p>
        </p:txBody>
      </p:sp>
      <p:sp>
        <p:nvSpPr>
          <p:cNvPr id="34" name="Shape 32"/>
          <p:cNvSpPr/>
          <p:nvPr/>
        </p:nvSpPr>
        <p:spPr>
          <a:xfrm>
            <a:off x="10350094" y="3355848"/>
            <a:ext cx="0" cy="484632"/>
          </a:xfrm>
          <a:prstGeom prst="line">
            <a:avLst/>
          </a:prstGeom>
          <a:noFill/>
          <a:ln w="19050">
            <a:solidFill>
              <a:srgbClr val="6B2C91"/>
            </a:solidFill>
            <a:prstDash val="solid"/>
          </a:ln>
        </p:spPr>
        <p:txBody>
          <a:bodyPr/>
          <a:lstStyle/>
          <a:p>
            <a:endParaRPr lang="en-GB"/>
          </a:p>
        </p:txBody>
      </p:sp>
      <p:sp>
        <p:nvSpPr>
          <p:cNvPr id="35" name="Shape 33"/>
          <p:cNvSpPr/>
          <p:nvPr/>
        </p:nvSpPr>
        <p:spPr>
          <a:xfrm>
            <a:off x="10267798" y="3758184"/>
            <a:ext cx="164592" cy="164592"/>
          </a:xfrm>
          <a:prstGeom prst="ellipse">
            <a:avLst/>
          </a:prstGeom>
          <a:solidFill>
            <a:srgbClr val="6B2C91"/>
          </a:solidFill>
          <a:ln w="19050">
            <a:solidFill>
              <a:srgbClr val="FFFFFF"/>
            </a:solidFill>
            <a:prstDash val="solid"/>
          </a:ln>
        </p:spPr>
        <p:txBody>
          <a:bodyPr/>
          <a:lstStyle/>
          <a:p>
            <a:endParaRPr lang="en-GB"/>
          </a:p>
        </p:txBody>
      </p:sp>
      <p:sp>
        <p:nvSpPr>
          <p:cNvPr id="36" name="Shape 34"/>
          <p:cNvSpPr/>
          <p:nvPr/>
        </p:nvSpPr>
        <p:spPr>
          <a:xfrm>
            <a:off x="548640" y="3840480"/>
            <a:ext cx="11064240" cy="0"/>
          </a:xfrm>
          <a:prstGeom prst="line">
            <a:avLst/>
          </a:prstGeom>
          <a:noFill/>
          <a:ln w="31750">
            <a:solidFill>
              <a:srgbClr val="6B2C91"/>
            </a:solidFill>
            <a:prstDash val="solid"/>
          </a:ln>
        </p:spPr>
        <p:txBody>
          <a:bodyPr/>
          <a:lstStyle/>
          <a:p>
            <a:endParaRPr lang="en-GB"/>
          </a:p>
        </p:txBody>
      </p:sp>
      <p:sp>
        <p:nvSpPr>
          <p:cNvPr id="37" name="Shape 35"/>
          <p:cNvSpPr/>
          <p:nvPr/>
        </p:nvSpPr>
        <p:spPr>
          <a:xfrm>
            <a:off x="548640" y="4443984"/>
            <a:ext cx="11064240" cy="1115568"/>
          </a:xfrm>
          <a:prstGeom prst="roundRect">
            <a:avLst>
              <a:gd name="adj" fmla="val 7377"/>
            </a:avLst>
          </a:prstGeom>
          <a:solidFill>
            <a:srgbClr val="EFE9F5"/>
          </a:solidFill>
          <a:ln w="12700">
            <a:solidFill>
              <a:srgbClr val="D7C9E5"/>
            </a:solidFill>
            <a:prstDash val="solid"/>
          </a:ln>
        </p:spPr>
        <p:txBody>
          <a:bodyPr/>
          <a:lstStyle/>
          <a:p>
            <a:endParaRPr lang="en-GB"/>
          </a:p>
        </p:txBody>
      </p:sp>
      <p:sp>
        <p:nvSpPr>
          <p:cNvPr id="38" name="Shape 36"/>
          <p:cNvSpPr/>
          <p:nvPr/>
        </p:nvSpPr>
        <p:spPr>
          <a:xfrm>
            <a:off x="804672" y="4645152"/>
            <a:ext cx="713232" cy="256032"/>
          </a:xfrm>
          <a:prstGeom prst="roundRect">
            <a:avLst>
              <a:gd name="adj" fmla="val 50000"/>
            </a:avLst>
          </a:prstGeom>
          <a:solidFill>
            <a:srgbClr val="6B2C91"/>
          </a:solidFill>
          <a:ln/>
        </p:spPr>
        <p:txBody>
          <a:bodyPr/>
          <a:lstStyle/>
          <a:p>
            <a:endParaRPr lang="en-GB"/>
          </a:p>
        </p:txBody>
      </p:sp>
      <p:sp>
        <p:nvSpPr>
          <p:cNvPr id="39" name="Text 37"/>
          <p:cNvSpPr/>
          <p:nvPr/>
        </p:nvSpPr>
        <p:spPr>
          <a:xfrm>
            <a:off x="804672" y="4645152"/>
            <a:ext cx="713232" cy="256032"/>
          </a:xfrm>
          <a:prstGeom prst="rect">
            <a:avLst/>
          </a:prstGeom>
          <a:noFill/>
          <a:ln/>
        </p:spPr>
        <p:txBody>
          <a:bodyPr wrap="square" lIns="0" tIns="0" rIns="0" bIns="0" rtlCol="0" anchor="ctr"/>
          <a:lstStyle/>
          <a:p>
            <a:pPr marL="0" indent="0" algn="ctr">
              <a:buNone/>
            </a:pPr>
            <a:r>
              <a:rPr lang="en-US" sz="900" b="1" kern="0" spc="60">
                <a:solidFill>
                  <a:srgbClr val="FFFFFF"/>
                </a:solidFill>
                <a:latin typeface="Calibri" pitchFamily="34" charset="0"/>
                <a:ea typeface="Calibri" pitchFamily="34" charset="-122"/>
                <a:cs typeface="Calibri" pitchFamily="34" charset="-120"/>
              </a:rPr>
              <a:t>ONLINE</a:t>
            </a:r>
            <a:endParaRPr lang="en-US" sz="900"/>
          </a:p>
        </p:txBody>
      </p:sp>
      <p:sp>
        <p:nvSpPr>
          <p:cNvPr id="40" name="Text 38"/>
          <p:cNvSpPr/>
          <p:nvPr/>
        </p:nvSpPr>
        <p:spPr>
          <a:xfrm>
            <a:off x="1645920" y="4608576"/>
            <a:ext cx="4389120" cy="329184"/>
          </a:xfrm>
          <a:prstGeom prst="rect">
            <a:avLst/>
          </a:prstGeom>
          <a:noFill/>
          <a:ln/>
        </p:spPr>
        <p:txBody>
          <a:bodyPr wrap="square" lIns="0" tIns="0" rIns="0" bIns="0" rtlCol="0" anchor="ctr"/>
          <a:lstStyle/>
          <a:p>
            <a:pPr marL="0" indent="0">
              <a:buNone/>
            </a:pPr>
            <a:r>
              <a:rPr lang="en-US" sz="1600" b="1">
                <a:solidFill>
                  <a:srgbClr val="3D1A52"/>
                </a:solidFill>
                <a:latin typeface="Cambria" pitchFamily="34" charset="0"/>
                <a:ea typeface="Cambria" pitchFamily="34" charset="-122"/>
                <a:cs typeface="Cambria" pitchFamily="34" charset="-120"/>
              </a:rPr>
              <a:t>Seminar series — 18 seminars</a:t>
            </a:r>
            <a:endParaRPr lang="en-US" sz="1600"/>
          </a:p>
        </p:txBody>
      </p:sp>
      <p:sp>
        <p:nvSpPr>
          <p:cNvPr id="41" name="Text 39"/>
          <p:cNvSpPr/>
          <p:nvPr/>
        </p:nvSpPr>
        <p:spPr>
          <a:xfrm>
            <a:off x="804672" y="5047488"/>
            <a:ext cx="5029200" cy="292608"/>
          </a:xfrm>
          <a:prstGeom prst="rect">
            <a:avLst/>
          </a:prstGeom>
          <a:noFill/>
          <a:ln/>
        </p:spPr>
        <p:txBody>
          <a:bodyPr wrap="square" lIns="0" tIns="0" rIns="0" bIns="0" rtlCol="0" anchor="ctr"/>
          <a:lstStyle/>
          <a:p>
            <a:pPr marL="0" indent="0">
              <a:buNone/>
            </a:pPr>
            <a:r>
              <a:rPr lang="en-US" sz="1050">
                <a:solidFill>
                  <a:srgbClr val="58585B"/>
                </a:solidFill>
                <a:latin typeface="Calibri" pitchFamily="34" charset="0"/>
                <a:ea typeface="Calibri" pitchFamily="34" charset="-122"/>
                <a:cs typeface="Calibri" pitchFamily="34" charset="-120"/>
              </a:rPr>
              <a:t>Wednesdays 12:00–13:00, weekly from 21 October to April</a:t>
            </a:r>
            <a:endParaRPr lang="en-US" sz="1050"/>
          </a:p>
        </p:txBody>
      </p:sp>
      <p:sp>
        <p:nvSpPr>
          <p:cNvPr id="42" name="Shape 40"/>
          <p:cNvSpPr/>
          <p:nvPr/>
        </p:nvSpPr>
        <p:spPr>
          <a:xfrm>
            <a:off x="6355080" y="4736592"/>
            <a:ext cx="109728" cy="109728"/>
          </a:xfrm>
          <a:prstGeom prst="ellipse">
            <a:avLst/>
          </a:prstGeom>
          <a:solidFill>
            <a:srgbClr val="6B2C91"/>
          </a:solidFill>
          <a:ln/>
        </p:spPr>
        <p:txBody>
          <a:bodyPr/>
          <a:lstStyle/>
          <a:p>
            <a:endParaRPr lang="en-GB"/>
          </a:p>
        </p:txBody>
      </p:sp>
      <p:sp>
        <p:nvSpPr>
          <p:cNvPr id="43" name="Text 41"/>
          <p:cNvSpPr/>
          <p:nvPr/>
        </p:nvSpPr>
        <p:spPr>
          <a:xfrm>
            <a:off x="6583680" y="4626864"/>
            <a:ext cx="4846320" cy="310896"/>
          </a:xfrm>
          <a:prstGeom prst="rect">
            <a:avLst/>
          </a:prstGeom>
          <a:noFill/>
          <a:ln/>
        </p:spPr>
        <p:txBody>
          <a:bodyPr wrap="square" lIns="0" tIns="0" rIns="0" bIns="0" rtlCol="0" anchor="ctr"/>
          <a:lstStyle/>
          <a:p>
            <a:pPr marL="0" indent="0">
              <a:buNone/>
            </a:pPr>
            <a:r>
              <a:rPr lang="en-US" sz="1100" b="1">
                <a:solidFill>
                  <a:srgbClr val="3D1A52"/>
                </a:solidFill>
                <a:latin typeface="Calibri" pitchFamily="34" charset="0"/>
                <a:ea typeface="Calibri" pitchFamily="34" charset="-122"/>
                <a:cs typeface="Calibri" pitchFamily="34" charset="-120"/>
              </a:rPr>
              <a:t>Seminars 1–14  </a:t>
            </a:r>
            <a:r>
              <a:rPr lang="en-US" sz="1100">
                <a:solidFill>
                  <a:srgbClr val="58585B"/>
                </a:solidFill>
                <a:latin typeface="Calibri" pitchFamily="34" charset="0"/>
                <a:ea typeface="Calibri" pitchFamily="34" charset="-122"/>
                <a:cs typeface="Calibri" pitchFamily="34" charset="-120"/>
              </a:rPr>
              <a:t>methodology (Oct – early Mar)</a:t>
            </a:r>
            <a:endParaRPr lang="en-US" sz="1100"/>
          </a:p>
        </p:txBody>
      </p:sp>
      <p:sp>
        <p:nvSpPr>
          <p:cNvPr id="44" name="Shape 42"/>
          <p:cNvSpPr/>
          <p:nvPr/>
        </p:nvSpPr>
        <p:spPr>
          <a:xfrm>
            <a:off x="6355080" y="5138928"/>
            <a:ext cx="109728" cy="109728"/>
          </a:xfrm>
          <a:prstGeom prst="ellipse">
            <a:avLst/>
          </a:prstGeom>
          <a:solidFill>
            <a:srgbClr val="F2A900"/>
          </a:solidFill>
          <a:ln/>
        </p:spPr>
        <p:txBody>
          <a:bodyPr/>
          <a:lstStyle/>
          <a:p>
            <a:endParaRPr lang="en-GB"/>
          </a:p>
        </p:txBody>
      </p:sp>
      <p:sp>
        <p:nvSpPr>
          <p:cNvPr id="45" name="Text 43"/>
          <p:cNvSpPr/>
          <p:nvPr/>
        </p:nvSpPr>
        <p:spPr>
          <a:xfrm>
            <a:off x="6583680" y="5029200"/>
            <a:ext cx="4846320" cy="310896"/>
          </a:xfrm>
          <a:prstGeom prst="rect">
            <a:avLst/>
          </a:prstGeom>
          <a:noFill/>
          <a:ln/>
        </p:spPr>
        <p:txBody>
          <a:bodyPr wrap="square" lIns="0" tIns="0" rIns="0" bIns="0" rtlCol="0" anchor="ctr"/>
          <a:lstStyle/>
          <a:p>
            <a:pPr marL="0" indent="0">
              <a:buNone/>
            </a:pPr>
            <a:r>
              <a:rPr lang="en-US" sz="1100" b="1">
                <a:solidFill>
                  <a:srgbClr val="3D1A52"/>
                </a:solidFill>
                <a:latin typeface="Calibri" pitchFamily="34" charset="0"/>
                <a:ea typeface="Calibri" pitchFamily="34" charset="-122"/>
                <a:cs typeface="Calibri" pitchFamily="34" charset="-120"/>
              </a:rPr>
              <a:t>Seminars 15–18  </a:t>
            </a:r>
            <a:r>
              <a:rPr lang="en-US" sz="1100">
                <a:solidFill>
                  <a:srgbClr val="58585B"/>
                </a:solidFill>
                <a:latin typeface="Calibri" pitchFamily="34" charset="0"/>
                <a:ea typeface="Calibri" pitchFamily="34" charset="-122"/>
                <a:cs typeface="Calibri" pitchFamily="34" charset="-120"/>
              </a:rPr>
              <a:t>researcher development &amp; dissemination (Mar – Apr)</a:t>
            </a:r>
            <a:endParaRPr lang="en-US" sz="1100"/>
          </a:p>
        </p:txBody>
      </p:sp>
      <p:sp>
        <p:nvSpPr>
          <p:cNvPr id="46" name="Text 44"/>
          <p:cNvSpPr/>
          <p:nvPr/>
        </p:nvSpPr>
        <p:spPr>
          <a:xfrm>
            <a:off x="548640" y="5806440"/>
            <a:ext cx="11064240" cy="640080"/>
          </a:xfrm>
          <a:prstGeom prst="rect">
            <a:avLst/>
          </a:prstGeom>
          <a:noFill/>
          <a:ln/>
        </p:spPr>
        <p:txBody>
          <a:bodyPr wrap="square" lIns="0" tIns="0" rIns="0" bIns="0" rtlCol="0" anchor="ctr"/>
          <a:lstStyle/>
          <a:p>
            <a:pPr marL="0" indent="0">
              <a:lnSpc>
                <a:spcPct val="115000"/>
              </a:lnSpc>
              <a:buNone/>
            </a:pPr>
            <a:r>
              <a:rPr lang="en-US" sz="1000">
                <a:solidFill>
                  <a:srgbClr val="58585B"/>
                </a:solidFill>
                <a:latin typeface="Calibri" pitchFamily="34" charset="0"/>
                <a:ea typeface="Calibri" pitchFamily="34" charset="-122"/>
                <a:cs typeface="Calibri" pitchFamily="34" charset="-120"/>
              </a:rPr>
              <a:t>Also: the SEED PhD Conference on career pathways and employability, 27 January 2027, plus employability events through the year open to all.</a:t>
            </a:r>
            <a:endParaRPr lang="en-US" sz="1000"/>
          </a:p>
          <a:p>
            <a:pPr marL="0" indent="0">
              <a:lnSpc>
                <a:spcPct val="115000"/>
              </a:lnSpc>
              <a:buNone/>
            </a:pPr>
            <a:r>
              <a:rPr lang="en-US" sz="1000">
                <a:solidFill>
                  <a:srgbClr val="58585B"/>
                </a:solidFill>
                <a:latin typeface="Calibri" pitchFamily="34" charset="0"/>
                <a:ea typeface="Calibri" pitchFamily="34" charset="-122"/>
                <a:cs typeface="Calibri" pitchFamily="34" charset="-120"/>
              </a:rPr>
              <a:t>Alongside these: your research group seminar series, the Researcher Development Unit, the University Library, and audit of selected PGT units. Timetable subject to change.</a:t>
            </a:r>
            <a:endParaRPr lang="en-US" sz="1000"/>
          </a:p>
        </p:txBody>
      </p:sp>
    </p:spTree>
    <p:extLst>
      <p:ext uri="{BB962C8B-B14F-4D97-AF65-F5344CB8AC3E}">
        <p14:creationId xmlns:p14="http://schemas.microsoft.com/office/powerpoint/2010/main" val="973936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11247120" cy="457200"/>
          </a:xfrm>
          <a:prstGeom prst="rect">
            <a:avLst/>
          </a:prstGeom>
          <a:noFill/>
          <a:ln/>
        </p:spPr>
        <p:txBody>
          <a:bodyPr wrap="square" lIns="0" tIns="0" rIns="0" bIns="0" rtlCol="0" anchor="ctr"/>
          <a:lstStyle/>
          <a:p>
            <a:pPr marL="0" indent="0">
              <a:buNone/>
            </a:pPr>
            <a:r>
              <a:rPr lang="en-US" sz="3000" b="1">
                <a:solidFill>
                  <a:srgbClr val="6B2C91"/>
                </a:solidFill>
                <a:latin typeface="Cambria" pitchFamily="34" charset="0"/>
                <a:ea typeface="Cambria" pitchFamily="34" charset="-122"/>
                <a:cs typeface="Cambria" pitchFamily="34" charset="-120"/>
              </a:rPr>
              <a:t>Block 1</a:t>
            </a:r>
            <a:r>
              <a:rPr lang="en-US" sz="3000" b="1">
                <a:solidFill>
                  <a:srgbClr val="3D1A52"/>
                </a:solidFill>
                <a:latin typeface="Cambria" pitchFamily="34" charset="0"/>
                <a:ea typeface="Cambria" pitchFamily="34" charset="-122"/>
                <a:cs typeface="Cambria" pitchFamily="34" charset="-120"/>
              </a:rPr>
              <a:t>  —  Core Skills Foundation</a:t>
            </a:r>
            <a:endParaRPr lang="en-US" sz="3000"/>
          </a:p>
        </p:txBody>
      </p:sp>
      <p:sp>
        <p:nvSpPr>
          <p:cNvPr id="3" name="Text 1"/>
          <p:cNvSpPr/>
          <p:nvPr/>
        </p:nvSpPr>
        <p:spPr>
          <a:xfrm>
            <a:off x="457200" y="786384"/>
            <a:ext cx="11247120" cy="292608"/>
          </a:xfrm>
          <a:prstGeom prst="rect">
            <a:avLst/>
          </a:prstGeom>
          <a:noFill/>
          <a:ln/>
        </p:spPr>
        <p:txBody>
          <a:bodyPr wrap="square" lIns="0" tIns="0" rIns="0" bIns="0" rtlCol="0" anchor="ctr"/>
          <a:lstStyle/>
          <a:p>
            <a:pPr marL="0" indent="0">
              <a:buNone/>
            </a:pPr>
            <a:r>
              <a:rPr lang="en-US" sz="1300">
                <a:solidFill>
                  <a:srgbClr val="58585B"/>
                </a:solidFill>
                <a:latin typeface="Calibri" pitchFamily="34" charset="0"/>
                <a:ea typeface="Calibri" pitchFamily="34" charset="-122"/>
                <a:cs typeface="Calibri" pitchFamily="34" charset="-120"/>
              </a:rPr>
              <a:t>Mon 12 – Fri 16 October 2026  ·  In person  ·  RSCH80000  ·  Rooms booked 10:00–16:30 daily</a:t>
            </a:r>
            <a:endParaRPr lang="en-US" sz="1300"/>
          </a:p>
        </p:txBody>
      </p:sp>
      <p:graphicFrame>
        <p:nvGraphicFramePr>
          <p:cNvPr id="4" name="Table 0"/>
          <p:cNvGraphicFramePr>
            <a:graphicFrameLocks noGrp="1"/>
          </p:cNvGraphicFramePr>
          <p:nvPr>
            <p:extLst>
              <p:ext uri="{D42A27DB-BD31-4B8C-83A1-F6EECF244321}">
                <p14:modId xmlns:p14="http://schemas.microsoft.com/office/powerpoint/2010/main" val="2600317336"/>
              </p:ext>
            </p:extLst>
          </p:nvPr>
        </p:nvGraphicFramePr>
        <p:xfrm>
          <a:off x="457200" y="1298448"/>
          <a:ext cx="11247120" cy="4370832"/>
        </p:xfrm>
        <a:graphic>
          <a:graphicData uri="http://schemas.openxmlformats.org/drawingml/2006/table">
            <a:tbl>
              <a:tblPr/>
              <a:tblGrid>
                <a:gridCol w="123444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gridCol w="1783080">
                  <a:extLst>
                    <a:ext uri="{9D8B030D-6E8A-4147-A177-3AD203B41FA5}">
                      <a16:colId xmlns:a16="http://schemas.microsoft.com/office/drawing/2014/main" val="20003"/>
                    </a:ext>
                  </a:extLst>
                </a:gridCol>
              </a:tblGrid>
              <a:tr h="329184">
                <a:tc>
                  <a:txBody>
                    <a:bodyPr/>
                    <a:lstStyle/>
                    <a:p>
                      <a:pPr marL="0" indent="0" algn="l">
                        <a:buNone/>
                      </a:pPr>
                      <a:r>
                        <a:rPr lang="en-US" sz="1100" b="1">
                          <a:solidFill>
                            <a:srgbClr val="FFFFFF"/>
                          </a:solidFill>
                          <a:latin typeface="Calibri" pitchFamily="34" charset="0"/>
                          <a:ea typeface="Calibri" pitchFamily="34" charset="-122"/>
                          <a:cs typeface="Calibri" pitchFamily="34" charset="-120"/>
                        </a:rPr>
                        <a:t>Day</a:t>
                      </a:r>
                      <a:endParaRPr lang="en-US" sz="1100">
                        <a:latin typeface="Calibri" charset="0"/>
                        <a:ea typeface="Calibri" charset="0"/>
                        <a:cs typeface="Calibri" charset="0"/>
                      </a:endParaRPr>
                    </a:p>
                  </a:txBody>
                  <a:tcPr marL="101600" marR="101600" marT="76200" marB="762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100" b="1">
                          <a:solidFill>
                            <a:srgbClr val="FFFFFF"/>
                          </a:solidFill>
                          <a:latin typeface="Calibri" pitchFamily="34" charset="0"/>
                          <a:ea typeface="Calibri" pitchFamily="34" charset="-122"/>
                          <a:cs typeface="Calibri" pitchFamily="34" charset="-120"/>
                        </a:rPr>
                        <a:t>AM   10:00–12:30</a:t>
                      </a:r>
                      <a:endParaRPr lang="en-US" sz="1100">
                        <a:latin typeface="Calibri" charset="0"/>
                        <a:ea typeface="Calibri" charset="0"/>
                        <a:cs typeface="Calibri" charset="0"/>
                      </a:endParaRPr>
                    </a:p>
                  </a:txBody>
                  <a:tcPr marL="101600" marR="101600" marT="76200" marB="762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100" b="1">
                          <a:solidFill>
                            <a:srgbClr val="FFFFFF"/>
                          </a:solidFill>
                          <a:latin typeface="Calibri" pitchFamily="34" charset="0"/>
                          <a:ea typeface="Calibri" pitchFamily="34" charset="-122"/>
                          <a:cs typeface="Calibri" pitchFamily="34" charset="-120"/>
                        </a:rPr>
                        <a:t>PM   13:30–16:30</a:t>
                      </a:r>
                      <a:endParaRPr lang="en-US" sz="1100">
                        <a:latin typeface="Calibri" charset="0"/>
                        <a:ea typeface="Calibri" charset="0"/>
                        <a:cs typeface="Calibri" charset="0"/>
                      </a:endParaRPr>
                    </a:p>
                  </a:txBody>
                  <a:tcPr marL="101600" marR="101600" marT="76200" marB="762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100" b="1">
                          <a:solidFill>
                            <a:srgbClr val="FFFFFF"/>
                          </a:solidFill>
                          <a:latin typeface="Calibri" pitchFamily="34" charset="0"/>
                          <a:ea typeface="Calibri" pitchFamily="34" charset="-122"/>
                          <a:cs typeface="Calibri" pitchFamily="34" charset="-120"/>
                        </a:rPr>
                        <a:t>Room</a:t>
                      </a:r>
                      <a:endParaRPr lang="en-US" sz="1100">
                        <a:latin typeface="Calibri" charset="0"/>
                        <a:ea typeface="Calibri" charset="0"/>
                        <a:cs typeface="Calibri" charset="0"/>
                      </a:endParaRPr>
                    </a:p>
                  </a:txBody>
                  <a:tcPr marL="101600" marR="101600" marT="76200" marB="762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extLst>
                  <a:ext uri="{0D108BD9-81ED-4DB2-BD59-A6C34878D82A}">
                    <a16:rowId xmlns:a16="http://schemas.microsoft.com/office/drawing/2014/main" val="10000"/>
                  </a:ext>
                </a:extLst>
              </a:tr>
              <a:tr h="786384">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Monday 12</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100">
                          <a:solidFill>
                            <a:srgbClr val="A9A9AE"/>
                          </a:solidFill>
                          <a:latin typeface="Calibri" pitchFamily="34" charset="0"/>
                          <a:ea typeface="Calibri" pitchFamily="34" charset="-122"/>
                          <a:cs typeface="Calibri" pitchFamily="34" charset="-120"/>
                        </a:rPr>
                        <a:t>—</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a:ea typeface="Calibri"/>
                          <a:cs typeface="Calibri"/>
                        </a:rPr>
                        <a:t>Welcome &amp; </a:t>
                      </a:r>
                      <a:r>
                        <a:rPr lang="en-US" sz="1000" b="1" err="1">
                          <a:solidFill>
                            <a:srgbClr val="3D1A52"/>
                          </a:solidFill>
                          <a:latin typeface="Calibri"/>
                          <a:ea typeface="Calibri"/>
                          <a:cs typeface="Calibri"/>
                        </a:rPr>
                        <a:t>Programme</a:t>
                      </a:r>
                      <a:r>
                        <a:rPr lang="en-US" sz="1000" b="1">
                          <a:solidFill>
                            <a:srgbClr val="3D1A52"/>
                          </a:solidFill>
                          <a:latin typeface="Calibri"/>
                          <a:ea typeface="Calibri"/>
                          <a:cs typeface="Calibri"/>
                        </a:rPr>
                        <a:t> Introduction / Cohort Building, Research Projects</a:t>
                      </a:r>
                      <a:endParaRPr lang="en-US" sz="1200">
                        <a:latin typeface="Calibri" charset="0"/>
                        <a:ea typeface="Calibri" charset="0"/>
                        <a:cs typeface="Calibri" charset="0"/>
                      </a:endParaRPr>
                    </a:p>
                    <a:p>
                      <a:pPr marL="0" indent="0" algn="l">
                        <a:buNone/>
                      </a:pPr>
                      <a:r>
                        <a:rPr lang="en-US" sz="850" i="1">
                          <a:solidFill>
                            <a:srgbClr val="58585B"/>
                          </a:solidFill>
                          <a:latin typeface="Calibri"/>
                          <a:ea typeface="Calibri"/>
                          <a:cs typeface="Calibri"/>
                        </a:rPr>
                        <a:t>Pauline Prevett  ·  John Hynes (UoM Library) — library and orientation</a:t>
                      </a:r>
                      <a:endParaRPr lang="en-US" sz="1200">
                        <a:latin typeface="Calibri"/>
                        <a:ea typeface="Calibri"/>
                        <a:cs typeface="Calibri"/>
                      </a:endParaRPr>
                    </a:p>
                    <a:p>
                      <a:pPr marL="0" lvl="0" indent="0" algn="l">
                        <a:buNone/>
                      </a:pPr>
                      <a:endParaRPr lang="en-US" sz="850" i="1">
                        <a:solidFill>
                          <a:srgbClr val="58585B"/>
                        </a:solidFill>
                        <a:latin typeface="Calibri"/>
                        <a:ea typeface="Calibri"/>
                        <a:cs typeface="Calibri"/>
                      </a:endParaRPr>
                    </a:p>
                    <a:p>
                      <a:pPr marL="0" indent="0" algn="l">
                        <a:buNone/>
                      </a:pPr>
                      <a:r>
                        <a:rPr lang="en-US" sz="850">
                          <a:solidFill>
                            <a:srgbClr val="6B2C91"/>
                          </a:solidFill>
                          <a:latin typeface="Calibri" pitchFamily="34" charset="0"/>
                          <a:ea typeface="Calibri" pitchFamily="34" charset="-122"/>
                          <a:cs typeface="Calibri" pitchFamily="34" charset="-120"/>
                        </a:rPr>
                        <a:t>First day starts 13:00–16:00</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50" b="1">
                          <a:solidFill>
                            <a:srgbClr val="6B2C91"/>
                          </a:solidFill>
                          <a:latin typeface="Calibri" pitchFamily="34" charset="0"/>
                          <a:ea typeface="Calibri" pitchFamily="34" charset="-122"/>
                          <a:cs typeface="Calibri" pitchFamily="34" charset="-120"/>
                        </a:rPr>
                        <a:t>Williamson</a:t>
                      </a:r>
                      <a:endParaRPr lang="en-US" sz="1200">
                        <a:latin typeface="Calibri" charset="0"/>
                        <a:ea typeface="Calibri" charset="0"/>
                        <a:cs typeface="Calibri" charset="0"/>
                      </a:endParaRPr>
                    </a:p>
                    <a:p>
                      <a:pPr marL="0" indent="0" algn="l">
                        <a:buNone/>
                      </a:pPr>
                      <a:r>
                        <a:rPr lang="en-US" sz="1050">
                          <a:solidFill>
                            <a:srgbClr val="3D1A52"/>
                          </a:solidFill>
                          <a:latin typeface="Calibri" pitchFamily="34" charset="0"/>
                          <a:ea typeface="Calibri" pitchFamily="34" charset="-122"/>
                          <a:cs typeface="Calibri" pitchFamily="34" charset="-120"/>
                        </a:rPr>
                        <a:t>G.47</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13232">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Tuesday 13</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Epistemologies &amp; Paradigms — Part 1</a:t>
                      </a:r>
                      <a:endParaRPr lang="en-US" sz="1200">
                        <a:latin typeface="Calibri" charset="0"/>
                        <a:ea typeface="Calibri" charset="0"/>
                        <a:cs typeface="Calibri" charset="0"/>
                      </a:endParaRPr>
                    </a:p>
                    <a:p>
                      <a:pPr marL="0" lvl="0" indent="0" algn="l">
                        <a:buNone/>
                      </a:pPr>
                      <a:r>
                        <a:rPr lang="en-US" sz="850" i="1">
                          <a:solidFill>
                            <a:srgbClr val="58585B"/>
                          </a:solidFill>
                          <a:latin typeface="Calibri"/>
                          <a:ea typeface="Calibri"/>
                          <a:cs typeface="Calibri"/>
                        </a:rPr>
                        <a:t>Sam Hickey or Tom Fryer</a:t>
                      </a:r>
                      <a:endParaRPr lang="en-US"/>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Research Design Principles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Pauline Prevett + GTAs</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50" b="1">
                          <a:solidFill>
                            <a:srgbClr val="6B2C91"/>
                          </a:solidFill>
                          <a:latin typeface="Calibri" pitchFamily="34" charset="0"/>
                          <a:ea typeface="Calibri" pitchFamily="34" charset="-122"/>
                          <a:cs typeface="Calibri" pitchFamily="34" charset="-120"/>
                        </a:rPr>
                        <a:t>Humanities Bridgeford St</a:t>
                      </a:r>
                      <a:endParaRPr lang="en-US" sz="1200">
                        <a:latin typeface="Calibri" charset="0"/>
                        <a:ea typeface="Calibri" charset="0"/>
                        <a:cs typeface="Calibri" charset="0"/>
                      </a:endParaRPr>
                    </a:p>
                    <a:p>
                      <a:pPr marL="0" indent="0" algn="l">
                        <a:buNone/>
                      </a:pPr>
                      <a:r>
                        <a:rPr lang="en-US" sz="1050">
                          <a:solidFill>
                            <a:srgbClr val="3D1A52"/>
                          </a:solidFill>
                          <a:latin typeface="Calibri" pitchFamily="34" charset="0"/>
                          <a:ea typeface="Calibri" pitchFamily="34" charset="-122"/>
                          <a:cs typeface="Calibri" pitchFamily="34" charset="-120"/>
                        </a:rPr>
                        <a:t>G.7</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13232">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Wednesday 14</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Social Theories and Mapping Your Research Design</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Pauline Prevett + GTAs  ·  Laura Goodfellow</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Aligning Paradigm, Methodology &amp; Methods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Liz Gregory  ·  Pauline Prevett</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50" b="1">
                          <a:solidFill>
                            <a:srgbClr val="6B2C91"/>
                          </a:solidFill>
                          <a:latin typeface="Calibri" pitchFamily="34" charset="0"/>
                          <a:ea typeface="Calibri" pitchFamily="34" charset="-122"/>
                          <a:cs typeface="Calibri" pitchFamily="34" charset="-120"/>
                        </a:rPr>
                        <a:t>Humanities Bridgeford St</a:t>
                      </a:r>
                      <a:endParaRPr lang="en-US" sz="1200">
                        <a:latin typeface="Calibri" charset="0"/>
                        <a:ea typeface="Calibri" charset="0"/>
                        <a:cs typeface="Calibri" charset="0"/>
                      </a:endParaRPr>
                    </a:p>
                    <a:p>
                      <a:pPr marL="0" indent="0" algn="l">
                        <a:buNone/>
                      </a:pPr>
                      <a:r>
                        <a:rPr lang="en-US" sz="1050">
                          <a:solidFill>
                            <a:srgbClr val="3D1A52"/>
                          </a:solidFill>
                          <a:latin typeface="Calibri" pitchFamily="34" charset="0"/>
                          <a:ea typeface="Calibri" pitchFamily="34" charset="-122"/>
                          <a:cs typeface="Calibri" pitchFamily="34" charset="-120"/>
                        </a:rPr>
                        <a:t>G.33</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50976">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Thursday 15</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Literature Searching &amp; Systematic Reviews</a:t>
                      </a:r>
                      <a:endParaRPr lang="en-US" sz="1200">
                        <a:latin typeface="Calibri" charset="0"/>
                        <a:ea typeface="Calibri" charset="0"/>
                        <a:cs typeface="Calibri" charset="0"/>
                      </a:endParaRPr>
                    </a:p>
                    <a:p>
                      <a:pPr marL="0" indent="0" algn="l">
                        <a:buNone/>
                      </a:pPr>
                      <a:r>
                        <a:rPr lang="en-US" sz="850" i="1">
                          <a:solidFill>
                            <a:srgbClr val="58585B"/>
                          </a:solidFill>
                          <a:latin typeface="Calibri"/>
                          <a:ea typeface="Calibri"/>
                          <a:cs typeface="Calibri"/>
                        </a:rPr>
                        <a:t>Louis Major (systematic review)  ·  </a:t>
                      </a:r>
                      <a:endParaRPr lang="en-US" sz="1200">
                        <a:latin typeface="Calibri"/>
                        <a:ea typeface="Calibri"/>
                        <a:cs typeface="Calibri"/>
                      </a:endParaRPr>
                    </a:p>
                    <a:p>
                      <a:pPr marL="0" indent="0" algn="l">
                        <a:buNone/>
                      </a:pPr>
                      <a:r>
                        <a:rPr lang="en-US" sz="850">
                          <a:solidFill>
                            <a:srgbClr val="6B2C91"/>
                          </a:solidFill>
                          <a:latin typeface="Calibri" pitchFamily="34" charset="0"/>
                          <a:ea typeface="Calibri" pitchFamily="34" charset="-122"/>
                          <a:cs typeface="Calibri" pitchFamily="34" charset="-120"/>
                        </a:rPr>
                        <a:t>Micheal Stephenson (UoM Library) — 12:00, 40 mins</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Reference Management &amp; Synthesis Approaches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Pauline Prevett + Haleema Sadia + GTAs</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Academic Writing</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Alex Baratta — 15:30–16:30</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50" b="1">
                          <a:solidFill>
                            <a:srgbClr val="6B2C91"/>
                          </a:solidFill>
                          <a:latin typeface="Calibri" pitchFamily="34" charset="0"/>
                          <a:ea typeface="Calibri" pitchFamily="34" charset="-122"/>
                          <a:cs typeface="Calibri" pitchFamily="34" charset="-120"/>
                        </a:rPr>
                        <a:t>Kilburn Building</a:t>
                      </a:r>
                      <a:endParaRPr lang="en-US" sz="1200">
                        <a:latin typeface="Calibri" charset="0"/>
                        <a:ea typeface="Calibri" charset="0"/>
                        <a:cs typeface="Calibri" charset="0"/>
                      </a:endParaRPr>
                    </a:p>
                    <a:p>
                      <a:pPr marL="0" indent="0" algn="l">
                        <a:buNone/>
                      </a:pPr>
                      <a:r>
                        <a:rPr lang="en-US" sz="1050">
                          <a:solidFill>
                            <a:srgbClr val="3D1A52"/>
                          </a:solidFill>
                          <a:latin typeface="Calibri" pitchFamily="34" charset="0"/>
                          <a:ea typeface="Calibri" pitchFamily="34" charset="-122"/>
                          <a:cs typeface="Calibri" pitchFamily="34" charset="-120"/>
                        </a:rPr>
                        <a:t>TH 1.4</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877824">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Friday 16</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Epistemologies &amp; Paradigms — Part 2</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Tom Fryer  ·  Pauline Prevett supports</a:t>
                      </a:r>
                      <a:endParaRPr lang="en-US" sz="1200">
                        <a:latin typeface="Calibri" charset="0"/>
                        <a:ea typeface="Calibri" charset="0"/>
                        <a:cs typeface="Calibri" charset="0"/>
                      </a:endParaRPr>
                    </a:p>
                    <a:p>
                      <a:pPr marL="0" indent="0" algn="l">
                        <a:buNone/>
                      </a:pPr>
                      <a:r>
                        <a:rPr lang="en-US" sz="850">
                          <a:solidFill>
                            <a:srgbClr val="6B2C91"/>
                          </a:solidFill>
                          <a:latin typeface="Calibri" pitchFamily="34" charset="0"/>
                          <a:ea typeface="Calibri" pitchFamily="34" charset="-122"/>
                          <a:cs typeface="Calibri" pitchFamily="34" charset="-120"/>
                        </a:rPr>
                        <a:t>Deeper revisit: the week’s methodological learning taken back to the epistemology question</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Ketso for Epistemology &amp; Methods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Joanne Tippett</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50" b="1" dirty="0">
                          <a:solidFill>
                            <a:srgbClr val="6B2C91"/>
                          </a:solidFill>
                          <a:latin typeface="Calibri" pitchFamily="34" charset="0"/>
                          <a:ea typeface="Calibri" pitchFamily="34" charset="-122"/>
                          <a:cs typeface="Calibri" pitchFamily="34" charset="-120"/>
                        </a:rPr>
                        <a:t>Stopford Building</a:t>
                      </a:r>
                      <a:endParaRPr lang="en-US" sz="1200" dirty="0">
                        <a:latin typeface="Calibri" charset="0"/>
                        <a:ea typeface="Calibri" charset="0"/>
                        <a:cs typeface="Calibri" charset="0"/>
                      </a:endParaRPr>
                    </a:p>
                    <a:p>
                      <a:pPr marL="0" indent="0" algn="l">
                        <a:buNone/>
                      </a:pPr>
                      <a:r>
                        <a:rPr lang="en-US" sz="1050" dirty="0">
                          <a:solidFill>
                            <a:srgbClr val="3D1A52"/>
                          </a:solidFill>
                          <a:latin typeface="Calibri" pitchFamily="34" charset="0"/>
                          <a:ea typeface="Calibri" pitchFamily="34" charset="-122"/>
                          <a:cs typeface="Calibri" pitchFamily="34" charset="-120"/>
                        </a:rPr>
                        <a:t>TH 4 Morning and</a:t>
                      </a:r>
                    </a:p>
                    <a:p>
                      <a:pPr marL="0" indent="0" algn="l">
                        <a:buNone/>
                      </a:pPr>
                      <a:r>
                        <a:rPr lang="en-US" sz="1050" dirty="0">
                          <a:solidFill>
                            <a:srgbClr val="3D1A52"/>
                          </a:solidFill>
                          <a:latin typeface="Calibri" pitchFamily="34" charset="0"/>
                          <a:ea typeface="Calibri" pitchFamily="34" charset="-122"/>
                          <a:cs typeface="Calibri" pitchFamily="34" charset="-120"/>
                        </a:rPr>
                        <a:t>HB1.69/70 afternoon</a:t>
                      </a:r>
                      <a:endParaRPr lang="en-US" sz="1200" dirty="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Text 2"/>
          <p:cNvSpPr/>
          <p:nvPr/>
        </p:nvSpPr>
        <p:spPr>
          <a:xfrm>
            <a:off x="457200" y="5943600"/>
            <a:ext cx="11247120" cy="548640"/>
          </a:xfrm>
          <a:prstGeom prst="rect">
            <a:avLst/>
          </a:prstGeom>
          <a:noFill/>
          <a:ln/>
        </p:spPr>
        <p:txBody>
          <a:bodyPr wrap="square" lIns="0" tIns="0" rIns="0" bIns="0" rtlCol="0" anchor="ctr"/>
          <a:lstStyle/>
          <a:p>
            <a:pPr marL="0" indent="0">
              <a:lnSpc>
                <a:spcPct val="115000"/>
              </a:lnSpc>
              <a:buNone/>
            </a:pPr>
            <a:r>
              <a:rPr lang="en-US" sz="950">
                <a:solidFill>
                  <a:srgbClr val="58585B"/>
                </a:solidFill>
                <a:latin typeface="Calibri" pitchFamily="34" charset="0"/>
                <a:ea typeface="Calibri" pitchFamily="34" charset="-122"/>
                <a:cs typeface="Calibri" pitchFamily="34" charset="-120"/>
              </a:rPr>
              <a:t>Rooms as timetabled at the time of writing (RSCH80000, weeks 4 and 9) — confirm on the University timetable before circulating to students.</a:t>
            </a:r>
            <a:endParaRPr lang="en-US" sz="950"/>
          </a:p>
          <a:p>
            <a:pPr marL="0" indent="0">
              <a:lnSpc>
                <a:spcPct val="115000"/>
              </a:lnSpc>
              <a:buNone/>
            </a:pPr>
            <a:r>
              <a:rPr lang="en-US" sz="950">
                <a:solidFill>
                  <a:srgbClr val="58585B"/>
                </a:solidFill>
                <a:latin typeface="Calibri" pitchFamily="34" charset="0"/>
                <a:ea typeface="Calibri" pitchFamily="34" charset="-122"/>
                <a:cs typeface="Calibri" pitchFamily="34" charset="-120"/>
              </a:rPr>
              <a:t>Lunch is not provided during Block 1. Session detail and full presenter lists are in the programme document.</a:t>
            </a:r>
            <a:endParaRPr lang="en-US" sz="950"/>
          </a:p>
        </p:txBody>
      </p:sp>
    </p:spTree>
    <p:extLst>
      <p:ext uri="{BB962C8B-B14F-4D97-AF65-F5344CB8AC3E}">
        <p14:creationId xmlns:p14="http://schemas.microsoft.com/office/powerpoint/2010/main" val="1085247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11247120" cy="457200"/>
          </a:xfrm>
          <a:prstGeom prst="rect">
            <a:avLst/>
          </a:prstGeom>
          <a:noFill/>
          <a:ln/>
        </p:spPr>
        <p:txBody>
          <a:bodyPr wrap="square" lIns="0" tIns="0" rIns="0" bIns="0" rtlCol="0" anchor="ctr"/>
          <a:lstStyle/>
          <a:p>
            <a:pPr marL="0" indent="0">
              <a:buNone/>
            </a:pPr>
            <a:r>
              <a:rPr lang="en-US" sz="2900" b="1">
                <a:solidFill>
                  <a:srgbClr val="6B2C91"/>
                </a:solidFill>
                <a:latin typeface="Cambria" pitchFamily="34" charset="0"/>
                <a:ea typeface="Cambria" pitchFamily="34" charset="-122"/>
                <a:cs typeface="Cambria" pitchFamily="34" charset="-120"/>
              </a:rPr>
              <a:t>Block 2</a:t>
            </a:r>
            <a:r>
              <a:rPr lang="en-US" sz="2900" b="1">
                <a:solidFill>
                  <a:srgbClr val="3D1A52"/>
                </a:solidFill>
                <a:latin typeface="Cambria" pitchFamily="34" charset="0"/>
                <a:ea typeface="Cambria" pitchFamily="34" charset="-122"/>
                <a:cs typeface="Cambria" pitchFamily="34" charset="-120"/>
              </a:rPr>
              <a:t>  —  Data Collection &amp; Methods</a:t>
            </a:r>
            <a:endParaRPr lang="en-US" sz="2900"/>
          </a:p>
        </p:txBody>
      </p:sp>
      <p:sp>
        <p:nvSpPr>
          <p:cNvPr id="3" name="Text 1"/>
          <p:cNvSpPr/>
          <p:nvPr/>
        </p:nvSpPr>
        <p:spPr>
          <a:xfrm>
            <a:off x="457200" y="786384"/>
            <a:ext cx="11247120" cy="274320"/>
          </a:xfrm>
          <a:prstGeom prst="rect">
            <a:avLst/>
          </a:prstGeom>
          <a:noFill/>
          <a:ln/>
        </p:spPr>
        <p:txBody>
          <a:bodyPr wrap="square" lIns="0" tIns="0" rIns="0" bIns="0" rtlCol="0" anchor="ctr"/>
          <a:lstStyle/>
          <a:p>
            <a:pPr marL="0" indent="0">
              <a:buNone/>
            </a:pPr>
            <a:r>
              <a:rPr lang="en-US" sz="1250">
                <a:solidFill>
                  <a:srgbClr val="58585B"/>
                </a:solidFill>
                <a:latin typeface="Calibri" pitchFamily="34" charset="0"/>
                <a:ea typeface="Calibri" pitchFamily="34" charset="-122"/>
                <a:cs typeface="Calibri" pitchFamily="34" charset="-120"/>
              </a:rPr>
              <a:t>Mon 16 – Fri 20 November 2026  ·  In person  ·  Monday afternoon to Friday afternoon</a:t>
            </a:r>
            <a:endParaRPr lang="en-US" sz="1250"/>
          </a:p>
        </p:txBody>
      </p:sp>
      <p:graphicFrame>
        <p:nvGraphicFramePr>
          <p:cNvPr id="4" name="Table 0"/>
          <p:cNvGraphicFramePr>
            <a:graphicFrameLocks noGrp="1"/>
          </p:cNvGraphicFramePr>
          <p:nvPr>
            <p:extLst>
              <p:ext uri="{D42A27DB-BD31-4B8C-83A1-F6EECF244321}">
                <p14:modId xmlns:p14="http://schemas.microsoft.com/office/powerpoint/2010/main" val="3293904855"/>
              </p:ext>
            </p:extLst>
          </p:nvPr>
        </p:nvGraphicFramePr>
        <p:xfrm>
          <a:off x="457200" y="1280160"/>
          <a:ext cx="11247120" cy="4498848"/>
        </p:xfrm>
        <a:graphic>
          <a:graphicData uri="http://schemas.openxmlformats.org/drawingml/2006/table">
            <a:tbl>
              <a:tblPr/>
              <a:tblGrid>
                <a:gridCol w="1234440">
                  <a:extLst>
                    <a:ext uri="{9D8B030D-6E8A-4147-A177-3AD203B41FA5}">
                      <a16:colId xmlns:a16="http://schemas.microsoft.com/office/drawing/2014/main" val="20000"/>
                    </a:ext>
                  </a:extLst>
                </a:gridCol>
                <a:gridCol w="5006340">
                  <a:extLst>
                    <a:ext uri="{9D8B030D-6E8A-4147-A177-3AD203B41FA5}">
                      <a16:colId xmlns:a16="http://schemas.microsoft.com/office/drawing/2014/main" val="20001"/>
                    </a:ext>
                  </a:extLst>
                </a:gridCol>
                <a:gridCol w="5006340">
                  <a:extLst>
                    <a:ext uri="{9D8B030D-6E8A-4147-A177-3AD203B41FA5}">
                      <a16:colId xmlns:a16="http://schemas.microsoft.com/office/drawing/2014/main" val="20002"/>
                    </a:ext>
                  </a:extLst>
                </a:gridCol>
              </a:tblGrid>
              <a:tr h="310896">
                <a:tc>
                  <a:txBody>
                    <a:bodyPr/>
                    <a:lstStyle/>
                    <a:p>
                      <a:pPr marL="0" indent="0" algn="l">
                        <a:buNone/>
                      </a:pPr>
                      <a:r>
                        <a:rPr lang="en-US" sz="1050" b="1">
                          <a:solidFill>
                            <a:srgbClr val="FFFFFF"/>
                          </a:solidFill>
                          <a:latin typeface="Calibri" pitchFamily="34" charset="0"/>
                          <a:ea typeface="Calibri" pitchFamily="34" charset="-122"/>
                          <a:cs typeface="Calibri" pitchFamily="34" charset="-120"/>
                        </a:rPr>
                        <a:t>Day</a:t>
                      </a:r>
                      <a:endParaRPr lang="en-US" sz="1050">
                        <a:latin typeface="Calibri" charset="0"/>
                        <a:ea typeface="Calibri" charset="0"/>
                        <a:cs typeface="Calibri" charset="0"/>
                      </a:endParaRPr>
                    </a:p>
                  </a:txBody>
                  <a:tcPr marL="101600" marR="101600" marT="63500" marB="635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50" b="1">
                          <a:solidFill>
                            <a:srgbClr val="FFFFFF"/>
                          </a:solidFill>
                          <a:latin typeface="Calibri" pitchFamily="34" charset="0"/>
                          <a:ea typeface="Calibri" pitchFamily="34" charset="-122"/>
                          <a:cs typeface="Calibri" pitchFamily="34" charset="-120"/>
                        </a:rPr>
                        <a:t>AM   10:00–12:30</a:t>
                      </a:r>
                      <a:endParaRPr lang="en-US" sz="1050">
                        <a:latin typeface="Calibri" charset="0"/>
                        <a:ea typeface="Calibri" charset="0"/>
                        <a:cs typeface="Calibri" charset="0"/>
                      </a:endParaRPr>
                    </a:p>
                  </a:txBody>
                  <a:tcPr marL="101600" marR="101600" marT="63500" marB="635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50" b="1">
                          <a:solidFill>
                            <a:srgbClr val="FFFFFF"/>
                          </a:solidFill>
                          <a:latin typeface="Calibri" pitchFamily="34" charset="0"/>
                          <a:ea typeface="Calibri" pitchFamily="34" charset="-122"/>
                          <a:cs typeface="Calibri" pitchFamily="34" charset="-120"/>
                        </a:rPr>
                        <a:t>PM   13:30–16:30</a:t>
                      </a:r>
                      <a:endParaRPr lang="en-US" sz="1050">
                        <a:latin typeface="Calibri" charset="0"/>
                        <a:ea typeface="Calibri" charset="0"/>
                        <a:cs typeface="Calibri" charset="0"/>
                      </a:endParaRPr>
                    </a:p>
                  </a:txBody>
                  <a:tcPr marL="101600" marR="101600" marT="63500" marB="635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extLst>
                  <a:ext uri="{0D108BD9-81ED-4DB2-BD59-A6C34878D82A}">
                    <a16:rowId xmlns:a16="http://schemas.microsoft.com/office/drawing/2014/main" val="10000"/>
                  </a:ext>
                </a:extLst>
              </a:tr>
              <a:tr h="457200">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Monday 16</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100">
                          <a:solidFill>
                            <a:srgbClr val="A9A9AE"/>
                          </a:solidFill>
                          <a:latin typeface="Calibri" pitchFamily="34" charset="0"/>
                          <a:ea typeface="Calibri" pitchFamily="34" charset="-122"/>
                          <a:cs typeface="Calibri" pitchFamily="34" charset="-120"/>
                        </a:rPr>
                        <a:t>—</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Questionnaire Design — Part 1</a:t>
                      </a:r>
                      <a:endParaRPr lang="en-US" sz="1200">
                        <a:latin typeface="Calibri" charset="0"/>
                        <a:ea typeface="Calibri" charset="0"/>
                        <a:cs typeface="Calibri" charset="0"/>
                      </a:endParaRPr>
                    </a:p>
                    <a:p>
                      <a:pPr marL="0" indent="0" algn="l">
                        <a:buNone/>
                      </a:pPr>
                      <a:r>
                        <a:rPr lang="en-US" sz="850" i="1">
                          <a:solidFill>
                            <a:srgbClr val="8E8E93"/>
                          </a:solidFill>
                          <a:latin typeface="Calibri"/>
                          <a:ea typeface="Calibri"/>
                          <a:cs typeface="Calibri"/>
                        </a:rPr>
                        <a:t>Presenter Maria Pampaka</a:t>
                      </a:r>
                      <a:endParaRPr lang="en-US" sz="1200">
                        <a:latin typeface="Calibri"/>
                        <a:ea typeface="Calibri"/>
                        <a:cs typeface="Calibri"/>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68680">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Tuesday 17</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Questionnaire Design — Part 2 / Qualtrics / RedCap</a:t>
                      </a:r>
                      <a:endParaRPr lang="en-US" sz="1200">
                        <a:latin typeface="Calibri" charset="0"/>
                        <a:ea typeface="Calibri" charset="0"/>
                        <a:cs typeface="Calibri" charset="0"/>
                      </a:endParaRPr>
                    </a:p>
                    <a:p>
                      <a:pPr marL="0" indent="0" algn="l">
                        <a:buNone/>
                      </a:pPr>
                      <a:r>
                        <a:rPr lang="en-US" sz="850" i="1">
                          <a:solidFill>
                            <a:srgbClr val="8E8E93"/>
                          </a:solidFill>
                          <a:latin typeface="Calibri" pitchFamily="34" charset="0"/>
                          <a:ea typeface="Calibri" pitchFamily="34" charset="-122"/>
                          <a:cs typeface="Calibri" pitchFamily="34" charset="-120"/>
                        </a:rPr>
                        <a:t>Design element — presenter TBC</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Pauline Prevett — Qualtrics and RedCap</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Interview &amp; Focus Group Design</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Pauline Prevett + GTAs — introduction to interviews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Kirsty Finn — focus groups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Huran Murillo — interview schedule development</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22960">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Wednesday 18</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Qualitative Analysis: Approaches &amp; Frameworks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Pauline Prevett — thematic analysis and IPA</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Rebecca Simpson Hargreaves — developing an analysis</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a:ea typeface="Calibri"/>
                          <a:cs typeface="Calibri"/>
                        </a:rPr>
                        <a:t>Qualitative Analysis: Working with Data - NVivo</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Pauline Prevett + Haleema Sadia — NVivo</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GTAs co-facilitating the hands-on element</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234440">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Thursday 19</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Creative Methods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Fatima Lahham</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Creative Methods</a:t>
                      </a:r>
                      <a:endParaRPr lang="en-US" sz="1200">
                        <a:latin typeface="Calibri" charset="0"/>
                        <a:ea typeface="Calibri" charset="0"/>
                        <a:cs typeface="Calibri" charset="0"/>
                      </a:endParaRPr>
                    </a:p>
                    <a:p>
                      <a:pPr marL="0" indent="0" algn="l">
                        <a:buNone/>
                      </a:pPr>
                      <a:r>
                        <a:rPr lang="en-US" sz="850" i="1">
                          <a:solidFill>
                            <a:srgbClr val="58585B"/>
                          </a:solidFill>
                          <a:latin typeface="Calibri"/>
                          <a:ea typeface="Calibri"/>
                          <a:cs typeface="Calibri"/>
                        </a:rPr>
                        <a:t>Haleema Sadia </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Managing Languages in Research</a:t>
                      </a:r>
                      <a:endParaRPr lang="en-US" sz="1200">
                        <a:latin typeface="Calibri" charset="0"/>
                        <a:ea typeface="Calibri" charset="0"/>
                        <a:cs typeface="Calibri" charset="0"/>
                      </a:endParaRPr>
                    </a:p>
                    <a:p>
                      <a:pPr marL="0" indent="0" algn="l">
                        <a:buNone/>
                      </a:pPr>
                      <a:r>
                        <a:rPr lang="en-US" sz="850" i="1">
                          <a:solidFill>
                            <a:srgbClr val="8E8E93"/>
                          </a:solidFill>
                          <a:latin typeface="Calibri" pitchFamily="34" charset="0"/>
                          <a:ea typeface="Calibri" pitchFamily="34" charset="-122"/>
                          <a:cs typeface="Calibri" pitchFamily="34" charset="-120"/>
                        </a:rPr>
                        <a:t>Richard Fay and Susan Dawson — to be confirmed</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Fieldwork Planning &amp; Research Diaries</a:t>
                      </a:r>
                      <a:endParaRPr lang="en-US" sz="1200">
                        <a:latin typeface="Calibri" charset="0"/>
                        <a:ea typeface="Calibri" charset="0"/>
                        <a:cs typeface="Calibri" charset="0"/>
                      </a:endParaRPr>
                    </a:p>
                    <a:p>
                      <a:pPr marL="0" indent="0" algn="l">
                        <a:buNone/>
                      </a:pPr>
                      <a:r>
                        <a:rPr lang="en-US" sz="850" i="1">
                          <a:solidFill>
                            <a:srgbClr val="8E8E93"/>
                          </a:solidFill>
                          <a:latin typeface="Calibri" pitchFamily="34" charset="0"/>
                          <a:ea typeface="Calibri" pitchFamily="34" charset="-122"/>
                          <a:cs typeface="Calibri" pitchFamily="34" charset="-120"/>
                        </a:rPr>
                        <a:t>Presenter TBC</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Reflexivity &amp; Positionality</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Chae-Young Kim + Clare Cummings</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804672">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Friday 20</a:t>
                      </a:r>
                      <a:endParaRPr lang="en-US" sz="1200">
                        <a:latin typeface="Calibri" charset="0"/>
                        <a:ea typeface="Calibri" charset="0"/>
                        <a:cs typeface="Calibri" charset="0"/>
                      </a:endParaRPr>
                    </a:p>
                    <a:p>
                      <a:pPr marL="0" indent="0" algn="l">
                        <a:buNone/>
                      </a:pPr>
                      <a:r>
                        <a:rPr lang="en-US" sz="800">
                          <a:solidFill>
                            <a:srgbClr val="6B2C91"/>
                          </a:solidFill>
                          <a:latin typeface="Calibri" pitchFamily="34" charset="0"/>
                          <a:ea typeface="Calibri" pitchFamily="34" charset="-122"/>
                          <a:cs typeface="Calibri" pitchFamily="34" charset="-120"/>
                        </a:rPr>
                        <a:t>Lunch 12:30–13:30</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Observation in Research</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Dr Rosa Archer</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Workshop: Planning Your Data Collection</a:t>
                      </a:r>
                      <a:endParaRPr lang="en-US" sz="1200">
                        <a:latin typeface="Calibri" charset="0"/>
                        <a:ea typeface="Calibri" charset="0"/>
                        <a:cs typeface="Calibri" charset="0"/>
                      </a:endParaRPr>
                    </a:p>
                    <a:p>
                      <a:pPr marL="0" indent="0" algn="l">
                        <a:buNone/>
                      </a:pPr>
                      <a:r>
                        <a:rPr lang="en-US" sz="850" i="1">
                          <a:solidFill>
                            <a:srgbClr val="58585B"/>
                          </a:solidFill>
                          <a:latin typeface="Calibri"/>
                          <a:ea typeface="Calibri"/>
                          <a:cs typeface="Calibri"/>
                        </a:rPr>
                        <a:t>GTAs and Pauline</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Wellbeing Afternoon</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Tanja Bastia</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Text 2"/>
          <p:cNvSpPr/>
          <p:nvPr/>
        </p:nvSpPr>
        <p:spPr>
          <a:xfrm>
            <a:off x="457200" y="5897880"/>
            <a:ext cx="11247120" cy="457200"/>
          </a:xfrm>
          <a:prstGeom prst="rect">
            <a:avLst/>
          </a:prstGeom>
          <a:noFill/>
          <a:ln/>
        </p:spPr>
        <p:txBody>
          <a:bodyPr wrap="square" lIns="0" tIns="0" rIns="0" bIns="0" rtlCol="0" anchor="ctr"/>
          <a:lstStyle/>
          <a:p>
            <a:pPr marL="0" indent="0">
              <a:lnSpc>
                <a:spcPct val="115000"/>
              </a:lnSpc>
              <a:buNone/>
            </a:pPr>
            <a:r>
              <a:rPr lang="en-US" sz="950">
                <a:solidFill>
                  <a:srgbClr val="58585B"/>
                </a:solidFill>
                <a:latin typeface="Calibri" pitchFamily="34" charset="0"/>
                <a:ea typeface="Calibri" pitchFamily="34" charset="-122"/>
                <a:cs typeface="Calibri" pitchFamily="34" charset="-120"/>
              </a:rPr>
              <a:t>Rooms to be confirmed. The University timetable booking for RSCH80000 covers weeks 4 and 9, so the Block 1 rooms may repeat this week — worth checking.</a:t>
            </a:r>
            <a:endParaRPr lang="en-US" sz="950"/>
          </a:p>
          <a:p>
            <a:pPr marL="0" indent="0">
              <a:lnSpc>
                <a:spcPct val="115000"/>
              </a:lnSpc>
              <a:buNone/>
            </a:pPr>
            <a:r>
              <a:rPr lang="en-US" sz="950">
                <a:solidFill>
                  <a:srgbClr val="58585B"/>
                </a:solidFill>
                <a:latin typeface="Calibri" pitchFamily="34" charset="0"/>
                <a:ea typeface="Calibri" pitchFamily="34" charset="-122"/>
                <a:cs typeface="Calibri" pitchFamily="34" charset="-120"/>
              </a:rPr>
              <a:t>Thursday afternoon now carries three topics; individual times follow the final running order.</a:t>
            </a:r>
            <a:endParaRPr lang="en-US" sz="950"/>
          </a:p>
        </p:txBody>
      </p:sp>
    </p:spTree>
    <p:extLst>
      <p:ext uri="{BB962C8B-B14F-4D97-AF65-F5344CB8AC3E}">
        <p14:creationId xmlns:p14="http://schemas.microsoft.com/office/powerpoint/2010/main" val="1302658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11247120" cy="457200"/>
          </a:xfrm>
          <a:prstGeom prst="rect">
            <a:avLst/>
          </a:prstGeom>
          <a:noFill/>
          <a:ln/>
        </p:spPr>
        <p:txBody>
          <a:bodyPr wrap="square" lIns="0" tIns="0" rIns="0" bIns="0" rtlCol="0" anchor="ctr"/>
          <a:lstStyle/>
          <a:p>
            <a:pPr marL="0" indent="0">
              <a:buNone/>
            </a:pPr>
            <a:r>
              <a:rPr lang="en-US" sz="2900" b="1">
                <a:solidFill>
                  <a:srgbClr val="6B2C91"/>
                </a:solidFill>
                <a:latin typeface="Cambria" pitchFamily="34" charset="0"/>
                <a:ea typeface="Cambria" pitchFamily="34" charset="-122"/>
                <a:cs typeface="Cambria" pitchFamily="34" charset="-120"/>
              </a:rPr>
              <a:t>Block 3</a:t>
            </a:r>
            <a:r>
              <a:rPr lang="en-US" sz="2900" b="1">
                <a:solidFill>
                  <a:srgbClr val="3D1A52"/>
                </a:solidFill>
                <a:latin typeface="Cambria" pitchFamily="34" charset="0"/>
                <a:ea typeface="Cambria" pitchFamily="34" charset="-122"/>
                <a:cs typeface="Cambria" pitchFamily="34" charset="-120"/>
              </a:rPr>
              <a:t>  —  Refresher, Ethics &amp; Reflection</a:t>
            </a:r>
            <a:endParaRPr lang="en-US" sz="2900"/>
          </a:p>
        </p:txBody>
      </p:sp>
      <p:sp>
        <p:nvSpPr>
          <p:cNvPr id="3" name="Text 1"/>
          <p:cNvSpPr/>
          <p:nvPr/>
        </p:nvSpPr>
        <p:spPr>
          <a:xfrm>
            <a:off x="457200" y="786384"/>
            <a:ext cx="11247120" cy="274320"/>
          </a:xfrm>
          <a:prstGeom prst="rect">
            <a:avLst/>
          </a:prstGeom>
          <a:noFill/>
          <a:ln/>
        </p:spPr>
        <p:txBody>
          <a:bodyPr wrap="square" lIns="0" tIns="0" rIns="0" bIns="0" rtlCol="0" anchor="ctr"/>
          <a:lstStyle/>
          <a:p>
            <a:pPr marL="0" indent="0">
              <a:buNone/>
            </a:pPr>
            <a:r>
              <a:rPr lang="en-US" sz="1250">
                <a:solidFill>
                  <a:srgbClr val="58585B"/>
                </a:solidFill>
                <a:latin typeface="Calibri" pitchFamily="34" charset="0"/>
                <a:ea typeface="Calibri" pitchFamily="34" charset="-122"/>
                <a:cs typeface="Calibri" pitchFamily="34" charset="-120"/>
              </a:rPr>
              <a:t>Mon 15 – Fri 19 February 2027  ·  In person  ·  Monday afternoon to Friday lunchtime</a:t>
            </a:r>
            <a:endParaRPr lang="en-US" sz="1250"/>
          </a:p>
        </p:txBody>
      </p:sp>
      <p:graphicFrame>
        <p:nvGraphicFramePr>
          <p:cNvPr id="5" name="Table 0"/>
          <p:cNvGraphicFramePr>
            <a:graphicFrameLocks noGrp="1"/>
          </p:cNvGraphicFramePr>
          <p:nvPr/>
        </p:nvGraphicFramePr>
        <p:xfrm>
          <a:off x="457200" y="1280160"/>
          <a:ext cx="11247120" cy="4531360"/>
        </p:xfrm>
        <a:graphic>
          <a:graphicData uri="http://schemas.openxmlformats.org/drawingml/2006/table">
            <a:tbl>
              <a:tblPr/>
              <a:tblGrid>
                <a:gridCol w="1234440">
                  <a:extLst>
                    <a:ext uri="{9D8B030D-6E8A-4147-A177-3AD203B41FA5}">
                      <a16:colId xmlns:a16="http://schemas.microsoft.com/office/drawing/2014/main" val="20000"/>
                    </a:ext>
                  </a:extLst>
                </a:gridCol>
                <a:gridCol w="5006340">
                  <a:extLst>
                    <a:ext uri="{9D8B030D-6E8A-4147-A177-3AD203B41FA5}">
                      <a16:colId xmlns:a16="http://schemas.microsoft.com/office/drawing/2014/main" val="20001"/>
                    </a:ext>
                  </a:extLst>
                </a:gridCol>
                <a:gridCol w="5006340">
                  <a:extLst>
                    <a:ext uri="{9D8B030D-6E8A-4147-A177-3AD203B41FA5}">
                      <a16:colId xmlns:a16="http://schemas.microsoft.com/office/drawing/2014/main" val="20002"/>
                    </a:ext>
                  </a:extLst>
                </a:gridCol>
              </a:tblGrid>
              <a:tr h="329184">
                <a:tc>
                  <a:txBody>
                    <a:bodyPr/>
                    <a:lstStyle/>
                    <a:p>
                      <a:pPr marL="0" indent="0" algn="l">
                        <a:buNone/>
                      </a:pPr>
                      <a:r>
                        <a:rPr lang="en-US" sz="1050" b="1">
                          <a:solidFill>
                            <a:srgbClr val="FFFFFF"/>
                          </a:solidFill>
                          <a:latin typeface="Calibri" pitchFamily="34" charset="0"/>
                          <a:ea typeface="Calibri" pitchFamily="34" charset="-122"/>
                          <a:cs typeface="Calibri" pitchFamily="34" charset="-120"/>
                        </a:rPr>
                        <a:t>Day</a:t>
                      </a:r>
                      <a:endParaRPr lang="en-US" sz="1050">
                        <a:latin typeface="Calibri" charset="0"/>
                        <a:ea typeface="Calibri" charset="0"/>
                        <a:cs typeface="Calibri" charset="0"/>
                      </a:endParaRPr>
                    </a:p>
                  </a:txBody>
                  <a:tcPr marL="101600" marR="101600" marT="63500" marB="635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50" b="1">
                          <a:solidFill>
                            <a:srgbClr val="FFFFFF"/>
                          </a:solidFill>
                          <a:latin typeface="Calibri" pitchFamily="34" charset="0"/>
                          <a:ea typeface="Calibri" pitchFamily="34" charset="-122"/>
                          <a:cs typeface="Calibri" pitchFamily="34" charset="-120"/>
                        </a:rPr>
                        <a:t>AM   10:00–12:30</a:t>
                      </a:r>
                      <a:endParaRPr lang="en-US" sz="1050">
                        <a:latin typeface="Calibri" charset="0"/>
                        <a:ea typeface="Calibri" charset="0"/>
                        <a:cs typeface="Calibri" charset="0"/>
                      </a:endParaRPr>
                    </a:p>
                  </a:txBody>
                  <a:tcPr marL="101600" marR="101600" marT="63500" marB="635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50" b="1">
                          <a:solidFill>
                            <a:srgbClr val="FFFFFF"/>
                          </a:solidFill>
                          <a:latin typeface="Calibri" pitchFamily="34" charset="0"/>
                          <a:ea typeface="Calibri" pitchFamily="34" charset="-122"/>
                          <a:cs typeface="Calibri" pitchFamily="34" charset="-120"/>
                        </a:rPr>
                        <a:t>PM   13:30–16:30</a:t>
                      </a:r>
                      <a:endParaRPr lang="en-US" sz="1050">
                        <a:latin typeface="Calibri" charset="0"/>
                        <a:ea typeface="Calibri" charset="0"/>
                        <a:cs typeface="Calibri" charset="0"/>
                      </a:endParaRPr>
                    </a:p>
                  </a:txBody>
                  <a:tcPr marL="101600" marR="101600" marT="63500" marB="635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extLst>
                  <a:ext uri="{0D108BD9-81ED-4DB2-BD59-A6C34878D82A}">
                    <a16:rowId xmlns:a16="http://schemas.microsoft.com/office/drawing/2014/main" val="10000"/>
                  </a:ext>
                </a:extLst>
              </a:tr>
              <a:tr h="713232">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Monday 15</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100">
                          <a:solidFill>
                            <a:srgbClr val="A9A9AE"/>
                          </a:solidFill>
                          <a:latin typeface="Calibri" pitchFamily="34" charset="0"/>
                          <a:ea typeface="Calibri" pitchFamily="34" charset="-122"/>
                          <a:cs typeface="Calibri" pitchFamily="34" charset="-120"/>
                        </a:rPr>
                        <a:t>—</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Cohort Reconnection &amp; Skills Audit</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Pauline Prevett</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Wellbeing during your PhD Journey</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Ishba Rehman</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58368">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Tuesday 16</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Refresher: Literature &amp; Systematic Approaches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Pauline Prevett · Louis Major — systematic review refresher</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Refresher: Research Design and Alignment / Epistemology</a:t>
                      </a:r>
                      <a:endParaRPr lang="en-US" sz="1200">
                        <a:latin typeface="Calibri" charset="0"/>
                        <a:ea typeface="Calibri" charset="0"/>
                        <a:cs typeface="Calibri" charset="0"/>
                      </a:endParaRPr>
                    </a:p>
                    <a:p>
                      <a:pPr marL="0" indent="0" algn="l">
                        <a:buNone/>
                      </a:pPr>
                      <a:r>
                        <a:rPr lang="en-US" sz="850" i="1">
                          <a:solidFill>
                            <a:srgbClr val="8E8E93"/>
                          </a:solidFill>
                          <a:latin typeface="Calibri" pitchFamily="34" charset="0"/>
                          <a:ea typeface="Calibri" pitchFamily="34" charset="-122"/>
                          <a:cs typeface="Calibri" pitchFamily="34" charset="-120"/>
                        </a:rPr>
                        <a:t>Pauline Prevett  ·  second presenter TBC</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32688">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Wednesday 17</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Social Responsibility in Research</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Emma Shuttleworth</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Research Integrity / Ethics Principles</a:t>
                      </a:r>
                      <a:endParaRPr lang="en-US" sz="1200">
                        <a:latin typeface="Calibri" charset="0"/>
                        <a:ea typeface="Calibri" charset="0"/>
                        <a:cs typeface="Calibri" charset="0"/>
                      </a:endParaRPr>
                    </a:p>
                    <a:p>
                      <a:pPr marL="0" indent="0" algn="l">
                        <a:buNone/>
                      </a:pPr>
                      <a:r>
                        <a:rPr lang="en-US" sz="850" i="1">
                          <a:solidFill>
                            <a:srgbClr val="8E8E93"/>
                          </a:solidFill>
                          <a:latin typeface="Calibri" pitchFamily="34" charset="0"/>
                          <a:ea typeface="Calibri" pitchFamily="34" charset="-122"/>
                          <a:cs typeface="Calibri" pitchFamily="34" charset="-120"/>
                        </a:rPr>
                        <a:t>Charlotte Bagnall (to be confirmed)  ·  Pauline Prevett</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Ethics Forms Workshop</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Mark Innes</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Risk Assessment</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Jonny Brewster</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207008">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Thursday 18</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Academic Poster</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Haleema Sadia + Pauline Prevett</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Writing Abstracts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Mohammed Ibrahim</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Networking &amp; Research Partnerships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Alice Sverdlik</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Writing Your Thesis from the Start</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Bertie Dockerill</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What is Journal Format</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Pauline Prevett + GTAs</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Publishing in Academic Journals</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Karen Healey</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58368">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Friday 19</a:t>
                      </a:r>
                      <a:endParaRPr lang="en-US" sz="1200">
                        <a:latin typeface="Calibri" charset="0"/>
                        <a:ea typeface="Calibri" charset="0"/>
                        <a:cs typeface="Calibri" charset="0"/>
                      </a:endParaRPr>
                    </a:p>
                    <a:p>
                      <a:pPr marL="0" indent="0" algn="l">
                        <a:buNone/>
                      </a:pPr>
                      <a:r>
                        <a:rPr lang="en-US" sz="800">
                          <a:solidFill>
                            <a:srgbClr val="6B2C91"/>
                          </a:solidFill>
                          <a:latin typeface="Calibri" pitchFamily="34" charset="0"/>
                          <a:ea typeface="Calibri" pitchFamily="34" charset="-122"/>
                          <a:cs typeface="Calibri" pitchFamily="34" charset="-120"/>
                        </a:rPr>
                        <a:t>Lunch 12:30–13:30</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b="1">
                          <a:solidFill>
                            <a:srgbClr val="3D1A52"/>
                          </a:solidFill>
                          <a:latin typeface="Calibri" pitchFamily="34" charset="0"/>
                          <a:ea typeface="Calibri" pitchFamily="34" charset="-122"/>
                          <a:cs typeface="Calibri" pitchFamily="34" charset="-120"/>
                        </a:rPr>
                        <a:t>CV &amp; Researcher Profile</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Sarah Ashworth</a:t>
                      </a:r>
                      <a:endParaRPr lang="en-US" sz="1200">
                        <a:latin typeface="Calibri" charset="0"/>
                        <a:ea typeface="Calibri" charset="0"/>
                        <a:cs typeface="Calibri" charset="0"/>
                      </a:endParaRPr>
                    </a:p>
                    <a:p>
                      <a:pPr marL="0" indent="0" algn="l">
                        <a:buNone/>
                      </a:pPr>
                      <a:r>
                        <a:rPr lang="en-US" sz="1000" b="1">
                          <a:solidFill>
                            <a:srgbClr val="3D1A52"/>
                          </a:solidFill>
                          <a:latin typeface="Calibri" pitchFamily="34" charset="0"/>
                          <a:ea typeface="Calibri" pitchFamily="34" charset="-122"/>
                          <a:cs typeface="Calibri" pitchFamily="34" charset="-120"/>
                        </a:rPr>
                        <a:t>PURE Profile</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Laura Turner, PURE Team</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100">
                          <a:solidFill>
                            <a:srgbClr val="A9A9AE"/>
                          </a:solidFill>
                          <a:latin typeface="Calibri" pitchFamily="34" charset="0"/>
                          <a:ea typeface="Calibri" pitchFamily="34" charset="-122"/>
                          <a:cs typeface="Calibri" pitchFamily="34" charset="-120"/>
                        </a:rPr>
                        <a:t>—</a:t>
                      </a:r>
                      <a:endParaRPr lang="en-US" sz="1200">
                        <a:latin typeface="Calibri" charset="0"/>
                        <a:ea typeface="Calibri" charset="0"/>
                        <a:cs typeface="Calibri" charset="0"/>
                      </a:endParaRPr>
                    </a:p>
                  </a:txBody>
                  <a:tcPr marL="101600" marR="101600" marT="63500" marB="635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4" name="Text 2"/>
          <p:cNvSpPr/>
          <p:nvPr/>
        </p:nvSpPr>
        <p:spPr>
          <a:xfrm>
            <a:off x="457200" y="5897880"/>
            <a:ext cx="11247120" cy="457200"/>
          </a:xfrm>
          <a:prstGeom prst="rect">
            <a:avLst/>
          </a:prstGeom>
          <a:noFill/>
          <a:ln/>
        </p:spPr>
        <p:txBody>
          <a:bodyPr wrap="square" lIns="0" tIns="0" rIns="0" bIns="0" rtlCol="0" anchor="ctr"/>
          <a:lstStyle/>
          <a:p>
            <a:pPr marL="0" indent="0">
              <a:lnSpc>
                <a:spcPct val="115000"/>
              </a:lnSpc>
              <a:buNone/>
            </a:pPr>
            <a:r>
              <a:rPr lang="en-US" sz="950">
                <a:solidFill>
                  <a:srgbClr val="58585B"/>
                </a:solidFill>
                <a:latin typeface="Calibri" pitchFamily="34" charset="0"/>
                <a:ea typeface="Calibri" pitchFamily="34" charset="-122"/>
                <a:cs typeface="Calibri" pitchFamily="34" charset="-120"/>
              </a:rPr>
              <a:t>Rooms to be confirmed. Block 3 finishes at lunchtime on the Friday.</a:t>
            </a:r>
            <a:endParaRPr lang="en-US" sz="950"/>
          </a:p>
          <a:p>
            <a:pPr marL="0" indent="0">
              <a:lnSpc>
                <a:spcPct val="115000"/>
              </a:lnSpc>
              <a:buNone/>
            </a:pPr>
            <a:r>
              <a:rPr lang="en-US" sz="950">
                <a:solidFill>
                  <a:srgbClr val="58585B"/>
                </a:solidFill>
                <a:latin typeface="Calibri" pitchFamily="34" charset="0"/>
                <a:ea typeface="Calibri" pitchFamily="34" charset="-122"/>
                <a:cs typeface="Calibri" pitchFamily="34" charset="-120"/>
              </a:rPr>
              <a:t>Paired and triple sessions share the slot; individual topic times follow the final running order.</a:t>
            </a:r>
            <a:endParaRPr lang="en-US" sz="950"/>
          </a:p>
        </p:txBody>
      </p:sp>
    </p:spTree>
    <p:extLst>
      <p:ext uri="{BB962C8B-B14F-4D97-AF65-F5344CB8AC3E}">
        <p14:creationId xmlns:p14="http://schemas.microsoft.com/office/powerpoint/2010/main" val="3847858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11247120" cy="457200"/>
          </a:xfrm>
          <a:prstGeom prst="rect">
            <a:avLst/>
          </a:prstGeom>
          <a:noFill/>
          <a:ln/>
        </p:spPr>
        <p:txBody>
          <a:bodyPr wrap="square" lIns="0" tIns="0" rIns="0" bIns="0" rtlCol="0" anchor="ctr"/>
          <a:lstStyle/>
          <a:p>
            <a:pPr marL="0" indent="0">
              <a:buNone/>
            </a:pPr>
            <a:r>
              <a:rPr lang="en-US" sz="3000" b="1">
                <a:solidFill>
                  <a:srgbClr val="3D1A52"/>
                </a:solidFill>
                <a:latin typeface="Cambria" pitchFamily="34" charset="0"/>
                <a:ea typeface="Cambria" pitchFamily="34" charset="-122"/>
                <a:cs typeface="Cambria" pitchFamily="34" charset="-120"/>
              </a:rPr>
              <a:t>Software Intensives &amp; Employability</a:t>
            </a:r>
            <a:endParaRPr lang="en-US" sz="3000"/>
          </a:p>
        </p:txBody>
      </p:sp>
      <p:sp>
        <p:nvSpPr>
          <p:cNvPr id="3" name="Text 1"/>
          <p:cNvSpPr/>
          <p:nvPr/>
        </p:nvSpPr>
        <p:spPr>
          <a:xfrm>
            <a:off x="457200" y="786384"/>
            <a:ext cx="11247120" cy="274320"/>
          </a:xfrm>
          <a:prstGeom prst="rect">
            <a:avLst/>
          </a:prstGeom>
          <a:noFill/>
          <a:ln/>
        </p:spPr>
        <p:txBody>
          <a:bodyPr wrap="square" lIns="0" tIns="0" rIns="0" bIns="0" rtlCol="0" anchor="ctr"/>
          <a:lstStyle/>
          <a:p>
            <a:pPr marL="0" indent="0">
              <a:buNone/>
            </a:pPr>
            <a:r>
              <a:rPr lang="en-US" sz="1300">
                <a:solidFill>
                  <a:srgbClr val="58585B"/>
                </a:solidFill>
                <a:latin typeface="Calibri" pitchFamily="34" charset="0"/>
                <a:ea typeface="Calibri" pitchFamily="34" charset="-122"/>
                <a:cs typeface="Calibri" pitchFamily="34" charset="-120"/>
              </a:rPr>
              <a:t>Optional and additional to the three block weeks</a:t>
            </a:r>
            <a:endParaRPr lang="en-US" sz="1300"/>
          </a:p>
        </p:txBody>
      </p:sp>
      <p:sp>
        <p:nvSpPr>
          <p:cNvPr id="4" name="Shape 2"/>
          <p:cNvSpPr/>
          <p:nvPr/>
        </p:nvSpPr>
        <p:spPr>
          <a:xfrm>
            <a:off x="457200" y="1280160"/>
            <a:ext cx="868680" cy="256032"/>
          </a:xfrm>
          <a:prstGeom prst="roundRect">
            <a:avLst>
              <a:gd name="adj" fmla="val 50000"/>
            </a:avLst>
          </a:prstGeom>
          <a:solidFill>
            <a:srgbClr val="F2A900"/>
          </a:solidFill>
          <a:ln/>
        </p:spPr>
        <p:txBody>
          <a:bodyPr/>
          <a:lstStyle/>
          <a:p>
            <a:endParaRPr lang="en-GB"/>
          </a:p>
        </p:txBody>
      </p:sp>
      <p:sp>
        <p:nvSpPr>
          <p:cNvPr id="5" name="Text 3"/>
          <p:cNvSpPr/>
          <p:nvPr/>
        </p:nvSpPr>
        <p:spPr>
          <a:xfrm>
            <a:off x="457200" y="1280160"/>
            <a:ext cx="868680" cy="256032"/>
          </a:xfrm>
          <a:prstGeom prst="rect">
            <a:avLst/>
          </a:prstGeom>
          <a:noFill/>
          <a:ln/>
        </p:spPr>
        <p:txBody>
          <a:bodyPr wrap="square" lIns="0" tIns="0" rIns="0" bIns="0" rtlCol="0" anchor="ctr"/>
          <a:lstStyle/>
          <a:p>
            <a:pPr marL="0" indent="0" algn="ctr">
              <a:buNone/>
            </a:pPr>
            <a:r>
              <a:rPr lang="en-US" sz="900" b="1" kern="0" spc="60">
                <a:solidFill>
                  <a:srgbClr val="3D1A52"/>
                </a:solidFill>
                <a:latin typeface="Calibri" pitchFamily="34" charset="0"/>
                <a:ea typeface="Calibri" pitchFamily="34" charset="-122"/>
                <a:cs typeface="Calibri" pitchFamily="34" charset="-120"/>
              </a:rPr>
              <a:t>OPTIONAL</a:t>
            </a:r>
            <a:endParaRPr lang="en-US" sz="900"/>
          </a:p>
        </p:txBody>
      </p:sp>
      <p:sp>
        <p:nvSpPr>
          <p:cNvPr id="6" name="Text 4"/>
          <p:cNvSpPr/>
          <p:nvPr/>
        </p:nvSpPr>
        <p:spPr>
          <a:xfrm>
            <a:off x="1463040" y="1243584"/>
            <a:ext cx="5486400" cy="329184"/>
          </a:xfrm>
          <a:prstGeom prst="rect">
            <a:avLst/>
          </a:prstGeom>
          <a:noFill/>
          <a:ln/>
        </p:spPr>
        <p:txBody>
          <a:bodyPr wrap="square" lIns="0" tIns="0" rIns="0" bIns="0" rtlCol="0" anchor="ctr"/>
          <a:lstStyle/>
          <a:p>
            <a:pPr marL="0" indent="0">
              <a:buNone/>
            </a:pPr>
            <a:r>
              <a:rPr lang="en-US" sz="1800" b="1">
                <a:solidFill>
                  <a:srgbClr val="3D1A52"/>
                </a:solidFill>
                <a:latin typeface="Cambria" pitchFamily="34" charset="0"/>
                <a:ea typeface="Cambria" pitchFamily="34" charset="-122"/>
                <a:cs typeface="Cambria" pitchFamily="34" charset="-120"/>
              </a:rPr>
              <a:t>Software intensives</a:t>
            </a:r>
            <a:endParaRPr lang="en-US" sz="1800"/>
          </a:p>
        </p:txBody>
      </p:sp>
      <p:graphicFrame>
        <p:nvGraphicFramePr>
          <p:cNvPr id="7" name="Table 0"/>
          <p:cNvGraphicFramePr>
            <a:graphicFrameLocks noGrp="1"/>
          </p:cNvGraphicFramePr>
          <p:nvPr/>
        </p:nvGraphicFramePr>
        <p:xfrm>
          <a:off x="457200" y="1691640"/>
          <a:ext cx="11247120" cy="1554480"/>
        </p:xfrm>
        <a:graphic>
          <a:graphicData uri="http://schemas.openxmlformats.org/drawingml/2006/table">
            <a:tbl>
              <a:tblPr/>
              <a:tblGrid>
                <a:gridCol w="237744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5029200">
                  <a:extLst>
                    <a:ext uri="{9D8B030D-6E8A-4147-A177-3AD203B41FA5}">
                      <a16:colId xmlns:a16="http://schemas.microsoft.com/office/drawing/2014/main" val="20003"/>
                    </a:ext>
                  </a:extLst>
                </a:gridCol>
              </a:tblGrid>
              <a:tr h="329184">
                <a:tc>
                  <a:txBody>
                    <a:bodyPr/>
                    <a:lstStyle/>
                    <a:p>
                      <a:pPr marL="0" indent="0" algn="l">
                        <a:buNone/>
                      </a:pPr>
                      <a:r>
                        <a:rPr lang="en-US" sz="1050" b="1">
                          <a:solidFill>
                            <a:srgbClr val="FFFFFF"/>
                          </a:solidFill>
                          <a:latin typeface="Calibri" pitchFamily="34" charset="0"/>
                          <a:ea typeface="Calibri" pitchFamily="34" charset="-122"/>
                          <a:cs typeface="Calibri" pitchFamily="34" charset="-120"/>
                        </a:rPr>
                        <a:t>Intensive</a:t>
                      </a:r>
                      <a:endParaRPr lang="en-US" sz="1050">
                        <a:latin typeface="Calibri" charset="0"/>
                        <a:ea typeface="Calibri" charset="0"/>
                        <a:cs typeface="Calibri" charset="0"/>
                      </a:endParaRPr>
                    </a:p>
                  </a:txBody>
                  <a:tcPr marL="101600" marR="101600" marT="76200" marB="762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50" b="1">
                          <a:solidFill>
                            <a:srgbClr val="FFFFFF"/>
                          </a:solidFill>
                          <a:latin typeface="Calibri" pitchFamily="34" charset="0"/>
                          <a:ea typeface="Calibri" pitchFamily="34" charset="-122"/>
                          <a:cs typeface="Calibri" pitchFamily="34" charset="-120"/>
                        </a:rPr>
                        <a:t>When</a:t>
                      </a:r>
                      <a:endParaRPr lang="en-US" sz="1050">
                        <a:latin typeface="Calibri" charset="0"/>
                        <a:ea typeface="Calibri" charset="0"/>
                        <a:cs typeface="Calibri" charset="0"/>
                      </a:endParaRPr>
                    </a:p>
                  </a:txBody>
                  <a:tcPr marL="101600" marR="101600" marT="76200" marB="762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50" b="1">
                          <a:solidFill>
                            <a:srgbClr val="FFFFFF"/>
                          </a:solidFill>
                          <a:latin typeface="Calibri" pitchFamily="34" charset="0"/>
                          <a:ea typeface="Calibri" pitchFamily="34" charset="-122"/>
                          <a:cs typeface="Calibri" pitchFamily="34" charset="-120"/>
                        </a:rPr>
                        <a:t>Duration</a:t>
                      </a:r>
                      <a:endParaRPr lang="en-US" sz="1050">
                        <a:latin typeface="Calibri" charset="0"/>
                        <a:ea typeface="Calibri" charset="0"/>
                        <a:cs typeface="Calibri" charset="0"/>
                      </a:endParaRPr>
                    </a:p>
                  </a:txBody>
                  <a:tcPr marL="101600" marR="101600" marT="76200" marB="762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50" b="1">
                          <a:solidFill>
                            <a:srgbClr val="FFFFFF"/>
                          </a:solidFill>
                          <a:latin typeface="Calibri" pitchFamily="34" charset="0"/>
                          <a:ea typeface="Calibri" pitchFamily="34" charset="-122"/>
                          <a:cs typeface="Calibri" pitchFamily="34" charset="-120"/>
                        </a:rPr>
                        <a:t>Presenters</a:t>
                      </a:r>
                      <a:endParaRPr lang="en-US" sz="1050">
                        <a:latin typeface="Calibri" charset="0"/>
                        <a:ea typeface="Calibri" charset="0"/>
                        <a:cs typeface="Calibri" charset="0"/>
                      </a:endParaRPr>
                    </a:p>
                  </a:txBody>
                  <a:tcPr marL="101600" marR="101600" marT="76200" marB="762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extLst>
                  <a:ext uri="{0D108BD9-81ED-4DB2-BD59-A6C34878D82A}">
                    <a16:rowId xmlns:a16="http://schemas.microsoft.com/office/drawing/2014/main" val="10000"/>
                  </a:ext>
                </a:extLst>
              </a:tr>
              <a:tr h="566928">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R / Statistics</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a:solidFill>
                            <a:srgbClr val="3D1A52"/>
                          </a:solidFill>
                          <a:latin typeface="Calibri" pitchFamily="34" charset="0"/>
                          <a:ea typeface="Calibri" pitchFamily="34" charset="-122"/>
                          <a:cs typeface="Calibri" pitchFamily="34" charset="-120"/>
                        </a:rPr>
                        <a:t>Tue 8 &amp; Wed 9 December 2026</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a:solidFill>
                            <a:srgbClr val="000000"/>
                          </a:solidFill>
                          <a:latin typeface="Calibri" pitchFamily="34" charset="0"/>
                          <a:ea typeface="Calibri" pitchFamily="34" charset="-122"/>
                          <a:cs typeface="Calibri" pitchFamily="34" charset="-120"/>
                        </a:rPr>
                        <a:t>2 full days</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850" i="1">
                          <a:solidFill>
                            <a:srgbClr val="58585B"/>
                          </a:solidFill>
                          <a:latin typeface="Calibri" pitchFamily="34" charset="0"/>
                          <a:ea typeface="Calibri" pitchFamily="34" charset="-122"/>
                          <a:cs typeface="Calibri" pitchFamily="34" charset="-120"/>
                        </a:rPr>
                        <a:t>Tom Fryer — R stream</a:t>
                      </a:r>
                      <a:endParaRPr lang="en-US" sz="1200">
                        <a:latin typeface="Calibri" charset="0"/>
                        <a:ea typeface="Calibri" charset="0"/>
                        <a:cs typeface="Calibri" charset="0"/>
                      </a:endParaRPr>
                    </a:p>
                    <a:p>
                      <a:pPr marL="0" indent="0" algn="l">
                        <a:buNone/>
                      </a:pPr>
                      <a:r>
                        <a:rPr lang="en-US" sz="850" i="1">
                          <a:solidFill>
                            <a:srgbClr val="8E8E93"/>
                          </a:solidFill>
                          <a:latin typeface="Calibri" pitchFamily="34" charset="0"/>
                          <a:ea typeface="Calibri" pitchFamily="34" charset="-122"/>
                          <a:cs typeface="Calibri" pitchFamily="34" charset="-120"/>
                        </a:rPr>
                        <a:t>Stata stream — presenter TBC</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58368">
                <a:tc>
                  <a:txBody>
                    <a:bodyPr/>
                    <a:lstStyle/>
                    <a:p>
                      <a:pPr marL="0" indent="0" algn="l">
                        <a:buNone/>
                      </a:pPr>
                      <a:r>
                        <a:rPr lang="en-US" sz="1100" b="1">
                          <a:solidFill>
                            <a:srgbClr val="3D1A52"/>
                          </a:solidFill>
                          <a:latin typeface="Calibri" pitchFamily="34" charset="0"/>
                          <a:ea typeface="Calibri" pitchFamily="34" charset="-122"/>
                          <a:cs typeface="Calibri" pitchFamily="34" charset="-120"/>
                        </a:rPr>
                        <a:t>GIS / Spatial Data</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a:solidFill>
                            <a:srgbClr val="3D1A52"/>
                          </a:solidFill>
                          <a:latin typeface="Calibri" pitchFamily="34" charset="0"/>
                          <a:ea typeface="Calibri" pitchFamily="34" charset="-122"/>
                          <a:cs typeface="Calibri" pitchFamily="34" charset="-120"/>
                        </a:rPr>
                        <a:t>January 2027</a:t>
                      </a:r>
                      <a:endParaRPr lang="en-US" sz="1200">
                        <a:latin typeface="Calibri" charset="0"/>
                        <a:ea typeface="Calibri" charset="0"/>
                        <a:cs typeface="Calibri" charset="0"/>
                      </a:endParaRPr>
                    </a:p>
                    <a:p>
                      <a:pPr marL="0" indent="0" algn="l">
                        <a:buNone/>
                      </a:pPr>
                      <a:r>
                        <a:rPr lang="en-US" sz="850" i="1">
                          <a:solidFill>
                            <a:srgbClr val="6B2C91"/>
                          </a:solidFill>
                          <a:latin typeface="Calibri" pitchFamily="34" charset="0"/>
                          <a:ea typeface="Calibri" pitchFamily="34" charset="-122"/>
                          <a:cs typeface="Calibri" pitchFamily="34" charset="-120"/>
                        </a:rPr>
                        <a:t>date to be confirmed</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1000">
                          <a:solidFill>
                            <a:srgbClr val="000000"/>
                          </a:solidFill>
                          <a:latin typeface="Calibri" pitchFamily="34" charset="0"/>
                          <a:ea typeface="Calibri" pitchFamily="34" charset="-122"/>
                          <a:cs typeface="Calibri" pitchFamily="34" charset="-120"/>
                        </a:rPr>
                        <a:t>1–2 days</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850" i="1">
                          <a:solidFill>
                            <a:srgbClr val="58585B"/>
                          </a:solidFill>
                          <a:latin typeface="Calibri" pitchFamily="34" charset="0"/>
                          <a:ea typeface="Calibri" pitchFamily="34" charset="-122"/>
                          <a:cs typeface="Calibri" pitchFamily="34" charset="-120"/>
                        </a:rPr>
                        <a:t>Nuno Pinto — maps, GIS and representation of spatial data</a:t>
                      </a:r>
                      <a:endParaRPr lang="en-US" sz="1200">
                        <a:latin typeface="Calibri" charset="0"/>
                        <a:ea typeface="Calibri" charset="0"/>
                        <a:cs typeface="Calibri" charset="0"/>
                      </a:endParaRPr>
                    </a:p>
                    <a:p>
                      <a:pPr marL="0" indent="0" algn="l">
                        <a:buNone/>
                      </a:pPr>
                      <a:r>
                        <a:rPr lang="en-US" sz="850" i="1">
                          <a:solidFill>
                            <a:srgbClr val="58585B"/>
                          </a:solidFill>
                          <a:latin typeface="Calibri" pitchFamily="34" charset="0"/>
                          <a:ea typeface="Calibri" pitchFamily="34" charset="-122"/>
                          <a:cs typeface="Calibri" pitchFamily="34" charset="-120"/>
                        </a:rPr>
                        <a:t>James Tomlinson — GIS and how to use it</a:t>
                      </a:r>
                      <a:endParaRPr lang="en-US" sz="1200">
                        <a:latin typeface="Calibri" charset="0"/>
                        <a:ea typeface="Calibri" charset="0"/>
                        <a:cs typeface="Calibri" charset="0"/>
                      </a:endParaRPr>
                    </a:p>
                  </a:txBody>
                  <a:tcPr marL="101600" marR="101600" marT="76200" marB="76200">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8" name="Shape 5"/>
          <p:cNvSpPr/>
          <p:nvPr/>
        </p:nvSpPr>
        <p:spPr>
          <a:xfrm>
            <a:off x="457200" y="3703320"/>
            <a:ext cx="1143000" cy="256032"/>
          </a:xfrm>
          <a:prstGeom prst="roundRect">
            <a:avLst>
              <a:gd name="adj" fmla="val 50000"/>
            </a:avLst>
          </a:prstGeom>
          <a:solidFill>
            <a:srgbClr val="6B2C91"/>
          </a:solidFill>
          <a:ln/>
        </p:spPr>
        <p:txBody>
          <a:bodyPr/>
          <a:lstStyle/>
          <a:p>
            <a:endParaRPr lang="en-GB"/>
          </a:p>
        </p:txBody>
      </p:sp>
      <p:sp>
        <p:nvSpPr>
          <p:cNvPr id="9" name="Text 6"/>
          <p:cNvSpPr/>
          <p:nvPr/>
        </p:nvSpPr>
        <p:spPr>
          <a:xfrm>
            <a:off x="457200" y="3703320"/>
            <a:ext cx="1143000" cy="256032"/>
          </a:xfrm>
          <a:prstGeom prst="rect">
            <a:avLst/>
          </a:prstGeom>
          <a:noFill/>
          <a:ln/>
        </p:spPr>
        <p:txBody>
          <a:bodyPr wrap="square" lIns="0" tIns="0" rIns="0" bIns="0" rtlCol="0" anchor="ctr"/>
          <a:lstStyle/>
          <a:p>
            <a:pPr marL="0" indent="0" algn="ctr">
              <a:buNone/>
            </a:pPr>
            <a:r>
              <a:rPr lang="en-US" sz="900" b="1" kern="0" spc="60">
                <a:solidFill>
                  <a:srgbClr val="FFFFFF"/>
                </a:solidFill>
                <a:latin typeface="Calibri" pitchFamily="34" charset="0"/>
                <a:ea typeface="Calibri" pitchFamily="34" charset="-122"/>
                <a:cs typeface="Calibri" pitchFamily="34" charset="-120"/>
              </a:rPr>
              <a:t>ALL WELCOME</a:t>
            </a:r>
            <a:endParaRPr lang="en-US" sz="900"/>
          </a:p>
        </p:txBody>
      </p:sp>
      <p:sp>
        <p:nvSpPr>
          <p:cNvPr id="10" name="Text 7"/>
          <p:cNvSpPr/>
          <p:nvPr/>
        </p:nvSpPr>
        <p:spPr>
          <a:xfrm>
            <a:off x="1737360" y="3666744"/>
            <a:ext cx="5486400" cy="329184"/>
          </a:xfrm>
          <a:prstGeom prst="rect">
            <a:avLst/>
          </a:prstGeom>
          <a:noFill/>
          <a:ln/>
        </p:spPr>
        <p:txBody>
          <a:bodyPr wrap="square" lIns="0" tIns="0" rIns="0" bIns="0" rtlCol="0" anchor="ctr"/>
          <a:lstStyle/>
          <a:p>
            <a:pPr marL="0" indent="0">
              <a:buNone/>
            </a:pPr>
            <a:r>
              <a:rPr lang="en-US" sz="1800" b="1">
                <a:solidFill>
                  <a:srgbClr val="3D1A52"/>
                </a:solidFill>
                <a:latin typeface="Cambria" pitchFamily="34" charset="0"/>
                <a:ea typeface="Cambria" pitchFamily="34" charset="-122"/>
                <a:cs typeface="Cambria" pitchFamily="34" charset="-120"/>
              </a:rPr>
              <a:t>Employability</a:t>
            </a:r>
            <a:endParaRPr lang="en-US" sz="1800"/>
          </a:p>
        </p:txBody>
      </p:sp>
      <p:sp>
        <p:nvSpPr>
          <p:cNvPr id="11" name="Shape 8"/>
          <p:cNvSpPr/>
          <p:nvPr/>
        </p:nvSpPr>
        <p:spPr>
          <a:xfrm>
            <a:off x="457200" y="4114800"/>
            <a:ext cx="11247120" cy="1600200"/>
          </a:xfrm>
          <a:prstGeom prst="roundRect">
            <a:avLst>
              <a:gd name="adj" fmla="val 5143"/>
            </a:avLst>
          </a:prstGeom>
          <a:solidFill>
            <a:srgbClr val="EFE9F5"/>
          </a:solidFill>
          <a:ln w="12700">
            <a:solidFill>
              <a:srgbClr val="D7C9E5"/>
            </a:solidFill>
            <a:prstDash val="solid"/>
          </a:ln>
        </p:spPr>
        <p:txBody>
          <a:bodyPr/>
          <a:lstStyle/>
          <a:p>
            <a:endParaRPr lang="en-GB"/>
          </a:p>
        </p:txBody>
      </p:sp>
      <p:sp>
        <p:nvSpPr>
          <p:cNvPr id="12" name="Text 9"/>
          <p:cNvSpPr/>
          <p:nvPr/>
        </p:nvSpPr>
        <p:spPr>
          <a:xfrm>
            <a:off x="777240" y="4279392"/>
            <a:ext cx="10607040" cy="274320"/>
          </a:xfrm>
          <a:prstGeom prst="rect">
            <a:avLst/>
          </a:prstGeom>
          <a:noFill/>
          <a:ln/>
        </p:spPr>
        <p:txBody>
          <a:bodyPr wrap="square" lIns="0" tIns="0" rIns="0" bIns="0" rtlCol="0" anchor="ctr"/>
          <a:lstStyle/>
          <a:p>
            <a:pPr marL="0" indent="0">
              <a:buNone/>
            </a:pPr>
            <a:r>
              <a:rPr lang="en-US" sz="1500" b="1">
                <a:solidFill>
                  <a:srgbClr val="3D1A52"/>
                </a:solidFill>
                <a:latin typeface="Cambria" pitchFamily="34" charset="0"/>
                <a:ea typeface="Cambria" pitchFamily="34" charset="-122"/>
                <a:cs typeface="Cambria" pitchFamily="34" charset="-120"/>
              </a:rPr>
              <a:t>SEED PhD Conference: Doctorate Career Pathways and Employability</a:t>
            </a:r>
            <a:endParaRPr lang="en-US" sz="1500"/>
          </a:p>
        </p:txBody>
      </p:sp>
      <p:sp>
        <p:nvSpPr>
          <p:cNvPr id="13" name="Text 10"/>
          <p:cNvSpPr/>
          <p:nvPr/>
        </p:nvSpPr>
        <p:spPr>
          <a:xfrm>
            <a:off x="777240" y="4572000"/>
            <a:ext cx="10607040" cy="237744"/>
          </a:xfrm>
          <a:prstGeom prst="rect">
            <a:avLst/>
          </a:prstGeom>
          <a:noFill/>
          <a:ln/>
        </p:spPr>
        <p:txBody>
          <a:bodyPr wrap="square" lIns="0" tIns="0" rIns="0" bIns="0" rtlCol="0" anchor="ctr"/>
          <a:lstStyle/>
          <a:p>
            <a:pPr marL="0" indent="0">
              <a:buNone/>
            </a:pPr>
            <a:r>
              <a:rPr lang="en-US" sz="1150" b="1">
                <a:solidFill>
                  <a:srgbClr val="6B2C91"/>
                </a:solidFill>
                <a:latin typeface="Calibri" pitchFamily="34" charset="0"/>
                <a:ea typeface="Calibri" pitchFamily="34" charset="-122"/>
                <a:cs typeface="Calibri" pitchFamily="34" charset="-120"/>
              </a:rPr>
              <a:t>27 January 2027  ·  in person  ·  one day</a:t>
            </a:r>
            <a:endParaRPr lang="en-US" sz="1150"/>
          </a:p>
        </p:txBody>
      </p:sp>
      <p:sp>
        <p:nvSpPr>
          <p:cNvPr id="14" name="Text 11"/>
          <p:cNvSpPr/>
          <p:nvPr/>
        </p:nvSpPr>
        <p:spPr>
          <a:xfrm>
            <a:off x="777240" y="4846320"/>
            <a:ext cx="10607040" cy="777240"/>
          </a:xfrm>
          <a:prstGeom prst="rect">
            <a:avLst/>
          </a:prstGeom>
          <a:noFill/>
          <a:ln/>
        </p:spPr>
        <p:txBody>
          <a:bodyPr wrap="square" lIns="0" tIns="0" rIns="0" bIns="0" rtlCol="0" anchor="t"/>
          <a:lstStyle/>
          <a:p>
            <a:pPr marL="0" indent="0">
              <a:lnSpc>
                <a:spcPct val="105000"/>
              </a:lnSpc>
              <a:buNone/>
            </a:pPr>
            <a:r>
              <a:rPr lang="en-US" sz="1050">
                <a:solidFill>
                  <a:srgbClr val="58585B"/>
                </a:solidFill>
                <a:latin typeface="Calibri" pitchFamily="34" charset="0"/>
                <a:ea typeface="Calibri" pitchFamily="34" charset="-122"/>
                <a:cs typeface="Calibri" pitchFamily="34" charset="-120"/>
              </a:rPr>
              <a:t>A condensed one-day version of the two-day Employability conference held in June 2025, covering academic and non-academic career pathways for doctoral researchers. Particular attention to life beyond the university sector: what a PhD from SEED can lead to outside academia, and how to translate doctoral skills into roles across industry, policy, publishing, museums and beyond. Speakers drawn largely from outside the University. Session details and speaker confirmations to follow.</a:t>
            </a:r>
            <a:endParaRPr lang="en-US" sz="1050"/>
          </a:p>
        </p:txBody>
      </p:sp>
      <p:sp>
        <p:nvSpPr>
          <p:cNvPr id="15" name="Text 12"/>
          <p:cNvSpPr/>
          <p:nvPr/>
        </p:nvSpPr>
        <p:spPr>
          <a:xfrm>
            <a:off x="457200" y="5870448"/>
            <a:ext cx="11247120" cy="274320"/>
          </a:xfrm>
          <a:prstGeom prst="rect">
            <a:avLst/>
          </a:prstGeom>
          <a:noFill/>
          <a:ln/>
        </p:spPr>
        <p:txBody>
          <a:bodyPr wrap="square" lIns="0" tIns="0" rIns="0" bIns="0" rtlCol="0" anchor="ctr"/>
          <a:lstStyle/>
          <a:p>
            <a:pPr marL="0" indent="0">
              <a:buNone/>
            </a:pPr>
            <a:r>
              <a:rPr lang="en-US" sz="1000">
                <a:solidFill>
                  <a:srgbClr val="58585B"/>
                </a:solidFill>
                <a:latin typeface="Calibri" pitchFamily="34" charset="0"/>
                <a:ea typeface="Calibri" pitchFamily="34" charset="-122"/>
                <a:cs typeface="Calibri" pitchFamily="34" charset="-120"/>
              </a:rPr>
              <a:t>Further employability events run through the year and are open to all.</a:t>
            </a:r>
            <a:endParaRPr lang="en-US" sz="1000"/>
          </a:p>
        </p:txBody>
      </p:sp>
    </p:spTree>
    <p:extLst>
      <p:ext uri="{BB962C8B-B14F-4D97-AF65-F5344CB8AC3E}">
        <p14:creationId xmlns:p14="http://schemas.microsoft.com/office/powerpoint/2010/main" val="1253193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56032"/>
            <a:ext cx="11247120" cy="457200"/>
          </a:xfrm>
          <a:prstGeom prst="rect">
            <a:avLst/>
          </a:prstGeom>
          <a:noFill/>
          <a:ln/>
        </p:spPr>
        <p:txBody>
          <a:bodyPr wrap="square" lIns="0" tIns="0" rIns="0" bIns="0" rtlCol="0" anchor="ctr"/>
          <a:lstStyle/>
          <a:p>
            <a:pPr marL="0" indent="0">
              <a:buNone/>
            </a:pPr>
            <a:r>
              <a:rPr lang="en-US" sz="3000" b="1">
                <a:solidFill>
                  <a:srgbClr val="3D1A52"/>
                </a:solidFill>
                <a:latin typeface="Cambria" pitchFamily="34" charset="0"/>
                <a:ea typeface="Cambria" pitchFamily="34" charset="-122"/>
                <a:cs typeface="Cambria" pitchFamily="34" charset="-120"/>
              </a:rPr>
              <a:t>Seminar Series</a:t>
            </a:r>
            <a:endParaRPr lang="en-US" sz="3000"/>
          </a:p>
        </p:txBody>
      </p:sp>
      <p:sp>
        <p:nvSpPr>
          <p:cNvPr id="3" name="Text 1"/>
          <p:cNvSpPr/>
          <p:nvPr/>
        </p:nvSpPr>
        <p:spPr>
          <a:xfrm>
            <a:off x="457200" y="768096"/>
            <a:ext cx="11247120" cy="274320"/>
          </a:xfrm>
          <a:prstGeom prst="rect">
            <a:avLst/>
          </a:prstGeom>
          <a:noFill/>
          <a:ln/>
        </p:spPr>
        <p:txBody>
          <a:bodyPr wrap="square" lIns="0" tIns="0" rIns="0" bIns="0" rtlCol="0" anchor="ctr"/>
          <a:lstStyle/>
          <a:p>
            <a:pPr marL="0" indent="0">
              <a:buNone/>
            </a:pPr>
            <a:r>
              <a:rPr lang="en-US" sz="1300">
                <a:solidFill>
                  <a:srgbClr val="58585B"/>
                </a:solidFill>
                <a:latin typeface="Calibri" pitchFamily="34" charset="0"/>
                <a:ea typeface="Calibri" pitchFamily="34" charset="-122"/>
                <a:cs typeface="Calibri" pitchFamily="34" charset="-120"/>
              </a:rPr>
              <a:t>Wednesdays 12:00–13:00, online  ·  Starting Wednesday 21 October  ·  No seminars during the in-person block weeks</a:t>
            </a:r>
            <a:endParaRPr lang="en-US" sz="1300"/>
          </a:p>
        </p:txBody>
      </p:sp>
      <p:sp>
        <p:nvSpPr>
          <p:cNvPr id="4" name="Text 2"/>
          <p:cNvSpPr/>
          <p:nvPr/>
        </p:nvSpPr>
        <p:spPr>
          <a:xfrm>
            <a:off x="457200" y="1170432"/>
            <a:ext cx="5394960" cy="237744"/>
          </a:xfrm>
          <a:prstGeom prst="rect">
            <a:avLst/>
          </a:prstGeom>
          <a:noFill/>
          <a:ln/>
        </p:spPr>
        <p:txBody>
          <a:bodyPr wrap="square" lIns="0" tIns="0" rIns="0" bIns="0" rtlCol="0" anchor="ctr"/>
          <a:lstStyle/>
          <a:p>
            <a:pPr marL="0" indent="0">
              <a:buNone/>
            </a:pPr>
            <a:r>
              <a:rPr lang="en-US" sz="1100" b="1">
                <a:solidFill>
                  <a:srgbClr val="6B2C91"/>
                </a:solidFill>
                <a:latin typeface="Calibri" pitchFamily="34" charset="0"/>
                <a:ea typeface="Calibri" pitchFamily="34" charset="-122"/>
                <a:cs typeface="Calibri" pitchFamily="34" charset="-120"/>
              </a:rPr>
              <a:t>Methodology series</a:t>
            </a:r>
            <a:endParaRPr lang="en-US" sz="1100"/>
          </a:p>
        </p:txBody>
      </p:sp>
      <p:sp>
        <p:nvSpPr>
          <p:cNvPr id="5" name="Text 3"/>
          <p:cNvSpPr/>
          <p:nvPr/>
        </p:nvSpPr>
        <p:spPr>
          <a:xfrm>
            <a:off x="6309360" y="1170432"/>
            <a:ext cx="5394960" cy="237744"/>
          </a:xfrm>
          <a:prstGeom prst="rect">
            <a:avLst/>
          </a:prstGeom>
          <a:noFill/>
          <a:ln/>
        </p:spPr>
        <p:txBody>
          <a:bodyPr wrap="square" lIns="0" tIns="0" rIns="0" bIns="0" rtlCol="0" anchor="ctr"/>
          <a:lstStyle/>
          <a:p>
            <a:pPr marL="0" indent="0">
              <a:buNone/>
            </a:pPr>
            <a:r>
              <a:rPr lang="en-US" sz="1100" b="1">
                <a:solidFill>
                  <a:srgbClr val="6B2C91"/>
                </a:solidFill>
                <a:latin typeface="Calibri" pitchFamily="34" charset="0"/>
                <a:ea typeface="Calibri" pitchFamily="34" charset="-122"/>
                <a:cs typeface="Calibri" pitchFamily="34" charset="-120"/>
              </a:rPr>
              <a:t>Methodology series, continued</a:t>
            </a:r>
            <a:endParaRPr lang="en-US" sz="1100"/>
          </a:p>
        </p:txBody>
      </p:sp>
      <p:graphicFrame>
        <p:nvGraphicFramePr>
          <p:cNvPr id="7" name="Table 0"/>
          <p:cNvGraphicFramePr>
            <a:graphicFrameLocks noGrp="1"/>
          </p:cNvGraphicFramePr>
          <p:nvPr/>
        </p:nvGraphicFramePr>
        <p:xfrm>
          <a:off x="457200" y="1463040"/>
          <a:ext cx="5394960" cy="3794760"/>
        </p:xfrm>
        <a:graphic>
          <a:graphicData uri="http://schemas.openxmlformats.org/drawingml/2006/table">
            <a:tbl>
              <a:tblPr/>
              <a:tblGrid>
                <a:gridCol w="36576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1783080">
                  <a:extLst>
                    <a:ext uri="{9D8B030D-6E8A-4147-A177-3AD203B41FA5}">
                      <a16:colId xmlns:a16="http://schemas.microsoft.com/office/drawing/2014/main" val="20003"/>
                    </a:ext>
                  </a:extLst>
                </a:gridCol>
              </a:tblGrid>
              <a:tr h="256032">
                <a:tc>
                  <a:txBody>
                    <a:bodyPr/>
                    <a:lstStyle/>
                    <a:p>
                      <a:pPr marL="0" indent="0" algn="l">
                        <a:buNone/>
                      </a:pPr>
                      <a:r>
                        <a:rPr lang="en-US" sz="1000" b="1">
                          <a:solidFill>
                            <a:srgbClr val="FFFFFF"/>
                          </a:solidFill>
                          <a:latin typeface="Calibri" pitchFamily="34" charset="0"/>
                          <a:ea typeface="Calibri" pitchFamily="34" charset="-122"/>
                          <a:cs typeface="Calibri" pitchFamily="34" charset="-120"/>
                        </a:rPr>
                        <a:t>No.</a:t>
                      </a:r>
                      <a:endParaRPr lang="en-US" sz="10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00" b="1">
                          <a:solidFill>
                            <a:srgbClr val="FFFFFF"/>
                          </a:solidFill>
                          <a:latin typeface="Calibri" pitchFamily="34" charset="0"/>
                          <a:ea typeface="Calibri" pitchFamily="34" charset="-122"/>
                          <a:cs typeface="Calibri" pitchFamily="34" charset="-120"/>
                        </a:rPr>
                        <a:t>Date</a:t>
                      </a:r>
                      <a:endParaRPr lang="en-US" sz="10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00" b="1">
                          <a:solidFill>
                            <a:srgbClr val="FFFFFF"/>
                          </a:solidFill>
                          <a:latin typeface="Calibri" pitchFamily="34" charset="0"/>
                          <a:ea typeface="Calibri" pitchFamily="34" charset="-122"/>
                          <a:cs typeface="Calibri" pitchFamily="34" charset="-120"/>
                        </a:rPr>
                        <a:t>Seminar topic</a:t>
                      </a:r>
                      <a:endParaRPr lang="en-US" sz="10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00" b="1">
                          <a:solidFill>
                            <a:srgbClr val="FFFFFF"/>
                          </a:solidFill>
                          <a:latin typeface="Calibri" pitchFamily="34" charset="0"/>
                          <a:ea typeface="Calibri" pitchFamily="34" charset="-122"/>
                          <a:cs typeface="Calibri" pitchFamily="34" charset="-120"/>
                        </a:rPr>
                        <a:t>Presenter</a:t>
                      </a:r>
                      <a:endParaRPr lang="en-US" sz="10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extLst>
                  <a:ext uri="{0D108BD9-81ED-4DB2-BD59-A6C34878D82A}">
                    <a16:rowId xmlns:a16="http://schemas.microsoft.com/office/drawing/2014/main" val="10000"/>
                  </a:ext>
                </a:extLst>
              </a:tr>
              <a:tr h="393192">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1</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21 Oct</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Participatory Action Research</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Catherine Kelly</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93192">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2</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28 Oct</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Conceptual Frameworks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Susan Robertson</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93192">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3</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4 Nov</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Case Study Methodology</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Erik Swyngedouw</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93192">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4</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11 Nov</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Ethnographic Approaches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Trude Renwick</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93192">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5</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25 Nov</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AI in your Doctorate</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Peter Kahn</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93192">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6</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2 Dec</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Phenomenological Approaches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Pauline Prevett</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93192">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7</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9 Dec</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Sustainability in Research</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Heather Alberro</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93192">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8</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16 Dec</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Quasi &amp; Experimental Designs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Joao Santos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93192">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9</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13 Jan</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Policy Analysis — Part 2</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Ian Mell</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graphicFrame>
        <p:nvGraphicFramePr>
          <p:cNvPr id="13" name="Table 1"/>
          <p:cNvGraphicFramePr>
            <a:graphicFrameLocks noGrp="1"/>
          </p:cNvGraphicFramePr>
          <p:nvPr/>
        </p:nvGraphicFramePr>
        <p:xfrm>
          <a:off x="6309360" y="1463040"/>
          <a:ext cx="5394960" cy="3785616"/>
        </p:xfrm>
        <a:graphic>
          <a:graphicData uri="http://schemas.openxmlformats.org/drawingml/2006/table">
            <a:tbl>
              <a:tblPr/>
              <a:tblGrid>
                <a:gridCol w="36576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1783080">
                  <a:extLst>
                    <a:ext uri="{9D8B030D-6E8A-4147-A177-3AD203B41FA5}">
                      <a16:colId xmlns:a16="http://schemas.microsoft.com/office/drawing/2014/main" val="20003"/>
                    </a:ext>
                  </a:extLst>
                </a:gridCol>
              </a:tblGrid>
              <a:tr h="256032">
                <a:tc>
                  <a:txBody>
                    <a:bodyPr/>
                    <a:lstStyle/>
                    <a:p>
                      <a:pPr marL="0" indent="0" algn="l">
                        <a:buNone/>
                      </a:pPr>
                      <a:r>
                        <a:rPr lang="en-US" sz="1000" b="1">
                          <a:solidFill>
                            <a:srgbClr val="FFFFFF"/>
                          </a:solidFill>
                          <a:latin typeface="Calibri" pitchFamily="34" charset="0"/>
                          <a:ea typeface="Calibri" pitchFamily="34" charset="-122"/>
                          <a:cs typeface="Calibri" pitchFamily="34" charset="-120"/>
                        </a:rPr>
                        <a:t>No.</a:t>
                      </a:r>
                      <a:endParaRPr lang="en-US" sz="10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00" b="1">
                          <a:solidFill>
                            <a:srgbClr val="FFFFFF"/>
                          </a:solidFill>
                          <a:latin typeface="Calibri" pitchFamily="34" charset="0"/>
                          <a:ea typeface="Calibri" pitchFamily="34" charset="-122"/>
                          <a:cs typeface="Calibri" pitchFamily="34" charset="-120"/>
                        </a:rPr>
                        <a:t>Date</a:t>
                      </a:r>
                      <a:endParaRPr lang="en-US" sz="10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00" b="1">
                          <a:solidFill>
                            <a:srgbClr val="FFFFFF"/>
                          </a:solidFill>
                          <a:latin typeface="Calibri" pitchFamily="34" charset="0"/>
                          <a:ea typeface="Calibri" pitchFamily="34" charset="-122"/>
                          <a:cs typeface="Calibri" pitchFamily="34" charset="-120"/>
                        </a:rPr>
                        <a:t>Seminar topic</a:t>
                      </a:r>
                      <a:endParaRPr lang="en-US" sz="10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tc>
                  <a:txBody>
                    <a:bodyPr/>
                    <a:lstStyle/>
                    <a:p>
                      <a:pPr marL="0" indent="0" algn="l">
                        <a:buNone/>
                      </a:pPr>
                      <a:r>
                        <a:rPr lang="en-US" sz="1000" b="1">
                          <a:solidFill>
                            <a:srgbClr val="FFFFFF"/>
                          </a:solidFill>
                          <a:latin typeface="Calibri" pitchFamily="34" charset="0"/>
                          <a:ea typeface="Calibri" pitchFamily="34" charset="-122"/>
                          <a:cs typeface="Calibri" pitchFamily="34" charset="-120"/>
                        </a:rPr>
                        <a:t>Presenter</a:t>
                      </a:r>
                      <a:endParaRPr lang="en-US" sz="10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6B2C91"/>
                    </a:solidFill>
                  </a:tcPr>
                </a:tc>
                <a:extLst>
                  <a:ext uri="{0D108BD9-81ED-4DB2-BD59-A6C34878D82A}">
                    <a16:rowId xmlns:a16="http://schemas.microsoft.com/office/drawing/2014/main" val="10000"/>
                  </a:ext>
                </a:extLst>
              </a:tr>
              <a:tr h="365760">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10</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20 Jan</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Grounded Theory</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Rebecca Simpson Hargreaves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11</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27 Jan</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Survey Research &amp; Scale Development</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Cecelia Wong</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12</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3 Feb</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Template Analysis &amp; Thematic Approaches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Pauline Prevett</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5760">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13</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10 Feb</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Mixed Methods Design</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Pauline Prevett</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760">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14</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3 Mar</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Networked, Digital &amp; Online Methods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Drew Whitworth</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37744">
                <a:tc gridSpan="4">
                  <a:txBody>
                    <a:bodyPr/>
                    <a:lstStyle/>
                    <a:p>
                      <a:pPr marL="0" indent="0" algn="l">
                        <a:buNone/>
                      </a:pPr>
                      <a:r>
                        <a:rPr lang="en-US" sz="900" b="1">
                          <a:solidFill>
                            <a:srgbClr val="3D1A52"/>
                          </a:solidFill>
                          <a:latin typeface="Calibri" pitchFamily="34" charset="0"/>
                          <a:ea typeface="Calibri" pitchFamily="34" charset="-122"/>
                          <a:cs typeface="Calibri" pitchFamily="34" charset="-120"/>
                        </a:rPr>
                        <a:t>Researcher development &amp; dissemination</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EFE9F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65760">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15</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10 Mar</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Building Networks &amp; Academic Communities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Andrew Gunn</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65760">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16</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17 Mar</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Applying for &amp; Presenting at Conferences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Stephen Walker · Martin Hess</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65760">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17</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24 Mar</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Developing Research Impact</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Gindo Tampubolon</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65760">
                <a:tc>
                  <a:txBody>
                    <a:bodyPr/>
                    <a:lstStyle/>
                    <a:p>
                      <a:pPr marL="0" indent="0" algn="ctr">
                        <a:buNone/>
                      </a:pPr>
                      <a:r>
                        <a:rPr lang="en-US" sz="1000" b="1">
                          <a:solidFill>
                            <a:srgbClr val="6B2C91"/>
                          </a:solidFill>
                          <a:latin typeface="Calibri" pitchFamily="34" charset="0"/>
                          <a:ea typeface="Calibri" pitchFamily="34" charset="-122"/>
                          <a:cs typeface="Calibri" pitchFamily="34" charset="-120"/>
                        </a:rPr>
                        <a:t>18</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a:solidFill>
                            <a:srgbClr val="3D1A52"/>
                          </a:solidFill>
                          <a:latin typeface="Calibri" pitchFamily="34" charset="0"/>
                          <a:ea typeface="Calibri" pitchFamily="34" charset="-122"/>
                          <a:cs typeface="Calibri" pitchFamily="34" charset="-120"/>
                        </a:rPr>
                        <a:t>Wed 21 Apr</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50" b="1">
                          <a:solidFill>
                            <a:srgbClr val="3D1A52"/>
                          </a:solidFill>
                          <a:latin typeface="Calibri" pitchFamily="34" charset="0"/>
                          <a:ea typeface="Calibri" pitchFamily="34" charset="-122"/>
                          <a:cs typeface="Calibri" pitchFamily="34" charset="-120"/>
                        </a:rPr>
                        <a:t>Viva Preparation</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tc>
                  <a:txBody>
                    <a:bodyPr/>
                    <a:lstStyle/>
                    <a:p>
                      <a:pPr marL="0" indent="0" algn="l">
                        <a:buNone/>
                      </a:pPr>
                      <a:r>
                        <a:rPr lang="en-US" sz="900">
                          <a:solidFill>
                            <a:srgbClr val="58585B"/>
                          </a:solidFill>
                          <a:latin typeface="Calibri" pitchFamily="34" charset="0"/>
                          <a:ea typeface="Calibri" pitchFamily="34" charset="-122"/>
                          <a:cs typeface="Calibri" pitchFamily="34" charset="-120"/>
                        </a:rPr>
                        <a:t>Pauline Prevett</a:t>
                      </a:r>
                      <a:endParaRPr lang="en-US" sz="1200">
                        <a:latin typeface="Calibri" charset="0"/>
                        <a:ea typeface="Calibri" charset="0"/>
                        <a:cs typeface="Calibri" charset="0"/>
                      </a:endParaRPr>
                    </a:p>
                  </a:txBody>
                  <a:tcPr marL="76200" marR="76200" marT="38100" marB="38100" anchor="ctr">
                    <a:lnL w="12700" cap="flat" cmpd="sng" algn="ctr">
                      <a:solidFill>
                        <a:srgbClr val="DDD5E6"/>
                      </a:solidFill>
                      <a:prstDash val="solid"/>
                      <a:round/>
                      <a:headEnd type="none" w="med" len="med"/>
                      <a:tailEnd type="none" w="med" len="med"/>
                    </a:lnL>
                    <a:lnR w="12700" cap="flat" cmpd="sng" algn="ctr">
                      <a:solidFill>
                        <a:srgbClr val="DDD5E6"/>
                      </a:solidFill>
                      <a:prstDash val="solid"/>
                      <a:round/>
                      <a:headEnd type="none" w="med" len="med"/>
                      <a:tailEnd type="none" w="med" len="med"/>
                    </a:lnR>
                    <a:lnT w="12700" cap="flat" cmpd="sng" algn="ctr">
                      <a:solidFill>
                        <a:srgbClr val="DDD5E6"/>
                      </a:solidFill>
                      <a:prstDash val="solid"/>
                      <a:round/>
                      <a:headEnd type="none" w="med" len="med"/>
                      <a:tailEnd type="none" w="med" len="med"/>
                    </a:lnT>
                    <a:lnB w="12700" cap="flat" cmpd="sng" algn="ctr">
                      <a:solidFill>
                        <a:srgbClr val="DDD5E6"/>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8" name="Shape 4"/>
          <p:cNvSpPr/>
          <p:nvPr/>
        </p:nvSpPr>
        <p:spPr>
          <a:xfrm>
            <a:off x="213360" y="5588647"/>
            <a:ext cx="11247120" cy="749808"/>
          </a:xfrm>
          <a:prstGeom prst="roundRect">
            <a:avLst>
              <a:gd name="adj" fmla="val 10976"/>
            </a:avLst>
          </a:prstGeom>
          <a:solidFill>
            <a:srgbClr val="EFE9F5"/>
          </a:solidFill>
          <a:ln w="12700">
            <a:solidFill>
              <a:srgbClr val="D7C9E5"/>
            </a:solidFill>
            <a:prstDash val="solid"/>
          </a:ln>
        </p:spPr>
        <p:txBody>
          <a:bodyPr lIns="91440" tIns="45720" rIns="91440" bIns="45720" anchor="t"/>
          <a:lstStyle/>
          <a:p>
            <a:endParaRPr lang="en-GB"/>
          </a:p>
        </p:txBody>
      </p:sp>
      <p:sp>
        <p:nvSpPr>
          <p:cNvPr id="9" name="Text 5"/>
          <p:cNvSpPr/>
          <p:nvPr/>
        </p:nvSpPr>
        <p:spPr>
          <a:xfrm>
            <a:off x="731520" y="5632704"/>
            <a:ext cx="1463040" cy="256032"/>
          </a:xfrm>
          <a:prstGeom prst="rect">
            <a:avLst/>
          </a:prstGeom>
          <a:noFill/>
          <a:ln/>
        </p:spPr>
        <p:txBody>
          <a:bodyPr wrap="square" lIns="0" tIns="0" rIns="0" bIns="0" rtlCol="0" anchor="ctr"/>
          <a:lstStyle/>
          <a:p>
            <a:pPr marL="0" indent="0">
              <a:buNone/>
            </a:pPr>
            <a:r>
              <a:rPr lang="en-US" sz="1400" b="1">
                <a:solidFill>
                  <a:srgbClr val="3D1A52"/>
                </a:solidFill>
                <a:latin typeface="Cambria" pitchFamily="34" charset="0"/>
                <a:ea typeface="Cambria" pitchFamily="34" charset="-122"/>
                <a:cs typeface="Cambria" pitchFamily="34" charset="-120"/>
              </a:rPr>
              <a:t>Join online</a:t>
            </a:r>
            <a:endParaRPr lang="en-US" sz="1400"/>
          </a:p>
        </p:txBody>
      </p:sp>
      <p:sp>
        <p:nvSpPr>
          <p:cNvPr id="10" name="Text 6"/>
          <p:cNvSpPr/>
          <p:nvPr/>
        </p:nvSpPr>
        <p:spPr>
          <a:xfrm>
            <a:off x="731520" y="5916168"/>
            <a:ext cx="2377440" cy="237744"/>
          </a:xfrm>
          <a:prstGeom prst="rect">
            <a:avLst/>
          </a:prstGeom>
          <a:noFill/>
          <a:ln/>
        </p:spPr>
        <p:txBody>
          <a:bodyPr wrap="square" lIns="0" tIns="0" rIns="0" bIns="0" rtlCol="0" anchor="ctr"/>
          <a:lstStyle/>
          <a:p>
            <a:pPr marL="0" indent="0">
              <a:buNone/>
            </a:pPr>
            <a:r>
              <a:rPr lang="en-US" sz="1000">
                <a:solidFill>
                  <a:srgbClr val="58585B"/>
                </a:solidFill>
                <a:latin typeface="Calibri" pitchFamily="34" charset="0"/>
                <a:ea typeface="Calibri" pitchFamily="34" charset="-122"/>
                <a:cs typeface="Calibri" pitchFamily="34" charset="-120"/>
              </a:rPr>
              <a:t>Same Teams meeting every week</a:t>
            </a:r>
            <a:endParaRPr lang="en-US" sz="1000"/>
          </a:p>
        </p:txBody>
      </p:sp>
      <p:sp>
        <p:nvSpPr>
          <p:cNvPr id="11" name="Shape 7"/>
          <p:cNvSpPr/>
          <p:nvPr/>
        </p:nvSpPr>
        <p:spPr>
          <a:xfrm>
            <a:off x="2802029" y="5737530"/>
            <a:ext cx="8138160" cy="457200"/>
          </a:xfrm>
          <a:prstGeom prst="roundRect">
            <a:avLst>
              <a:gd name="adj" fmla="val 12000"/>
            </a:avLst>
          </a:prstGeom>
          <a:solidFill>
            <a:srgbClr val="FFFFFF"/>
          </a:solidFill>
          <a:ln w="12700">
            <a:solidFill>
              <a:srgbClr val="6B2C91"/>
            </a:solidFill>
            <a:prstDash val="dash"/>
          </a:ln>
        </p:spPr>
        <p:txBody>
          <a:bodyPr/>
          <a:lstStyle/>
          <a:p>
            <a:r>
              <a:rPr lang="en-GB" sz="1400" u="sng">
                <a:hlinkClick r:id="rId3" tooltip="Meeting join"/>
              </a:rPr>
              <a:t>https://teams.microsoft.com/meet/359271969605191?p=236ym5AMrQ8ydLvgw4</a:t>
            </a:r>
            <a:r>
              <a:rPr lang="en-GB" sz="1400"/>
              <a:t> </a:t>
            </a:r>
          </a:p>
          <a:p>
            <a:r>
              <a:rPr lang="en-GB" sz="1400"/>
              <a:t>Meeting ID: 359 271 969 605 191  Passcode: 62pc3K8Z</a:t>
            </a:r>
          </a:p>
        </p:txBody>
      </p:sp>
      <p:sp>
        <p:nvSpPr>
          <p:cNvPr id="12" name="Text 8"/>
          <p:cNvSpPr/>
          <p:nvPr/>
        </p:nvSpPr>
        <p:spPr>
          <a:xfrm>
            <a:off x="3327009" y="5021932"/>
            <a:ext cx="8138160" cy="457200"/>
          </a:xfrm>
          <a:prstGeom prst="rect">
            <a:avLst/>
          </a:prstGeom>
          <a:noFill/>
          <a:ln/>
        </p:spPr>
        <p:txBody>
          <a:bodyPr wrap="square" lIns="0" tIns="0" rIns="0" bIns="0" rtlCol="0" anchor="ctr"/>
          <a:lstStyle/>
          <a:p>
            <a:pPr marL="0" indent="0" algn="ctr">
              <a:buNone/>
            </a:pP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03F97-8570-8E43-1AD7-5F2B9BE9BF8E}"/>
              </a:ext>
            </a:extLst>
          </p:cNvPr>
          <p:cNvSpPr>
            <a:spLocks noGrp="1"/>
          </p:cNvSpPr>
          <p:nvPr>
            <p:ph type="title"/>
          </p:nvPr>
        </p:nvSpPr>
        <p:spPr/>
        <p:txBody>
          <a:bodyPr/>
          <a:lstStyle/>
          <a:p>
            <a:r>
              <a:rPr lang="en-GB"/>
              <a:t>SEED PGR Research Training SharePoint</a:t>
            </a:r>
          </a:p>
        </p:txBody>
      </p:sp>
      <p:sp>
        <p:nvSpPr>
          <p:cNvPr id="3" name="Content Placeholder 2">
            <a:extLst>
              <a:ext uri="{FF2B5EF4-FFF2-40B4-BE49-F238E27FC236}">
                <a16:creationId xmlns:a16="http://schemas.microsoft.com/office/drawing/2014/main" id="{1A471F9C-E491-3891-9349-ACFFC77A3DEB}"/>
              </a:ext>
            </a:extLst>
          </p:cNvPr>
          <p:cNvSpPr>
            <a:spLocks noGrp="1"/>
          </p:cNvSpPr>
          <p:nvPr>
            <p:ph idx="1"/>
          </p:nvPr>
        </p:nvSpPr>
        <p:spPr/>
        <p:txBody>
          <a:bodyPr/>
          <a:lstStyle/>
          <a:p>
            <a:r>
              <a:rPr lang="en-GB">
                <a:hlinkClick r:id="rId2"/>
              </a:rPr>
              <a:t>SEED PGR SharePoint</a:t>
            </a:r>
            <a:endParaRPr lang="en-GB"/>
          </a:p>
          <a:p>
            <a:endParaRPr lang="en-GB"/>
          </a:p>
        </p:txBody>
      </p:sp>
      <p:pic>
        <p:nvPicPr>
          <p:cNvPr id="5" name="Picture 4">
            <a:extLst>
              <a:ext uri="{FF2B5EF4-FFF2-40B4-BE49-F238E27FC236}">
                <a16:creationId xmlns:a16="http://schemas.microsoft.com/office/drawing/2014/main" id="{505A34AA-A109-EB26-0C73-F919D53E01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354174"/>
            <a:ext cx="8196943" cy="3822789"/>
          </a:xfrm>
          <a:prstGeom prst="rect">
            <a:avLst/>
          </a:prstGeom>
        </p:spPr>
      </p:pic>
    </p:spTree>
    <p:extLst>
      <p:ext uri="{BB962C8B-B14F-4D97-AF65-F5344CB8AC3E}">
        <p14:creationId xmlns:p14="http://schemas.microsoft.com/office/powerpoint/2010/main" val="133429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9" name="Rectangle 1078">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3028A581-E87D-A172-5864-820390DC51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080" name="Freeform: Shape 1079">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81" name="Freeform: Shape 1080">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E5B324C-5DA6-1AF1-8E07-63B5A395B9AD}"/>
              </a:ext>
            </a:extLst>
          </p:cNvPr>
          <p:cNvSpPr>
            <a:spLocks noGrp="1"/>
          </p:cNvSpPr>
          <p:nvPr>
            <p:ph type="title"/>
          </p:nvPr>
        </p:nvSpPr>
        <p:spPr>
          <a:xfrm>
            <a:off x="374904" y="856488"/>
            <a:ext cx="5213096" cy="1243584"/>
          </a:xfrm>
        </p:spPr>
        <p:txBody>
          <a:bodyPr anchor="ctr">
            <a:noAutofit/>
          </a:bodyPr>
          <a:lstStyle/>
          <a:p>
            <a:br>
              <a:rPr lang="en-GB" sz="2800"/>
            </a:br>
            <a:r>
              <a:rPr lang="en-GB" sz="2800" b="1"/>
              <a:t>Auditing research methods units</a:t>
            </a:r>
          </a:p>
        </p:txBody>
      </p:sp>
      <p:sp>
        <p:nvSpPr>
          <p:cNvPr id="1082" name="Rectangle 1081">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83" name="Rectangle 1082">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84" name="Content Placeholder 1029">
            <a:extLst>
              <a:ext uri="{FF2B5EF4-FFF2-40B4-BE49-F238E27FC236}">
                <a16:creationId xmlns:a16="http://schemas.microsoft.com/office/drawing/2014/main" id="{BB09030E-346E-D081-E116-0E29829FDD3B}"/>
              </a:ext>
            </a:extLst>
          </p:cNvPr>
          <p:cNvSpPr>
            <a:spLocks noGrp="1"/>
          </p:cNvSpPr>
          <p:nvPr>
            <p:ph idx="1"/>
          </p:nvPr>
        </p:nvSpPr>
        <p:spPr>
          <a:xfrm>
            <a:off x="374904" y="2522949"/>
            <a:ext cx="5065776" cy="3402363"/>
          </a:xfrm>
        </p:spPr>
        <p:txBody>
          <a:bodyPr anchor="t">
            <a:normAutofit lnSpcReduction="10000"/>
          </a:bodyPr>
          <a:lstStyle/>
          <a:p>
            <a:r>
              <a:rPr lang="en-US" sz="2000" dirty="0"/>
              <a:t>Take the class,</a:t>
            </a:r>
          </a:p>
          <a:p>
            <a:r>
              <a:rPr lang="en-US" sz="2000" dirty="0"/>
              <a:t>Access the Blackboard resources</a:t>
            </a:r>
          </a:p>
          <a:p>
            <a:r>
              <a:rPr lang="en-US" sz="2000" dirty="0"/>
              <a:t>Don’t take the assessments</a:t>
            </a:r>
          </a:p>
          <a:p>
            <a:r>
              <a:rPr lang="en-US" sz="2000" dirty="0"/>
              <a:t>No formal accreditation</a:t>
            </a:r>
          </a:p>
          <a:p>
            <a:r>
              <a:rPr lang="en-US" sz="2000" dirty="0"/>
              <a:t>Allows for specialism in a structured way</a:t>
            </a:r>
          </a:p>
          <a:p>
            <a:r>
              <a:rPr lang="en-US" sz="2000" dirty="0"/>
              <a:t>You must follow the directions from the HUMS DA to register to audit, </a:t>
            </a:r>
            <a:r>
              <a:rPr lang="en-US" sz="2000" dirty="0" err="1"/>
              <a:t>andthis</a:t>
            </a:r>
            <a:r>
              <a:rPr lang="en-US" sz="2000" dirty="0"/>
              <a:t> will include obtaining permission for the lecturer concerned. Directions from HUMSDA.</a:t>
            </a:r>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3098482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640EF-8D9C-1AF1-37E5-4EDD142EA307}"/>
              </a:ext>
            </a:extLst>
          </p:cNvPr>
          <p:cNvSpPr>
            <a:spLocks noGrp="1"/>
          </p:cNvSpPr>
          <p:nvPr>
            <p:ph type="title"/>
          </p:nvPr>
        </p:nvSpPr>
        <p:spPr>
          <a:xfrm>
            <a:off x="481013" y="3752849"/>
            <a:ext cx="3290887" cy="2452687"/>
          </a:xfrm>
        </p:spPr>
        <p:txBody>
          <a:bodyPr anchor="ctr">
            <a:normAutofit fontScale="90000"/>
          </a:bodyPr>
          <a:lstStyle/>
          <a:p>
            <a:r>
              <a:rPr lang="en-GB" sz="3600" dirty="0"/>
              <a:t>Units from SEED's MSc Research Methods that can be audited</a:t>
            </a:r>
          </a:p>
        </p:txBody>
      </p:sp>
      <p:pic>
        <p:nvPicPr>
          <p:cNvPr id="4" name="Picture 3" descr="A screenshot of a credit rating&#10;&#10;AI-generated content may be incorrect.">
            <a:extLst>
              <a:ext uri="{FF2B5EF4-FFF2-40B4-BE49-F238E27FC236}">
                <a16:creationId xmlns:a16="http://schemas.microsoft.com/office/drawing/2014/main" id="{4EE723D2-0896-EF27-EE95-464BA67215B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6ABFD00E-9CCC-ED9D-04D4-18E8FFC27F6D}"/>
              </a:ext>
            </a:extLst>
          </p:cNvPr>
          <p:cNvSpPr>
            <a:spLocks noGrp="1"/>
          </p:cNvSpPr>
          <p:nvPr>
            <p:ph idx="1"/>
          </p:nvPr>
        </p:nvSpPr>
        <p:spPr>
          <a:xfrm>
            <a:off x="4223982" y="3752850"/>
            <a:ext cx="7485413" cy="2452687"/>
          </a:xfrm>
        </p:spPr>
        <p:txBody>
          <a:bodyPr vert="horz" lIns="91440" tIns="45720" rIns="91440" bIns="45720" rtlCol="0" anchor="ctr">
            <a:normAutofit/>
          </a:bodyPr>
          <a:lstStyle/>
          <a:p>
            <a:r>
              <a:rPr lang="en-GB" sz="1800">
                <a:ea typeface="+mn-lt"/>
                <a:cs typeface="+mn-lt"/>
              </a:rPr>
              <a:t>EVDV70001, EVDV70011, EVDV70012, EVDV70022, EVDV70042 will be available for auditing by SEED PGR students. You should always request permission to audit from the Programme Director who is Tom Fryer, </a:t>
            </a:r>
            <a:r>
              <a:rPr lang="en-GB" sz="1800">
                <a:ea typeface="+mn-lt"/>
                <a:cs typeface="+mn-lt"/>
                <a:hlinkClick r:id="rId3"/>
              </a:rPr>
              <a:t>tom.fryer@manchester.ac.uk</a:t>
            </a:r>
            <a:endParaRPr lang="en-GB" sz="1800"/>
          </a:p>
          <a:p>
            <a:endParaRPr lang="en-GB" sz="1800"/>
          </a:p>
        </p:txBody>
      </p:sp>
    </p:spTree>
    <p:extLst>
      <p:ext uri="{BB962C8B-B14F-4D97-AF65-F5344CB8AC3E}">
        <p14:creationId xmlns:p14="http://schemas.microsoft.com/office/powerpoint/2010/main" val="1983622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7DD31-2A12-9D97-2188-CA905B3EE62D}"/>
              </a:ext>
            </a:extLst>
          </p:cNvPr>
          <p:cNvSpPr>
            <a:spLocks noGrp="1"/>
          </p:cNvSpPr>
          <p:nvPr>
            <p:ph type="title"/>
          </p:nvPr>
        </p:nvSpPr>
        <p:spPr>
          <a:xfrm>
            <a:off x="838200" y="645512"/>
            <a:ext cx="10515600" cy="1325563"/>
          </a:xfrm>
        </p:spPr>
        <p:txBody>
          <a:bodyPr>
            <a:normAutofit fontScale="90000"/>
          </a:bodyPr>
          <a:lstStyle/>
          <a:p>
            <a:r>
              <a:rPr lang="en-GB" sz="3200" b="1" kern="100">
                <a:latin typeface="Aptos"/>
                <a:ea typeface="Aptos" panose="020B0004020202020204" pitchFamily="34" charset="0"/>
                <a:cs typeface="Times New Roman"/>
              </a:rPr>
              <a:t>Auditing Specialised Research Methods Units from SEED </a:t>
            </a:r>
            <a:br>
              <a:rPr lang="en-GB" kern="100">
                <a:latin typeface="Aptos" panose="020B0004020202020204" pitchFamily="34" charset="0"/>
                <a:ea typeface="Aptos" panose="020B0004020202020204" pitchFamily="34" charset="0"/>
                <a:cs typeface="Times New Roman" panose="02020603050405020304" pitchFamily="18" charset="0"/>
              </a:rPr>
            </a:br>
            <a:endParaRPr lang="en-GB"/>
          </a:p>
        </p:txBody>
      </p:sp>
      <p:sp>
        <p:nvSpPr>
          <p:cNvPr id="3" name="Content Placeholder 2">
            <a:extLst>
              <a:ext uri="{FF2B5EF4-FFF2-40B4-BE49-F238E27FC236}">
                <a16:creationId xmlns:a16="http://schemas.microsoft.com/office/drawing/2014/main" id="{45ADFF87-F9EE-4A68-9779-28BD93C71966}"/>
              </a:ext>
            </a:extLst>
          </p:cNvPr>
          <p:cNvSpPr>
            <a:spLocks noGrp="1"/>
          </p:cNvSpPr>
          <p:nvPr>
            <p:ph idx="1"/>
          </p:nvPr>
        </p:nvSpPr>
        <p:spPr>
          <a:xfrm>
            <a:off x="838200" y="1519311"/>
            <a:ext cx="10515600" cy="5162842"/>
          </a:xfrm>
        </p:spPr>
        <p:txBody>
          <a:bodyPr vert="horz" lIns="91440" tIns="45720" rIns="91440" bIns="45720" rtlCol="0" anchor="t">
            <a:normAutofit/>
          </a:bodyPr>
          <a:lstStyle/>
          <a:p>
            <a:pPr indent="0">
              <a:lnSpc>
                <a:spcPct val="107000"/>
              </a:lnSpc>
              <a:spcAft>
                <a:spcPts val="800"/>
              </a:spcAft>
              <a:buNone/>
            </a:pPr>
            <a:r>
              <a:rPr lang="en-GB" sz="1800" b="1" kern="100">
                <a:effectLst/>
                <a:latin typeface="Aptos"/>
                <a:ea typeface="Aptos" panose="020B0004020202020204" pitchFamily="34" charset="0"/>
                <a:cs typeface="Times New Roman"/>
              </a:rPr>
              <a:t>If you are intending on conducting a qualitative based study:</a:t>
            </a:r>
          </a:p>
          <a:p>
            <a:pPr marL="457200">
              <a:lnSpc>
                <a:spcPct val="107000"/>
              </a:lnSpc>
              <a:spcAft>
                <a:spcPts val="800"/>
              </a:spcAft>
            </a:pPr>
            <a:r>
              <a:rPr lang="en-GB" sz="1800" b="1" kern="100">
                <a:effectLst/>
                <a:latin typeface="Aptos"/>
                <a:ea typeface="Aptos" panose="020B0004020202020204" pitchFamily="34" charset="0"/>
                <a:cs typeface="Times New Roman"/>
                <a:hlinkClick r:id="rId2"/>
              </a:rPr>
              <a:t>EVDV70011 Developing Researcher Reflexivity </a:t>
            </a:r>
            <a:r>
              <a:rPr lang="en-GB" sz="1800" b="1" kern="100">
                <a:effectLst/>
                <a:latin typeface="Aptos"/>
                <a:ea typeface="Aptos" panose="020B0004020202020204" pitchFamily="34" charset="0"/>
                <a:cs typeface="Times New Roman"/>
              </a:rPr>
              <a:t> (semester one)</a:t>
            </a:r>
          </a:p>
          <a:p>
            <a:pPr marL="457200">
              <a:lnSpc>
                <a:spcPct val="107000"/>
              </a:lnSpc>
              <a:spcAft>
                <a:spcPts val="800"/>
              </a:spcAft>
            </a:pPr>
            <a:r>
              <a:rPr lang="en-GB" sz="1800" b="1" kern="100">
                <a:effectLst/>
                <a:latin typeface="Aptos"/>
                <a:ea typeface="Aptos" panose="020B0004020202020204" pitchFamily="34" charset="0"/>
                <a:cs typeface="Times New Roman"/>
                <a:hlinkClick r:id="rId3"/>
              </a:rPr>
              <a:t>EVDV70012 Qualitative Research Approaches </a:t>
            </a:r>
            <a:endParaRPr lang="en-GB" sz="1800" b="1" kern="100">
              <a:effectLst/>
              <a:latin typeface="Aptos"/>
              <a:ea typeface="Aptos" panose="020B0004020202020204" pitchFamily="34" charset="0"/>
              <a:cs typeface="Times New Roman"/>
            </a:endParaRPr>
          </a:p>
          <a:p>
            <a:pPr marL="457200">
              <a:lnSpc>
                <a:spcPct val="107000"/>
              </a:lnSpc>
              <a:spcAft>
                <a:spcPts val="800"/>
              </a:spcAft>
            </a:pPr>
            <a:r>
              <a:rPr lang="en-GB" sz="1800" b="1" kern="100">
                <a:effectLst/>
                <a:latin typeface="Aptos"/>
                <a:ea typeface="Aptos" panose="020B0004020202020204" pitchFamily="34" charset="0"/>
                <a:cs typeface="Times New Roman"/>
                <a:hlinkClick r:id="rId4"/>
              </a:rPr>
              <a:t>EVDV70042 Using NVivo for Qualitative and Mixed-Methods Analysis </a:t>
            </a:r>
            <a:endParaRPr lang="en-GB" sz="1800" b="1" kern="100">
              <a:latin typeface="Aptos"/>
              <a:ea typeface="Aptos" panose="020B0004020202020204" pitchFamily="34" charset="0"/>
              <a:cs typeface="Times New Roman"/>
            </a:endParaRPr>
          </a:p>
          <a:p>
            <a:pPr marL="457200">
              <a:lnSpc>
                <a:spcPct val="107000"/>
              </a:lnSpc>
              <a:spcAft>
                <a:spcPts val="800"/>
              </a:spcAft>
            </a:pPr>
            <a:r>
              <a:rPr lang="en-GB" sz="1800" b="1" kern="100">
                <a:effectLst/>
                <a:latin typeface="Aptos"/>
                <a:ea typeface="Aptos" panose="020B0004020202020204" pitchFamily="34" charset="0"/>
                <a:cs typeface="Times New Roman"/>
              </a:rPr>
              <a:t>If you are intending on conducting a spatial analysis, then we recommend that you audit the following </a:t>
            </a:r>
            <a:r>
              <a:rPr lang="en-GB" sz="1800" b="1" kern="100">
                <a:effectLst/>
                <a:latin typeface="Aptos Display"/>
                <a:ea typeface="Aptos" panose="020B0004020202020204" pitchFamily="34" charset="0"/>
                <a:cs typeface="Times New Roman"/>
              </a:rPr>
              <a:t>units.</a:t>
            </a:r>
            <a:r>
              <a:rPr lang="en-GB" sz="1800" b="1" kern="100">
                <a:latin typeface="Aptos Display"/>
                <a:ea typeface="Aptos" panose="020B0004020202020204" pitchFamily="34" charset="0"/>
                <a:cs typeface="Times New Roman"/>
              </a:rPr>
              <a:t> If there is a clash with the core RSCH80000 unit then you should look to audit in year 2</a:t>
            </a:r>
            <a:endParaRPr lang="en-GB" sz="1800" b="1" kern="100">
              <a:effectLst/>
              <a:latin typeface="Aptos"/>
              <a:ea typeface="Aptos" panose="020B0004020202020204" pitchFamily="34" charset="0"/>
              <a:cs typeface="Times New Roman" panose="02020603050405020304" pitchFamily="18" charset="0"/>
            </a:endParaRPr>
          </a:p>
          <a:p>
            <a:pPr marL="457200">
              <a:lnSpc>
                <a:spcPct val="107000"/>
              </a:lnSpc>
              <a:spcAft>
                <a:spcPts val="800"/>
              </a:spcAft>
            </a:pPr>
            <a:r>
              <a:rPr lang="en-GB" sz="1800" b="1" kern="100">
                <a:effectLst/>
                <a:latin typeface="Aptos Display"/>
                <a:ea typeface="Aptos" panose="020B0004020202020204" pitchFamily="34" charset="0"/>
                <a:cs typeface="Times New Roman"/>
                <a:hlinkClick r:id="rId5"/>
              </a:rPr>
              <a:t>PLAN60761 Spatial and policy analysis </a:t>
            </a:r>
            <a:endParaRPr lang="en-GB" sz="1800" b="1" u="sng" kern="100">
              <a:solidFill>
                <a:srgbClr val="467886"/>
              </a:solidFill>
              <a:effectLst/>
              <a:latin typeface="Aptos Display"/>
              <a:ea typeface="Aptos" panose="020B0004020202020204" pitchFamily="34" charset="0"/>
              <a:cs typeface="Times New Roman"/>
            </a:endParaRPr>
          </a:p>
          <a:p>
            <a:pPr marL="457200">
              <a:lnSpc>
                <a:spcPct val="107000"/>
              </a:lnSpc>
              <a:spcAft>
                <a:spcPts val="800"/>
              </a:spcAft>
            </a:pPr>
            <a:r>
              <a:rPr lang="en-GB" sz="1800" b="1">
                <a:effectLst/>
                <a:latin typeface="Aptos Display"/>
                <a:ea typeface="Aptos" panose="020B0004020202020204" pitchFamily="34" charset="0"/>
                <a:cs typeface="Times New Roman"/>
                <a:hlinkClick r:id="rId6"/>
              </a:rPr>
              <a:t>PLAN60962 Digital Planning - Decision Support Systems</a:t>
            </a:r>
            <a:endParaRPr lang="en-GB" sz="1800" b="1">
              <a:effectLst/>
              <a:latin typeface="Aptos Display"/>
              <a:ea typeface="Aptos" panose="020B0004020202020204" pitchFamily="34" charset="0"/>
              <a:cs typeface="Times New Roman"/>
            </a:endParaRPr>
          </a:p>
          <a:p>
            <a:pPr marL="457200">
              <a:lnSpc>
                <a:spcPct val="107000"/>
              </a:lnSpc>
              <a:spcAft>
                <a:spcPts val="800"/>
              </a:spcAft>
            </a:pPr>
            <a:r>
              <a:rPr lang="en-GB" sz="1800">
                <a:latin typeface="Aptos Display"/>
                <a:cs typeface="Times New Roman"/>
              </a:rPr>
              <a:t>And this is not exhaustive – discuss with your supervisors.</a:t>
            </a:r>
          </a:p>
          <a:p>
            <a:pPr marL="457200">
              <a:lnSpc>
                <a:spcPct val="107000"/>
              </a:lnSpc>
              <a:spcAft>
                <a:spcPts val="800"/>
              </a:spcAft>
            </a:pPr>
            <a:r>
              <a:rPr lang="en-GB" sz="1800">
                <a:latin typeface="Aptos Display"/>
                <a:cs typeface="Times New Roman"/>
              </a:rPr>
              <a:t>Scroll  to course details for more information.</a:t>
            </a:r>
          </a:p>
        </p:txBody>
      </p:sp>
    </p:spTree>
    <p:extLst>
      <p:ext uri="{BB962C8B-B14F-4D97-AF65-F5344CB8AC3E}">
        <p14:creationId xmlns:p14="http://schemas.microsoft.com/office/powerpoint/2010/main" val="2464292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4C552-B866-0C38-604D-7DA12C3733FF}"/>
              </a:ext>
            </a:extLst>
          </p:cNvPr>
          <p:cNvSpPr>
            <a:spLocks noGrp="1"/>
          </p:cNvSpPr>
          <p:nvPr>
            <p:ph type="title"/>
          </p:nvPr>
        </p:nvSpPr>
        <p:spPr/>
        <p:txBody>
          <a:bodyPr>
            <a:normAutofit/>
          </a:bodyPr>
          <a:lstStyle/>
          <a:p>
            <a:r>
              <a:rPr lang="en-GB" sz="3200"/>
              <a:t>Auditing specialised research methods units</a:t>
            </a:r>
          </a:p>
        </p:txBody>
      </p:sp>
      <p:sp>
        <p:nvSpPr>
          <p:cNvPr id="3" name="Content Placeholder 2">
            <a:extLst>
              <a:ext uri="{FF2B5EF4-FFF2-40B4-BE49-F238E27FC236}">
                <a16:creationId xmlns:a16="http://schemas.microsoft.com/office/drawing/2014/main" id="{8FC2AF02-2630-2BA6-21EE-22EE90DC19A7}"/>
              </a:ext>
            </a:extLst>
          </p:cNvPr>
          <p:cNvSpPr>
            <a:spLocks noGrp="1"/>
          </p:cNvSpPr>
          <p:nvPr>
            <p:ph idx="1"/>
          </p:nvPr>
        </p:nvSpPr>
        <p:spPr>
          <a:xfrm>
            <a:off x="838200" y="1825625"/>
            <a:ext cx="10515600" cy="4884664"/>
          </a:xfrm>
        </p:spPr>
        <p:txBody>
          <a:bodyPr vert="horz" lIns="91440" tIns="45720" rIns="91440" bIns="45720" rtlCol="0" anchor="t">
            <a:normAutofit/>
          </a:bodyPr>
          <a:lstStyle/>
          <a:p>
            <a:pPr marL="457200">
              <a:lnSpc>
                <a:spcPct val="107000"/>
              </a:lnSpc>
              <a:spcAft>
                <a:spcPts val="800"/>
              </a:spcAft>
            </a:pPr>
            <a:r>
              <a:rPr lang="en-GB" sz="1800" b="1" kern="100">
                <a:effectLst/>
                <a:latin typeface="Aptos"/>
                <a:ea typeface="Aptos" panose="020B0004020202020204" pitchFamily="34" charset="0"/>
                <a:cs typeface="Times New Roman"/>
              </a:rPr>
              <a:t>The following three units may also be of interest to those conducting a quantitative based study.</a:t>
            </a:r>
            <a:r>
              <a:rPr lang="en-GB" sz="1800" kern="100">
                <a:effectLst/>
                <a:latin typeface="Aptos"/>
                <a:ea typeface="Aptos" panose="020B0004020202020204" pitchFamily="34" charset="0"/>
                <a:cs typeface="Times New Roman"/>
              </a:rPr>
              <a:t> These units are provided by </a:t>
            </a:r>
            <a:r>
              <a:rPr lang="en-GB" sz="1800" kern="100" err="1">
                <a:effectLst/>
                <a:latin typeface="Aptos"/>
                <a:ea typeface="Aptos" panose="020B0004020202020204" pitchFamily="34" charset="0"/>
                <a:cs typeface="Times New Roman"/>
              </a:rPr>
              <a:t>SoSS</a:t>
            </a:r>
            <a:r>
              <a:rPr lang="en-GB" sz="1800" kern="100">
                <a:effectLst/>
                <a:latin typeface="Aptos"/>
                <a:ea typeface="Aptos" panose="020B0004020202020204" pitchFamily="34" charset="0"/>
                <a:cs typeface="Times New Roman"/>
              </a:rPr>
              <a:t> rather than SEED and auditing is subject to their being space in the teaching room and the approval of </a:t>
            </a:r>
            <a:r>
              <a:rPr lang="en-GB" sz="1800" u="sng" kern="100">
                <a:solidFill>
                  <a:srgbClr val="467886"/>
                </a:solidFill>
                <a:effectLst/>
                <a:latin typeface="Aptos"/>
                <a:ea typeface="Aptos" panose="020B0004020202020204" pitchFamily="34" charset="0"/>
                <a:cs typeface="Times New Roman"/>
                <a:hlinkClick r:id="rId2"/>
              </a:rPr>
              <a:t>tina.hannemann@manchester.ac.uk</a:t>
            </a:r>
            <a:r>
              <a:rPr lang="en-GB" sz="1800" kern="100">
                <a:effectLst/>
                <a:latin typeface="Aptos"/>
                <a:ea typeface="Aptos" panose="020B0004020202020204" pitchFamily="34" charset="0"/>
                <a:cs typeface="Times New Roman"/>
              </a:rPr>
              <a:t>. If you wish to audit one or more of the units below then you should be prepared to commit to attending the sessions and email Tina and cc </a:t>
            </a:r>
            <a:r>
              <a:rPr lang="en-GB" sz="1800" u="sng" kern="100">
                <a:solidFill>
                  <a:srgbClr val="467886"/>
                </a:solidFill>
                <a:effectLst/>
                <a:latin typeface="Aptos"/>
                <a:ea typeface="Aptos" panose="020B0004020202020204" pitchFamily="34" charset="0"/>
                <a:cs typeface="Times New Roman"/>
                <a:hlinkClick r:id="rId3"/>
              </a:rPr>
              <a:t>pauline.prevett@manchester.ac.uk</a:t>
            </a:r>
            <a:r>
              <a:rPr lang="en-GB" sz="1800" kern="100">
                <a:effectLst/>
                <a:latin typeface="Aptos"/>
                <a:ea typeface="Aptos" panose="020B0004020202020204" pitchFamily="34" charset="0"/>
                <a:cs typeface="Times New Roman"/>
              </a:rPr>
              <a:t> </a:t>
            </a:r>
            <a:r>
              <a:rPr lang="en-GB" sz="1800" kern="100">
                <a:latin typeface="Aptos"/>
                <a:ea typeface="Aptos" panose="020B0004020202020204" pitchFamily="34" charset="0"/>
                <a:cs typeface="Times New Roman"/>
              </a:rPr>
              <a:t>a</a:t>
            </a:r>
            <a:r>
              <a:rPr lang="en-GB" sz="1800" b="1" kern="100">
                <a:latin typeface="Aptos"/>
                <a:ea typeface="Aptos" panose="020B0004020202020204" pitchFamily="34" charset="0"/>
                <a:cs typeface="Times New Roman"/>
              </a:rPr>
              <a:t>nd follow all auditing instructions from HUMS DA.</a:t>
            </a:r>
            <a:endParaRPr lang="en-GB" sz="1800" b="1" kern="100">
              <a:effectLst/>
              <a:latin typeface="Aptos"/>
              <a:ea typeface="Aptos" panose="020B0004020202020204" pitchFamily="34" charset="0"/>
              <a:cs typeface="Times New Roman"/>
            </a:endParaRPr>
          </a:p>
          <a:p>
            <a:pPr marL="457200">
              <a:lnSpc>
                <a:spcPct val="107000"/>
              </a:lnSpc>
              <a:spcAft>
                <a:spcPts val="800"/>
              </a:spcAft>
            </a:pPr>
            <a:r>
              <a:rPr lang="en-GB" sz="1800" b="1" kern="100">
                <a:effectLst/>
                <a:latin typeface="Aptos"/>
                <a:ea typeface="Aptos" panose="020B0004020202020204" pitchFamily="34" charset="0"/>
                <a:cs typeface="Times New Roman"/>
                <a:hlinkClick r:id="rId4"/>
              </a:rPr>
              <a:t>SOST 60421 </a:t>
            </a:r>
            <a:r>
              <a:rPr lang="en-GB" sz="1800" b="1" u="sng" kern="100">
                <a:solidFill>
                  <a:srgbClr val="467886"/>
                </a:solidFill>
                <a:effectLst/>
                <a:latin typeface="Aptos"/>
                <a:ea typeface="Aptos" panose="020B0004020202020204" pitchFamily="34" charset="0"/>
                <a:cs typeface="Times New Roman"/>
                <a:hlinkClick r:id="rId4"/>
              </a:rPr>
              <a:t>Survey Research Methods </a:t>
            </a:r>
            <a:endParaRPr lang="en-GB" sz="1800" b="1" u="sng" kern="100">
              <a:solidFill>
                <a:srgbClr val="467886"/>
              </a:solidFill>
              <a:latin typeface="Aptos"/>
              <a:ea typeface="Aptos" panose="020B0004020202020204" pitchFamily="34" charset="0"/>
              <a:cs typeface="Times New Roman"/>
            </a:endParaRPr>
          </a:p>
          <a:p>
            <a:pPr marL="457200">
              <a:lnSpc>
                <a:spcPct val="107000"/>
              </a:lnSpc>
              <a:spcAft>
                <a:spcPts val="800"/>
              </a:spcAft>
            </a:pPr>
            <a:r>
              <a:rPr lang="en-GB" sz="1800" b="1" kern="100">
                <a:effectLst/>
                <a:latin typeface="Aptos"/>
                <a:ea typeface="Aptos" panose="020B0004020202020204" pitchFamily="34" charset="0"/>
                <a:cs typeface="Times New Roman"/>
                <a:hlinkClick r:id="rId5"/>
              </a:rPr>
              <a:t>SOST70151 </a:t>
            </a:r>
            <a:r>
              <a:rPr lang="en-GB" sz="1800" b="1" u="sng" kern="100">
                <a:solidFill>
                  <a:srgbClr val="467886"/>
                </a:solidFill>
                <a:effectLst/>
                <a:latin typeface="Aptos"/>
                <a:ea typeface="Aptos" panose="020B0004020202020204" pitchFamily="34" charset="0"/>
                <a:cs typeface="Times New Roman"/>
                <a:hlinkClick r:id="rId5"/>
              </a:rPr>
              <a:t>Statistical Foundations </a:t>
            </a:r>
            <a:endParaRPr lang="en-GB" sz="1800" b="1" u="sng" kern="100">
              <a:solidFill>
                <a:srgbClr val="467886"/>
              </a:solidFill>
              <a:effectLst/>
              <a:latin typeface="Aptos"/>
              <a:ea typeface="Aptos" panose="020B0004020202020204" pitchFamily="34" charset="0"/>
              <a:cs typeface="Times New Roman"/>
            </a:endParaRPr>
          </a:p>
          <a:p>
            <a:pPr marL="457200">
              <a:lnSpc>
                <a:spcPct val="107000"/>
              </a:lnSpc>
              <a:spcAft>
                <a:spcPts val="800"/>
              </a:spcAft>
            </a:pPr>
            <a:r>
              <a:rPr lang="en-GB" sz="1800" b="1" kern="100">
                <a:effectLst/>
                <a:latin typeface="Aptos"/>
                <a:ea typeface="Aptos" panose="020B0004020202020204" pitchFamily="34" charset="0"/>
                <a:cs typeface="Times New Roman"/>
              </a:rPr>
              <a:t>SOST70011 </a:t>
            </a:r>
            <a:r>
              <a:rPr lang="en-GB" sz="1800" b="1" u="sng" kern="100">
                <a:solidFill>
                  <a:srgbClr val="467886"/>
                </a:solidFill>
                <a:effectLst/>
                <a:latin typeface="Aptos"/>
                <a:ea typeface="Aptos" panose="020B0004020202020204" pitchFamily="34" charset="0"/>
                <a:cs typeface="Times New Roman"/>
                <a:hlinkClick r:id="rId6"/>
              </a:rPr>
              <a:t>Introduction to Statistical Modelling </a:t>
            </a:r>
            <a:endParaRPr lang="en-GB" sz="1800" b="1" kern="100">
              <a:effectLst/>
              <a:latin typeface="Aptos"/>
              <a:ea typeface="Aptos" panose="020B0004020202020204" pitchFamily="34" charset="0"/>
              <a:cs typeface="Times New Roman"/>
            </a:endParaRPr>
          </a:p>
          <a:p>
            <a:pPr marL="457200">
              <a:lnSpc>
                <a:spcPct val="107000"/>
              </a:lnSpc>
              <a:spcAft>
                <a:spcPts val="800"/>
              </a:spcAft>
            </a:pPr>
            <a:r>
              <a:rPr lang="en-GB" sz="1800" b="1" kern="100">
                <a:effectLst/>
                <a:latin typeface="Aptos"/>
                <a:ea typeface="Aptos" panose="020B0004020202020204" pitchFamily="34" charset="0"/>
                <a:cs typeface="Times New Roman"/>
              </a:rPr>
              <a:t>To audit EVDV70022, which is a SEED unit </a:t>
            </a:r>
            <a:r>
              <a:rPr lang="en-GB" sz="1800" kern="100">
                <a:effectLst/>
                <a:latin typeface="Aptos"/>
                <a:ea typeface="Aptos" panose="020B0004020202020204" pitchFamily="34" charset="0"/>
                <a:cs typeface="Times New Roman"/>
              </a:rPr>
              <a:t>and part of the MSc Research Methods you should email </a:t>
            </a:r>
            <a:r>
              <a:rPr lang="en-GB" sz="1800" b="1" u="sng" kern="100">
                <a:solidFill>
                  <a:srgbClr val="467886"/>
                </a:solidFill>
                <a:effectLst/>
                <a:latin typeface="Aptos"/>
                <a:ea typeface="Aptos" panose="020B0004020202020204" pitchFamily="34" charset="0"/>
                <a:cs typeface="Times New Roman"/>
              </a:rPr>
              <a:t>tom.fryer@manchester.ac.uk</a:t>
            </a:r>
            <a:endParaRPr lang="en-GB" sz="1800" b="1" kern="100">
              <a:effectLst/>
              <a:latin typeface="Aptos"/>
              <a:ea typeface="Aptos" panose="020B0004020202020204" pitchFamily="34" charset="0"/>
              <a:cs typeface="Times New Roman"/>
            </a:endParaRPr>
          </a:p>
          <a:p>
            <a:pPr marL="457200">
              <a:lnSpc>
                <a:spcPct val="107000"/>
              </a:lnSpc>
              <a:spcAft>
                <a:spcPts val="800"/>
              </a:spcAft>
            </a:pPr>
            <a:r>
              <a:rPr lang="en-GB" sz="1800" kern="100">
                <a:effectLst/>
                <a:latin typeface="Aptos"/>
                <a:ea typeface="Aptos" panose="020B0004020202020204" pitchFamily="34" charset="0"/>
                <a:cs typeface="Times New Roman"/>
              </a:rPr>
              <a:t>EVDV70022 Quantitative Research Approaches. </a:t>
            </a:r>
            <a:r>
              <a:rPr lang="en-GB" sz="1800" b="1" u="sng" kern="100">
                <a:solidFill>
                  <a:srgbClr val="467886"/>
                </a:solidFill>
                <a:effectLst/>
                <a:latin typeface="Aptos"/>
                <a:ea typeface="Aptos" panose="020B0004020202020204" pitchFamily="34" charset="0"/>
                <a:cs typeface="Times New Roman"/>
                <a:hlinkClick r:id="rId7"/>
              </a:rPr>
              <a:t>Quantitative Research Approaches</a:t>
            </a:r>
            <a:endParaRPr lang="en-GB" sz="1800" b="1" kern="100">
              <a:effectLst/>
              <a:latin typeface="Aptos"/>
              <a:ea typeface="Aptos" panose="020B0004020202020204" pitchFamily="34" charset="0"/>
              <a:cs typeface="Times New Roman"/>
            </a:endParaRPr>
          </a:p>
          <a:p>
            <a:endParaRPr lang="en-GB"/>
          </a:p>
        </p:txBody>
      </p:sp>
    </p:spTree>
    <p:extLst>
      <p:ext uri="{BB962C8B-B14F-4D97-AF65-F5344CB8AC3E}">
        <p14:creationId xmlns:p14="http://schemas.microsoft.com/office/powerpoint/2010/main" val="1552761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BC4B9-8A1C-8FBD-2791-ACA54B7997C4}"/>
              </a:ext>
            </a:extLst>
          </p:cNvPr>
          <p:cNvSpPr>
            <a:spLocks noGrp="1"/>
          </p:cNvSpPr>
          <p:nvPr>
            <p:ph type="title"/>
          </p:nvPr>
        </p:nvSpPr>
        <p:spPr/>
        <p:txBody>
          <a:bodyPr>
            <a:normAutofit/>
          </a:bodyPr>
          <a:lstStyle/>
          <a:p>
            <a:r>
              <a:rPr lang="en-GB" sz="3600"/>
              <a:t>Auditing research units: continued</a:t>
            </a:r>
          </a:p>
        </p:txBody>
      </p:sp>
      <p:sp>
        <p:nvSpPr>
          <p:cNvPr id="3" name="Content Placeholder 2">
            <a:extLst>
              <a:ext uri="{FF2B5EF4-FFF2-40B4-BE49-F238E27FC236}">
                <a16:creationId xmlns:a16="http://schemas.microsoft.com/office/drawing/2014/main" id="{FED26EAC-6E5D-D06B-A3BC-E71B50D97AE0}"/>
              </a:ext>
            </a:extLst>
          </p:cNvPr>
          <p:cNvSpPr>
            <a:spLocks noGrp="1"/>
          </p:cNvSpPr>
          <p:nvPr>
            <p:ph idx="1"/>
          </p:nvPr>
        </p:nvSpPr>
        <p:spPr/>
        <p:txBody>
          <a:bodyPr vert="horz" lIns="91440" tIns="45720" rIns="91440" bIns="45720" rtlCol="0" anchor="t">
            <a:normAutofit/>
          </a:bodyPr>
          <a:lstStyle/>
          <a:p>
            <a:pPr marL="457200">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We have found that students have found units from the following programmes of relevance to their development as knowledgeable and informed researchers. </a:t>
            </a:r>
          </a:p>
          <a:p>
            <a:pPr marL="457200">
              <a:lnSpc>
                <a:spcPct val="107000"/>
              </a:lnSpc>
              <a:spcAft>
                <a:spcPts val="800"/>
              </a:spcAft>
            </a:pPr>
            <a:r>
              <a:rPr lang="en-GB" sz="1800" b="1" u="sng" kern="100">
                <a:solidFill>
                  <a:srgbClr val="467886"/>
                </a:solidFill>
                <a:latin typeface="Aptos"/>
                <a:ea typeface="Aptos" panose="020B0004020202020204" pitchFamily="34" charset="0"/>
                <a:cs typeface="Times New Roman"/>
                <a:hlinkClick r:id="rId2"/>
              </a:rPr>
              <a:t>MA Social Anthropology </a:t>
            </a:r>
            <a:endParaRPr lang="en-GB" sz="1800" b="1" u="sng" kern="100">
              <a:solidFill>
                <a:srgbClr val="467886"/>
              </a:solidFill>
              <a:latin typeface="Aptos"/>
              <a:ea typeface="Aptos" panose="020B0004020202020204" pitchFamily="34" charset="0"/>
              <a:cs typeface="Times New Roman"/>
            </a:endParaRPr>
          </a:p>
          <a:p>
            <a:pPr marL="457200">
              <a:lnSpc>
                <a:spcPct val="107000"/>
              </a:lnSpc>
              <a:spcAft>
                <a:spcPts val="800"/>
              </a:spcAft>
            </a:pPr>
            <a:r>
              <a:rPr lang="en-GB" sz="1800" b="1" u="sng" kern="100">
                <a:solidFill>
                  <a:srgbClr val="467886"/>
                </a:solidFill>
                <a:effectLst/>
                <a:latin typeface="Aptos"/>
                <a:ea typeface="Aptos" panose="020B0004020202020204" pitchFamily="34" charset="0"/>
                <a:cs typeface="Times New Roman"/>
                <a:hlinkClick r:id="rId3"/>
              </a:rPr>
              <a:t>MA Visual Anthropology </a:t>
            </a:r>
            <a:endParaRPr lang="en-GB" sz="1800" b="1" kern="100">
              <a:effectLst/>
              <a:latin typeface="Aptos"/>
              <a:ea typeface="Aptos" panose="020B0004020202020204" pitchFamily="34" charset="0"/>
              <a:cs typeface="Times New Roman"/>
            </a:endParaRPr>
          </a:p>
          <a:p>
            <a:pPr marL="457200">
              <a:lnSpc>
                <a:spcPct val="107000"/>
              </a:lnSpc>
              <a:spcAft>
                <a:spcPts val="800"/>
              </a:spcAft>
            </a:pPr>
            <a:r>
              <a:rPr lang="en-GB" sz="1800" b="1" u="sng" kern="100">
                <a:solidFill>
                  <a:srgbClr val="467886"/>
                </a:solidFill>
                <a:effectLst/>
                <a:latin typeface="Aptos"/>
                <a:ea typeface="Aptos" panose="020B0004020202020204" pitchFamily="34" charset="0"/>
                <a:cs typeface="Times New Roman"/>
                <a:hlinkClick r:id="rId4"/>
              </a:rPr>
              <a:t>MA Sociology</a:t>
            </a:r>
            <a:endParaRPr lang="en-GB" sz="1800" b="1" kern="100">
              <a:effectLst/>
              <a:latin typeface="Aptos"/>
              <a:ea typeface="Aptos" panose="020B0004020202020204" pitchFamily="34" charset="0"/>
              <a:cs typeface="Times New Roman"/>
            </a:endParaRPr>
          </a:p>
          <a:p>
            <a:pPr marL="457200">
              <a:lnSpc>
                <a:spcPct val="107000"/>
              </a:lnSpc>
              <a:spcAft>
                <a:spcPts val="800"/>
              </a:spcAft>
            </a:pPr>
            <a:r>
              <a:rPr lang="en-GB" sz="1800" b="1" u="sng" kern="100">
                <a:solidFill>
                  <a:srgbClr val="467886"/>
                </a:solidFill>
                <a:effectLst/>
                <a:latin typeface="Aptos"/>
                <a:ea typeface="Aptos" panose="020B0004020202020204" pitchFamily="34" charset="0"/>
                <a:cs typeface="Times New Roman"/>
                <a:hlinkClick r:id="rId5"/>
              </a:rPr>
              <a:t>MSc Social Research Methods and Statistics </a:t>
            </a:r>
            <a:endParaRPr lang="en-GB" sz="1800" b="1" kern="100">
              <a:effectLst/>
              <a:latin typeface="Aptos"/>
              <a:ea typeface="Aptos" panose="020B0004020202020204" pitchFamily="34" charset="0"/>
              <a:cs typeface="Times New Roman"/>
            </a:endParaRPr>
          </a:p>
          <a:p>
            <a:pPr marL="457200">
              <a:lnSpc>
                <a:spcPct val="107000"/>
              </a:lnSpc>
              <a:spcAft>
                <a:spcPts val="800"/>
              </a:spcAft>
            </a:pPr>
            <a:r>
              <a:rPr lang="en-GB" sz="1800" kern="100">
                <a:latin typeface="Aptos" panose="020B0004020202020204" pitchFamily="34" charset="0"/>
                <a:ea typeface="Aptos" panose="020B0004020202020204" pitchFamily="34" charset="0"/>
                <a:cs typeface="Times New Roman" panose="02020603050405020304" pitchFamily="18" charset="0"/>
              </a:rPr>
              <a:t>S</a:t>
            </a:r>
            <a:r>
              <a:rPr lang="en-GB" sz="1800" kern="100">
                <a:effectLst/>
                <a:latin typeface="Aptos" panose="020B0004020202020204" pitchFamily="34" charset="0"/>
                <a:ea typeface="Aptos" panose="020B0004020202020204" pitchFamily="34" charset="0"/>
                <a:cs typeface="Times New Roman" panose="02020603050405020304" pitchFamily="18" charset="0"/>
              </a:rPr>
              <a:t>upervisors will also sometimes recommend that you audit certain subject based substantive units that are relevant to your own study. </a:t>
            </a:r>
          </a:p>
        </p:txBody>
      </p:sp>
    </p:spTree>
    <p:extLst>
      <p:ext uri="{BB962C8B-B14F-4D97-AF65-F5344CB8AC3E}">
        <p14:creationId xmlns:p14="http://schemas.microsoft.com/office/powerpoint/2010/main" val="3968719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8B29854-63CC-799E-0F48-6A76B3D6F14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A50276-68B5-ADA2-F026-9176411CC7B3}"/>
              </a:ext>
            </a:extLst>
          </p:cNvPr>
          <p:cNvSpPr>
            <a:spLocks noGrp="1"/>
          </p:cNvSpPr>
          <p:nvPr>
            <p:ph type="title"/>
          </p:nvPr>
        </p:nvSpPr>
        <p:spPr>
          <a:xfrm>
            <a:off x="477981" y="1122363"/>
            <a:ext cx="4023360" cy="3204134"/>
          </a:xfrm>
        </p:spPr>
        <p:txBody>
          <a:bodyPr vert="horz" lIns="91440" tIns="45720" rIns="91440" bIns="45720" rtlCol="0" anchor="b">
            <a:normAutofit/>
          </a:bodyPr>
          <a:lstStyle/>
          <a:p>
            <a:br>
              <a:rPr lang="en-US" sz="3700">
                <a:solidFill>
                  <a:schemeClr val="bg1"/>
                </a:solidFill>
              </a:rPr>
            </a:br>
            <a:r>
              <a:rPr lang="en-US" sz="3700">
                <a:solidFill>
                  <a:schemeClr val="bg1"/>
                </a:solidFill>
              </a:rPr>
              <a:t>Some other sources of training and researcher development</a:t>
            </a:r>
            <a:br>
              <a:rPr lang="en-US" sz="3700">
                <a:solidFill>
                  <a:schemeClr val="bg1"/>
                </a:solidFill>
              </a:rPr>
            </a:br>
            <a:endParaRPr lang="en-US" sz="3700">
              <a:solidFill>
                <a:schemeClr val="bg1"/>
              </a:solidFill>
            </a:endParaRPr>
          </a:p>
        </p:txBody>
      </p:sp>
      <p:sp>
        <p:nvSpPr>
          <p:cNvPr id="3" name="Content Placeholder 2">
            <a:extLst>
              <a:ext uri="{FF2B5EF4-FFF2-40B4-BE49-F238E27FC236}">
                <a16:creationId xmlns:a16="http://schemas.microsoft.com/office/drawing/2014/main" id="{2D6E3010-90AB-F288-E88C-9EEA0CB9F7B5}"/>
              </a:ext>
            </a:extLst>
          </p:cNvPr>
          <p:cNvSpPr>
            <a:spLocks noGrp="1"/>
          </p:cNvSpPr>
          <p:nvPr>
            <p:ph idx="1"/>
          </p:nvPr>
        </p:nvSpPr>
        <p:spPr>
          <a:xfrm>
            <a:off x="477980" y="4872922"/>
            <a:ext cx="4023359" cy="1208141"/>
          </a:xfrm>
        </p:spPr>
        <p:txBody>
          <a:bodyPr vert="horz" lIns="91440" tIns="45720" rIns="91440" bIns="45720" rtlCol="0">
            <a:normAutofit/>
          </a:bodyPr>
          <a:lstStyle/>
          <a:p>
            <a:pPr marL="0" indent="0">
              <a:buNone/>
            </a:pPr>
            <a:r>
              <a:rPr lang="en-US" sz="2000">
                <a:solidFill>
                  <a:schemeClr val="bg1"/>
                </a:solidFill>
              </a:rPr>
              <a:t> </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1942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55B484-1336-1F9A-CD52-F29CB320CCDC}"/>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GB" sz="3200" dirty="0">
                <a:solidFill>
                  <a:schemeClr val="bg1"/>
                </a:solidFill>
                <a:hlinkClick r:id="rId2">
                  <a:extLst>
                    <a:ext uri="{A12FA001-AC4F-418D-AE19-62706E023703}">
                      <ahyp:hlinkClr xmlns:ahyp="http://schemas.microsoft.com/office/drawing/2018/hyperlinkcolor" val="tx"/>
                    </a:ext>
                  </a:extLst>
                </a:hlinkClick>
              </a:rPr>
              <a:t>methods.manchester.ac.uk/archive/</a:t>
            </a:r>
            <a:endParaRPr lang="en-US" sz="3200" kern="1200" dirty="0">
              <a:solidFill>
                <a:schemeClr val="bg1"/>
              </a:solidFill>
              <a:latin typeface="+mj-lt"/>
              <a:ea typeface="+mj-ea"/>
              <a:cs typeface="+mj-cs"/>
            </a:endParaRPr>
          </a:p>
        </p:txBody>
      </p:sp>
      <p:pic>
        <p:nvPicPr>
          <p:cNvPr id="6" name="Picture 5">
            <a:extLst>
              <a:ext uri="{FF2B5EF4-FFF2-40B4-BE49-F238E27FC236}">
                <a16:creationId xmlns:a16="http://schemas.microsoft.com/office/drawing/2014/main" id="{C316DF77-5F6A-2C2C-0330-FD97AC3C86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4595" y="1759470"/>
            <a:ext cx="2053938" cy="1538287"/>
          </a:xfrm>
          <a:prstGeom prst="rect">
            <a:avLst/>
          </a:prstGeom>
        </p:spPr>
      </p:pic>
      <p:pic>
        <p:nvPicPr>
          <p:cNvPr id="8" name="Content Placeholder 7">
            <a:extLst>
              <a:ext uri="{FF2B5EF4-FFF2-40B4-BE49-F238E27FC236}">
                <a16:creationId xmlns:a16="http://schemas.microsoft.com/office/drawing/2014/main" id="{68F6775D-11DB-441B-47C3-6BFC2D1A317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401517" y="1825625"/>
            <a:ext cx="7388966" cy="4351338"/>
          </a:xfrm>
          <a:prstGeom prst="rect">
            <a:avLst/>
          </a:prstGeom>
        </p:spPr>
      </p:pic>
    </p:spTree>
    <p:extLst>
      <p:ext uri="{BB962C8B-B14F-4D97-AF65-F5344CB8AC3E}">
        <p14:creationId xmlns:p14="http://schemas.microsoft.com/office/powerpoint/2010/main" val="4107822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itting in front of a computer&#10;&#10;Description automatically generated">
            <a:extLst>
              <a:ext uri="{FF2B5EF4-FFF2-40B4-BE49-F238E27FC236}">
                <a16:creationId xmlns:a16="http://schemas.microsoft.com/office/drawing/2014/main" id="{E7E1839A-86FD-C400-54D5-FBB7D0F7EA6E}"/>
              </a:ext>
            </a:extLst>
          </p:cNvPr>
          <p:cNvPicPr>
            <a:picLocks noChangeAspect="1"/>
          </p:cNvPicPr>
          <p:nvPr/>
        </p:nvPicPr>
        <p:blipFill>
          <a:blip r:embed="rId2">
            <a:extLst>
              <a:ext uri="{28A0092B-C50C-407E-A947-70E740481C1C}">
                <a14:useLocalDpi xmlns:a14="http://schemas.microsoft.com/office/drawing/2010/main" val="0"/>
              </a:ext>
            </a:extLst>
          </a:blip>
          <a:srcRect t="17471" b="2897"/>
          <a:stretch/>
        </p:blipFill>
        <p:spPr>
          <a:xfrm>
            <a:off x="20" y="10"/>
            <a:ext cx="12191980" cy="4465973"/>
          </a:xfrm>
          <a:prstGeom prst="rect">
            <a:avLst/>
          </a:prstGeom>
        </p:spPr>
      </p:pic>
      <p:sp>
        <p:nvSpPr>
          <p:cNvPr id="12" name="Rectangle: Rounded Corners 11">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9382538"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7783E85D-1854-BF5B-6AC1-5783F65CBF04}"/>
              </a:ext>
            </a:extLst>
          </p:cNvPr>
          <p:cNvSpPr>
            <a:spLocks noGrp="1"/>
          </p:cNvSpPr>
          <p:nvPr>
            <p:ph type="title"/>
          </p:nvPr>
        </p:nvSpPr>
        <p:spPr>
          <a:xfrm>
            <a:off x="566928" y="4203278"/>
            <a:ext cx="8557193" cy="536063"/>
          </a:xfrm>
        </p:spPr>
        <p:txBody>
          <a:bodyPr>
            <a:normAutofit/>
          </a:bodyPr>
          <a:lstStyle/>
          <a:p>
            <a:r>
              <a:rPr lang="en-GB" sz="2800">
                <a:solidFill>
                  <a:schemeClr val="bg1"/>
                </a:solidFill>
              </a:rPr>
              <a:t>methods@manchester</a:t>
            </a:r>
          </a:p>
        </p:txBody>
      </p:sp>
      <p:sp>
        <p:nvSpPr>
          <p:cNvPr id="3" name="Content Placeholder 2">
            <a:extLst>
              <a:ext uri="{FF2B5EF4-FFF2-40B4-BE49-F238E27FC236}">
                <a16:creationId xmlns:a16="http://schemas.microsoft.com/office/drawing/2014/main" id="{3B9B310A-5452-722B-8AF3-629C44F9153D}"/>
              </a:ext>
            </a:extLst>
          </p:cNvPr>
          <p:cNvSpPr>
            <a:spLocks noGrp="1"/>
          </p:cNvSpPr>
          <p:nvPr>
            <p:ph idx="1"/>
          </p:nvPr>
        </p:nvSpPr>
        <p:spPr>
          <a:xfrm>
            <a:off x="566928" y="4956314"/>
            <a:ext cx="11058144" cy="1306417"/>
          </a:xfrm>
        </p:spPr>
        <p:txBody>
          <a:bodyPr>
            <a:normAutofit fontScale="92500" lnSpcReduction="10000"/>
          </a:bodyPr>
          <a:lstStyle/>
          <a:p>
            <a:pPr marL="457200">
              <a:spcAft>
                <a:spcPts val="800"/>
              </a:spcAft>
            </a:pPr>
            <a:r>
              <a:rPr lang="en-GB" sz="1800" b="1" u="sng" kern="100">
                <a:effectLst/>
                <a:latin typeface="Aptos" panose="020B0004020202020204" pitchFamily="34" charset="0"/>
                <a:ea typeface="Aptos" panose="020B0004020202020204" pitchFamily="34" charset="0"/>
                <a:cs typeface="Times New Roman" panose="02020603050405020304" pitchFamily="18" charset="0"/>
              </a:rPr>
              <a:t>Check for courses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457200">
              <a:spcAft>
                <a:spcPts val="800"/>
              </a:spcAft>
            </a:pPr>
            <a:r>
              <a:rPr lang="en-GB" sz="1800" u="sng" kern="100">
                <a:effectLst/>
                <a:latin typeface="Aptos" panose="020B0004020202020204" pitchFamily="34" charset="0"/>
                <a:ea typeface="Aptos" panose="020B0004020202020204" pitchFamily="34" charset="0"/>
                <a:cs typeface="Times New Roman" panose="02020603050405020304" pitchFamily="18" charset="0"/>
              </a:rPr>
              <a:t>Summer School</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457200">
              <a:spcAft>
                <a:spcPts val="800"/>
              </a:spcAft>
            </a:pPr>
            <a:r>
              <a:rPr lang="en-GB" sz="1800" u="sng" kern="100" err="1">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methods@manchester</a:t>
            </a:r>
            <a:r>
              <a:rPr lang="en-GB" sz="1800" u="sng" kern="100">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 The University of Manchester</a:t>
            </a:r>
            <a:endParaRPr lang="en-GB" sz="1800" u="sng" kern="100">
              <a:effectLst/>
              <a:latin typeface="Aptos" panose="020B0004020202020204" pitchFamily="34" charset="0"/>
              <a:ea typeface="Aptos" panose="020B0004020202020204" pitchFamily="34" charset="0"/>
              <a:cs typeface="Times New Roman" panose="02020603050405020304" pitchFamily="18" charset="0"/>
            </a:endParaRPr>
          </a:p>
          <a:p>
            <a:pPr marL="457200">
              <a:spcAft>
                <a:spcPts val="800"/>
              </a:spcAft>
            </a:pP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p>
            <a:endParaRPr lang="en-GB" sz="1100"/>
          </a:p>
        </p:txBody>
      </p:sp>
    </p:spTree>
    <p:extLst>
      <p:ext uri="{BB962C8B-B14F-4D97-AF65-F5344CB8AC3E}">
        <p14:creationId xmlns:p14="http://schemas.microsoft.com/office/powerpoint/2010/main" val="2055098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C27A2-166C-AB99-B2D5-0075E7F34A34}"/>
              </a:ext>
            </a:extLst>
          </p:cNvPr>
          <p:cNvSpPr>
            <a:spLocks noGrp="1"/>
          </p:cNvSpPr>
          <p:nvPr>
            <p:ph type="title"/>
          </p:nvPr>
        </p:nvSpPr>
        <p:spPr>
          <a:xfrm>
            <a:off x="481013" y="3752849"/>
            <a:ext cx="3290887" cy="2452687"/>
          </a:xfrm>
        </p:spPr>
        <p:txBody>
          <a:bodyPr anchor="ctr">
            <a:normAutofit/>
          </a:bodyPr>
          <a:lstStyle/>
          <a:p>
            <a:r>
              <a:rPr lang="en-GB" sz="3600"/>
              <a:t>Or across the University</a:t>
            </a:r>
          </a:p>
        </p:txBody>
      </p:sp>
      <p:pic>
        <p:nvPicPr>
          <p:cNvPr id="5" name="Picture 4">
            <a:extLst>
              <a:ext uri="{FF2B5EF4-FFF2-40B4-BE49-F238E27FC236}">
                <a16:creationId xmlns:a16="http://schemas.microsoft.com/office/drawing/2014/main" id="{A99D99EF-F8E7-9E51-2DC5-20C3923C453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57F3729D-EC23-B70A-DE47-A831D0C940EB}"/>
              </a:ext>
            </a:extLst>
          </p:cNvPr>
          <p:cNvSpPr>
            <a:spLocks noGrp="1"/>
          </p:cNvSpPr>
          <p:nvPr>
            <p:ph idx="1"/>
          </p:nvPr>
        </p:nvSpPr>
        <p:spPr>
          <a:xfrm>
            <a:off x="4223982" y="3752850"/>
            <a:ext cx="7485413" cy="2452687"/>
          </a:xfrm>
        </p:spPr>
        <p:txBody>
          <a:bodyPr anchor="ctr">
            <a:normAutofit/>
          </a:bodyPr>
          <a:lstStyle/>
          <a:p>
            <a:r>
              <a:rPr lang="en-GB" sz="1800">
                <a:hlinkClick r:id="rId3"/>
              </a:rPr>
              <a:t> E.g. Creative Manchester | The University of Manchester</a:t>
            </a:r>
            <a:endParaRPr lang="en-GB" sz="1800"/>
          </a:p>
          <a:p>
            <a:endParaRPr lang="en-GB" sz="1800" b="1"/>
          </a:p>
        </p:txBody>
      </p:sp>
    </p:spTree>
    <p:extLst>
      <p:ext uri="{BB962C8B-B14F-4D97-AF65-F5344CB8AC3E}">
        <p14:creationId xmlns:p14="http://schemas.microsoft.com/office/powerpoint/2010/main" val="1779681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D1A9D8B-3117-4D9D-BDA4-DD8189509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A7877B25-8C10-4C8D-BC88-BF3C557F8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F0DD86-96CD-4F5F-BA4D-FFC17F2D6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BD92035A-AA2F-4CD8-A556-1CE8BDEC7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3BA6B4B0-C6F7-D226-3353-9B2D87FC8DD0}"/>
              </a:ext>
            </a:extLst>
          </p:cNvPr>
          <p:cNvSpPr>
            <a:spLocks noGrp="1"/>
          </p:cNvSpPr>
          <p:nvPr>
            <p:ph type="title"/>
          </p:nvPr>
        </p:nvSpPr>
        <p:spPr>
          <a:xfrm>
            <a:off x="1143000" y="1676400"/>
            <a:ext cx="3810000" cy="3505200"/>
          </a:xfrm>
        </p:spPr>
        <p:txBody>
          <a:bodyPr>
            <a:normAutofit fontScale="90000"/>
          </a:bodyPr>
          <a:lstStyle/>
          <a:p>
            <a:br>
              <a:rPr lang="en-GB" sz="3700" b="1" kern="100">
                <a:latin typeface="Aptos" panose="020B0004020202020204" pitchFamily="34" charset="0"/>
                <a:ea typeface="Aptos" panose="020B0004020202020204" pitchFamily="34" charset="0"/>
                <a:cs typeface="Times New Roman" panose="02020603050405020304" pitchFamily="18" charset="0"/>
              </a:rPr>
            </a:br>
            <a:br>
              <a:rPr lang="en-GB" sz="3700" b="1" kern="100">
                <a:latin typeface="Aptos" panose="020B0004020202020204" pitchFamily="34" charset="0"/>
                <a:ea typeface="Aptos" panose="020B0004020202020204" pitchFamily="34" charset="0"/>
                <a:cs typeface="Times New Roman" panose="02020603050405020304" pitchFamily="18" charset="0"/>
              </a:rPr>
            </a:br>
            <a:r>
              <a:rPr lang="en-GB" sz="3700" b="1" kern="100">
                <a:latin typeface="Aptos"/>
                <a:ea typeface="Aptos" panose="020B0004020202020204" pitchFamily="34" charset="0"/>
                <a:cs typeface="Times New Roman"/>
              </a:rPr>
              <a:t>Some of the Other Online Research Methods Training Support</a:t>
            </a:r>
            <a:br>
              <a:rPr lang="en-GB" sz="3700" kern="100">
                <a:latin typeface="Aptos" panose="020B0004020202020204" pitchFamily="34" charset="0"/>
                <a:ea typeface="Aptos" panose="020B0004020202020204" pitchFamily="34" charset="0"/>
                <a:cs typeface="Times New Roman" panose="02020603050405020304" pitchFamily="18" charset="0"/>
              </a:rPr>
            </a:br>
            <a:endParaRPr lang="en-GB" sz="3700"/>
          </a:p>
        </p:txBody>
      </p:sp>
      <p:sp>
        <p:nvSpPr>
          <p:cNvPr id="3" name="Content Placeholder 2">
            <a:extLst>
              <a:ext uri="{FF2B5EF4-FFF2-40B4-BE49-F238E27FC236}">
                <a16:creationId xmlns:a16="http://schemas.microsoft.com/office/drawing/2014/main" id="{73C15332-C28C-565F-172E-A608021E572E}"/>
              </a:ext>
            </a:extLst>
          </p:cNvPr>
          <p:cNvSpPr>
            <a:spLocks noGrp="1"/>
          </p:cNvSpPr>
          <p:nvPr>
            <p:ph idx="1"/>
          </p:nvPr>
        </p:nvSpPr>
        <p:spPr>
          <a:xfrm>
            <a:off x="5228496" y="1395046"/>
            <a:ext cx="5638796" cy="3505200"/>
          </a:xfrm>
        </p:spPr>
        <p:txBody>
          <a:bodyPr vert="horz" lIns="91440" tIns="45720" rIns="91440" bIns="45720" rtlCol="0" anchor="t">
            <a:noAutofit/>
          </a:bodyPr>
          <a:lstStyle/>
          <a:p>
            <a:pPr marL="457200">
              <a:spcAft>
                <a:spcPts val="800"/>
              </a:spcAft>
            </a:pPr>
            <a:r>
              <a:rPr lang="en-GB" sz="2000" kern="100">
                <a:solidFill>
                  <a:schemeClr val="tx2"/>
                </a:solidFill>
                <a:effectLst/>
                <a:latin typeface="Calibri Light"/>
                <a:ea typeface="Calibri Light"/>
                <a:cs typeface="Calibri Light"/>
                <a:hlinkClick r:id="rId2">
                  <a:extLst>
                    <a:ext uri="{A12FA001-AC4F-418D-AE19-62706E023703}">
                      <ahyp:hlinkClr xmlns:ahyp="http://schemas.microsoft.com/office/drawing/2018/hyperlinkcolor" val="tx"/>
                    </a:ext>
                  </a:extLst>
                </a:hlinkClick>
              </a:rPr>
              <a:t>Online research support from University of Manchester Library</a:t>
            </a:r>
            <a:endParaRPr lang="en-GB" sz="2000" kern="100">
              <a:solidFill>
                <a:schemeClr val="tx2"/>
              </a:solidFill>
              <a:effectLst/>
              <a:latin typeface="Calibri Light"/>
              <a:ea typeface="Calibri Light"/>
              <a:cs typeface="Calibri Light"/>
            </a:endParaRPr>
          </a:p>
          <a:p>
            <a:pPr marL="457200">
              <a:spcAft>
                <a:spcPts val="800"/>
              </a:spcAft>
            </a:pPr>
            <a:r>
              <a:rPr lang="en-GB" sz="2000" u="sng" kern="100">
                <a:solidFill>
                  <a:schemeClr val="tx2"/>
                </a:solidFill>
                <a:effectLst/>
                <a:latin typeface="Calibri Light"/>
                <a:ea typeface="Calibri Light"/>
                <a:cs typeface="Calibri Light"/>
                <a:hlinkClick r:id="rId3">
                  <a:extLst>
                    <a:ext uri="{A12FA001-AC4F-418D-AE19-62706E023703}">
                      <ahyp:hlinkClr xmlns:ahyp="http://schemas.microsoft.com/office/drawing/2018/hyperlinkcolor" val="tx"/>
                    </a:ext>
                  </a:extLst>
                </a:hlinkClick>
              </a:rPr>
              <a:t>My Research Essentials (The University of Manchester Library)</a:t>
            </a:r>
            <a:endParaRPr lang="en-GB" sz="2000" kern="100">
              <a:solidFill>
                <a:schemeClr val="tx2"/>
              </a:solidFill>
              <a:effectLst/>
              <a:latin typeface="Calibri Light"/>
              <a:ea typeface="Calibri Light"/>
              <a:cs typeface="Calibri Light"/>
            </a:endParaRPr>
          </a:p>
          <a:p>
            <a:pPr marL="457200">
              <a:spcAft>
                <a:spcPts val="800"/>
              </a:spcAft>
            </a:pPr>
            <a:r>
              <a:rPr lang="en-GB" sz="2000" kern="100">
                <a:solidFill>
                  <a:schemeClr val="tx2"/>
                </a:solidFill>
                <a:effectLst/>
                <a:latin typeface="Calibri Light"/>
                <a:ea typeface="Calibri Light"/>
                <a:cs typeface="Calibri Light"/>
              </a:rPr>
              <a:t>NVivo for Qualitative and Mixed Methods Online SharePoint support, which is accessible at any time. </a:t>
            </a:r>
            <a:r>
              <a:rPr lang="en-GB" sz="2000" u="sng" kern="100">
                <a:solidFill>
                  <a:schemeClr val="tx2"/>
                </a:solidFill>
                <a:effectLst/>
                <a:latin typeface="Calibri Light"/>
                <a:ea typeface="Calibri Light"/>
                <a:cs typeface="Calibri Light"/>
                <a:hlinkClick r:id="rId4">
                  <a:extLst>
                    <a:ext uri="{A12FA001-AC4F-418D-AE19-62706E023703}">
                      <ahyp:hlinkClr xmlns:ahyp="http://schemas.microsoft.com/office/drawing/2018/hyperlinkcolor" val="tx"/>
                    </a:ext>
                  </a:extLst>
                </a:hlinkClick>
              </a:rPr>
              <a:t>UoM NVivo_Training SharePoint</a:t>
            </a:r>
            <a:endParaRPr lang="en-GB" sz="2000" u="sng" kern="100">
              <a:solidFill>
                <a:schemeClr val="tx2"/>
              </a:solidFill>
              <a:effectLst/>
              <a:latin typeface="Calibri Light"/>
              <a:ea typeface="Calibri Light"/>
              <a:cs typeface="Calibri Light"/>
            </a:endParaRPr>
          </a:p>
          <a:p>
            <a:pPr lvl="1">
              <a:buFont typeface="Courier New" panose="020B0604020202020204" pitchFamily="34" charset="0"/>
              <a:buChar char="o"/>
            </a:pPr>
            <a:r>
              <a:rPr lang="en-GB" sz="2000" kern="100">
                <a:solidFill>
                  <a:schemeClr val="tx2"/>
                </a:solidFill>
                <a:latin typeface="Calibri Light"/>
                <a:ea typeface="Calibri Light"/>
                <a:cs typeface="Calibri Light"/>
              </a:rPr>
              <a:t>NVivo website hosted by Pauline </a:t>
            </a:r>
            <a:r>
              <a:rPr lang="en-GB" sz="2000" kern="100">
                <a:solidFill>
                  <a:schemeClr val="tx2"/>
                </a:solidFill>
                <a:latin typeface="Calibri Light"/>
                <a:ea typeface="Calibri Light"/>
                <a:cs typeface="Calibri Light"/>
                <a:hlinkClick r:id="rId5">
                  <a:extLst>
                    <a:ext uri="{A12FA001-AC4F-418D-AE19-62706E023703}">
                      <ahyp:hlinkClr xmlns:ahyp="http://schemas.microsoft.com/office/drawing/2018/hyperlinkcolor" val="tx"/>
                    </a:ext>
                  </a:extLst>
                </a:hlinkClick>
              </a:rPr>
              <a:t>https://cozy-babka-a44b1c.netlify.app/</a:t>
            </a:r>
            <a:r>
              <a:rPr lang="en-GB" sz="2000" u="sng" kern="100">
                <a:solidFill>
                  <a:schemeClr val="tx2"/>
                </a:solidFill>
                <a:latin typeface="Calibri Light"/>
                <a:ea typeface="Calibri Light"/>
                <a:cs typeface="Calibri Light"/>
              </a:rPr>
              <a:t>   pass code </a:t>
            </a:r>
            <a:r>
              <a:rPr lang="en-GB" sz="2000" u="sng" kern="100" err="1">
                <a:solidFill>
                  <a:schemeClr val="tx2"/>
                </a:solidFill>
                <a:latin typeface="Calibri Light"/>
                <a:ea typeface="Calibri Light"/>
                <a:cs typeface="Calibri Light"/>
              </a:rPr>
              <a:t>NVivoManc</a:t>
            </a:r>
            <a:endParaRPr lang="en-GB" sz="2000">
              <a:solidFill>
                <a:schemeClr val="tx2"/>
              </a:solidFill>
              <a:latin typeface="Calibri Light"/>
              <a:ea typeface="Calibri Light"/>
              <a:cs typeface="Calibri Light"/>
            </a:endParaRPr>
          </a:p>
          <a:p>
            <a:pPr marL="457200">
              <a:spcAft>
                <a:spcPts val="800"/>
              </a:spcAft>
            </a:pPr>
            <a:r>
              <a:rPr lang="en-GB" sz="2000" kern="100">
                <a:solidFill>
                  <a:schemeClr val="tx2"/>
                </a:solidFill>
                <a:effectLst/>
                <a:latin typeface="Calibri Light"/>
                <a:ea typeface="Calibri Light"/>
                <a:cs typeface="Calibri Light"/>
              </a:rPr>
              <a:t>A large number of expert lecture videos are available at </a:t>
            </a:r>
            <a:r>
              <a:rPr lang="en-GB" sz="2000" kern="100">
                <a:solidFill>
                  <a:schemeClr val="tx2"/>
                </a:solidFill>
                <a:latin typeface="Calibri Light"/>
                <a:ea typeface="Calibri Light"/>
                <a:cs typeface="Calibri Light"/>
              </a:rPr>
              <a:t>m</a:t>
            </a:r>
            <a:r>
              <a:rPr lang="en-GB" sz="2000" kern="100">
                <a:solidFill>
                  <a:schemeClr val="tx2"/>
                </a:solidFill>
                <a:latin typeface="Calibri Light"/>
                <a:ea typeface="Calibri Light"/>
                <a:cs typeface="Calibri Light"/>
                <a:hlinkClick r:id="rId6" action="ppaction://hlinkfile">
                  <a:extLst>
                    <a:ext uri="{A12FA001-AC4F-418D-AE19-62706E023703}">
                      <ahyp:hlinkClr xmlns:ahyp="http://schemas.microsoft.com/office/drawing/2018/hyperlinkcolor" val="tx"/>
                    </a:ext>
                  </a:extLst>
                </a:hlinkClick>
              </a:rPr>
              <a:t>ethods</a:t>
            </a:r>
            <a:r>
              <a:rPr lang="en-GB" sz="2000" kern="100">
                <a:solidFill>
                  <a:schemeClr val="tx2"/>
                </a:solidFill>
                <a:effectLst/>
                <a:latin typeface="Calibri Light"/>
                <a:ea typeface="Calibri Light"/>
                <a:cs typeface="Calibri Light"/>
                <a:hlinkClick r:id="rId6" action="ppaction://hlinkfile">
                  <a:extLst>
                    <a:ext uri="{A12FA001-AC4F-418D-AE19-62706E023703}">
                      <ahyp:hlinkClr xmlns:ahyp="http://schemas.microsoft.com/office/drawing/2018/hyperlinkcolor" val="tx"/>
                    </a:ext>
                  </a:extLst>
                </a:hlinkClick>
              </a:rPr>
              <a:t>@manchester</a:t>
            </a:r>
            <a:endParaRPr lang="en-GB" sz="2000">
              <a:solidFill>
                <a:schemeClr val="tx2"/>
              </a:solidFill>
              <a:latin typeface="Calibri Light"/>
              <a:ea typeface="Calibri Light"/>
              <a:cs typeface="Calibri Light"/>
              <a:hlinkClick r:id="" action="ppaction://hlinkfile">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678645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F87CC9-2427-E620-2FBC-B4E6EA9C9BD1}"/>
              </a:ext>
            </a:extLst>
          </p:cNvPr>
          <p:cNvSpPr>
            <a:spLocks noGrp="1"/>
          </p:cNvSpPr>
          <p:nvPr>
            <p:ph type="title"/>
          </p:nvPr>
        </p:nvSpPr>
        <p:spPr>
          <a:xfrm>
            <a:off x="686834" y="1153572"/>
            <a:ext cx="3200400" cy="4461163"/>
          </a:xfrm>
        </p:spPr>
        <p:txBody>
          <a:bodyPr>
            <a:normAutofit/>
          </a:bodyPr>
          <a:lstStyle/>
          <a:p>
            <a:br>
              <a:rPr lang="en-GB" b="1" kern="100">
                <a:solidFill>
                  <a:srgbClr val="FFFFFF"/>
                </a:solidFill>
                <a:latin typeface="Aptos" panose="020B0004020202020204" pitchFamily="34" charset="0"/>
                <a:ea typeface="Aptos" panose="020B0004020202020204" pitchFamily="34" charset="0"/>
                <a:cs typeface="Times New Roman" panose="02020603050405020304" pitchFamily="18" charset="0"/>
              </a:rPr>
            </a:br>
            <a:r>
              <a:rPr lang="en-GB" b="1" kern="100">
                <a:solidFill>
                  <a:srgbClr val="FFFFFF"/>
                </a:solidFill>
                <a:latin typeface="Aptos" panose="020B0004020202020204" pitchFamily="34" charset="0"/>
                <a:ea typeface="Aptos" panose="020B0004020202020204" pitchFamily="34" charset="0"/>
                <a:cs typeface="Times New Roman" panose="02020603050405020304" pitchFamily="18" charset="0"/>
              </a:rPr>
              <a:t>Examples of SEED Methods Groups</a:t>
            </a:r>
            <a:b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br>
            <a:endParaRPr lang="en-GB">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0FC1F0-E9B4-B3B3-892B-71AD9100FC05}"/>
              </a:ext>
            </a:extLst>
          </p:cNvPr>
          <p:cNvSpPr>
            <a:spLocks noGrp="1"/>
          </p:cNvSpPr>
          <p:nvPr>
            <p:ph idx="1"/>
          </p:nvPr>
        </p:nvSpPr>
        <p:spPr>
          <a:xfrm>
            <a:off x="4458194" y="950573"/>
            <a:ext cx="6906491" cy="5585619"/>
          </a:xfrm>
        </p:spPr>
        <p:txBody>
          <a:bodyPr anchor="ctr">
            <a:normAutofit/>
          </a:bodyPr>
          <a:lstStyle/>
          <a:p>
            <a:pPr indent="0">
              <a:spcAft>
                <a:spcPts val="800"/>
              </a:spcAft>
              <a:buNone/>
            </a:pPr>
            <a:r>
              <a:rPr lang="en-GB" sz="2600" b="1" kern="100">
                <a:effectLst/>
                <a:latin typeface="Aptos"/>
                <a:ea typeface="Aptos" panose="020B0004020202020204" pitchFamily="34" charset="0"/>
                <a:cs typeface="Times New Roman"/>
              </a:rPr>
              <a:t>Discourse Unplugged </a:t>
            </a:r>
            <a:r>
              <a:rPr lang="en-GB" sz="2600" kern="100">
                <a:effectLst/>
                <a:latin typeface="Aptos"/>
                <a:ea typeface="Aptos" panose="020B0004020202020204" pitchFamily="34" charset="0"/>
                <a:cs typeface="Times New Roman"/>
              </a:rPr>
              <a:t>is a group based in SEED that meets regularly</a:t>
            </a:r>
            <a:r>
              <a:rPr lang="en-GB" sz="2600" b="1" kern="100">
                <a:effectLst/>
                <a:latin typeface="Aptos"/>
                <a:ea typeface="Aptos" panose="020B0004020202020204" pitchFamily="34" charset="0"/>
                <a:cs typeface="Times New Roman"/>
              </a:rPr>
              <a:t> </a:t>
            </a:r>
            <a:r>
              <a:rPr lang="en-GB" sz="2600" kern="100">
                <a:effectLst/>
                <a:latin typeface="Aptos"/>
                <a:ea typeface="Aptos" panose="020B0004020202020204" pitchFamily="34" charset="0"/>
                <a:cs typeface="Times New Roman"/>
              </a:rPr>
              <a:t>to bring a lens of discourse analysis to data.</a:t>
            </a:r>
            <a:r>
              <a:rPr lang="en-GB" sz="2600" b="1" kern="100">
                <a:effectLst/>
                <a:latin typeface="Aptos"/>
                <a:ea typeface="Aptos" panose="020B0004020202020204" pitchFamily="34" charset="0"/>
                <a:cs typeface="Times New Roman"/>
              </a:rPr>
              <a:t> </a:t>
            </a:r>
            <a:r>
              <a:rPr lang="en-GB" sz="2600" kern="100">
                <a:effectLst/>
                <a:latin typeface="Aptos"/>
                <a:ea typeface="Aptos" panose="020B0004020202020204" pitchFamily="34" charset="0"/>
                <a:cs typeface="Times New Roman"/>
              </a:rPr>
              <a:t>For details and/or to be signed up to the DISCOUSREUNPLUGGED </a:t>
            </a:r>
            <a:r>
              <a:rPr lang="en-GB" sz="2600" kern="100" err="1">
                <a:effectLst/>
                <a:latin typeface="Aptos"/>
                <a:ea typeface="Aptos" panose="020B0004020202020204" pitchFamily="34" charset="0"/>
                <a:cs typeface="Times New Roman"/>
              </a:rPr>
              <a:t>listserve</a:t>
            </a:r>
            <a:r>
              <a:rPr lang="en-GB" sz="2600" kern="100">
                <a:effectLst/>
                <a:latin typeface="Aptos"/>
                <a:ea typeface="Aptos" panose="020B0004020202020204" pitchFamily="34" charset="0"/>
                <a:cs typeface="Times New Roman"/>
              </a:rPr>
              <a:t> email: </a:t>
            </a:r>
            <a:r>
              <a:rPr lang="en-GB" sz="2600" u="sng" kern="100">
                <a:effectLst/>
                <a:latin typeface="Aptos"/>
                <a:ea typeface="Aptos" panose="020B0004020202020204" pitchFamily="34" charset="0"/>
                <a:cs typeface="Times New Roman"/>
                <a:hlinkClick r:id="rId2"/>
              </a:rPr>
              <a:t>saumya.singh@postgrad.manchester.ac.uk</a:t>
            </a:r>
            <a:endParaRPr lang="en-GB" sz="2600" kern="100">
              <a:effectLst/>
              <a:latin typeface="Aptos"/>
              <a:ea typeface="Aptos" panose="020B0004020202020204" pitchFamily="34" charset="0"/>
              <a:cs typeface="Times New Roman"/>
            </a:endParaRPr>
          </a:p>
          <a:p>
            <a:pPr indent="0">
              <a:spcAft>
                <a:spcPts val="800"/>
              </a:spcAft>
              <a:buNone/>
            </a:pPr>
            <a:r>
              <a:rPr lang="en-GB" sz="2600" b="1" kern="100">
                <a:effectLst/>
                <a:latin typeface="Aptos"/>
                <a:ea typeface="Aptos" panose="020B0004020202020204" pitchFamily="34" charset="0"/>
                <a:cs typeface="Times New Roman"/>
              </a:rPr>
              <a:t>Social theories in research and practice </a:t>
            </a:r>
            <a:r>
              <a:rPr lang="en-GB" sz="2600" kern="100">
                <a:effectLst/>
                <a:latin typeface="Aptos"/>
                <a:ea typeface="Times New Roman" panose="02020603050405020304" pitchFamily="18" charset="0"/>
                <a:cs typeface="Arial"/>
              </a:rPr>
              <a:t>is an innovative study programme that functions as a collaborative group of </a:t>
            </a:r>
            <a:r>
              <a:rPr lang="en-GB" sz="2600" kern="100">
                <a:latin typeface="Aptos"/>
                <a:ea typeface="Times New Roman" panose="02020603050405020304" pitchFamily="18" charset="0"/>
                <a:cs typeface="Arial"/>
              </a:rPr>
              <a:t>tutors and students </a:t>
            </a:r>
            <a:r>
              <a:rPr lang="en-GB" sz="2600" kern="100">
                <a:effectLst/>
                <a:latin typeface="Aptos"/>
                <a:ea typeface="Times New Roman" panose="02020603050405020304" pitchFamily="18" charset="0"/>
                <a:cs typeface="Arial"/>
              </a:rPr>
              <a:t>who have an interest in applying social theories to research problems in practice</a:t>
            </a:r>
            <a:r>
              <a:rPr lang="en-GB" sz="2600" kern="100">
                <a:latin typeface="Aptos"/>
                <a:ea typeface="Times New Roman" panose="02020603050405020304" pitchFamily="18" charset="0"/>
                <a:cs typeface="Arial"/>
              </a:rPr>
              <a:t>. </a:t>
            </a:r>
            <a:r>
              <a:rPr lang="en-GB" sz="2600" kern="100">
                <a:latin typeface="Aptos"/>
                <a:ea typeface="Times New Roman" panose="02020603050405020304" pitchFamily="18" charset="0"/>
                <a:cs typeface="Arial"/>
                <a:hlinkClick r:id="rId3">
                  <a:extLst>
                    <a:ext uri="{A12FA001-AC4F-418D-AE19-62706E023703}">
                      <ahyp:hlinkClr xmlns:ahyp="http://schemas.microsoft.com/office/drawing/2018/hyperlinkcolor" val="tx"/>
                    </a:ext>
                  </a:extLst>
                </a:hlinkClick>
              </a:rPr>
              <a:t>Laura.goodfellow@manchester.ac.uk</a:t>
            </a:r>
            <a:r>
              <a:rPr lang="en-GB" sz="2600" kern="100">
                <a:latin typeface="Aptos"/>
                <a:ea typeface="Times New Roman" panose="02020603050405020304" pitchFamily="18" charset="0"/>
                <a:cs typeface="Arial"/>
              </a:rPr>
              <a:t> </a:t>
            </a:r>
            <a:endParaRPr lang="en-GB" sz="2600" kern="100">
              <a:effectLst/>
              <a:highlight>
                <a:srgbClr val="FFFF00"/>
              </a:highlight>
              <a:latin typeface="Aptos"/>
              <a:ea typeface="Aptos" panose="020B0004020202020204" pitchFamily="34" charset="0"/>
              <a:cs typeface="Arial"/>
            </a:endParaRPr>
          </a:p>
          <a:p>
            <a:pPr>
              <a:spcAft>
                <a:spcPts val="800"/>
              </a:spcAft>
            </a:pP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p>
            <a:endParaRPr lang="en-GB" sz="2600"/>
          </a:p>
        </p:txBody>
      </p:sp>
    </p:spTree>
    <p:extLst>
      <p:ext uri="{BB962C8B-B14F-4D97-AF65-F5344CB8AC3E}">
        <p14:creationId xmlns:p14="http://schemas.microsoft.com/office/powerpoint/2010/main" val="1510274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8D53FD-F79B-0AE1-18F8-AA7CFD442072}"/>
              </a:ext>
            </a:extLst>
          </p:cNvPr>
          <p:cNvSpPr>
            <a:spLocks noGrp="1"/>
          </p:cNvSpPr>
          <p:nvPr>
            <p:ph type="title"/>
          </p:nvPr>
        </p:nvSpPr>
        <p:spPr>
          <a:xfrm>
            <a:off x="6094105" y="802955"/>
            <a:ext cx="4977976" cy="1454051"/>
          </a:xfrm>
        </p:spPr>
        <p:txBody>
          <a:bodyPr>
            <a:normAutofit/>
          </a:bodyPr>
          <a:lstStyle/>
          <a:p>
            <a:r>
              <a:rPr lang="en-GB" sz="3600">
                <a:solidFill>
                  <a:schemeClr val="tx2"/>
                </a:solidFill>
              </a:rPr>
              <a:t>Within SEED or department </a:t>
            </a:r>
          </a:p>
        </p:txBody>
      </p:sp>
      <p:pic>
        <p:nvPicPr>
          <p:cNvPr id="66" name="Graphic 65" descr="Meeting">
            <a:extLst>
              <a:ext uri="{FF2B5EF4-FFF2-40B4-BE49-F238E27FC236}">
                <a16:creationId xmlns:a16="http://schemas.microsoft.com/office/drawing/2014/main" id="{C858A2D8-A387-5841-92C3-11BD9882927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20EE0163-8277-254B-BCB9-BDFDE3D2B7FE}"/>
              </a:ext>
            </a:extLst>
          </p:cNvPr>
          <p:cNvSpPr>
            <a:spLocks noGrp="1"/>
          </p:cNvSpPr>
          <p:nvPr>
            <p:ph idx="1"/>
          </p:nvPr>
        </p:nvSpPr>
        <p:spPr>
          <a:xfrm>
            <a:off x="6090574" y="2421682"/>
            <a:ext cx="4977578" cy="3639289"/>
          </a:xfrm>
        </p:spPr>
        <p:txBody>
          <a:bodyPr anchor="ctr">
            <a:normAutofit/>
          </a:bodyPr>
          <a:lstStyle/>
          <a:p>
            <a:pPr marL="0" indent="0">
              <a:buNone/>
            </a:pPr>
            <a:endParaRPr lang="en-GB">
              <a:solidFill>
                <a:schemeClr val="tx2"/>
              </a:solidFill>
            </a:endParaRPr>
          </a:p>
          <a:p>
            <a:pPr marL="0" indent="0">
              <a:buNone/>
            </a:pPr>
            <a:r>
              <a:rPr lang="en-GB">
                <a:solidFill>
                  <a:schemeClr val="tx2"/>
                </a:solidFill>
              </a:rPr>
              <a:t>Other department specific groups or seminars are also be available. </a:t>
            </a:r>
            <a:r>
              <a:rPr lang="en-GB" b="1">
                <a:solidFill>
                  <a:schemeClr val="tx2"/>
                </a:solidFill>
              </a:rPr>
              <a:t>Ask your Department PGR Coordinator and supervisors. </a:t>
            </a:r>
            <a:r>
              <a:rPr lang="en-GB">
                <a:solidFill>
                  <a:schemeClr val="tx2"/>
                </a:solidFill>
              </a:rPr>
              <a:t>You will join at least one research and scholarship group in SEED.</a:t>
            </a:r>
          </a:p>
        </p:txBody>
      </p:sp>
      <p:grpSp>
        <p:nvGrpSpPr>
          <p:cNvPr id="67" name="Group 66">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34" name="Freeform: Shape 33">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5958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F2B5B-BC39-8535-7DFF-97903ADD14A2}"/>
              </a:ext>
            </a:extLst>
          </p:cNvPr>
          <p:cNvSpPr>
            <a:spLocks noGrp="1"/>
          </p:cNvSpPr>
          <p:nvPr>
            <p:ph type="title"/>
          </p:nvPr>
        </p:nvSpPr>
        <p:spPr>
          <a:xfrm>
            <a:off x="481013" y="3752849"/>
            <a:ext cx="3290887" cy="2452687"/>
          </a:xfrm>
        </p:spPr>
        <p:txBody>
          <a:bodyPr anchor="ctr">
            <a:normAutofit/>
          </a:bodyPr>
          <a:lstStyle/>
          <a:p>
            <a:r>
              <a:rPr lang="en-GB" sz="3100" kern="100">
                <a:latin typeface="Aptos" panose="020B0004020202020204" pitchFamily="34" charset="0"/>
                <a:ea typeface="Aptos" panose="020B0004020202020204" pitchFamily="34" charset="0"/>
                <a:cs typeface="Times New Roman" panose="02020603050405020304" pitchFamily="18" charset="0"/>
              </a:rPr>
              <a:t>University of Manchester and Researcher Development</a:t>
            </a:r>
            <a:br>
              <a:rPr lang="en-GB" sz="3100" b="1" kern="100">
                <a:latin typeface="Aptos" panose="020B0004020202020204" pitchFamily="34" charset="0"/>
                <a:ea typeface="Aptos" panose="020B0004020202020204" pitchFamily="34" charset="0"/>
                <a:cs typeface="Times New Roman" panose="02020603050405020304" pitchFamily="18" charset="0"/>
              </a:rPr>
            </a:br>
            <a:endParaRPr lang="en-GB" sz="3100"/>
          </a:p>
        </p:txBody>
      </p:sp>
      <p:sp>
        <p:nvSpPr>
          <p:cNvPr id="3" name="Content Placeholder 2">
            <a:extLst>
              <a:ext uri="{FF2B5EF4-FFF2-40B4-BE49-F238E27FC236}">
                <a16:creationId xmlns:a16="http://schemas.microsoft.com/office/drawing/2014/main" id="{D00759D5-75C4-8B66-6C5E-9160423187A6}"/>
              </a:ext>
            </a:extLst>
          </p:cNvPr>
          <p:cNvSpPr>
            <a:spLocks noGrp="1"/>
          </p:cNvSpPr>
          <p:nvPr>
            <p:ph idx="1"/>
          </p:nvPr>
        </p:nvSpPr>
        <p:spPr>
          <a:xfrm>
            <a:off x="4223982" y="3752850"/>
            <a:ext cx="7485413" cy="2452687"/>
          </a:xfrm>
        </p:spPr>
        <p:txBody>
          <a:bodyPr anchor="ctr">
            <a:normAutofit/>
          </a:bodyPr>
          <a:lstStyle/>
          <a:p>
            <a:pPr marL="457200">
              <a:spcAft>
                <a:spcPts val="800"/>
              </a:spcAft>
            </a:pPr>
            <a:r>
              <a:rPr lang="en-GB" sz="1800" u="sng" kern="100">
                <a:effectLst/>
                <a:latin typeface="Aptos" panose="020B0004020202020204" pitchFamily="34" charset="0"/>
                <a:ea typeface="Aptos" panose="020B0004020202020204" pitchFamily="34" charset="0"/>
                <a:cs typeface="Times New Roman" panose="02020603050405020304" pitchFamily="18" charset="0"/>
                <a:hlinkClick r:id="rId2"/>
              </a:rPr>
              <a:t>Researcher Development | Researcher Development for PGRs (manchester.ac.uk)</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pPr marL="457200">
              <a:spcAft>
                <a:spcPts val="800"/>
              </a:spcAft>
            </a:pPr>
            <a:r>
              <a:rPr lang="en-GB" sz="1800" u="sng" kern="100">
                <a:effectLst/>
                <a:latin typeface="Aptos" panose="020B0004020202020204" pitchFamily="34" charset="0"/>
                <a:ea typeface="Aptos" panose="020B0004020202020204" pitchFamily="34" charset="0"/>
                <a:cs typeface="Times New Roman" panose="02020603050405020304" pitchFamily="18" charset="0"/>
                <a:hlinkClick r:id="rId3"/>
              </a:rPr>
              <a:t>Researcher Development | The University of Manchester</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GB" sz="1800"/>
          </a:p>
        </p:txBody>
      </p:sp>
      <p:pic>
        <p:nvPicPr>
          <p:cNvPr id="4" name="Picture 3">
            <a:extLst>
              <a:ext uri="{FF2B5EF4-FFF2-40B4-BE49-F238E27FC236}">
                <a16:creationId xmlns:a16="http://schemas.microsoft.com/office/drawing/2014/main" id="{7904F17D-5BB5-3A64-0F3E-3170F012FB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3752849"/>
          </a:xfrm>
          <a:prstGeom prst="rect">
            <a:avLst/>
          </a:prstGeom>
        </p:spPr>
      </p:pic>
    </p:spTree>
    <p:extLst>
      <p:ext uri="{BB962C8B-B14F-4D97-AF65-F5344CB8AC3E}">
        <p14:creationId xmlns:p14="http://schemas.microsoft.com/office/powerpoint/2010/main" val="1707306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B937C9-44A1-9E7F-85B5-3DCB74361946}"/>
              </a:ext>
            </a:extLst>
          </p:cNvPr>
          <p:cNvSpPr>
            <a:spLocks noGrp="1"/>
          </p:cNvSpPr>
          <p:nvPr>
            <p:ph type="title"/>
          </p:nvPr>
        </p:nvSpPr>
        <p:spPr>
          <a:xfrm>
            <a:off x="838199" y="3990205"/>
            <a:ext cx="10518776" cy="1200329"/>
          </a:xfrm>
        </p:spPr>
        <p:txBody>
          <a:bodyPr vert="horz" wrap="square" lIns="91440" tIns="45720" rIns="91440" bIns="45720" rtlCol="0" anchor="b">
            <a:normAutofit/>
          </a:bodyPr>
          <a:lstStyle/>
          <a:p>
            <a:r>
              <a:rPr lang="en-US" sz="7200" dirty="0">
                <a:solidFill>
                  <a:schemeClr val="bg1"/>
                </a:solidFill>
              </a:rPr>
              <a:t>Enjoy your journey!</a:t>
            </a:r>
          </a:p>
        </p:txBody>
      </p:sp>
      <p:pic>
        <p:nvPicPr>
          <p:cNvPr id="5" name="Picture 4" descr="Twisting road thorugh hills and a valley at sunset">
            <a:extLst>
              <a:ext uri="{FF2B5EF4-FFF2-40B4-BE49-F238E27FC236}">
                <a16:creationId xmlns:a16="http://schemas.microsoft.com/office/drawing/2014/main" id="{A88A133A-DE9B-4DCA-D3EE-234FF1C6676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 y="10"/>
            <a:ext cx="12191980" cy="3657590"/>
          </a:xfrm>
          <a:custGeom>
            <a:avLst/>
            <a:gdLst/>
            <a:ahLst/>
            <a:cxnLst/>
            <a:rect l="l" t="t" r="r" b="b"/>
            <a:pathLst>
              <a:path w="12192000" h="3657600">
                <a:moveTo>
                  <a:pt x="7230262" y="3468462"/>
                </a:moveTo>
                <a:lnTo>
                  <a:pt x="7197115" y="3474938"/>
                </a:lnTo>
                <a:lnTo>
                  <a:pt x="7214545" y="3473344"/>
                </a:lnTo>
                <a:cubicBezTo>
                  <a:pt x="7220308" y="3472558"/>
                  <a:pt x="7225785" y="3471224"/>
                  <a:pt x="7230262" y="3468462"/>
                </a:cubicBezTo>
                <a:close/>
                <a:moveTo>
                  <a:pt x="7009120" y="3411863"/>
                </a:moveTo>
                <a:lnTo>
                  <a:pt x="7021563" y="3422955"/>
                </a:lnTo>
                <a:lnTo>
                  <a:pt x="7021563" y="3422954"/>
                </a:lnTo>
                <a:close/>
                <a:moveTo>
                  <a:pt x="7768443" y="3303674"/>
                </a:moveTo>
                <a:lnTo>
                  <a:pt x="7768443" y="3303675"/>
                </a:lnTo>
                <a:lnTo>
                  <a:pt x="7792447" y="3326153"/>
                </a:lnTo>
                <a:cubicBezTo>
                  <a:pt x="7785969" y="3320057"/>
                  <a:pt x="7779301" y="3313961"/>
                  <a:pt x="7768443" y="3303674"/>
                </a:cubicBezTo>
                <a:close/>
                <a:moveTo>
                  <a:pt x="4038748" y="3301555"/>
                </a:moveTo>
                <a:lnTo>
                  <a:pt x="4030517" y="3313199"/>
                </a:lnTo>
                <a:cubicBezTo>
                  <a:pt x="4026230" y="3321105"/>
                  <a:pt x="4021242" y="3327345"/>
                  <a:pt x="4015609" y="3332050"/>
                </a:cubicBezTo>
                <a:lnTo>
                  <a:pt x="3996845" y="3341704"/>
                </a:lnTo>
                <a:cubicBezTo>
                  <a:pt x="4010562" y="3338155"/>
                  <a:pt x="4021944" y="3329011"/>
                  <a:pt x="4030518" y="3313199"/>
                </a:cubicBezTo>
                <a:close/>
                <a:moveTo>
                  <a:pt x="6245343" y="3298149"/>
                </a:moveTo>
                <a:lnTo>
                  <a:pt x="6274406" y="3304945"/>
                </a:lnTo>
                <a:lnTo>
                  <a:pt x="6291247" y="3311262"/>
                </a:lnTo>
                <a:lnTo>
                  <a:pt x="6291385" y="3311314"/>
                </a:lnTo>
                <a:lnTo>
                  <a:pt x="6306284" y="3317152"/>
                </a:lnTo>
                <a:lnTo>
                  <a:pt x="6308075" y="3317568"/>
                </a:lnTo>
                <a:lnTo>
                  <a:pt x="6313855" y="3319733"/>
                </a:lnTo>
                <a:cubicBezTo>
                  <a:pt x="6321454" y="3322121"/>
                  <a:pt x="6329151" y="3323858"/>
                  <a:pt x="6337048" y="3324296"/>
                </a:cubicBezTo>
                <a:lnTo>
                  <a:pt x="6308075" y="3317568"/>
                </a:lnTo>
                <a:lnTo>
                  <a:pt x="6291385" y="3311314"/>
                </a:lnTo>
                <a:lnTo>
                  <a:pt x="6276197" y="3305364"/>
                </a:lnTo>
                <a:lnTo>
                  <a:pt x="6274406" y="3304945"/>
                </a:lnTo>
                <a:lnTo>
                  <a:pt x="6268613" y="3302771"/>
                </a:lnTo>
                <a:cubicBezTo>
                  <a:pt x="6260996" y="3300370"/>
                  <a:pt x="6253273" y="3298613"/>
                  <a:pt x="6245343" y="3298149"/>
                </a:cubicBezTo>
                <a:close/>
                <a:moveTo>
                  <a:pt x="6558837" y="3268317"/>
                </a:moveTo>
                <a:cubicBezTo>
                  <a:pt x="6548970" y="3267668"/>
                  <a:pt x="6539355" y="3268073"/>
                  <a:pt x="6529984" y="3269763"/>
                </a:cubicBezTo>
                <a:lnTo>
                  <a:pt x="6589207" y="3273193"/>
                </a:lnTo>
                <a:cubicBezTo>
                  <a:pt x="6578825" y="3270668"/>
                  <a:pt x="6568705" y="3268966"/>
                  <a:pt x="6558837" y="3268317"/>
                </a:cubicBezTo>
                <a:close/>
                <a:moveTo>
                  <a:pt x="4834454" y="3207659"/>
                </a:moveTo>
                <a:cubicBezTo>
                  <a:pt x="4849504" y="3224138"/>
                  <a:pt x="4866316" y="3230376"/>
                  <a:pt x="4883986" y="3231901"/>
                </a:cubicBezTo>
                <a:lnTo>
                  <a:pt x="4858238" y="3225387"/>
                </a:lnTo>
                <a:cubicBezTo>
                  <a:pt x="4849945" y="3221578"/>
                  <a:pt x="4841981" y="3215898"/>
                  <a:pt x="4834454" y="3207659"/>
                </a:cubicBezTo>
                <a:close/>
                <a:moveTo>
                  <a:pt x="5056443" y="3205325"/>
                </a:moveTo>
                <a:lnTo>
                  <a:pt x="5072589" y="3206105"/>
                </a:lnTo>
                <a:cubicBezTo>
                  <a:pt x="5078053" y="3207563"/>
                  <a:pt x="5083590" y="3210326"/>
                  <a:pt x="5089162" y="3214707"/>
                </a:cubicBezTo>
                <a:cubicBezTo>
                  <a:pt x="5078020" y="3205944"/>
                  <a:pt x="5067015" y="3203658"/>
                  <a:pt x="5056443" y="3205325"/>
                </a:cubicBezTo>
                <a:close/>
                <a:moveTo>
                  <a:pt x="739852" y="2905443"/>
                </a:moveTo>
                <a:cubicBezTo>
                  <a:pt x="733899" y="2911992"/>
                  <a:pt x="728660" y="2919613"/>
                  <a:pt x="724278" y="2926662"/>
                </a:cubicBezTo>
                <a:cubicBezTo>
                  <a:pt x="719849" y="2933806"/>
                  <a:pt x="714527" y="2939152"/>
                  <a:pt x="708621" y="2942822"/>
                </a:cubicBezTo>
                <a:lnTo>
                  <a:pt x="691439" y="2948297"/>
                </a:lnTo>
                <a:lnTo>
                  <a:pt x="708622" y="2942822"/>
                </a:lnTo>
                <a:cubicBezTo>
                  <a:pt x="714527" y="2939152"/>
                  <a:pt x="719849" y="2933806"/>
                  <a:pt x="724279" y="2926662"/>
                </a:cubicBezTo>
                <a:cubicBezTo>
                  <a:pt x="728660" y="2919613"/>
                  <a:pt x="733899" y="2911992"/>
                  <a:pt x="739852" y="2905443"/>
                </a:cubicBezTo>
                <a:close/>
                <a:moveTo>
                  <a:pt x="8934151" y="2836933"/>
                </a:moveTo>
                <a:cubicBezTo>
                  <a:pt x="8940248" y="2842173"/>
                  <a:pt x="8947058" y="2847506"/>
                  <a:pt x="8954249" y="2851864"/>
                </a:cubicBezTo>
                <a:lnTo>
                  <a:pt x="8962389" y="2855163"/>
                </a:lnTo>
                <a:lnTo>
                  <a:pt x="8954250" y="2851864"/>
                </a:lnTo>
                <a:cubicBezTo>
                  <a:pt x="8947058" y="2847506"/>
                  <a:pt x="8940248" y="2842173"/>
                  <a:pt x="8934151" y="2836933"/>
                </a:cubicBezTo>
                <a:close/>
                <a:moveTo>
                  <a:pt x="2314816" y="2835337"/>
                </a:moveTo>
                <a:cubicBezTo>
                  <a:pt x="2309720" y="2836314"/>
                  <a:pt x="2304339" y="2838362"/>
                  <a:pt x="2300909" y="2840743"/>
                </a:cubicBezTo>
                <a:cubicBezTo>
                  <a:pt x="2267856" y="2863985"/>
                  <a:pt x="2242281" y="2875891"/>
                  <a:pt x="2216515" y="2876487"/>
                </a:cubicBezTo>
                <a:cubicBezTo>
                  <a:pt x="2242281" y="2875891"/>
                  <a:pt x="2267856" y="2863985"/>
                  <a:pt x="2300910" y="2840743"/>
                </a:cubicBezTo>
                <a:close/>
                <a:moveTo>
                  <a:pt x="1916629" y="2813600"/>
                </a:moveTo>
                <a:lnTo>
                  <a:pt x="1907132" y="2816930"/>
                </a:lnTo>
                <a:lnTo>
                  <a:pt x="1866619" y="2826615"/>
                </a:lnTo>
                <a:lnTo>
                  <a:pt x="1907133" y="2816930"/>
                </a:lnTo>
                <a:close/>
                <a:moveTo>
                  <a:pt x="2058204" y="2802832"/>
                </a:moveTo>
                <a:cubicBezTo>
                  <a:pt x="2076636" y="2804546"/>
                  <a:pt x="2095174" y="2805403"/>
                  <a:pt x="2108194" y="2817539"/>
                </a:cubicBezTo>
                <a:cubicBezTo>
                  <a:pt x="2095175" y="2805403"/>
                  <a:pt x="2076636" y="2804546"/>
                  <a:pt x="2058204" y="2802832"/>
                </a:cubicBezTo>
                <a:close/>
                <a:moveTo>
                  <a:pt x="0" y="0"/>
                </a:moveTo>
                <a:lnTo>
                  <a:pt x="12192000" y="0"/>
                </a:lnTo>
                <a:lnTo>
                  <a:pt x="12192000" y="810707"/>
                </a:lnTo>
                <a:cubicBezTo>
                  <a:pt x="12192000" y="826330"/>
                  <a:pt x="12192000" y="835855"/>
                  <a:pt x="12192000" y="845570"/>
                </a:cubicBezTo>
                <a:lnTo>
                  <a:pt x="12192000" y="1243302"/>
                </a:lnTo>
                <a:lnTo>
                  <a:pt x="12160947" y="1271923"/>
                </a:lnTo>
                <a:cubicBezTo>
                  <a:pt x="12118083" y="1293449"/>
                  <a:pt x="12072360" y="1312882"/>
                  <a:pt x="12026448" y="1332123"/>
                </a:cubicBezTo>
                <a:cubicBezTo>
                  <a:pt x="12013114" y="1337649"/>
                  <a:pt x="11998443" y="1340697"/>
                  <a:pt x="11986443" y="1348126"/>
                </a:cubicBezTo>
                <a:cubicBezTo>
                  <a:pt x="11931195" y="1382036"/>
                  <a:pt x="11877664" y="1418614"/>
                  <a:pt x="11821656" y="1451191"/>
                </a:cubicBezTo>
                <a:cubicBezTo>
                  <a:pt x="11763931" y="1484910"/>
                  <a:pt x="11712304" y="1524726"/>
                  <a:pt x="11672489" y="1578639"/>
                </a:cubicBezTo>
                <a:cubicBezTo>
                  <a:pt x="11635529" y="1628743"/>
                  <a:pt x="11599714" y="1679607"/>
                  <a:pt x="11562947" y="1729900"/>
                </a:cubicBezTo>
                <a:cubicBezTo>
                  <a:pt x="11553613" y="1742665"/>
                  <a:pt x="11545039" y="1757715"/>
                  <a:pt x="11532275" y="1765907"/>
                </a:cubicBezTo>
                <a:cubicBezTo>
                  <a:pt x="11505795" y="1783052"/>
                  <a:pt x="11476838" y="1796959"/>
                  <a:pt x="11448453" y="1811057"/>
                </a:cubicBezTo>
                <a:cubicBezTo>
                  <a:pt x="11424069" y="1823059"/>
                  <a:pt x="11398160" y="1832011"/>
                  <a:pt x="11374346" y="1844966"/>
                </a:cubicBezTo>
                <a:cubicBezTo>
                  <a:pt x="11355296" y="1855255"/>
                  <a:pt x="11338339" y="1869543"/>
                  <a:pt x="11320623" y="1882497"/>
                </a:cubicBezTo>
                <a:cubicBezTo>
                  <a:pt x="11305192" y="1893736"/>
                  <a:pt x="11288238" y="1903452"/>
                  <a:pt x="11275283" y="1916978"/>
                </a:cubicBezTo>
                <a:cubicBezTo>
                  <a:pt x="11243658" y="1949745"/>
                  <a:pt x="11211843" y="1981940"/>
                  <a:pt x="11172600" y="2006136"/>
                </a:cubicBezTo>
                <a:cubicBezTo>
                  <a:pt x="11133927" y="2030138"/>
                  <a:pt x="11097350" y="2057001"/>
                  <a:pt x="11058869" y="2081386"/>
                </a:cubicBezTo>
                <a:cubicBezTo>
                  <a:pt x="11021146" y="2105199"/>
                  <a:pt x="10987046" y="2131297"/>
                  <a:pt x="10967423" y="2173591"/>
                </a:cubicBezTo>
                <a:cubicBezTo>
                  <a:pt x="10958661" y="2192259"/>
                  <a:pt x="10946279" y="2212644"/>
                  <a:pt x="10929704" y="2223503"/>
                </a:cubicBezTo>
                <a:cubicBezTo>
                  <a:pt x="10906081" y="2238934"/>
                  <a:pt x="10876171" y="2244459"/>
                  <a:pt x="10850453" y="2257603"/>
                </a:cubicBezTo>
                <a:cubicBezTo>
                  <a:pt x="10820162" y="2273034"/>
                  <a:pt x="10785111" y="2286370"/>
                  <a:pt x="10764534" y="2310945"/>
                </a:cubicBezTo>
                <a:cubicBezTo>
                  <a:pt x="10746246" y="2332855"/>
                  <a:pt x="10727767" y="2349999"/>
                  <a:pt x="10703573" y="2363905"/>
                </a:cubicBezTo>
                <a:cubicBezTo>
                  <a:pt x="10686617" y="2373622"/>
                  <a:pt x="10674046" y="2391338"/>
                  <a:pt x="10656519" y="2399340"/>
                </a:cubicBezTo>
                <a:cubicBezTo>
                  <a:pt x="10633467" y="2410009"/>
                  <a:pt x="10610225" y="2418391"/>
                  <a:pt x="10590031" y="2434966"/>
                </a:cubicBezTo>
                <a:cubicBezTo>
                  <a:pt x="10569075" y="2452110"/>
                  <a:pt x="10545263" y="2465636"/>
                  <a:pt x="10523354" y="2481639"/>
                </a:cubicBezTo>
                <a:cubicBezTo>
                  <a:pt x="10511734" y="2490211"/>
                  <a:pt x="10502208" y="2501451"/>
                  <a:pt x="10490969" y="2510406"/>
                </a:cubicBezTo>
                <a:cubicBezTo>
                  <a:pt x="10470394" y="2526788"/>
                  <a:pt x="10449438" y="2542791"/>
                  <a:pt x="10428291" y="2558222"/>
                </a:cubicBezTo>
                <a:cubicBezTo>
                  <a:pt x="10407146" y="2573655"/>
                  <a:pt x="10386952" y="2591561"/>
                  <a:pt x="10363709" y="2602801"/>
                </a:cubicBezTo>
                <a:cubicBezTo>
                  <a:pt x="10324086" y="2621851"/>
                  <a:pt x="10280840" y="2633282"/>
                  <a:pt x="10242357" y="2653857"/>
                </a:cubicBezTo>
                <a:cubicBezTo>
                  <a:pt x="10203304" y="2674811"/>
                  <a:pt x="10166536" y="2701103"/>
                  <a:pt x="10131863" y="2728915"/>
                </a:cubicBezTo>
                <a:cubicBezTo>
                  <a:pt x="10104430" y="2750824"/>
                  <a:pt x="10078713" y="2772543"/>
                  <a:pt x="10044230" y="2783782"/>
                </a:cubicBezTo>
                <a:cubicBezTo>
                  <a:pt x="10024990" y="2790070"/>
                  <a:pt x="10004797" y="2803786"/>
                  <a:pt x="9993175" y="2819789"/>
                </a:cubicBezTo>
                <a:cubicBezTo>
                  <a:pt x="9968027" y="2854649"/>
                  <a:pt x="9935832" y="2879226"/>
                  <a:pt x="9899446" y="2900182"/>
                </a:cubicBezTo>
                <a:cubicBezTo>
                  <a:pt x="9850865" y="2928376"/>
                  <a:pt x="9802858" y="2957143"/>
                  <a:pt x="9754088" y="2984766"/>
                </a:cubicBezTo>
                <a:cubicBezTo>
                  <a:pt x="9725323" y="3001151"/>
                  <a:pt x="9696749" y="3018485"/>
                  <a:pt x="9666265" y="3030488"/>
                </a:cubicBezTo>
                <a:cubicBezTo>
                  <a:pt x="9603971" y="3055255"/>
                  <a:pt x="9540152" y="3076399"/>
                  <a:pt x="9477283" y="3099451"/>
                </a:cubicBezTo>
                <a:cubicBezTo>
                  <a:pt x="9456709" y="3106880"/>
                  <a:pt x="9437278" y="3117549"/>
                  <a:pt x="9416321" y="3124026"/>
                </a:cubicBezTo>
                <a:cubicBezTo>
                  <a:pt x="9393650" y="3131075"/>
                  <a:pt x="9369267" y="3133171"/>
                  <a:pt x="9346597" y="3140219"/>
                </a:cubicBezTo>
                <a:cubicBezTo>
                  <a:pt x="9308875" y="3151840"/>
                  <a:pt x="9272298" y="3166701"/>
                  <a:pt x="9234579" y="3178511"/>
                </a:cubicBezTo>
                <a:cubicBezTo>
                  <a:pt x="9161805" y="3201182"/>
                  <a:pt x="9088840" y="3222899"/>
                  <a:pt x="9015878" y="3244426"/>
                </a:cubicBezTo>
                <a:cubicBezTo>
                  <a:pt x="9000257" y="3248999"/>
                  <a:pt x="8983301" y="3249570"/>
                  <a:pt x="8967871" y="3254523"/>
                </a:cubicBezTo>
                <a:cubicBezTo>
                  <a:pt x="8926911" y="3267859"/>
                  <a:pt x="8886142" y="3282336"/>
                  <a:pt x="8845565" y="3297007"/>
                </a:cubicBezTo>
                <a:cubicBezTo>
                  <a:pt x="8820990" y="3305961"/>
                  <a:pt x="8796985" y="3317009"/>
                  <a:pt x="8772219" y="3325582"/>
                </a:cubicBezTo>
                <a:cubicBezTo>
                  <a:pt x="8752407" y="3332440"/>
                  <a:pt x="8732023" y="3337774"/>
                  <a:pt x="8711448" y="3341966"/>
                </a:cubicBezTo>
                <a:cubicBezTo>
                  <a:pt x="8693731" y="3345586"/>
                  <a:pt x="8675253" y="3345203"/>
                  <a:pt x="8657726" y="3349586"/>
                </a:cubicBezTo>
                <a:cubicBezTo>
                  <a:pt x="8610288" y="3361397"/>
                  <a:pt x="8563425" y="3374733"/>
                  <a:pt x="8516369" y="3387305"/>
                </a:cubicBezTo>
                <a:cubicBezTo>
                  <a:pt x="8497511" y="3392259"/>
                  <a:pt x="8478269" y="3395880"/>
                  <a:pt x="8459979" y="3402166"/>
                </a:cubicBezTo>
                <a:cubicBezTo>
                  <a:pt x="8411019" y="3418741"/>
                  <a:pt x="8362822" y="3437599"/>
                  <a:pt x="8313671" y="3453222"/>
                </a:cubicBezTo>
                <a:cubicBezTo>
                  <a:pt x="8272903" y="3466176"/>
                  <a:pt x="8230992" y="3475510"/>
                  <a:pt x="8189651" y="3486941"/>
                </a:cubicBezTo>
                <a:cubicBezTo>
                  <a:pt x="8172124" y="3491895"/>
                  <a:pt x="8155359" y="3498943"/>
                  <a:pt x="8137835" y="3503134"/>
                </a:cubicBezTo>
                <a:cubicBezTo>
                  <a:pt x="8098590" y="3512659"/>
                  <a:pt x="8058774" y="3520659"/>
                  <a:pt x="8019339" y="3530186"/>
                </a:cubicBezTo>
                <a:cubicBezTo>
                  <a:pt x="7996859" y="3535710"/>
                  <a:pt x="7975142" y="3545617"/>
                  <a:pt x="7952280" y="3549237"/>
                </a:cubicBezTo>
                <a:cubicBezTo>
                  <a:pt x="7897987" y="3557809"/>
                  <a:pt x="7843311" y="3563905"/>
                  <a:pt x="7788636" y="3570763"/>
                </a:cubicBezTo>
                <a:cubicBezTo>
                  <a:pt x="7732247" y="3577811"/>
                  <a:pt x="7676047" y="3585242"/>
                  <a:pt x="7619655" y="3591528"/>
                </a:cubicBezTo>
                <a:cubicBezTo>
                  <a:pt x="7588795" y="3594768"/>
                  <a:pt x="7557742" y="3595338"/>
                  <a:pt x="7526880" y="3598386"/>
                </a:cubicBezTo>
                <a:cubicBezTo>
                  <a:pt x="7499828" y="3601055"/>
                  <a:pt x="7472967" y="3606007"/>
                  <a:pt x="7445916" y="3609247"/>
                </a:cubicBezTo>
                <a:cubicBezTo>
                  <a:pt x="7422483" y="3611913"/>
                  <a:pt x="7398860" y="3613437"/>
                  <a:pt x="7375428" y="3616105"/>
                </a:cubicBezTo>
                <a:cubicBezTo>
                  <a:pt x="7337899" y="3620485"/>
                  <a:pt x="7300559" y="3625439"/>
                  <a:pt x="7263220" y="3630011"/>
                </a:cubicBezTo>
                <a:cubicBezTo>
                  <a:pt x="7247599" y="3631726"/>
                  <a:pt x="7231214" y="3636488"/>
                  <a:pt x="7216547" y="3633632"/>
                </a:cubicBezTo>
                <a:cubicBezTo>
                  <a:pt x="7179587" y="3626391"/>
                  <a:pt x="7143199" y="3628487"/>
                  <a:pt x="7106432" y="3633440"/>
                </a:cubicBezTo>
                <a:cubicBezTo>
                  <a:pt x="7093860" y="3635155"/>
                  <a:pt x="7080334" y="3634774"/>
                  <a:pt x="7068141" y="3631536"/>
                </a:cubicBezTo>
                <a:cubicBezTo>
                  <a:pt x="7043184" y="3625057"/>
                  <a:pt x="7018991" y="3615913"/>
                  <a:pt x="6994415" y="3607913"/>
                </a:cubicBezTo>
                <a:cubicBezTo>
                  <a:pt x="6991747" y="3606961"/>
                  <a:pt x="6988509" y="3606769"/>
                  <a:pt x="6985653" y="3606199"/>
                </a:cubicBezTo>
                <a:cubicBezTo>
                  <a:pt x="6969457" y="3602959"/>
                  <a:pt x="6953457" y="3599720"/>
                  <a:pt x="6937263" y="3596863"/>
                </a:cubicBezTo>
                <a:cubicBezTo>
                  <a:pt x="6928501" y="3595338"/>
                  <a:pt x="6919547" y="3595149"/>
                  <a:pt x="6910782" y="3593814"/>
                </a:cubicBezTo>
                <a:cubicBezTo>
                  <a:pt x="6876872" y="3588480"/>
                  <a:pt x="6839534" y="3597434"/>
                  <a:pt x="6810195" y="3574384"/>
                </a:cubicBezTo>
                <a:cubicBezTo>
                  <a:pt x="6791144" y="3559523"/>
                  <a:pt x="6772665" y="3562953"/>
                  <a:pt x="6752283" y="3565239"/>
                </a:cubicBezTo>
                <a:cubicBezTo>
                  <a:pt x="6736851" y="3566953"/>
                  <a:pt x="6721038" y="3566382"/>
                  <a:pt x="6705417" y="3566574"/>
                </a:cubicBezTo>
                <a:cubicBezTo>
                  <a:pt x="6677984" y="3567143"/>
                  <a:pt x="6650551" y="3567335"/>
                  <a:pt x="6623118" y="3568287"/>
                </a:cubicBezTo>
                <a:cubicBezTo>
                  <a:pt x="6614353" y="3568667"/>
                  <a:pt x="6605401" y="3573432"/>
                  <a:pt x="6596828" y="3572670"/>
                </a:cubicBezTo>
                <a:cubicBezTo>
                  <a:pt x="6557201" y="3569049"/>
                  <a:pt x="6517576" y="3563334"/>
                  <a:pt x="6477951" y="3560095"/>
                </a:cubicBezTo>
                <a:cubicBezTo>
                  <a:pt x="6455472" y="3558191"/>
                  <a:pt x="6432420" y="3561809"/>
                  <a:pt x="6410131" y="3559143"/>
                </a:cubicBezTo>
                <a:cubicBezTo>
                  <a:pt x="6384414" y="3556095"/>
                  <a:pt x="6359268" y="3548285"/>
                  <a:pt x="6333739" y="3543520"/>
                </a:cubicBezTo>
                <a:cubicBezTo>
                  <a:pt x="6326691" y="3542189"/>
                  <a:pt x="6318880" y="3543903"/>
                  <a:pt x="6311449" y="3544282"/>
                </a:cubicBezTo>
                <a:cubicBezTo>
                  <a:pt x="6303068" y="3544664"/>
                  <a:pt x="6294876" y="3545426"/>
                  <a:pt x="6286493" y="3545617"/>
                </a:cubicBezTo>
                <a:cubicBezTo>
                  <a:pt x="6260964" y="3545999"/>
                  <a:pt x="6235437" y="3545426"/>
                  <a:pt x="6209909" y="3546761"/>
                </a:cubicBezTo>
                <a:cubicBezTo>
                  <a:pt x="6194288" y="3547522"/>
                  <a:pt x="6177905" y="3555333"/>
                  <a:pt x="6163425" y="3552474"/>
                </a:cubicBezTo>
                <a:cubicBezTo>
                  <a:pt x="6133897" y="3546951"/>
                  <a:pt x="6104368" y="3559333"/>
                  <a:pt x="6074842" y="3549047"/>
                </a:cubicBezTo>
                <a:cubicBezTo>
                  <a:pt x="6065695" y="3545999"/>
                  <a:pt x="6053124" y="3553619"/>
                  <a:pt x="6042072" y="3553999"/>
                </a:cubicBezTo>
                <a:cubicBezTo>
                  <a:pt x="6014449" y="3554951"/>
                  <a:pt x="5986828" y="3554761"/>
                  <a:pt x="5959204" y="3554571"/>
                </a:cubicBezTo>
                <a:cubicBezTo>
                  <a:pt x="5934438" y="3554381"/>
                  <a:pt x="5908719" y="3557047"/>
                  <a:pt x="5884906" y="3551713"/>
                </a:cubicBezTo>
                <a:cubicBezTo>
                  <a:pt x="5859949" y="3545999"/>
                  <a:pt x="5837472" y="3546761"/>
                  <a:pt x="5813276" y="3553237"/>
                </a:cubicBezTo>
                <a:cubicBezTo>
                  <a:pt x="5796702" y="3557619"/>
                  <a:pt x="5779174" y="3558191"/>
                  <a:pt x="5762029" y="3559523"/>
                </a:cubicBezTo>
                <a:cubicBezTo>
                  <a:pt x="5743551" y="3561047"/>
                  <a:pt x="5723166" y="3557047"/>
                  <a:pt x="5706401" y="3563334"/>
                </a:cubicBezTo>
                <a:cubicBezTo>
                  <a:pt x="5656488" y="3582003"/>
                  <a:pt x="5605244" y="3586003"/>
                  <a:pt x="5553045" y="3586003"/>
                </a:cubicBezTo>
                <a:cubicBezTo>
                  <a:pt x="5543518" y="3586003"/>
                  <a:pt x="5533802" y="3583338"/>
                  <a:pt x="5524660" y="3580480"/>
                </a:cubicBezTo>
                <a:cubicBezTo>
                  <a:pt x="5471316" y="3563334"/>
                  <a:pt x="5417784" y="3564857"/>
                  <a:pt x="5363491" y="3575336"/>
                </a:cubicBezTo>
                <a:cubicBezTo>
                  <a:pt x="5352250" y="3577622"/>
                  <a:pt x="5339677" y="3578003"/>
                  <a:pt x="5328438" y="3575718"/>
                </a:cubicBezTo>
                <a:cubicBezTo>
                  <a:pt x="5296812" y="3569049"/>
                  <a:pt x="5266141" y="3557999"/>
                  <a:pt x="5234326" y="3553237"/>
                </a:cubicBezTo>
                <a:cubicBezTo>
                  <a:pt x="5181748" y="3545426"/>
                  <a:pt x="5136216" y="3571715"/>
                  <a:pt x="5089162" y="3588862"/>
                </a:cubicBezTo>
                <a:cubicBezTo>
                  <a:pt x="5044391" y="3605055"/>
                  <a:pt x="5006292" y="3641632"/>
                  <a:pt x="4953328" y="3633440"/>
                </a:cubicBezTo>
                <a:cubicBezTo>
                  <a:pt x="4947996" y="3632678"/>
                  <a:pt x="4942089" y="3637822"/>
                  <a:pt x="4936184" y="3639155"/>
                </a:cubicBezTo>
                <a:cubicBezTo>
                  <a:pt x="4919991" y="3642776"/>
                  <a:pt x="4903799" y="3647155"/>
                  <a:pt x="4887415" y="3648872"/>
                </a:cubicBezTo>
                <a:cubicBezTo>
                  <a:pt x="4867412" y="3651158"/>
                  <a:pt x="4847027" y="3650397"/>
                  <a:pt x="4827024" y="3652301"/>
                </a:cubicBezTo>
                <a:cubicBezTo>
                  <a:pt x="4814166" y="3653444"/>
                  <a:pt x="4801401" y="3655539"/>
                  <a:pt x="4788661" y="3657349"/>
                </a:cubicBezTo>
                <a:lnTo>
                  <a:pt x="4785776" y="3657600"/>
                </a:lnTo>
                <a:lnTo>
                  <a:pt x="4726469" y="3657600"/>
                </a:lnTo>
                <a:lnTo>
                  <a:pt x="4719697" y="3656730"/>
                </a:lnTo>
                <a:cubicBezTo>
                  <a:pt x="4709482" y="3654539"/>
                  <a:pt x="4699289" y="3651920"/>
                  <a:pt x="4689098" y="3650205"/>
                </a:cubicBezTo>
                <a:cubicBezTo>
                  <a:pt x="4660331" y="3645442"/>
                  <a:pt x="4628705" y="3646776"/>
                  <a:pt x="4603368" y="3634584"/>
                </a:cubicBezTo>
                <a:cubicBezTo>
                  <a:pt x="4576318" y="3621629"/>
                  <a:pt x="4550599" y="3615723"/>
                  <a:pt x="4522596" y="3619723"/>
                </a:cubicBezTo>
                <a:cubicBezTo>
                  <a:pt x="4513260" y="3621057"/>
                  <a:pt x="4501257" y="3629059"/>
                  <a:pt x="4497068" y="3637249"/>
                </a:cubicBezTo>
                <a:cubicBezTo>
                  <a:pt x="4487731" y="3655538"/>
                  <a:pt x="4474969" y="3658778"/>
                  <a:pt x="4457632" y="3652490"/>
                </a:cubicBezTo>
                <a:cubicBezTo>
                  <a:pt x="4442581" y="3647155"/>
                  <a:pt x="4424104" y="3644490"/>
                  <a:pt x="4413817" y="3634201"/>
                </a:cubicBezTo>
                <a:cubicBezTo>
                  <a:pt x="4384668" y="3605055"/>
                  <a:pt x="4347518" y="3604103"/>
                  <a:pt x="4311323" y="3596293"/>
                </a:cubicBezTo>
                <a:cubicBezTo>
                  <a:pt x="4289227" y="3591528"/>
                  <a:pt x="4268649" y="3591338"/>
                  <a:pt x="4246551" y="3594576"/>
                </a:cubicBezTo>
                <a:cubicBezTo>
                  <a:pt x="4198546" y="3601816"/>
                  <a:pt x="4151870" y="3591528"/>
                  <a:pt x="4105766" y="3578384"/>
                </a:cubicBezTo>
                <a:cubicBezTo>
                  <a:pt x="4075285" y="3569622"/>
                  <a:pt x="4044043" y="3564287"/>
                  <a:pt x="4013753" y="3555333"/>
                </a:cubicBezTo>
                <a:cubicBezTo>
                  <a:pt x="3991083" y="3548474"/>
                  <a:pt x="3968414" y="3540282"/>
                  <a:pt x="3947648" y="3529234"/>
                </a:cubicBezTo>
                <a:cubicBezTo>
                  <a:pt x="3917546" y="3513040"/>
                  <a:pt x="3891259" y="3488655"/>
                  <a:pt x="3852966" y="3495133"/>
                </a:cubicBezTo>
                <a:cubicBezTo>
                  <a:pt x="3819245" y="3500847"/>
                  <a:pt x="3788766" y="3488847"/>
                  <a:pt x="3757902" y="3477416"/>
                </a:cubicBezTo>
                <a:cubicBezTo>
                  <a:pt x="3735231" y="3469034"/>
                  <a:pt x="3712565" y="3460459"/>
                  <a:pt x="3689131" y="3455126"/>
                </a:cubicBezTo>
                <a:cubicBezTo>
                  <a:pt x="3661315" y="3448839"/>
                  <a:pt x="3629882" y="3451507"/>
                  <a:pt x="3605116" y="3439885"/>
                </a:cubicBezTo>
                <a:cubicBezTo>
                  <a:pt x="3579206" y="3427693"/>
                  <a:pt x="3557682" y="3435885"/>
                  <a:pt x="3534629" y="3439315"/>
                </a:cubicBezTo>
                <a:cubicBezTo>
                  <a:pt x="3497862" y="3444649"/>
                  <a:pt x="3461282" y="3454555"/>
                  <a:pt x="3424135" y="3441982"/>
                </a:cubicBezTo>
                <a:cubicBezTo>
                  <a:pt x="3378986" y="3426741"/>
                  <a:pt x="3334216" y="3410358"/>
                  <a:pt x="3288877" y="3395880"/>
                </a:cubicBezTo>
                <a:cubicBezTo>
                  <a:pt x="3271348" y="3390353"/>
                  <a:pt x="3252492" y="3388067"/>
                  <a:pt x="3234202" y="3385591"/>
                </a:cubicBezTo>
                <a:cubicBezTo>
                  <a:pt x="3216867" y="3383495"/>
                  <a:pt x="3196102" y="3388830"/>
                  <a:pt x="3182763" y="3380829"/>
                </a:cubicBezTo>
                <a:cubicBezTo>
                  <a:pt x="3148472" y="3360255"/>
                  <a:pt x="3113231" y="3350158"/>
                  <a:pt x="3073604" y="3350158"/>
                </a:cubicBezTo>
                <a:cubicBezTo>
                  <a:pt x="3058743" y="3350158"/>
                  <a:pt x="3044264" y="3341584"/>
                  <a:pt x="3029216" y="3340059"/>
                </a:cubicBezTo>
                <a:cubicBezTo>
                  <a:pt x="3008639" y="3338155"/>
                  <a:pt x="2985016" y="3333011"/>
                  <a:pt x="2967110" y="3340251"/>
                </a:cubicBezTo>
                <a:cubicBezTo>
                  <a:pt x="2925008" y="3357397"/>
                  <a:pt x="2890910" y="3343107"/>
                  <a:pt x="2854140" y="3326153"/>
                </a:cubicBezTo>
                <a:cubicBezTo>
                  <a:pt x="2817943" y="3309389"/>
                  <a:pt x="2779842" y="3296055"/>
                  <a:pt x="2741360" y="3285003"/>
                </a:cubicBezTo>
                <a:cubicBezTo>
                  <a:pt x="2726882" y="3281003"/>
                  <a:pt x="2709548" y="3287672"/>
                  <a:pt x="2693543" y="3289005"/>
                </a:cubicBezTo>
                <a:cubicBezTo>
                  <a:pt x="2687827" y="3289386"/>
                  <a:pt x="2681540" y="3289958"/>
                  <a:pt x="2676398" y="3288053"/>
                </a:cubicBezTo>
                <a:cubicBezTo>
                  <a:pt x="2626677" y="3269763"/>
                  <a:pt x="2576191" y="3255857"/>
                  <a:pt x="2522279" y="3265382"/>
                </a:cubicBezTo>
                <a:cubicBezTo>
                  <a:pt x="2517327" y="3266335"/>
                  <a:pt x="2511800" y="3264239"/>
                  <a:pt x="2506847" y="3262905"/>
                </a:cubicBezTo>
                <a:cubicBezTo>
                  <a:pt x="2482652" y="3256047"/>
                  <a:pt x="2459029" y="3245189"/>
                  <a:pt x="2434456" y="3242712"/>
                </a:cubicBezTo>
                <a:cubicBezTo>
                  <a:pt x="2373874" y="3236616"/>
                  <a:pt x="2312915" y="3234138"/>
                  <a:pt x="2251948" y="3230138"/>
                </a:cubicBezTo>
                <a:cubicBezTo>
                  <a:pt x="2248138" y="3229949"/>
                  <a:pt x="2244137" y="3229949"/>
                  <a:pt x="2240710" y="3228614"/>
                </a:cubicBezTo>
                <a:cubicBezTo>
                  <a:pt x="2218229" y="3220422"/>
                  <a:pt x="2198608" y="3223090"/>
                  <a:pt x="2179556" y="3238711"/>
                </a:cubicBezTo>
                <a:cubicBezTo>
                  <a:pt x="2171173" y="3245569"/>
                  <a:pt x="2159743" y="3249189"/>
                  <a:pt x="2149267" y="3252999"/>
                </a:cubicBezTo>
                <a:cubicBezTo>
                  <a:pt x="2133834" y="3258715"/>
                  <a:pt x="2118023" y="3264239"/>
                  <a:pt x="2102021" y="3267859"/>
                </a:cubicBezTo>
                <a:cubicBezTo>
                  <a:pt x="2086208" y="3271288"/>
                  <a:pt x="2069254" y="3276049"/>
                  <a:pt x="2054013" y="3273384"/>
                </a:cubicBezTo>
                <a:cubicBezTo>
                  <a:pt x="2026581" y="3268622"/>
                  <a:pt x="2000479" y="3257953"/>
                  <a:pt x="1973429" y="3250903"/>
                </a:cubicBezTo>
                <a:cubicBezTo>
                  <a:pt x="1964094" y="3248426"/>
                  <a:pt x="1953806" y="3248809"/>
                  <a:pt x="1944092" y="3248617"/>
                </a:cubicBezTo>
                <a:cubicBezTo>
                  <a:pt x="1921800" y="3248047"/>
                  <a:pt x="1898940" y="3253571"/>
                  <a:pt x="1878748" y="3237759"/>
                </a:cubicBezTo>
                <a:cubicBezTo>
                  <a:pt x="1860079" y="3222899"/>
                  <a:pt x="1841216" y="3227280"/>
                  <a:pt x="1821596" y="3238520"/>
                </a:cubicBezTo>
                <a:cubicBezTo>
                  <a:pt x="1807497" y="3246522"/>
                  <a:pt x="1791496" y="3252809"/>
                  <a:pt x="1775684" y="3255857"/>
                </a:cubicBezTo>
                <a:cubicBezTo>
                  <a:pt x="1753965" y="3260047"/>
                  <a:pt x="1732439" y="3261763"/>
                  <a:pt x="1709006" y="3259285"/>
                </a:cubicBezTo>
                <a:cubicBezTo>
                  <a:pt x="1692431" y="3257571"/>
                  <a:pt x="1678904" y="3256809"/>
                  <a:pt x="1665950" y="3246713"/>
                </a:cubicBezTo>
                <a:cubicBezTo>
                  <a:pt x="1663856" y="3245189"/>
                  <a:pt x="1660046" y="3244807"/>
                  <a:pt x="1657188" y="3244999"/>
                </a:cubicBezTo>
                <a:cubicBezTo>
                  <a:pt x="1619658" y="3248237"/>
                  <a:pt x="1582510" y="3246522"/>
                  <a:pt x="1544598" y="3244234"/>
                </a:cubicBezTo>
                <a:cubicBezTo>
                  <a:pt x="1496403" y="3241189"/>
                  <a:pt x="1445725" y="3250141"/>
                  <a:pt x="1404006" y="3282146"/>
                </a:cubicBezTo>
                <a:cubicBezTo>
                  <a:pt x="1397909" y="3286910"/>
                  <a:pt x="1388765" y="3289005"/>
                  <a:pt x="1380762" y="3290149"/>
                </a:cubicBezTo>
                <a:cubicBezTo>
                  <a:pt x="1343044" y="3295101"/>
                  <a:pt x="1305132" y="3298530"/>
                  <a:pt x="1267411" y="3304055"/>
                </a:cubicBezTo>
                <a:cubicBezTo>
                  <a:pt x="1246837" y="3307103"/>
                  <a:pt x="1225310" y="3309770"/>
                  <a:pt x="1206641" y="3318153"/>
                </a:cubicBezTo>
                <a:cubicBezTo>
                  <a:pt x="1188354" y="3326343"/>
                  <a:pt x="1173681" y="3336059"/>
                  <a:pt x="1162823" y="3318915"/>
                </a:cubicBezTo>
                <a:cubicBezTo>
                  <a:pt x="1143394" y="3328059"/>
                  <a:pt x="1126437" y="3335680"/>
                  <a:pt x="1109865" y="3343870"/>
                </a:cubicBezTo>
                <a:cubicBezTo>
                  <a:pt x="1103767" y="3346918"/>
                  <a:pt x="1098623" y="3351872"/>
                  <a:pt x="1092527" y="3354730"/>
                </a:cubicBezTo>
                <a:cubicBezTo>
                  <a:pt x="1086048" y="3357778"/>
                  <a:pt x="1078810" y="3359682"/>
                  <a:pt x="1071762" y="3361207"/>
                </a:cubicBezTo>
                <a:cubicBezTo>
                  <a:pt x="1040327" y="3368065"/>
                  <a:pt x="1008894" y="3374351"/>
                  <a:pt x="977653" y="3381782"/>
                </a:cubicBezTo>
                <a:cubicBezTo>
                  <a:pt x="971554" y="3383305"/>
                  <a:pt x="966411" y="3389401"/>
                  <a:pt x="960887" y="3393401"/>
                </a:cubicBezTo>
                <a:cubicBezTo>
                  <a:pt x="957266" y="3396070"/>
                  <a:pt x="953648" y="3400070"/>
                  <a:pt x="949646" y="3400642"/>
                </a:cubicBezTo>
                <a:cubicBezTo>
                  <a:pt x="919165" y="3405214"/>
                  <a:pt x="888877" y="3410549"/>
                  <a:pt x="858205" y="3412834"/>
                </a:cubicBezTo>
                <a:cubicBezTo>
                  <a:pt x="832486" y="3414738"/>
                  <a:pt x="807719" y="3414168"/>
                  <a:pt x="801053" y="3447315"/>
                </a:cubicBezTo>
                <a:cubicBezTo>
                  <a:pt x="799909" y="3453032"/>
                  <a:pt x="791717" y="3459128"/>
                  <a:pt x="785432" y="3461984"/>
                </a:cubicBezTo>
                <a:cubicBezTo>
                  <a:pt x="767524" y="3470176"/>
                  <a:pt x="748471" y="3475701"/>
                  <a:pt x="730754" y="3484082"/>
                </a:cubicBezTo>
                <a:cubicBezTo>
                  <a:pt x="672650" y="3512088"/>
                  <a:pt x="611880" y="3529805"/>
                  <a:pt x="546917" y="3526566"/>
                </a:cubicBezTo>
                <a:cubicBezTo>
                  <a:pt x="526724" y="3525614"/>
                  <a:pt x="507102" y="3515326"/>
                  <a:pt x="494337" y="3511515"/>
                </a:cubicBezTo>
                <a:cubicBezTo>
                  <a:pt x="457572" y="3526566"/>
                  <a:pt x="426709" y="3541045"/>
                  <a:pt x="394511" y="3551903"/>
                </a:cubicBezTo>
                <a:cubicBezTo>
                  <a:pt x="366127" y="3561619"/>
                  <a:pt x="336408" y="3567715"/>
                  <a:pt x="307259" y="3574763"/>
                </a:cubicBezTo>
                <a:cubicBezTo>
                  <a:pt x="296590" y="3577432"/>
                  <a:pt x="285732" y="3578955"/>
                  <a:pt x="274873" y="3580290"/>
                </a:cubicBezTo>
                <a:cubicBezTo>
                  <a:pt x="240965" y="3584480"/>
                  <a:pt x="205529" y="3574384"/>
                  <a:pt x="172384" y="3590386"/>
                </a:cubicBezTo>
                <a:cubicBezTo>
                  <a:pt x="155046" y="3598768"/>
                  <a:pt x="137898" y="3608865"/>
                  <a:pt x="119613" y="3613247"/>
                </a:cubicBezTo>
                <a:cubicBezTo>
                  <a:pt x="99990" y="3618009"/>
                  <a:pt x="80794" y="3625439"/>
                  <a:pt x="61197" y="3630750"/>
                </a:cubicBezTo>
                <a:lnTo>
                  <a:pt x="544" y="3635521"/>
                </a:lnTo>
                <a:lnTo>
                  <a:pt x="544" y="3508282"/>
                </a:lnTo>
                <a:lnTo>
                  <a:pt x="0" y="3508282"/>
                </a:lnTo>
                <a:close/>
              </a:path>
            </a:pathLst>
          </a:custGeom>
          <a:effectLst>
            <a:outerShdw blurRad="381000" dist="152400" dir="5400000" algn="t" rotWithShape="0">
              <a:prstClr val="black">
                <a:alpha val="20000"/>
              </a:prstClr>
            </a:outerShdw>
          </a:effectLst>
        </p:spPr>
      </p:pic>
      <p:grpSp>
        <p:nvGrpSpPr>
          <p:cNvPr id="16" name="Group 15">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857610"/>
            <a:ext cx="12191456" cy="2849976"/>
            <a:chOff x="476" y="-3923157"/>
            <a:chExt cx="10667524" cy="2493729"/>
          </a:xfrm>
        </p:grpSpPr>
        <p:sp>
          <p:nvSpPr>
            <p:cNvPr id="12" name="Freeform: Shape 11">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extLst>
                  <a:ext uri="{28A0092B-C50C-407E-A947-70E740481C1C}">
                    <a14:useLocalDpi xmlns:a14="http://schemas.microsoft.com/office/drawing/2010/main" val="0"/>
                  </a:ext>
                </a:extLst>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26719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00CB8-B15B-DBC6-D5BB-94F69869CA27}"/>
              </a:ext>
            </a:extLst>
          </p:cNvPr>
          <p:cNvSpPr>
            <a:spLocks noGrp="1"/>
          </p:cNvSpPr>
          <p:nvPr>
            <p:ph type="ctrTitle"/>
          </p:nvPr>
        </p:nvSpPr>
        <p:spPr>
          <a:xfrm>
            <a:off x="681790" y="1244975"/>
            <a:ext cx="5009147" cy="1886262"/>
          </a:xfrm>
        </p:spPr>
        <p:txBody>
          <a:bodyPr>
            <a:normAutofit/>
          </a:bodyPr>
          <a:lstStyle/>
          <a:p>
            <a:r>
              <a:rPr lang="en-GB"/>
              <a:t>Researcher Development</a:t>
            </a:r>
          </a:p>
        </p:txBody>
      </p:sp>
      <p:sp>
        <p:nvSpPr>
          <p:cNvPr id="3" name="Subtitle 2">
            <a:extLst>
              <a:ext uri="{FF2B5EF4-FFF2-40B4-BE49-F238E27FC236}">
                <a16:creationId xmlns:a16="http://schemas.microsoft.com/office/drawing/2014/main" id="{1F63138A-5F39-4F79-8710-1149F4F584D2}"/>
              </a:ext>
            </a:extLst>
          </p:cNvPr>
          <p:cNvSpPr>
            <a:spLocks noGrp="1"/>
          </p:cNvSpPr>
          <p:nvPr>
            <p:ph type="subTitle" idx="1"/>
          </p:nvPr>
        </p:nvSpPr>
        <p:spPr>
          <a:xfrm>
            <a:off x="1167063" y="3378515"/>
            <a:ext cx="3741821" cy="696497"/>
          </a:xfrm>
        </p:spPr>
        <p:txBody>
          <a:bodyPr/>
          <a:lstStyle/>
          <a:p>
            <a:r>
              <a:rPr lang="en-GB"/>
              <a:t>Dr Jonathan Gledhill</a:t>
            </a:r>
          </a:p>
        </p:txBody>
      </p:sp>
      <p:pic>
        <p:nvPicPr>
          <p:cNvPr id="5" name="Picture 4" descr="A blue and white background with white text&#10;&#10;AI-generated content may be incorrect.">
            <a:extLst>
              <a:ext uri="{FF2B5EF4-FFF2-40B4-BE49-F238E27FC236}">
                <a16:creationId xmlns:a16="http://schemas.microsoft.com/office/drawing/2014/main" id="{3AA95C76-F43E-D807-8D1F-4FE8679116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3124" y="559253"/>
            <a:ext cx="5837464" cy="3682093"/>
          </a:xfrm>
          <a:prstGeom prst="rect">
            <a:avLst/>
          </a:prstGeom>
        </p:spPr>
      </p:pic>
    </p:spTree>
    <p:extLst>
      <p:ext uri="{BB962C8B-B14F-4D97-AF65-F5344CB8AC3E}">
        <p14:creationId xmlns:p14="http://schemas.microsoft.com/office/powerpoint/2010/main" val="39403119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428C-6DC1-0EAF-10B2-4F8AE524CACA}"/>
              </a:ext>
            </a:extLst>
          </p:cNvPr>
          <p:cNvSpPr>
            <a:spLocks noGrp="1"/>
          </p:cNvSpPr>
          <p:nvPr>
            <p:ph type="title"/>
          </p:nvPr>
        </p:nvSpPr>
        <p:spPr>
          <a:xfrm>
            <a:off x="98323" y="365125"/>
            <a:ext cx="2707557" cy="5258927"/>
          </a:xfrm>
        </p:spPr>
        <p:txBody>
          <a:bodyPr>
            <a:normAutofit/>
          </a:bodyPr>
          <a:lstStyle/>
          <a:p>
            <a:r>
              <a:rPr lang="en-GB" sz="3200"/>
              <a:t>What is researcher development?</a:t>
            </a:r>
          </a:p>
        </p:txBody>
      </p:sp>
      <p:pic>
        <p:nvPicPr>
          <p:cNvPr id="7" name="Content Placeholder 6">
            <a:extLst>
              <a:ext uri="{FF2B5EF4-FFF2-40B4-BE49-F238E27FC236}">
                <a16:creationId xmlns:a16="http://schemas.microsoft.com/office/drawing/2014/main" id="{D6A87B3F-A3AF-A4B8-AB5C-5547AE2DA9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4543" y="0"/>
            <a:ext cx="9527458" cy="6858000"/>
          </a:xfrm>
          <a:prstGeom prst="rect">
            <a:avLst/>
          </a:prstGeom>
        </p:spPr>
      </p:pic>
    </p:spTree>
    <p:extLst>
      <p:ext uri="{BB962C8B-B14F-4D97-AF65-F5344CB8AC3E}">
        <p14:creationId xmlns:p14="http://schemas.microsoft.com/office/powerpoint/2010/main" val="3361813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6A8C-BD3C-78D2-FAD5-1F90F362909A}"/>
              </a:ext>
            </a:extLst>
          </p:cNvPr>
          <p:cNvSpPr>
            <a:spLocks noGrp="1"/>
          </p:cNvSpPr>
          <p:nvPr>
            <p:ph type="title"/>
          </p:nvPr>
        </p:nvSpPr>
        <p:spPr>
          <a:xfrm>
            <a:off x="2199227" y="364392"/>
            <a:ext cx="11637087" cy="1325563"/>
          </a:xfrm>
        </p:spPr>
        <p:txBody>
          <a:bodyPr/>
          <a:lstStyle/>
          <a:p>
            <a:r>
              <a:rPr lang="en-GB"/>
              <a:t>What do we offer?</a:t>
            </a:r>
          </a:p>
        </p:txBody>
      </p:sp>
      <p:sp>
        <p:nvSpPr>
          <p:cNvPr id="3" name="Content Placeholder 2">
            <a:extLst>
              <a:ext uri="{FF2B5EF4-FFF2-40B4-BE49-F238E27FC236}">
                <a16:creationId xmlns:a16="http://schemas.microsoft.com/office/drawing/2014/main" id="{BA933FBB-3EA4-3678-5106-9F03ACABE621}"/>
              </a:ext>
            </a:extLst>
          </p:cNvPr>
          <p:cNvSpPr>
            <a:spLocks noGrp="1"/>
          </p:cNvSpPr>
          <p:nvPr>
            <p:ph idx="1"/>
          </p:nvPr>
        </p:nvSpPr>
        <p:spPr>
          <a:xfrm>
            <a:off x="117765" y="2185840"/>
            <a:ext cx="11637088" cy="3781823"/>
          </a:xfrm>
        </p:spPr>
        <p:txBody>
          <a:bodyPr/>
          <a:lstStyle/>
          <a:p>
            <a:endParaRPr lang="en-GB"/>
          </a:p>
        </p:txBody>
      </p:sp>
      <p:sp>
        <p:nvSpPr>
          <p:cNvPr id="7" name="Oval 6">
            <a:extLst>
              <a:ext uri="{FF2B5EF4-FFF2-40B4-BE49-F238E27FC236}">
                <a16:creationId xmlns:a16="http://schemas.microsoft.com/office/drawing/2014/main" id="{4AAD1248-D001-3BC3-00DA-F55C95338E5C}"/>
              </a:ext>
            </a:extLst>
          </p:cNvPr>
          <p:cNvSpPr/>
          <p:nvPr/>
        </p:nvSpPr>
        <p:spPr>
          <a:xfrm>
            <a:off x="4098758" y="1532581"/>
            <a:ext cx="3994484" cy="16603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Training and Development</a:t>
            </a:r>
          </a:p>
        </p:txBody>
      </p:sp>
      <p:sp>
        <p:nvSpPr>
          <p:cNvPr id="8" name="Oval 7">
            <a:extLst>
              <a:ext uri="{FF2B5EF4-FFF2-40B4-BE49-F238E27FC236}">
                <a16:creationId xmlns:a16="http://schemas.microsoft.com/office/drawing/2014/main" id="{031CB58E-F5F7-FD59-2EE3-D7ABA1E40F15}"/>
              </a:ext>
            </a:extLst>
          </p:cNvPr>
          <p:cNvSpPr/>
          <p:nvPr/>
        </p:nvSpPr>
        <p:spPr>
          <a:xfrm>
            <a:off x="637672" y="2646946"/>
            <a:ext cx="3994484" cy="166035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Competitions</a:t>
            </a:r>
          </a:p>
        </p:txBody>
      </p:sp>
      <p:sp>
        <p:nvSpPr>
          <p:cNvPr id="9" name="Oval 8">
            <a:extLst>
              <a:ext uri="{FF2B5EF4-FFF2-40B4-BE49-F238E27FC236}">
                <a16:creationId xmlns:a16="http://schemas.microsoft.com/office/drawing/2014/main" id="{AD03D848-6A74-B8EF-88AB-0A5ADF898C50}"/>
              </a:ext>
            </a:extLst>
          </p:cNvPr>
          <p:cNvSpPr/>
          <p:nvPr/>
        </p:nvSpPr>
        <p:spPr>
          <a:xfrm>
            <a:off x="1608950" y="4380397"/>
            <a:ext cx="3994484" cy="16603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Events</a:t>
            </a:r>
          </a:p>
        </p:txBody>
      </p:sp>
      <p:sp>
        <p:nvSpPr>
          <p:cNvPr id="10" name="Oval 9">
            <a:extLst>
              <a:ext uri="{FF2B5EF4-FFF2-40B4-BE49-F238E27FC236}">
                <a16:creationId xmlns:a16="http://schemas.microsoft.com/office/drawing/2014/main" id="{0EACC743-B61C-D637-8507-015BCDDC0BEE}"/>
              </a:ext>
            </a:extLst>
          </p:cNvPr>
          <p:cNvSpPr/>
          <p:nvPr/>
        </p:nvSpPr>
        <p:spPr>
          <a:xfrm>
            <a:off x="6285223" y="4380397"/>
            <a:ext cx="3994484" cy="16603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Courses</a:t>
            </a:r>
          </a:p>
        </p:txBody>
      </p:sp>
      <p:sp>
        <p:nvSpPr>
          <p:cNvPr id="11" name="Oval 10">
            <a:extLst>
              <a:ext uri="{FF2B5EF4-FFF2-40B4-BE49-F238E27FC236}">
                <a16:creationId xmlns:a16="http://schemas.microsoft.com/office/drawing/2014/main" id="{8CBD45EF-7F59-242D-3E6D-9F08B91F191A}"/>
              </a:ext>
            </a:extLst>
          </p:cNvPr>
          <p:cNvSpPr/>
          <p:nvPr/>
        </p:nvSpPr>
        <p:spPr>
          <a:xfrm>
            <a:off x="7559846" y="2598821"/>
            <a:ext cx="3994484" cy="16603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Confidential Conversations</a:t>
            </a:r>
          </a:p>
        </p:txBody>
      </p:sp>
    </p:spTree>
    <p:extLst>
      <p:ext uri="{BB962C8B-B14F-4D97-AF65-F5344CB8AC3E}">
        <p14:creationId xmlns:p14="http://schemas.microsoft.com/office/powerpoint/2010/main" val="513594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234A7-287E-1E90-7372-E03564280578}"/>
              </a:ext>
            </a:extLst>
          </p:cNvPr>
          <p:cNvSpPr>
            <a:spLocks noGrp="1"/>
          </p:cNvSpPr>
          <p:nvPr>
            <p:ph type="title"/>
          </p:nvPr>
        </p:nvSpPr>
        <p:spPr/>
        <p:txBody>
          <a:bodyPr/>
          <a:lstStyle/>
          <a:p>
            <a:r>
              <a:rPr lang="en-GB" b="1"/>
              <a:t>PGR Development Sessions</a:t>
            </a:r>
          </a:p>
        </p:txBody>
      </p:sp>
      <p:sp>
        <p:nvSpPr>
          <p:cNvPr id="4" name="TextBox 3">
            <a:extLst>
              <a:ext uri="{FF2B5EF4-FFF2-40B4-BE49-F238E27FC236}">
                <a16:creationId xmlns:a16="http://schemas.microsoft.com/office/drawing/2014/main" id="{968B1E90-A0B1-08B4-E779-77A80B56135C}"/>
              </a:ext>
            </a:extLst>
          </p:cNvPr>
          <p:cNvSpPr txBox="1"/>
          <p:nvPr/>
        </p:nvSpPr>
        <p:spPr>
          <a:xfrm>
            <a:off x="265043" y="2726763"/>
            <a:ext cx="3326296" cy="3046988"/>
          </a:xfrm>
          <a:prstGeom prst="rect">
            <a:avLst/>
          </a:prstGeom>
          <a:noFill/>
          <a:ln w="12700">
            <a:solidFill>
              <a:schemeClr val="accent1"/>
            </a:solidFill>
          </a:ln>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Starting Postgraduate Research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Preparing for Annual /Progression Review</a:t>
            </a:r>
          </a:p>
          <a:p>
            <a:pPr marL="342900" indent="-342900">
              <a:buFont typeface="Arial" panose="020B0604020202020204" pitchFamily="34" charset="0"/>
              <a:buChar char="•"/>
              <a:defRPr/>
            </a:pPr>
            <a:r>
              <a:rPr lang="en-GB" sz="2400">
                <a:solidFill>
                  <a:prstClr val="black"/>
                </a:solidFill>
              </a:rPr>
              <a:t>Writing a Literature Review</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Working with your supervisor</a:t>
            </a:r>
          </a:p>
        </p:txBody>
      </p:sp>
      <p:sp>
        <p:nvSpPr>
          <p:cNvPr id="5" name="TextBox 4">
            <a:extLst>
              <a:ext uri="{FF2B5EF4-FFF2-40B4-BE49-F238E27FC236}">
                <a16:creationId xmlns:a16="http://schemas.microsoft.com/office/drawing/2014/main" id="{A530B13F-19B5-2482-0563-66660712010F}"/>
              </a:ext>
            </a:extLst>
          </p:cNvPr>
          <p:cNvSpPr txBox="1"/>
          <p:nvPr/>
        </p:nvSpPr>
        <p:spPr>
          <a:xfrm>
            <a:off x="3995530" y="2726763"/>
            <a:ext cx="3326296" cy="2308324"/>
          </a:xfrm>
          <a:prstGeom prst="rect">
            <a:avLst/>
          </a:prstGeom>
          <a:solidFill>
            <a:schemeClr val="accent1">
              <a:lumMod val="40000"/>
              <a:lumOff val="60000"/>
            </a:schemeClr>
          </a:solidFill>
          <a:ln w="12700">
            <a:solidFill>
              <a:schemeClr val="accent1"/>
            </a:solidFill>
          </a:ln>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Maintaining Momentum: Project, Time &amp; Self Management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Planning and writing your thesis</a:t>
            </a:r>
          </a:p>
        </p:txBody>
      </p:sp>
      <p:sp>
        <p:nvSpPr>
          <p:cNvPr id="6" name="TextBox 5">
            <a:extLst>
              <a:ext uri="{FF2B5EF4-FFF2-40B4-BE49-F238E27FC236}">
                <a16:creationId xmlns:a16="http://schemas.microsoft.com/office/drawing/2014/main" id="{33A96F68-5779-E93A-61C2-FAF7EBB26DBA}"/>
              </a:ext>
            </a:extLst>
          </p:cNvPr>
          <p:cNvSpPr txBox="1"/>
          <p:nvPr/>
        </p:nvSpPr>
        <p:spPr>
          <a:xfrm>
            <a:off x="7726017" y="2726763"/>
            <a:ext cx="3326296" cy="2308324"/>
          </a:xfrm>
          <a:prstGeom prst="rect">
            <a:avLst/>
          </a:prstGeom>
          <a:solidFill>
            <a:schemeClr val="accent1">
              <a:lumMod val="75000"/>
            </a:schemeClr>
          </a:solidFill>
          <a:ln w="12700">
            <a:solidFill>
              <a:schemeClr val="accent1">
                <a:lumMod val="50000"/>
              </a:schemeClr>
            </a:solidFill>
          </a:ln>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Planning life beyond your doctorate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Preparing for your Viva (Faculty specific)</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Practical Viva Preparation</a:t>
            </a:r>
          </a:p>
        </p:txBody>
      </p:sp>
      <p:sp>
        <p:nvSpPr>
          <p:cNvPr id="7" name="TextBox 6">
            <a:extLst>
              <a:ext uri="{FF2B5EF4-FFF2-40B4-BE49-F238E27FC236}">
                <a16:creationId xmlns:a16="http://schemas.microsoft.com/office/drawing/2014/main" id="{B40D4CFE-95E2-40E2-5147-15AA208CABDC}"/>
              </a:ext>
            </a:extLst>
          </p:cNvPr>
          <p:cNvSpPr txBox="1"/>
          <p:nvPr/>
        </p:nvSpPr>
        <p:spPr>
          <a:xfrm>
            <a:off x="7726017" y="2157999"/>
            <a:ext cx="33262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70C0"/>
                </a:solidFill>
                <a:effectLst/>
                <a:uLnTx/>
                <a:uFillTx/>
                <a:latin typeface="Calibri" panose="020F0502020204030204"/>
                <a:ea typeface="+mn-ea"/>
                <a:cs typeface="+mn-cs"/>
              </a:rPr>
              <a:t>Final year</a:t>
            </a:r>
          </a:p>
        </p:txBody>
      </p:sp>
      <p:sp>
        <p:nvSpPr>
          <p:cNvPr id="8" name="TextBox 7">
            <a:extLst>
              <a:ext uri="{FF2B5EF4-FFF2-40B4-BE49-F238E27FC236}">
                <a16:creationId xmlns:a16="http://schemas.microsoft.com/office/drawing/2014/main" id="{3C8F7333-32DA-B81C-823F-77CA33A81429}"/>
              </a:ext>
            </a:extLst>
          </p:cNvPr>
          <p:cNvSpPr txBox="1"/>
          <p:nvPr/>
        </p:nvSpPr>
        <p:spPr>
          <a:xfrm>
            <a:off x="3995530" y="2158000"/>
            <a:ext cx="33262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70C0"/>
                </a:solidFill>
                <a:effectLst/>
                <a:uLnTx/>
                <a:uFillTx/>
                <a:latin typeface="Calibri" panose="020F0502020204030204"/>
                <a:ea typeface="+mn-ea"/>
                <a:cs typeface="+mn-cs"/>
              </a:rPr>
              <a:t>The ‘middle’ year(s) </a:t>
            </a:r>
          </a:p>
        </p:txBody>
      </p:sp>
      <p:sp>
        <p:nvSpPr>
          <p:cNvPr id="9" name="TextBox 8">
            <a:extLst>
              <a:ext uri="{FF2B5EF4-FFF2-40B4-BE49-F238E27FC236}">
                <a16:creationId xmlns:a16="http://schemas.microsoft.com/office/drawing/2014/main" id="{A3850EAE-899E-6548-0AB3-38CEC0DAAF1A}"/>
              </a:ext>
            </a:extLst>
          </p:cNvPr>
          <p:cNvSpPr txBox="1"/>
          <p:nvPr/>
        </p:nvSpPr>
        <p:spPr>
          <a:xfrm>
            <a:off x="417443" y="2203303"/>
            <a:ext cx="33262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70C0"/>
                </a:solidFill>
                <a:effectLst/>
                <a:uLnTx/>
                <a:uFillTx/>
                <a:latin typeface="Calibri" panose="020F0502020204030204"/>
                <a:ea typeface="+mn-ea"/>
                <a:cs typeface="+mn-cs"/>
              </a:rPr>
              <a:t>Year 1</a:t>
            </a:r>
          </a:p>
        </p:txBody>
      </p:sp>
    </p:spTree>
    <p:extLst>
      <p:ext uri="{BB962C8B-B14F-4D97-AF65-F5344CB8AC3E}">
        <p14:creationId xmlns:p14="http://schemas.microsoft.com/office/powerpoint/2010/main" val="30786436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BCE24-9B44-95B6-2A73-0D9FD2BBD9B1}"/>
              </a:ext>
            </a:extLst>
          </p:cNvPr>
          <p:cNvSpPr>
            <a:spLocks noGrp="1"/>
          </p:cNvSpPr>
          <p:nvPr>
            <p:ph type="title"/>
          </p:nvPr>
        </p:nvSpPr>
        <p:spPr>
          <a:xfrm>
            <a:off x="310565" y="863452"/>
            <a:ext cx="6363158" cy="1325563"/>
          </a:xfrm>
        </p:spPr>
        <p:txBody>
          <a:bodyPr/>
          <a:lstStyle/>
          <a:p>
            <a:r>
              <a:rPr lang="en-GB"/>
              <a:t>PGR Development Themes</a:t>
            </a:r>
          </a:p>
        </p:txBody>
      </p:sp>
      <p:sp>
        <p:nvSpPr>
          <p:cNvPr id="3" name="Content Placeholder 2">
            <a:extLst>
              <a:ext uri="{FF2B5EF4-FFF2-40B4-BE49-F238E27FC236}">
                <a16:creationId xmlns:a16="http://schemas.microsoft.com/office/drawing/2014/main" id="{4E3E23F9-2F4B-7C10-987F-5FF7F0EE6DC3}"/>
              </a:ext>
            </a:extLst>
          </p:cNvPr>
          <p:cNvSpPr>
            <a:spLocks noGrp="1"/>
          </p:cNvSpPr>
          <p:nvPr>
            <p:ph idx="1"/>
          </p:nvPr>
        </p:nvSpPr>
        <p:spPr/>
        <p:txBody>
          <a:bodyPr/>
          <a:lstStyle/>
          <a:p>
            <a:r>
              <a:rPr lang="en-GB"/>
              <a:t>Personal Development</a:t>
            </a:r>
          </a:p>
          <a:p>
            <a:r>
              <a:rPr lang="en-GB"/>
              <a:t>Career Development</a:t>
            </a:r>
          </a:p>
          <a:p>
            <a:r>
              <a:rPr lang="en-GB"/>
              <a:t>Research Skills</a:t>
            </a:r>
          </a:p>
          <a:p>
            <a:r>
              <a:rPr lang="en-GB"/>
              <a:t>Communicating Research</a:t>
            </a:r>
          </a:p>
          <a:p>
            <a:r>
              <a:rPr lang="en-GB"/>
              <a:t>Managing your Project</a:t>
            </a:r>
          </a:p>
          <a:p>
            <a:r>
              <a:rPr lang="en-GB"/>
              <a:t>Networking</a:t>
            </a:r>
          </a:p>
          <a:p>
            <a:endParaRPr lang="en-GB"/>
          </a:p>
          <a:p>
            <a:endParaRPr lang="en-GB"/>
          </a:p>
          <a:p>
            <a:endParaRPr lang="en-GB"/>
          </a:p>
        </p:txBody>
      </p:sp>
      <p:pic>
        <p:nvPicPr>
          <p:cNvPr id="7" name="Picture 6" descr="A diagram of a diagram&#10;&#10;AI-generated content may be incorrect.">
            <a:extLst>
              <a:ext uri="{FF2B5EF4-FFF2-40B4-BE49-F238E27FC236}">
                <a16:creationId xmlns:a16="http://schemas.microsoft.com/office/drawing/2014/main" id="{1B2C4A6C-8C43-E03F-F523-E64F30F298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0381" y="338138"/>
            <a:ext cx="4829176" cy="5550694"/>
          </a:xfrm>
          <a:prstGeom prst="rect">
            <a:avLst/>
          </a:prstGeom>
        </p:spPr>
      </p:pic>
    </p:spTree>
    <p:extLst>
      <p:ext uri="{BB962C8B-B14F-4D97-AF65-F5344CB8AC3E}">
        <p14:creationId xmlns:p14="http://schemas.microsoft.com/office/powerpoint/2010/main" val="485630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D14CD1F0-33B6-B804-2D68-9314106D84F8}"/>
              </a:ext>
            </a:extLst>
          </p:cNvPr>
          <p:cNvSpPr txBox="1"/>
          <p:nvPr/>
        </p:nvSpPr>
        <p:spPr>
          <a:xfrm>
            <a:off x="456742" y="1531787"/>
            <a:ext cx="246902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Research skills</a:t>
            </a:r>
          </a:p>
        </p:txBody>
      </p:sp>
      <p:sp>
        <p:nvSpPr>
          <p:cNvPr id="37" name="TextBox 36">
            <a:extLst>
              <a:ext uri="{FF2B5EF4-FFF2-40B4-BE49-F238E27FC236}">
                <a16:creationId xmlns:a16="http://schemas.microsoft.com/office/drawing/2014/main" id="{0C01D924-C24D-1931-F123-2E2F4C42C4C0}"/>
              </a:ext>
            </a:extLst>
          </p:cNvPr>
          <p:cNvSpPr txBox="1"/>
          <p:nvPr/>
        </p:nvSpPr>
        <p:spPr>
          <a:xfrm>
            <a:off x="108458" y="1869349"/>
            <a:ext cx="3447751" cy="3170099"/>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Academic writing for PGRs (range of courses)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Introduction to qualitative data analysis and collection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Basic introduction to statistics in research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Critical analysis of research papers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err="1">
                <a:ln>
                  <a:noFill/>
                </a:ln>
                <a:solidFill>
                  <a:prstClr val="black"/>
                </a:solidFill>
                <a:effectLst/>
                <a:uLnTx/>
                <a:uFillTx/>
                <a:latin typeface="Calibri" panose="020F0502020204030204"/>
                <a:ea typeface="+mn-ea"/>
                <a:cs typeface="+mn-cs"/>
              </a:rPr>
              <a:t>NViVO</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training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603D6707-3BA3-8126-6E49-0F6F7E46BB64}"/>
              </a:ext>
            </a:extLst>
          </p:cNvPr>
          <p:cNvSpPr txBox="1"/>
          <p:nvPr/>
        </p:nvSpPr>
        <p:spPr>
          <a:xfrm>
            <a:off x="4501941" y="1522083"/>
            <a:ext cx="292231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Communicating Research</a:t>
            </a:r>
          </a:p>
        </p:txBody>
      </p:sp>
      <p:sp>
        <p:nvSpPr>
          <p:cNvPr id="39" name="TextBox 38">
            <a:extLst>
              <a:ext uri="{FF2B5EF4-FFF2-40B4-BE49-F238E27FC236}">
                <a16:creationId xmlns:a16="http://schemas.microsoft.com/office/drawing/2014/main" id="{D8EDCFDE-0B52-6B20-86C1-825D82E6385E}"/>
              </a:ext>
            </a:extLst>
          </p:cNvPr>
          <p:cNvSpPr txBox="1"/>
          <p:nvPr/>
        </p:nvSpPr>
        <p:spPr>
          <a:xfrm>
            <a:off x="4152551" y="1914393"/>
            <a:ext cx="4041886" cy="378565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Effective Research Presentation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Getting Started with Public and Patient Involvement (PPI)</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Getting Started with Public Engagement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How to Communicate your Research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How to give an Engaging Virtual Presentation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Using Social Media for Impact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Writing Lay Summaries with Impact</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B496AE3B-9EF3-1D34-6BF8-A8402E8A155D}"/>
              </a:ext>
            </a:extLst>
          </p:cNvPr>
          <p:cNvSpPr txBox="1"/>
          <p:nvPr/>
        </p:nvSpPr>
        <p:spPr>
          <a:xfrm>
            <a:off x="8561802" y="1480007"/>
            <a:ext cx="270933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Managing your project</a:t>
            </a:r>
          </a:p>
        </p:txBody>
      </p:sp>
      <p:sp>
        <p:nvSpPr>
          <p:cNvPr id="41" name="TextBox 40">
            <a:extLst>
              <a:ext uri="{FF2B5EF4-FFF2-40B4-BE49-F238E27FC236}">
                <a16:creationId xmlns:a16="http://schemas.microsoft.com/office/drawing/2014/main" id="{83A9D563-F894-8342-D881-E0A401E68A09}"/>
              </a:ext>
            </a:extLst>
          </p:cNvPr>
          <p:cNvSpPr txBox="1"/>
          <p:nvPr/>
        </p:nvSpPr>
        <p:spPr>
          <a:xfrm>
            <a:off x="8237988" y="1898538"/>
            <a:ext cx="3509993" cy="163121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Introduction to Project Planning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Research Data Management and Referencing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Open Access and Publishing </a:t>
            </a:r>
          </a:p>
        </p:txBody>
      </p:sp>
      <p:sp>
        <p:nvSpPr>
          <p:cNvPr id="42" name="Title 1">
            <a:extLst>
              <a:ext uri="{FF2B5EF4-FFF2-40B4-BE49-F238E27FC236}">
                <a16:creationId xmlns:a16="http://schemas.microsoft.com/office/drawing/2014/main" id="{96FECB7A-21EA-BF94-567E-586D84F058E4}"/>
              </a:ext>
            </a:extLst>
          </p:cNvPr>
          <p:cNvSpPr txBox="1">
            <a:spLocks/>
          </p:cNvSpPr>
          <p:nvPr/>
        </p:nvSpPr>
        <p:spPr>
          <a:xfrm>
            <a:off x="2656428" y="20622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Calibri Light" panose="020F0302020204030204"/>
                <a:ea typeface="+mj-ea"/>
                <a:cs typeface="+mj-cs"/>
              </a:rPr>
              <a:t>PGR Development Sessions</a:t>
            </a:r>
          </a:p>
        </p:txBody>
      </p:sp>
      <p:sp>
        <p:nvSpPr>
          <p:cNvPr id="4" name="TextBox 3">
            <a:extLst>
              <a:ext uri="{FF2B5EF4-FFF2-40B4-BE49-F238E27FC236}">
                <a16:creationId xmlns:a16="http://schemas.microsoft.com/office/drawing/2014/main" id="{024AE4CB-D0C3-2976-E1DB-10BFDE53BA73}"/>
              </a:ext>
            </a:extLst>
          </p:cNvPr>
          <p:cNvSpPr txBox="1"/>
          <p:nvPr/>
        </p:nvSpPr>
        <p:spPr>
          <a:xfrm>
            <a:off x="8172195" y="4429445"/>
            <a:ext cx="2572005"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prstClr val="black"/>
                </a:solidFill>
                <a:effectLst/>
                <a:uLnTx/>
                <a:uFillTx/>
                <a:latin typeface="Calibri" panose="020F0502020204030204"/>
                <a:ea typeface="+mn-ea"/>
                <a:cs typeface="+mn-cs"/>
              </a:rPr>
              <a:t>All our courses can be found on:</a:t>
            </a:r>
          </a:p>
          <a:p>
            <a:pPr lvl="0">
              <a:defRPr/>
            </a:pPr>
            <a:r>
              <a:rPr lang="en-GB" kern="0">
                <a:solidFill>
                  <a:prstClr val="black"/>
                </a:solidFill>
                <a:hlinkClick r:id="rId2"/>
              </a:rPr>
              <a:t>https://livemanchesterac.sharepoint.com/sites/ResearcherDevelopment</a:t>
            </a:r>
            <a:r>
              <a:rPr lang="en-GB" kern="0">
                <a:solidFill>
                  <a:prstClr val="black"/>
                </a:solidFill>
              </a:rPr>
              <a:t> </a:t>
            </a:r>
            <a:endParaRPr kumimoji="0" lang="en-GB"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505F6CE-5BD4-3347-BAE3-F55D625708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9736" y="4562168"/>
            <a:ext cx="1253806" cy="1253806"/>
          </a:xfrm>
          <a:prstGeom prst="rect">
            <a:avLst/>
          </a:prstGeom>
        </p:spPr>
      </p:pic>
    </p:spTree>
    <p:extLst>
      <p:ext uri="{BB962C8B-B14F-4D97-AF65-F5344CB8AC3E}">
        <p14:creationId xmlns:p14="http://schemas.microsoft.com/office/powerpoint/2010/main" val="21221511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EACCA-047A-6590-832C-B13ECCE4AC60}"/>
              </a:ext>
            </a:extLst>
          </p:cNvPr>
          <p:cNvSpPr txBox="1">
            <a:spLocks/>
          </p:cNvSpPr>
          <p:nvPr/>
        </p:nvSpPr>
        <p:spPr>
          <a:xfrm>
            <a:off x="2656428" y="28606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Calibri Light" panose="020F0302020204030204"/>
                <a:ea typeface="+mj-ea"/>
                <a:cs typeface="+mj-cs"/>
              </a:rPr>
              <a:t>PGR Development Sessions</a:t>
            </a:r>
          </a:p>
        </p:txBody>
      </p:sp>
      <p:sp>
        <p:nvSpPr>
          <p:cNvPr id="3" name="TextBox 2">
            <a:extLst>
              <a:ext uri="{FF2B5EF4-FFF2-40B4-BE49-F238E27FC236}">
                <a16:creationId xmlns:a16="http://schemas.microsoft.com/office/drawing/2014/main" id="{EEF016C5-6548-6E30-1E12-A516C06AE22F}"/>
              </a:ext>
            </a:extLst>
          </p:cNvPr>
          <p:cNvSpPr txBox="1"/>
          <p:nvPr/>
        </p:nvSpPr>
        <p:spPr>
          <a:xfrm>
            <a:off x="456742" y="1531787"/>
            <a:ext cx="246902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Career development</a:t>
            </a:r>
          </a:p>
        </p:txBody>
      </p:sp>
      <p:sp>
        <p:nvSpPr>
          <p:cNvPr id="4" name="TextBox 3">
            <a:extLst>
              <a:ext uri="{FF2B5EF4-FFF2-40B4-BE49-F238E27FC236}">
                <a16:creationId xmlns:a16="http://schemas.microsoft.com/office/drawing/2014/main" id="{674FAA47-B3A4-729C-8263-FEE8222C42FE}"/>
              </a:ext>
            </a:extLst>
          </p:cNvPr>
          <p:cNvSpPr txBox="1"/>
          <p:nvPr/>
        </p:nvSpPr>
        <p:spPr>
          <a:xfrm>
            <a:off x="108458" y="1869349"/>
            <a:ext cx="3447751" cy="3477875"/>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Academic Career Planning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Academic Interviews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Career Management for Life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Creating a Winning Job Application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CVs for Researchers: Masterclass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CVs in 30 minutes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Interviews and Assessments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Planning life beyond your doctorate</a:t>
            </a:r>
          </a:p>
        </p:txBody>
      </p:sp>
      <p:sp>
        <p:nvSpPr>
          <p:cNvPr id="5" name="TextBox 4">
            <a:extLst>
              <a:ext uri="{FF2B5EF4-FFF2-40B4-BE49-F238E27FC236}">
                <a16:creationId xmlns:a16="http://schemas.microsoft.com/office/drawing/2014/main" id="{F6BF55D2-3715-3BC1-CECB-6D4E84319D80}"/>
              </a:ext>
            </a:extLst>
          </p:cNvPr>
          <p:cNvSpPr txBox="1"/>
          <p:nvPr/>
        </p:nvSpPr>
        <p:spPr>
          <a:xfrm>
            <a:off x="8447825" y="1531787"/>
            <a:ext cx="246902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Networking</a:t>
            </a:r>
          </a:p>
        </p:txBody>
      </p:sp>
      <p:sp>
        <p:nvSpPr>
          <p:cNvPr id="6" name="TextBox 5">
            <a:extLst>
              <a:ext uri="{FF2B5EF4-FFF2-40B4-BE49-F238E27FC236}">
                <a16:creationId xmlns:a16="http://schemas.microsoft.com/office/drawing/2014/main" id="{C50E6488-C00E-C868-A58A-2140699FFA4F}"/>
              </a:ext>
            </a:extLst>
          </p:cNvPr>
          <p:cNvSpPr txBox="1"/>
          <p:nvPr/>
        </p:nvSpPr>
        <p:spPr>
          <a:xfrm>
            <a:off x="8102991" y="1940267"/>
            <a:ext cx="3825380" cy="1323439"/>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Developing as a Researcher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Researcher Development Seminar Series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Monthly Career Conversations</a:t>
            </a:r>
          </a:p>
        </p:txBody>
      </p:sp>
      <p:sp>
        <p:nvSpPr>
          <p:cNvPr id="7" name="TextBox 6">
            <a:extLst>
              <a:ext uri="{FF2B5EF4-FFF2-40B4-BE49-F238E27FC236}">
                <a16:creationId xmlns:a16="http://schemas.microsoft.com/office/drawing/2014/main" id="{DB4059FF-D46E-D46F-94EF-BA9522748B7C}"/>
              </a:ext>
            </a:extLst>
          </p:cNvPr>
          <p:cNvSpPr txBox="1"/>
          <p:nvPr/>
        </p:nvSpPr>
        <p:spPr>
          <a:xfrm>
            <a:off x="4106124" y="1875198"/>
            <a:ext cx="3509993" cy="286232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Overcoming imposter feelings and building self confidence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Stop-self sabotage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Work-life balance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Mastering research collaboration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PGR Coaching 1:1s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DB92A8B7-23B3-9119-94E1-836FF64343D6}"/>
              </a:ext>
            </a:extLst>
          </p:cNvPr>
          <p:cNvSpPr txBox="1"/>
          <p:nvPr/>
        </p:nvSpPr>
        <p:spPr>
          <a:xfrm>
            <a:off x="4452960" y="1531787"/>
            <a:ext cx="310312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Personal Development </a:t>
            </a:r>
          </a:p>
        </p:txBody>
      </p:sp>
      <p:sp>
        <p:nvSpPr>
          <p:cNvPr id="10" name="TextBox 9">
            <a:extLst>
              <a:ext uri="{FF2B5EF4-FFF2-40B4-BE49-F238E27FC236}">
                <a16:creationId xmlns:a16="http://schemas.microsoft.com/office/drawing/2014/main" id="{10E00836-A74A-669C-E7A4-F9F07E993DC8}"/>
              </a:ext>
            </a:extLst>
          </p:cNvPr>
          <p:cNvSpPr txBox="1"/>
          <p:nvPr/>
        </p:nvSpPr>
        <p:spPr>
          <a:xfrm>
            <a:off x="5131004" y="5029117"/>
            <a:ext cx="4884677" cy="92333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a:ln>
                  <a:noFill/>
                </a:ln>
                <a:solidFill>
                  <a:prstClr val="black"/>
                </a:solidFill>
                <a:effectLst/>
                <a:uLnTx/>
                <a:uFillTx/>
                <a:latin typeface="Calibri" panose="020F0502020204030204"/>
                <a:ea typeface="+mn-ea"/>
                <a:cs typeface="+mn-cs"/>
              </a:rPr>
              <a:t>All our courses can be found on our website:</a:t>
            </a:r>
          </a:p>
          <a:p>
            <a:pPr lvl="0">
              <a:defRPr/>
            </a:pPr>
            <a:r>
              <a:rPr lang="en-GB" kern="0">
                <a:solidFill>
                  <a:prstClr val="black"/>
                </a:solidFill>
                <a:hlinkClick r:id="rId3"/>
              </a:rPr>
              <a:t>https://livemanchesterac.sharepoint.com/sites/ResearcherDevelopment</a:t>
            </a:r>
            <a:r>
              <a:rPr lang="en-GB" kern="0">
                <a:solidFill>
                  <a:prstClr val="black"/>
                </a:solidFill>
              </a:rPr>
              <a:t> </a:t>
            </a:r>
            <a:endParaRPr kumimoji="0" lang="en-GB" sz="1800" b="1"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A2658530-AA46-CFF0-557C-F27A36DD56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9699" y="3964271"/>
            <a:ext cx="1856425" cy="1856425"/>
          </a:xfrm>
          <a:prstGeom prst="rect">
            <a:avLst/>
          </a:prstGeom>
        </p:spPr>
      </p:pic>
    </p:spTree>
    <p:extLst>
      <p:ext uri="{BB962C8B-B14F-4D97-AF65-F5344CB8AC3E}">
        <p14:creationId xmlns:p14="http://schemas.microsoft.com/office/powerpoint/2010/main" val="1470889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CBA8E-AAE3-F000-BF71-0BD8750B5D49}"/>
              </a:ext>
            </a:extLst>
          </p:cNvPr>
          <p:cNvSpPr>
            <a:spLocks noGrp="1"/>
          </p:cNvSpPr>
          <p:nvPr>
            <p:ph type="title"/>
          </p:nvPr>
        </p:nvSpPr>
        <p:spPr>
          <a:xfrm>
            <a:off x="1997242" y="348957"/>
            <a:ext cx="8682303" cy="1325563"/>
          </a:xfrm>
        </p:spPr>
        <p:txBody>
          <a:bodyPr/>
          <a:lstStyle/>
          <a:p>
            <a:r>
              <a:rPr lang="en-GB"/>
              <a:t>Feedback – how do we do it?</a:t>
            </a:r>
          </a:p>
        </p:txBody>
      </p:sp>
      <p:sp>
        <p:nvSpPr>
          <p:cNvPr id="3" name="Content Placeholder 2">
            <a:extLst>
              <a:ext uri="{FF2B5EF4-FFF2-40B4-BE49-F238E27FC236}">
                <a16:creationId xmlns:a16="http://schemas.microsoft.com/office/drawing/2014/main" id="{91624BC5-7EA4-6275-F03A-FF0ED9F53DF9}"/>
              </a:ext>
            </a:extLst>
          </p:cNvPr>
          <p:cNvSpPr>
            <a:spLocks noGrp="1"/>
          </p:cNvSpPr>
          <p:nvPr>
            <p:ph sz="half" idx="1"/>
          </p:nvPr>
        </p:nvSpPr>
        <p:spPr/>
        <p:txBody>
          <a:bodyPr vert="horz" lIns="91440" tIns="45720" rIns="91440" bIns="45720" rtlCol="0" anchor="t">
            <a:normAutofit/>
          </a:bodyPr>
          <a:lstStyle/>
          <a:p>
            <a:r>
              <a:rPr lang="en-GB"/>
              <a:t>4,554 PGRs attended Researcher Development workshops in 2025/26. </a:t>
            </a:r>
          </a:p>
          <a:p>
            <a:endParaRPr lang="en-GB"/>
          </a:p>
          <a:p>
            <a:endParaRPr lang="en-GB"/>
          </a:p>
          <a:p>
            <a:r>
              <a:rPr lang="en-US"/>
              <a:t>“[The facilitator] was incredibly engaging and made the session interesting and fun.”</a:t>
            </a:r>
          </a:p>
          <a:p>
            <a:endParaRPr lang="en-GB"/>
          </a:p>
        </p:txBody>
      </p:sp>
      <p:sp>
        <p:nvSpPr>
          <p:cNvPr id="4" name="Content Placeholder 3">
            <a:extLst>
              <a:ext uri="{FF2B5EF4-FFF2-40B4-BE49-F238E27FC236}">
                <a16:creationId xmlns:a16="http://schemas.microsoft.com/office/drawing/2014/main" id="{D5DD4855-948C-D48D-72FE-3B2B0A17F4BE}"/>
              </a:ext>
            </a:extLst>
          </p:cNvPr>
          <p:cNvSpPr>
            <a:spLocks noGrp="1"/>
          </p:cNvSpPr>
          <p:nvPr>
            <p:ph sz="half" idx="2"/>
          </p:nvPr>
        </p:nvSpPr>
        <p:spPr/>
        <p:txBody>
          <a:bodyPr/>
          <a:lstStyle/>
          <a:p>
            <a:r>
              <a:rPr lang="en-US"/>
              <a:t>“This session really enlightened me on some questions I had before coming here and I’m glad I applied to the University of Manchester.”</a:t>
            </a:r>
          </a:p>
          <a:p>
            <a:endParaRPr lang="en-US"/>
          </a:p>
          <a:p>
            <a:r>
              <a:rPr lang="en-US"/>
              <a:t>Starting Postgraduate Research workshops</a:t>
            </a:r>
          </a:p>
          <a:p>
            <a:r>
              <a:rPr lang="en-US"/>
              <a:t>93% rated it good/excellent</a:t>
            </a:r>
            <a:endParaRPr lang="en-GB"/>
          </a:p>
        </p:txBody>
      </p:sp>
    </p:spTree>
    <p:extLst>
      <p:ext uri="{BB962C8B-B14F-4D97-AF65-F5344CB8AC3E}">
        <p14:creationId xmlns:p14="http://schemas.microsoft.com/office/powerpoint/2010/main" val="513646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B4955-882F-B4CB-94F0-6980DFD9235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16B2343-4DBB-8166-F66C-ED02E97E826C}"/>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9F024479-25B1-0883-ED69-13A835748D8F}"/>
              </a:ext>
            </a:extLst>
          </p:cNvPr>
          <p:cNvSpPr>
            <a:spLocks noGrp="1"/>
          </p:cNvSpPr>
          <p:nvPr>
            <p:ph sz="half" idx="2"/>
          </p:nvPr>
        </p:nvSpPr>
        <p:spPr/>
        <p:txBody>
          <a:bodyPr/>
          <a:lstStyle/>
          <a:p>
            <a:endParaRPr lang="en-GB"/>
          </a:p>
        </p:txBody>
      </p:sp>
      <p:sp>
        <p:nvSpPr>
          <p:cNvPr id="8" name="TextBox 7">
            <a:extLst>
              <a:ext uri="{FF2B5EF4-FFF2-40B4-BE49-F238E27FC236}">
                <a16:creationId xmlns:a16="http://schemas.microsoft.com/office/drawing/2014/main" id="{8A944116-BE74-251D-E39F-55FFE6CDBE26}"/>
              </a:ext>
            </a:extLst>
          </p:cNvPr>
          <p:cNvSpPr txBox="1"/>
          <p:nvPr/>
        </p:nvSpPr>
        <p:spPr>
          <a:xfrm>
            <a:off x="2981633" y="3246792"/>
            <a:ext cx="6140244" cy="369332"/>
          </a:xfrm>
          <a:prstGeom prst="rect">
            <a:avLst/>
          </a:prstGeom>
          <a:noFill/>
        </p:spPr>
        <p:txBody>
          <a:bodyPr wrap="square">
            <a:spAutoFit/>
          </a:bodyPr>
          <a:lstStyle/>
          <a:p>
            <a:r>
              <a:rPr lang="en-GB" err="1"/>
              <a:t>ResearcherDevelopment</a:t>
            </a:r>
            <a:endParaRPr lang="en-GB"/>
          </a:p>
        </p:txBody>
      </p:sp>
      <p:pic>
        <p:nvPicPr>
          <p:cNvPr id="10" name="Picture 9">
            <a:extLst>
              <a:ext uri="{FF2B5EF4-FFF2-40B4-BE49-F238E27FC236}">
                <a16:creationId xmlns:a16="http://schemas.microsoft.com/office/drawing/2014/main" id="{4AE23F40-2337-BF28-A1EE-8A8B4B21F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01640"/>
            <a:ext cx="12192000" cy="5410370"/>
          </a:xfrm>
          <a:prstGeom prst="rect">
            <a:avLst/>
          </a:prstGeom>
        </p:spPr>
      </p:pic>
      <p:pic>
        <p:nvPicPr>
          <p:cNvPr id="6" name="Picture 5">
            <a:extLst>
              <a:ext uri="{FF2B5EF4-FFF2-40B4-BE49-F238E27FC236}">
                <a16:creationId xmlns:a16="http://schemas.microsoft.com/office/drawing/2014/main" id="{3DB582E6-75BA-6272-EE70-C0E80388EB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10418" y="4476418"/>
            <a:ext cx="2381582" cy="2381582"/>
          </a:xfrm>
          <a:prstGeom prst="rect">
            <a:avLst/>
          </a:prstGeom>
        </p:spPr>
      </p:pic>
    </p:spTree>
    <p:extLst>
      <p:ext uri="{BB962C8B-B14F-4D97-AF65-F5344CB8AC3E}">
        <p14:creationId xmlns:p14="http://schemas.microsoft.com/office/powerpoint/2010/main" val="23397979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2DC32-A136-1E34-7ECD-6A56F371E338}"/>
              </a:ext>
            </a:extLst>
          </p:cNvPr>
          <p:cNvSpPr>
            <a:spLocks noGrp="1"/>
          </p:cNvSpPr>
          <p:nvPr>
            <p:ph type="title"/>
          </p:nvPr>
        </p:nvSpPr>
        <p:spPr>
          <a:xfrm>
            <a:off x="2484357" y="186241"/>
            <a:ext cx="5774739" cy="1114582"/>
          </a:xfrm>
        </p:spPr>
        <p:txBody>
          <a:bodyPr/>
          <a:lstStyle/>
          <a:p>
            <a:r>
              <a:rPr lang="en-GB"/>
              <a:t>What else?</a:t>
            </a:r>
          </a:p>
        </p:txBody>
      </p:sp>
      <p:pic>
        <p:nvPicPr>
          <p:cNvPr id="5" name="Content Placeholder 4">
            <a:hlinkClick r:id="rId2"/>
            <a:extLst>
              <a:ext uri="{FF2B5EF4-FFF2-40B4-BE49-F238E27FC236}">
                <a16:creationId xmlns:a16="http://schemas.microsoft.com/office/drawing/2014/main" id="{BF4B7A34-2AAB-D589-DCAF-BA04C77C476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83060" y="1627031"/>
            <a:ext cx="2857500" cy="1600200"/>
          </a:xfrm>
          <a:prstGeom prst="rect">
            <a:avLst/>
          </a:prstGeom>
        </p:spPr>
      </p:pic>
      <p:sp>
        <p:nvSpPr>
          <p:cNvPr id="4" name="Content Placeholder 3">
            <a:extLst>
              <a:ext uri="{FF2B5EF4-FFF2-40B4-BE49-F238E27FC236}">
                <a16:creationId xmlns:a16="http://schemas.microsoft.com/office/drawing/2014/main" id="{5F2F3D06-95B7-9570-BD8F-46C18C8C347F}"/>
              </a:ext>
            </a:extLst>
          </p:cNvPr>
          <p:cNvSpPr>
            <a:spLocks noGrp="1"/>
          </p:cNvSpPr>
          <p:nvPr>
            <p:ph sz="half" idx="2"/>
          </p:nvPr>
        </p:nvSpPr>
        <p:spPr/>
        <p:txBody>
          <a:bodyPr/>
          <a:lstStyle/>
          <a:p>
            <a:endParaRPr lang="en-GB"/>
          </a:p>
        </p:txBody>
      </p:sp>
      <p:pic>
        <p:nvPicPr>
          <p:cNvPr id="6" name="Picture 5">
            <a:hlinkClick r:id="rId4"/>
            <a:extLst>
              <a:ext uri="{FF2B5EF4-FFF2-40B4-BE49-F238E27FC236}">
                <a16:creationId xmlns:a16="http://schemas.microsoft.com/office/drawing/2014/main" id="{27D0ED36-94C3-CF54-B67C-2E96559495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060" y="3580105"/>
            <a:ext cx="4762500" cy="2200275"/>
          </a:xfrm>
          <a:prstGeom prst="rect">
            <a:avLst/>
          </a:prstGeom>
        </p:spPr>
      </p:pic>
      <p:pic>
        <p:nvPicPr>
          <p:cNvPr id="8" name="Picture 7">
            <a:hlinkClick r:id="rId6"/>
            <a:extLst>
              <a:ext uri="{FF2B5EF4-FFF2-40B4-BE49-F238E27FC236}">
                <a16:creationId xmlns:a16="http://schemas.microsoft.com/office/drawing/2014/main" id="{84569317-31DE-2BC8-9CB0-E9C964290E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1865" y="2897317"/>
            <a:ext cx="3501375" cy="2883063"/>
          </a:xfrm>
          <a:prstGeom prst="rect">
            <a:avLst/>
          </a:prstGeom>
        </p:spPr>
      </p:pic>
      <p:pic>
        <p:nvPicPr>
          <p:cNvPr id="14" name="Picture 13">
            <a:hlinkClick r:id="rId8"/>
            <a:extLst>
              <a:ext uri="{FF2B5EF4-FFF2-40B4-BE49-F238E27FC236}">
                <a16:creationId xmlns:a16="http://schemas.microsoft.com/office/drawing/2014/main" id="{79EDCFDE-142C-6814-8915-D63A1041344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88181" y="1627031"/>
            <a:ext cx="4725059" cy="1114581"/>
          </a:xfrm>
          <a:prstGeom prst="rect">
            <a:avLst/>
          </a:prstGeom>
        </p:spPr>
      </p:pic>
    </p:spTree>
    <p:extLst>
      <p:ext uri="{BB962C8B-B14F-4D97-AF65-F5344CB8AC3E}">
        <p14:creationId xmlns:p14="http://schemas.microsoft.com/office/powerpoint/2010/main" val="413631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709F2C-F045-84EF-0D52-1AC141156F69}"/>
              </a:ext>
            </a:extLst>
          </p:cNvPr>
          <p:cNvSpPr>
            <a:spLocks noGrp="1"/>
          </p:cNvSpPr>
          <p:nvPr>
            <p:ph type="title"/>
          </p:nvPr>
        </p:nvSpPr>
        <p:spPr>
          <a:xfrm>
            <a:off x="1327132" y="774502"/>
            <a:ext cx="10515600" cy="1325563"/>
          </a:xfrm>
        </p:spPr>
        <p:txBody>
          <a:bodyPr/>
          <a:lstStyle/>
          <a:p>
            <a:r>
              <a:rPr kumimoji="0" lang="en-GB" sz="3600" b="1" i="0" u="none" strike="noStrike" kern="1200" cap="none" spc="0" normalizeH="0" baseline="0" noProof="0">
                <a:ln>
                  <a:noFill/>
                </a:ln>
                <a:solidFill>
                  <a:prstClr val="black"/>
                </a:solidFill>
                <a:effectLst/>
                <a:uLnTx/>
                <a:uFillTx/>
                <a:latin typeface="Aptos" panose="02110004020202020204"/>
                <a:ea typeface="+mj-ea"/>
                <a:cs typeface="+mj-cs"/>
              </a:rPr>
              <a:t>Researcher </a:t>
            </a:r>
            <a:r>
              <a:rPr kumimoji="0" lang="en-GB" sz="3600" b="1" i="0" u="none" strike="noStrike" kern="1200" cap="none" spc="0" normalizeH="0" baseline="0" noProof="0" err="1">
                <a:ln>
                  <a:noFill/>
                </a:ln>
                <a:solidFill>
                  <a:prstClr val="black"/>
                </a:solidFill>
                <a:effectLst/>
                <a:uLnTx/>
                <a:uFillTx/>
                <a:latin typeface="Aptos" panose="02110004020202020204"/>
                <a:ea typeface="+mj-ea"/>
                <a:cs typeface="+mj-cs"/>
              </a:rPr>
              <a:t>Development@Manchester</a:t>
            </a:r>
            <a:br>
              <a:rPr kumimoji="0" lang="en-GB" sz="4400" b="0" i="0" u="none" strike="noStrike" kern="1200" cap="none" spc="0" normalizeH="0" baseline="0" noProof="0">
                <a:ln>
                  <a:noFill/>
                </a:ln>
                <a:solidFill>
                  <a:prstClr val="black"/>
                </a:solidFill>
                <a:effectLst/>
                <a:uLnTx/>
                <a:uFillTx/>
                <a:latin typeface="Aptos" panose="02110004020202020204"/>
                <a:ea typeface="+mj-ea"/>
                <a:cs typeface="+mj-cs"/>
              </a:rPr>
            </a:br>
            <a:r>
              <a:rPr kumimoji="0" lang="en-GB" sz="2200" b="0" i="0" u="none" strike="noStrike" kern="1200" cap="none" spc="0" normalizeH="0" baseline="0" noProof="0">
                <a:ln>
                  <a:noFill/>
                </a:ln>
                <a:solidFill>
                  <a:prstClr val="black"/>
                </a:solidFill>
                <a:effectLst/>
                <a:uLnTx/>
                <a:uFillTx/>
                <a:latin typeface="Aptos" panose="02110004020202020204"/>
                <a:ea typeface="+mj-ea"/>
                <a:cs typeface="+mj-cs"/>
              </a:rPr>
              <a:t>Supporting researchers to thrive and promoting a positive, inclusive research culture</a:t>
            </a:r>
            <a:endParaRPr lang="en-GB"/>
          </a:p>
        </p:txBody>
      </p:sp>
      <p:sp>
        <p:nvSpPr>
          <p:cNvPr id="9" name="TextBox 8">
            <a:extLst>
              <a:ext uri="{FF2B5EF4-FFF2-40B4-BE49-F238E27FC236}">
                <a16:creationId xmlns:a16="http://schemas.microsoft.com/office/drawing/2014/main" id="{5156FACC-7E98-89F7-0593-EAF1479E5938}"/>
              </a:ext>
            </a:extLst>
          </p:cNvPr>
          <p:cNvSpPr txBox="1"/>
          <p:nvPr/>
        </p:nvSpPr>
        <p:spPr>
          <a:xfrm>
            <a:off x="2595374" y="2811922"/>
            <a:ext cx="3801979"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Follow us on Bluesky</a:t>
            </a:r>
          </a:p>
          <a:p>
            <a:pPr lvl="0">
              <a:defRPr/>
            </a:pPr>
            <a:r>
              <a:rPr lang="en-GB"/>
              <a:t>@uom-resdev.bsky.social</a:t>
            </a:r>
          </a:p>
          <a:p>
            <a:pPr lvl="0">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Join us on LinkedIn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ResearcherDevelopment</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at UoM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Send us an email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ResDev@Manchester.ac.uk</a:t>
            </a:r>
          </a:p>
        </p:txBody>
      </p:sp>
      <p:sp>
        <p:nvSpPr>
          <p:cNvPr id="11" name="TextBox 10">
            <a:extLst>
              <a:ext uri="{FF2B5EF4-FFF2-40B4-BE49-F238E27FC236}">
                <a16:creationId xmlns:a16="http://schemas.microsoft.com/office/drawing/2014/main" id="{E09E9F4E-279C-D863-27F1-DC889F10E83C}"/>
              </a:ext>
            </a:extLst>
          </p:cNvPr>
          <p:cNvSpPr txBox="1"/>
          <p:nvPr/>
        </p:nvSpPr>
        <p:spPr>
          <a:xfrm>
            <a:off x="7767483" y="2552890"/>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Bookmark our webpage</a:t>
            </a:r>
          </a:p>
        </p:txBody>
      </p:sp>
      <p:pic>
        <p:nvPicPr>
          <p:cNvPr id="12" name="Picture 11">
            <a:extLst>
              <a:ext uri="{FF2B5EF4-FFF2-40B4-BE49-F238E27FC236}">
                <a16:creationId xmlns:a16="http://schemas.microsoft.com/office/drawing/2014/main" id="{B816E934-3A83-5F50-4E4C-8B47F23F0C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2857" y="3078614"/>
            <a:ext cx="2619179" cy="2619179"/>
          </a:xfrm>
          <a:prstGeom prst="rect">
            <a:avLst/>
          </a:prstGeom>
        </p:spPr>
      </p:pic>
      <p:sp>
        <p:nvSpPr>
          <p:cNvPr id="20" name="Content Placeholder 19">
            <a:extLst>
              <a:ext uri="{FF2B5EF4-FFF2-40B4-BE49-F238E27FC236}">
                <a16:creationId xmlns:a16="http://schemas.microsoft.com/office/drawing/2014/main" id="{97918275-330D-34B2-B594-4F60B77D20AF}"/>
              </a:ext>
            </a:extLst>
          </p:cNvPr>
          <p:cNvSpPr>
            <a:spLocks noGrp="1"/>
          </p:cNvSpPr>
          <p:nvPr>
            <p:ph idx="1"/>
          </p:nvPr>
        </p:nvSpPr>
        <p:spPr/>
        <p:txBody>
          <a:bodyPr/>
          <a:lstStyle/>
          <a:p>
            <a:endParaRPr lang="en-GB"/>
          </a:p>
        </p:txBody>
      </p:sp>
      <p:pic>
        <p:nvPicPr>
          <p:cNvPr id="22" name="Picture 21">
            <a:extLst>
              <a:ext uri="{FF2B5EF4-FFF2-40B4-BE49-F238E27FC236}">
                <a16:creationId xmlns:a16="http://schemas.microsoft.com/office/drawing/2014/main" id="{8AC709C4-F505-5BC7-629D-5E991A1BD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635" y="2737556"/>
            <a:ext cx="914528" cy="2400635"/>
          </a:xfrm>
          <a:prstGeom prst="rect">
            <a:avLst/>
          </a:prstGeom>
        </p:spPr>
      </p:pic>
    </p:spTree>
    <p:extLst>
      <p:ext uri="{BB962C8B-B14F-4D97-AF65-F5344CB8AC3E}">
        <p14:creationId xmlns:p14="http://schemas.microsoft.com/office/powerpoint/2010/main" val="3645163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900B519-89C7-6167-2245-50EC856D7775}"/>
              </a:ext>
            </a:extLst>
          </p:cNvPr>
          <p:cNvSpPr>
            <a:spLocks noGrp="1"/>
          </p:cNvSpPr>
          <p:nvPr>
            <p:ph type="title"/>
          </p:nvPr>
        </p:nvSpPr>
        <p:spPr>
          <a:xfrm>
            <a:off x="838200" y="1336390"/>
            <a:ext cx="6155988" cy="1182927"/>
          </a:xfrm>
        </p:spPr>
        <p:txBody>
          <a:bodyPr anchor="b">
            <a:normAutofit/>
          </a:bodyPr>
          <a:lstStyle/>
          <a:p>
            <a:r>
              <a:rPr lang="en-GB" sz="4300">
                <a:latin typeface="Aptos" panose="020B0004020202020204" pitchFamily="34" charset="0"/>
                <a:ea typeface="Aptos" panose="020B0004020202020204" pitchFamily="34" charset="0"/>
                <a:cs typeface="Aptos" panose="020B0004020202020204" pitchFamily="34" charset="0"/>
              </a:rPr>
              <a:t>Small Group - Discussion</a:t>
            </a:r>
            <a:endParaRPr lang="en-GB" sz="4300"/>
          </a:p>
        </p:txBody>
      </p:sp>
      <p:cxnSp>
        <p:nvCxnSpPr>
          <p:cNvPr id="36" name="Straight Connector 35">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183B508-67A9-13F6-87F3-A5C773D77C2F}"/>
              </a:ext>
            </a:extLst>
          </p:cNvPr>
          <p:cNvSpPr>
            <a:spLocks noGrp="1"/>
          </p:cNvSpPr>
          <p:nvPr>
            <p:ph idx="1"/>
          </p:nvPr>
        </p:nvSpPr>
        <p:spPr>
          <a:xfrm>
            <a:off x="803776" y="2829330"/>
            <a:ext cx="6190412" cy="3344459"/>
          </a:xfrm>
        </p:spPr>
        <p:txBody>
          <a:bodyPr anchor="t">
            <a:normAutofit/>
          </a:bodyPr>
          <a:lstStyle/>
          <a:p>
            <a:pPr marL="457200" lvl="1" indent="0">
              <a:buNone/>
            </a:pPr>
            <a:r>
              <a:rPr lang="en-GB" sz="2800">
                <a:solidFill>
                  <a:schemeClr val="tx1">
                    <a:alpha val="80000"/>
                  </a:schemeClr>
                </a:solidFill>
                <a:effectLst/>
                <a:latin typeface="Aptos"/>
                <a:ea typeface="Aptos" panose="020B0004020202020204" pitchFamily="34" charset="0"/>
                <a:cs typeface="Aptos" panose="020B0004020202020204" pitchFamily="34" charset="0"/>
              </a:rPr>
              <a:t>What training needs can you identify </a:t>
            </a:r>
            <a:r>
              <a:rPr lang="en-GB" sz="2800">
                <a:solidFill>
                  <a:schemeClr val="tx1">
                    <a:alpha val="80000"/>
                  </a:schemeClr>
                </a:solidFill>
                <a:ea typeface="Aptos" panose="020B0004020202020204" pitchFamily="34" charset="0"/>
                <a:cs typeface="Aptos" panose="020B0004020202020204" pitchFamily="34" charset="0"/>
              </a:rPr>
              <a:t>for yourself </a:t>
            </a:r>
            <a:r>
              <a:rPr lang="en-GB" sz="2800">
                <a:solidFill>
                  <a:schemeClr val="tx1">
                    <a:alpha val="80000"/>
                  </a:schemeClr>
                </a:solidFill>
                <a:effectLst/>
                <a:latin typeface="Aptos"/>
                <a:ea typeface="Aptos" panose="020B0004020202020204" pitchFamily="34" charset="0"/>
                <a:cs typeface="Aptos" panose="020B0004020202020204" pitchFamily="34" charset="0"/>
              </a:rPr>
              <a:t> at this time? </a:t>
            </a:r>
          </a:p>
          <a:p>
            <a:pPr marL="457200" lvl="1" indent="0">
              <a:buNone/>
            </a:pPr>
            <a:endParaRPr lang="en-GB" sz="2000">
              <a:solidFill>
                <a:schemeClr val="tx1">
                  <a:alpha val="80000"/>
                </a:schemeClr>
              </a:solidFill>
            </a:endParaRPr>
          </a:p>
          <a:p>
            <a:pPr marL="457200" lvl="1" indent="0">
              <a:buNone/>
            </a:pPr>
            <a:r>
              <a:rPr lang="en-GB" sz="2000">
                <a:solidFill>
                  <a:schemeClr val="tx1">
                    <a:alpha val="80000"/>
                  </a:schemeClr>
                </a:solidFill>
              </a:rPr>
              <a:t>Add thoughts/topics/needs to </a:t>
            </a:r>
            <a:r>
              <a:rPr lang="en-GB" sz="2000" err="1">
                <a:solidFill>
                  <a:schemeClr val="tx1">
                    <a:alpha val="80000"/>
                  </a:schemeClr>
                </a:solidFill>
              </a:rPr>
              <a:t>Mentimeter</a:t>
            </a:r>
            <a:endParaRPr lang="en-GB" sz="2000">
              <a:solidFill>
                <a:schemeClr val="tx1">
                  <a:alpha val="80000"/>
                </a:schemeClr>
              </a:solidFill>
            </a:endParaRPr>
          </a:p>
          <a:p>
            <a:r>
              <a:rPr lang="en-GB" sz="2000">
                <a:solidFill>
                  <a:srgbClr val="000000">
                    <a:alpha val="80000"/>
                  </a:srgbClr>
                </a:solidFill>
              </a:rPr>
              <a:t>Menti.com: code </a:t>
            </a:r>
            <a:r>
              <a:rPr lang="en-GB" sz="2000"/>
              <a:t>6153 0548</a:t>
            </a:r>
            <a:endParaRPr lang="en-GB" sz="2000">
              <a:solidFill>
                <a:srgbClr val="000000">
                  <a:alpha val="80000"/>
                </a:srgbClr>
              </a:solidFill>
            </a:endParaRPr>
          </a:p>
          <a:p>
            <a:r>
              <a:rPr lang="en-GB" sz="2000">
                <a:solidFill>
                  <a:srgbClr val="000000">
                    <a:alpha val="80000"/>
                  </a:srgbClr>
                </a:solidFill>
              </a:rPr>
              <a:t>Or scan QR code</a:t>
            </a:r>
          </a:p>
          <a:p>
            <a:endParaRPr lang="en-GB" sz="2000">
              <a:solidFill>
                <a:srgbClr val="000000">
                  <a:alpha val="80000"/>
                </a:srgbClr>
              </a:solidFill>
            </a:endParaRPr>
          </a:p>
        </p:txBody>
      </p:sp>
      <p:pic>
        <p:nvPicPr>
          <p:cNvPr id="7" name="Graphic 6" descr="Group Brainstorm">
            <a:extLst>
              <a:ext uri="{FF2B5EF4-FFF2-40B4-BE49-F238E27FC236}">
                <a16:creationId xmlns:a16="http://schemas.microsoft.com/office/drawing/2014/main" id="{022AD4AB-0680-F7F8-8C70-C5F9EE99135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30704" y="806470"/>
            <a:ext cx="3548404" cy="3548404"/>
          </a:xfrm>
          <a:prstGeom prst="rect">
            <a:avLst/>
          </a:prstGeom>
        </p:spPr>
      </p:pic>
      <p:sp>
        <p:nvSpPr>
          <p:cNvPr id="38"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0"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6" name="Picture 5" descr="A qr code with a black and white background&#10;&#10;AI-generated content may be incorrect.">
            <a:extLst>
              <a:ext uri="{FF2B5EF4-FFF2-40B4-BE49-F238E27FC236}">
                <a16:creationId xmlns:a16="http://schemas.microsoft.com/office/drawing/2014/main" id="{A5196615-5CAA-0ED2-E441-93A0756B67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9500" y="4110878"/>
            <a:ext cx="2530812" cy="2530812"/>
          </a:xfrm>
          <a:prstGeom prst="rect">
            <a:avLst/>
          </a:prstGeom>
        </p:spPr>
      </p:pic>
    </p:spTree>
    <p:extLst>
      <p:ext uri="{BB962C8B-B14F-4D97-AF65-F5344CB8AC3E}">
        <p14:creationId xmlns:p14="http://schemas.microsoft.com/office/powerpoint/2010/main" val="1040295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Workers in office">
            <a:extLst>
              <a:ext uri="{FF2B5EF4-FFF2-40B4-BE49-F238E27FC236}">
                <a16:creationId xmlns:a16="http://schemas.microsoft.com/office/drawing/2014/main" id="{2CDACE2C-AB87-E45F-6C80-E622F4AEC14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
          <a:stretch/>
        </p:blipFill>
        <p:spPr>
          <a:xfrm>
            <a:off x="5101771" y="10"/>
            <a:ext cx="7094361" cy="6857989"/>
          </a:xfrm>
          <a:prstGeom prst="rect">
            <a:avLst/>
          </a:prstGeom>
        </p:spPr>
      </p:pic>
      <p:sp>
        <p:nvSpPr>
          <p:cNvPr id="23" name="Rectangle 22">
            <a:extLst>
              <a:ext uri="{FF2B5EF4-FFF2-40B4-BE49-F238E27FC236}">
                <a16:creationId xmlns:a16="http://schemas.microsoft.com/office/drawing/2014/main" id="{A34066D6-1B59-4642-A86D-39464CEE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527208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Arc 24">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1718653" y="70086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0DE80BF-48ED-738D-D267-179F7A2A56B8}"/>
              </a:ext>
            </a:extLst>
          </p:cNvPr>
          <p:cNvSpPr>
            <a:spLocks noGrp="1"/>
          </p:cNvSpPr>
          <p:nvPr>
            <p:ph type="title"/>
          </p:nvPr>
        </p:nvSpPr>
        <p:spPr>
          <a:xfrm>
            <a:off x="643467" y="795509"/>
            <a:ext cx="4092525" cy="2798604"/>
          </a:xfrm>
        </p:spPr>
        <p:txBody>
          <a:bodyPr vert="horz" lIns="91440" tIns="45720" rIns="91440" bIns="45720" rtlCol="0" anchor="b">
            <a:normAutofit/>
          </a:bodyPr>
          <a:lstStyle/>
          <a:p>
            <a:pPr algn="ctr"/>
            <a:r>
              <a:rPr lang="en-US" sz="6000">
                <a:solidFill>
                  <a:srgbClr val="FFFFFF"/>
                </a:solidFill>
              </a:rPr>
              <a:t>Thank you for participating</a:t>
            </a:r>
          </a:p>
        </p:txBody>
      </p:sp>
      <p:sp>
        <p:nvSpPr>
          <p:cNvPr id="27" name="Oval 26">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4626633"/>
            <a:ext cx="491961" cy="4919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CBF9EBB4-5078-47B2-AAA0-DF4A88D81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27932" y="5011563"/>
            <a:ext cx="731558" cy="731558"/>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5442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D1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E3BC-3F7C-6842-2A6D-E60035E9278B}"/>
              </a:ext>
            </a:extLst>
          </p:cNvPr>
          <p:cNvSpPr>
            <a:spLocks noGrp="1"/>
          </p:cNvSpPr>
          <p:nvPr>
            <p:ph type="ctrTitle"/>
          </p:nvPr>
        </p:nvSpPr>
        <p:spPr>
          <a:xfrm>
            <a:off x="344775" y="638382"/>
            <a:ext cx="3967772" cy="2548328"/>
          </a:xfrm>
        </p:spPr>
        <p:txBody>
          <a:bodyPr>
            <a:normAutofit/>
          </a:bodyPr>
          <a:lstStyle/>
          <a:p>
            <a:pPr algn="l"/>
            <a:r>
              <a:rPr lang="en-US" sz="4800"/>
              <a:t>Social Theories in Research and Practice</a:t>
            </a:r>
          </a:p>
        </p:txBody>
      </p:sp>
      <p:pic>
        <p:nvPicPr>
          <p:cNvPr id="2062" name="Picture 14" descr="Vygotsky: Life, Theories, and Influence of Lev Vygotsky">
            <a:extLst>
              <a:ext uri="{FF2B5EF4-FFF2-40B4-BE49-F238E27FC236}">
                <a16:creationId xmlns:a16="http://schemas.microsoft.com/office/drawing/2014/main" id="{E7FEEAC9-5FF6-F540-B746-0D47200A88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2597" y="-2"/>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oucault versus the facts of reality | Stephen Hicks, Ph.D.">
            <a:extLst>
              <a:ext uri="{FF2B5EF4-FFF2-40B4-BE49-F238E27FC236}">
                <a16:creationId xmlns:a16="http://schemas.microsoft.com/office/drawing/2014/main" id="{7042C18F-D4BE-5C84-D893-13C41B9A1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1"/>
          <a:stretch>
            <a:fillRect/>
          </a:stretch>
        </p:blipFill>
        <p:spPr bwMode="auto">
          <a:xfrm>
            <a:off x="1936455" y="4628909"/>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The Revolutionary Humanism of Frantz Fanon | Void Network">
            <a:extLst>
              <a:ext uri="{FF2B5EF4-FFF2-40B4-BE49-F238E27FC236}">
                <a16:creationId xmlns:a16="http://schemas.microsoft.com/office/drawing/2014/main" id="{7B2C6A87-2A99-B445-362E-759748F221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3480" y="-10223"/>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Judith Butler: Gender is not a culture war | Judith Butler » IAI TV">
            <a:extLst>
              <a:ext uri="{FF2B5EF4-FFF2-40B4-BE49-F238E27FC236}">
                <a16:creationId xmlns:a16="http://schemas.microsoft.com/office/drawing/2014/main" id="{EAEEF4A0-BB50-CFC2-A6B3-1AC05D02D2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7342" y="2400151"/>
            <a:ext cx="3330225" cy="205736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Pierre Bourdieu - Wikipedia">
            <a:extLst>
              <a:ext uri="{FF2B5EF4-FFF2-40B4-BE49-F238E27FC236}">
                <a16:creationId xmlns:a16="http://schemas.microsoft.com/office/drawing/2014/main" id="{83D61943-15E1-23A9-5A8F-C3BA433787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3627" y="4628909"/>
            <a:ext cx="3324552" cy="222909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ell hooks, the activist who called out racism in the feminist movement |  Culture | EL PAÍS English">
            <a:extLst>
              <a:ext uri="{FF2B5EF4-FFF2-40B4-BE49-F238E27FC236}">
                <a16:creationId xmlns:a16="http://schemas.microsoft.com/office/drawing/2014/main" id="{23CC5655-0E8A-E3A8-3B04-71330F78C4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3036" y="2400151"/>
            <a:ext cx="3996536" cy="4457850"/>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John Dewey - Wikipedia">
            <a:extLst>
              <a:ext uri="{FF2B5EF4-FFF2-40B4-BE49-F238E27FC236}">
                <a16:creationId xmlns:a16="http://schemas.microsoft.com/office/drawing/2014/main" id="{65813168-3144-EAE7-7A8E-37A593B6C77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91693" y="0"/>
            <a:ext cx="1858782" cy="2228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8522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1E814D-1766-2A2F-B41F-26A8A8D22CBF}"/>
              </a:ext>
            </a:extLst>
          </p:cNvPr>
          <p:cNvSpPr>
            <a:spLocks noGrp="1"/>
          </p:cNvSpPr>
          <p:nvPr>
            <p:ph type="title"/>
          </p:nvPr>
        </p:nvSpPr>
        <p:spPr>
          <a:xfrm>
            <a:off x="667727" y="206994"/>
            <a:ext cx="11526779" cy="1000390"/>
          </a:xfrm>
        </p:spPr>
        <p:txBody>
          <a:bodyPr/>
          <a:lstStyle/>
          <a:p>
            <a:r>
              <a:rPr lang="en-US">
                <a:solidFill>
                  <a:schemeClr val="bg1"/>
                </a:solidFill>
              </a:rPr>
              <a:t>What is social theories in research and practice?</a:t>
            </a:r>
          </a:p>
        </p:txBody>
      </p:sp>
      <p:sp>
        <p:nvSpPr>
          <p:cNvPr id="4" name="Slide Number Placeholder 3">
            <a:extLst>
              <a:ext uri="{FF2B5EF4-FFF2-40B4-BE49-F238E27FC236}">
                <a16:creationId xmlns:a16="http://schemas.microsoft.com/office/drawing/2014/main" id="{0B98BE43-8325-EC57-B754-398CDAA2B379}"/>
              </a:ext>
            </a:extLst>
          </p:cNvPr>
          <p:cNvSpPr>
            <a:spLocks noGrp="1"/>
          </p:cNvSpPr>
          <p:nvPr>
            <p:ph type="sldNum" sz="quarter" idx="12"/>
          </p:nvPr>
        </p:nvSpPr>
        <p:spPr>
          <a:xfrm>
            <a:off x="121646" y="569183"/>
            <a:ext cx="399350" cy="288759"/>
          </a:xfrm>
        </p:spPr>
        <p:txBody>
          <a:bodyPr/>
          <a:lstStyle/>
          <a:p>
            <a:fld id="{4FAB73BC-B049-4115-A692-8D63A059BFB8}" type="slidenum">
              <a:rPr lang="en-US" smtClean="0"/>
              <a:pPr/>
              <a:t>47</a:t>
            </a:fld>
            <a:endParaRPr lang="en-US"/>
          </a:p>
        </p:txBody>
      </p:sp>
      <p:sp>
        <p:nvSpPr>
          <p:cNvPr id="6" name="Content Placeholder 5">
            <a:extLst>
              <a:ext uri="{FF2B5EF4-FFF2-40B4-BE49-F238E27FC236}">
                <a16:creationId xmlns:a16="http://schemas.microsoft.com/office/drawing/2014/main" id="{D9EC0134-6366-B310-6C7B-8AE78C3067C2}"/>
              </a:ext>
            </a:extLst>
          </p:cNvPr>
          <p:cNvSpPr>
            <a:spLocks noGrp="1"/>
          </p:cNvSpPr>
          <p:nvPr>
            <p:ph sz="quarter" idx="13"/>
          </p:nvPr>
        </p:nvSpPr>
        <p:spPr>
          <a:xfrm>
            <a:off x="1328928" y="1399785"/>
            <a:ext cx="10020389" cy="5027909"/>
          </a:xfrm>
        </p:spPr>
        <p:txBody>
          <a:bodyPr>
            <a:normAutofit lnSpcReduction="10000"/>
          </a:bodyPr>
          <a:lstStyle/>
          <a:p>
            <a:pPr marL="342900" indent="-342900">
              <a:buFont typeface="Arial" panose="020B0604020202020204" pitchFamily="34" charset="0"/>
              <a:buChar char="•"/>
            </a:pPr>
            <a:r>
              <a:rPr lang="en-GB"/>
              <a:t>A theory focused unit aimed at supporting students and tutors to develop their understanding of social theories in research and practice.</a:t>
            </a:r>
          </a:p>
          <a:p>
            <a:pPr marL="342900" indent="-342900">
              <a:buFont typeface="Arial" panose="020B0604020202020204" pitchFamily="34" charset="0"/>
              <a:buChar char="•"/>
            </a:pPr>
            <a:r>
              <a:rPr lang="en-GB"/>
              <a:t>An innovative unit that functions as a collaborative group of students and tutors who have an interest in applying social theories to research and practice. </a:t>
            </a:r>
          </a:p>
          <a:p>
            <a:pPr marL="342900" indent="-342900">
              <a:buFont typeface="Arial" panose="020B0604020202020204" pitchFamily="34" charset="0"/>
              <a:buChar char="•"/>
            </a:pPr>
            <a:r>
              <a:rPr lang="en-GB"/>
              <a:t>Engage in sustained and focused study of a variety of theoretical frameworks, for example, Bourdieu, Fanon, Cultural-Historical Activity Theory, Foucault, Dewey, hooks and Butler.</a:t>
            </a:r>
          </a:p>
          <a:p>
            <a:pPr marL="342900" indent="-342900">
              <a:buFont typeface="Arial" panose="020B0604020202020204" pitchFamily="34" charset="0"/>
              <a:buChar char="•"/>
            </a:pPr>
            <a:r>
              <a:rPr lang="en-GB"/>
              <a:t>Experience cross-disciplinary collaboration for the purpose of advancing our understanding of theory, research and practice </a:t>
            </a:r>
          </a:p>
          <a:p>
            <a:pPr marL="342900" indent="-342900">
              <a:buFont typeface="Arial" panose="020B0604020202020204" pitchFamily="34" charset="0"/>
              <a:buChar char="•"/>
            </a:pPr>
            <a:r>
              <a:rPr lang="en-GB"/>
              <a:t>Understand key foundational texts in order to critically interpret, evaluate and apply social theories in research and practice. </a:t>
            </a:r>
            <a:endParaRPr lang="en-US"/>
          </a:p>
          <a:p>
            <a:endParaRPr lang="en-US"/>
          </a:p>
        </p:txBody>
      </p:sp>
    </p:spTree>
    <p:extLst>
      <p:ext uri="{BB962C8B-B14F-4D97-AF65-F5344CB8AC3E}">
        <p14:creationId xmlns:p14="http://schemas.microsoft.com/office/powerpoint/2010/main" val="36788137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8A1C1-C3AA-3035-8B21-77C7949E03B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2649DB-7A1D-5D95-A83B-C5FC8B5743D7}"/>
              </a:ext>
            </a:extLst>
          </p:cNvPr>
          <p:cNvSpPr>
            <a:spLocks noGrp="1"/>
          </p:cNvSpPr>
          <p:nvPr>
            <p:ph type="title"/>
          </p:nvPr>
        </p:nvSpPr>
        <p:spPr>
          <a:xfrm>
            <a:off x="667727" y="206994"/>
            <a:ext cx="11526779" cy="1000390"/>
          </a:xfrm>
        </p:spPr>
        <p:txBody>
          <a:bodyPr/>
          <a:lstStyle/>
          <a:p>
            <a:r>
              <a:rPr lang="en-US">
                <a:solidFill>
                  <a:schemeClr val="bg1"/>
                </a:solidFill>
              </a:rPr>
              <a:t>Why social theories in research and practice?</a:t>
            </a:r>
          </a:p>
        </p:txBody>
      </p:sp>
      <p:sp>
        <p:nvSpPr>
          <p:cNvPr id="4" name="Slide Number Placeholder 3">
            <a:extLst>
              <a:ext uri="{FF2B5EF4-FFF2-40B4-BE49-F238E27FC236}">
                <a16:creationId xmlns:a16="http://schemas.microsoft.com/office/drawing/2014/main" id="{4275FB75-F4F1-A435-3C3A-A8639C64011D}"/>
              </a:ext>
            </a:extLst>
          </p:cNvPr>
          <p:cNvSpPr>
            <a:spLocks noGrp="1"/>
          </p:cNvSpPr>
          <p:nvPr>
            <p:ph type="sldNum" sz="quarter" idx="12"/>
          </p:nvPr>
        </p:nvSpPr>
        <p:spPr>
          <a:xfrm>
            <a:off x="121646" y="569183"/>
            <a:ext cx="399350" cy="288759"/>
          </a:xfrm>
        </p:spPr>
        <p:txBody>
          <a:bodyPr/>
          <a:lstStyle/>
          <a:p>
            <a:fld id="{4FAB73BC-B049-4115-A692-8D63A059BFB8}" type="slidenum">
              <a:rPr lang="en-US" smtClean="0"/>
              <a:pPr/>
              <a:t>48</a:t>
            </a:fld>
            <a:endParaRPr lang="en-US"/>
          </a:p>
        </p:txBody>
      </p:sp>
      <p:sp>
        <p:nvSpPr>
          <p:cNvPr id="6" name="Content Placeholder 5">
            <a:extLst>
              <a:ext uri="{FF2B5EF4-FFF2-40B4-BE49-F238E27FC236}">
                <a16:creationId xmlns:a16="http://schemas.microsoft.com/office/drawing/2014/main" id="{8B2002B9-9D43-2945-DEF3-3926D17D6385}"/>
              </a:ext>
            </a:extLst>
          </p:cNvPr>
          <p:cNvSpPr>
            <a:spLocks noGrp="1"/>
          </p:cNvSpPr>
          <p:nvPr>
            <p:ph sz="quarter" idx="13"/>
          </p:nvPr>
        </p:nvSpPr>
        <p:spPr>
          <a:xfrm>
            <a:off x="1328928" y="1399785"/>
            <a:ext cx="10020389" cy="5027909"/>
          </a:xfrm>
        </p:spPr>
        <p:txBody>
          <a:bodyPr>
            <a:normAutofit/>
          </a:bodyPr>
          <a:lstStyle/>
          <a:p>
            <a:pPr marL="342900" indent="-342900">
              <a:buFont typeface="Arial" panose="020B0604020202020204" pitchFamily="34" charset="0"/>
              <a:buChar char="•"/>
            </a:pPr>
            <a:r>
              <a:rPr lang="en-US"/>
              <a:t>To create a space within SEED to discuss theory.</a:t>
            </a:r>
          </a:p>
          <a:p>
            <a:pPr marL="342900" indent="-342900">
              <a:buFont typeface="Arial" panose="020B0604020202020204" pitchFamily="34" charset="0"/>
              <a:buChar char="•"/>
            </a:pPr>
            <a:r>
              <a:rPr lang="en-US"/>
              <a:t>To provide the opportunity to read foundational theoretical texts together with other students and tutors.</a:t>
            </a:r>
          </a:p>
          <a:p>
            <a:pPr marL="342900" indent="-342900">
              <a:buFont typeface="Arial" panose="020B0604020202020204" pitchFamily="34" charset="0"/>
              <a:buChar char="•"/>
            </a:pPr>
            <a:r>
              <a:rPr lang="en-US"/>
              <a:t>To learn from each other.</a:t>
            </a:r>
          </a:p>
          <a:p>
            <a:pPr marL="342900" indent="-342900">
              <a:buFont typeface="Arial" panose="020B0604020202020204" pitchFamily="34" charset="0"/>
              <a:buChar char="•"/>
            </a:pPr>
            <a:r>
              <a:rPr lang="en-US"/>
              <a:t>To collaborate and work together to develop your own and others understanding of theory and its application to research and practice.</a:t>
            </a:r>
          </a:p>
          <a:p>
            <a:endParaRPr lang="en-US"/>
          </a:p>
        </p:txBody>
      </p:sp>
    </p:spTree>
    <p:extLst>
      <p:ext uri="{BB962C8B-B14F-4D97-AF65-F5344CB8AC3E}">
        <p14:creationId xmlns:p14="http://schemas.microsoft.com/office/powerpoint/2010/main" val="29042021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74202-4149-8FBD-14F4-F5749975B13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3B58DEC-0005-3249-73BC-5DBD5E11B7F9}"/>
              </a:ext>
            </a:extLst>
          </p:cNvPr>
          <p:cNvSpPr>
            <a:spLocks noGrp="1"/>
          </p:cNvSpPr>
          <p:nvPr>
            <p:ph type="title"/>
          </p:nvPr>
        </p:nvSpPr>
        <p:spPr>
          <a:xfrm>
            <a:off x="656004" y="-4021"/>
            <a:ext cx="11526779" cy="1000390"/>
          </a:xfrm>
        </p:spPr>
        <p:txBody>
          <a:bodyPr/>
          <a:lstStyle/>
          <a:p>
            <a:r>
              <a:rPr lang="en-US">
                <a:solidFill>
                  <a:schemeClr val="bg1"/>
                </a:solidFill>
              </a:rPr>
              <a:t>WHO is involved in social theories in research and practice?</a:t>
            </a:r>
          </a:p>
        </p:txBody>
      </p:sp>
      <p:sp>
        <p:nvSpPr>
          <p:cNvPr id="4" name="Slide Number Placeholder 3">
            <a:extLst>
              <a:ext uri="{FF2B5EF4-FFF2-40B4-BE49-F238E27FC236}">
                <a16:creationId xmlns:a16="http://schemas.microsoft.com/office/drawing/2014/main" id="{A630D8D3-5408-B455-7893-F0435F322488}"/>
              </a:ext>
            </a:extLst>
          </p:cNvPr>
          <p:cNvSpPr>
            <a:spLocks noGrp="1"/>
          </p:cNvSpPr>
          <p:nvPr>
            <p:ph type="sldNum" sz="quarter" idx="12"/>
          </p:nvPr>
        </p:nvSpPr>
        <p:spPr>
          <a:xfrm>
            <a:off x="121646" y="569183"/>
            <a:ext cx="399350" cy="288759"/>
          </a:xfrm>
        </p:spPr>
        <p:txBody>
          <a:bodyPr/>
          <a:lstStyle/>
          <a:p>
            <a:fld id="{4FAB73BC-B049-4115-A692-8D63A059BFB8}" type="slidenum">
              <a:rPr lang="en-US" smtClean="0"/>
              <a:pPr/>
              <a:t>49</a:t>
            </a:fld>
            <a:endParaRPr lang="en-US"/>
          </a:p>
        </p:txBody>
      </p:sp>
      <p:graphicFrame>
        <p:nvGraphicFramePr>
          <p:cNvPr id="13" name="Content Placeholder 12">
            <a:extLst>
              <a:ext uri="{FF2B5EF4-FFF2-40B4-BE49-F238E27FC236}">
                <a16:creationId xmlns:a16="http://schemas.microsoft.com/office/drawing/2014/main" id="{96BBD657-DB4A-C9F8-3B0D-DE425E4A8E3A}"/>
              </a:ext>
            </a:extLst>
          </p:cNvPr>
          <p:cNvGraphicFramePr>
            <a:graphicFrameLocks noGrp="1"/>
          </p:cNvGraphicFramePr>
          <p:nvPr>
            <p:ph sz="quarter" idx="13"/>
          </p:nvPr>
        </p:nvGraphicFramePr>
        <p:xfrm>
          <a:off x="2474913" y="1400175"/>
          <a:ext cx="8874125" cy="5027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a:extLst>
              <a:ext uri="{FF2B5EF4-FFF2-40B4-BE49-F238E27FC236}">
                <a16:creationId xmlns:a16="http://schemas.microsoft.com/office/drawing/2014/main" id="{D7FEB431-62CE-7C33-9C29-CBDAB59CDCCC}"/>
              </a:ext>
            </a:extLst>
          </p:cNvPr>
          <p:cNvSpPr txBox="1"/>
          <p:nvPr/>
        </p:nvSpPr>
        <p:spPr>
          <a:xfrm>
            <a:off x="1317009" y="5934333"/>
            <a:ext cx="6100548" cy="646331"/>
          </a:xfrm>
          <a:prstGeom prst="rect">
            <a:avLst/>
          </a:prstGeom>
          <a:noFill/>
        </p:spPr>
        <p:txBody>
          <a:bodyPr wrap="square">
            <a:spAutoFit/>
          </a:bodyPr>
          <a:lstStyle/>
          <a:p>
            <a:r>
              <a:rPr lang="en-GB" sz="1800">
                <a:solidFill>
                  <a:schemeClr val="bg1"/>
                </a:solidFill>
              </a:rPr>
              <a:t>Wenger, E. (1999). </a:t>
            </a:r>
            <a:r>
              <a:rPr lang="en-GB" sz="1800" i="1">
                <a:solidFill>
                  <a:schemeClr val="bg1"/>
                </a:solidFill>
              </a:rPr>
              <a:t>Communities of practice: Learning, meaning, and identity</a:t>
            </a:r>
            <a:r>
              <a:rPr lang="en-GB" sz="1800">
                <a:solidFill>
                  <a:schemeClr val="bg1"/>
                </a:solidFill>
              </a:rPr>
              <a:t>. Cambridge university press.</a:t>
            </a:r>
            <a:endParaRPr lang="en-US" sz="1800">
              <a:solidFill>
                <a:schemeClr val="bg1"/>
              </a:solidFill>
            </a:endParaRPr>
          </a:p>
        </p:txBody>
      </p:sp>
    </p:spTree>
    <p:extLst>
      <p:ext uri="{BB962C8B-B14F-4D97-AF65-F5344CB8AC3E}">
        <p14:creationId xmlns:p14="http://schemas.microsoft.com/office/powerpoint/2010/main" val="37817232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47FCC-9BB3-D145-FD03-0318E0F8206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059FBB9-210B-7025-B35E-57890AF14856}"/>
              </a:ext>
            </a:extLst>
          </p:cNvPr>
          <p:cNvSpPr>
            <a:spLocks noGrp="1"/>
          </p:cNvSpPr>
          <p:nvPr>
            <p:ph type="title"/>
          </p:nvPr>
        </p:nvSpPr>
        <p:spPr>
          <a:xfrm>
            <a:off x="667727" y="406287"/>
            <a:ext cx="11526779" cy="1000390"/>
          </a:xfrm>
        </p:spPr>
        <p:txBody>
          <a:bodyPr/>
          <a:lstStyle/>
          <a:p>
            <a:r>
              <a:rPr lang="en-US">
                <a:solidFill>
                  <a:schemeClr val="bg1"/>
                </a:solidFill>
              </a:rPr>
              <a:t>Why social theories in research and practice?</a:t>
            </a:r>
          </a:p>
        </p:txBody>
      </p:sp>
      <p:sp>
        <p:nvSpPr>
          <p:cNvPr id="4" name="Slide Number Placeholder 3">
            <a:extLst>
              <a:ext uri="{FF2B5EF4-FFF2-40B4-BE49-F238E27FC236}">
                <a16:creationId xmlns:a16="http://schemas.microsoft.com/office/drawing/2014/main" id="{8FB36C98-53F1-16EE-F1F8-1EFE36275CDE}"/>
              </a:ext>
            </a:extLst>
          </p:cNvPr>
          <p:cNvSpPr>
            <a:spLocks noGrp="1"/>
          </p:cNvSpPr>
          <p:nvPr>
            <p:ph type="sldNum" sz="quarter" idx="12"/>
          </p:nvPr>
        </p:nvSpPr>
        <p:spPr>
          <a:xfrm>
            <a:off x="121646" y="569183"/>
            <a:ext cx="399350" cy="288759"/>
          </a:xfrm>
        </p:spPr>
        <p:txBody>
          <a:bodyPr/>
          <a:lstStyle/>
          <a:p>
            <a:fld id="{4FAB73BC-B049-4115-A692-8D63A059BFB8}" type="slidenum">
              <a:rPr lang="en-US" smtClean="0"/>
              <a:pPr/>
              <a:t>50</a:t>
            </a:fld>
            <a:endParaRPr lang="en-US"/>
          </a:p>
        </p:txBody>
      </p:sp>
      <p:graphicFrame>
        <p:nvGraphicFramePr>
          <p:cNvPr id="2" name="Content Placeholder 3">
            <a:extLst>
              <a:ext uri="{FF2B5EF4-FFF2-40B4-BE49-F238E27FC236}">
                <a16:creationId xmlns:a16="http://schemas.microsoft.com/office/drawing/2014/main" id="{1A478CA9-5932-3761-CCE4-625C06756F88}"/>
              </a:ext>
            </a:extLst>
          </p:cNvPr>
          <p:cNvGraphicFramePr>
            <a:graphicFrameLocks noGrp="1"/>
          </p:cNvGraphicFramePr>
          <p:nvPr>
            <p:ph sz="quarter" idx="13"/>
          </p:nvPr>
        </p:nvGraphicFramePr>
        <p:xfrm>
          <a:off x="1328738" y="1400175"/>
          <a:ext cx="10020300" cy="5027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80882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D2DE2BDC-D9B8-83A1-B1F1-AF89987EB41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FFF71CA-B54A-9CCB-7829-2E974C20469B}"/>
              </a:ext>
            </a:extLst>
          </p:cNvPr>
          <p:cNvSpPr>
            <a:spLocks noGrp="1"/>
          </p:cNvSpPr>
          <p:nvPr>
            <p:ph type="title"/>
          </p:nvPr>
        </p:nvSpPr>
        <p:spPr>
          <a:xfrm>
            <a:off x="667727" y="206994"/>
            <a:ext cx="11526779" cy="1000390"/>
          </a:xfrm>
        </p:spPr>
        <p:txBody>
          <a:bodyPr anchor="t">
            <a:normAutofit/>
          </a:bodyPr>
          <a:lstStyle/>
          <a:p>
            <a:r>
              <a:rPr lang="en-US" sz="3300">
                <a:solidFill>
                  <a:schemeClr val="bg1"/>
                </a:solidFill>
              </a:rPr>
              <a:t>Why social theories in research and practice?</a:t>
            </a:r>
          </a:p>
        </p:txBody>
      </p:sp>
      <p:sp>
        <p:nvSpPr>
          <p:cNvPr id="4" name="Slide Number Placeholder 3">
            <a:extLst>
              <a:ext uri="{FF2B5EF4-FFF2-40B4-BE49-F238E27FC236}">
                <a16:creationId xmlns:a16="http://schemas.microsoft.com/office/drawing/2014/main" id="{6CE364CB-EEE4-FBB6-CF91-95A59B383C33}"/>
              </a:ext>
            </a:extLst>
          </p:cNvPr>
          <p:cNvSpPr>
            <a:spLocks noGrp="1"/>
          </p:cNvSpPr>
          <p:nvPr>
            <p:ph type="sldNum" sz="quarter" idx="12"/>
          </p:nvPr>
        </p:nvSpPr>
        <p:spPr>
          <a:xfrm>
            <a:off x="121646" y="569183"/>
            <a:ext cx="399350" cy="288759"/>
          </a:xfrm>
        </p:spPr>
        <p:txBody>
          <a:bodyPr anchor="t">
            <a:normAutofit/>
          </a:bodyPr>
          <a:lstStyle/>
          <a:p>
            <a:pPr>
              <a:spcAft>
                <a:spcPts val="600"/>
              </a:spcAft>
            </a:pPr>
            <a:fld id="{4FAB73BC-B049-4115-A692-8D63A059BFB8}" type="slidenum">
              <a:rPr lang="en-US" smtClean="0"/>
              <a:pPr>
                <a:spcAft>
                  <a:spcPts val="600"/>
                </a:spcAft>
              </a:pPr>
              <a:t>51</a:t>
            </a:fld>
            <a:endParaRPr lang="en-US"/>
          </a:p>
        </p:txBody>
      </p:sp>
      <p:graphicFrame>
        <p:nvGraphicFramePr>
          <p:cNvPr id="7" name="Content Placeholder 6">
            <a:extLst>
              <a:ext uri="{FF2B5EF4-FFF2-40B4-BE49-F238E27FC236}">
                <a16:creationId xmlns:a16="http://schemas.microsoft.com/office/drawing/2014/main" id="{FC97FB01-71F0-EC64-B4BB-829F03B7CD62}"/>
              </a:ext>
            </a:extLst>
          </p:cNvPr>
          <p:cNvGraphicFramePr>
            <a:graphicFrameLocks noGrp="1"/>
          </p:cNvGraphicFramePr>
          <p:nvPr>
            <p:ph type="tbl" sz="quarter" idx="13"/>
            <p:extLst>
              <p:ext uri="{D42A27DB-BD31-4B8C-83A1-F6EECF244321}">
                <p14:modId xmlns:p14="http://schemas.microsoft.com/office/powerpoint/2010/main" val="4055916440"/>
              </p:ext>
            </p:extLst>
          </p:nvPr>
        </p:nvGraphicFramePr>
        <p:xfrm>
          <a:off x="900753" y="1241946"/>
          <a:ext cx="10795378" cy="5295334"/>
        </p:xfrm>
        <a:graphic>
          <a:graphicData uri="http://schemas.openxmlformats.org/drawingml/2006/table">
            <a:tbl>
              <a:tblPr firstRow="1" firstCol="1" bandRow="1">
                <a:tableStyleId>{C083E6E3-FA7D-4D7B-A595-EF9225AFEA82}</a:tableStyleId>
              </a:tblPr>
              <a:tblGrid>
                <a:gridCol w="1655921">
                  <a:extLst>
                    <a:ext uri="{9D8B030D-6E8A-4147-A177-3AD203B41FA5}">
                      <a16:colId xmlns:a16="http://schemas.microsoft.com/office/drawing/2014/main" val="53305506"/>
                    </a:ext>
                  </a:extLst>
                </a:gridCol>
                <a:gridCol w="2188854">
                  <a:extLst>
                    <a:ext uri="{9D8B030D-6E8A-4147-A177-3AD203B41FA5}">
                      <a16:colId xmlns:a16="http://schemas.microsoft.com/office/drawing/2014/main" val="2351007768"/>
                    </a:ext>
                  </a:extLst>
                </a:gridCol>
                <a:gridCol w="1535178">
                  <a:extLst>
                    <a:ext uri="{9D8B030D-6E8A-4147-A177-3AD203B41FA5}">
                      <a16:colId xmlns:a16="http://schemas.microsoft.com/office/drawing/2014/main" val="3718486879"/>
                    </a:ext>
                  </a:extLst>
                </a:gridCol>
                <a:gridCol w="681652">
                  <a:extLst>
                    <a:ext uri="{9D8B030D-6E8A-4147-A177-3AD203B41FA5}">
                      <a16:colId xmlns:a16="http://schemas.microsoft.com/office/drawing/2014/main" val="3464428214"/>
                    </a:ext>
                  </a:extLst>
                </a:gridCol>
                <a:gridCol w="702551">
                  <a:extLst>
                    <a:ext uri="{9D8B030D-6E8A-4147-A177-3AD203B41FA5}">
                      <a16:colId xmlns:a16="http://schemas.microsoft.com/office/drawing/2014/main" val="2535919666"/>
                    </a:ext>
                  </a:extLst>
                </a:gridCol>
                <a:gridCol w="4031222">
                  <a:extLst>
                    <a:ext uri="{9D8B030D-6E8A-4147-A177-3AD203B41FA5}">
                      <a16:colId xmlns:a16="http://schemas.microsoft.com/office/drawing/2014/main" val="596972112"/>
                    </a:ext>
                  </a:extLst>
                </a:gridCol>
              </a:tblGrid>
              <a:tr h="280607">
                <a:tc>
                  <a:txBody>
                    <a:bodyPr/>
                    <a:lstStyle/>
                    <a:p>
                      <a:pPr>
                        <a:buNone/>
                      </a:pPr>
                      <a:r>
                        <a:rPr lang="en-GB" sz="1200" kern="100">
                          <a:solidFill>
                            <a:schemeClr val="bg1"/>
                          </a:solidFill>
                          <a:effectLst/>
                        </a:rPr>
                        <a:t>Date</a:t>
                      </a:r>
                      <a:endParaRPr lang="en-GB" sz="1200" kern="100">
                        <a:solidFill>
                          <a:schemeClr val="bg1"/>
                        </a:solidFill>
                        <a:effectLst/>
                        <a:latin typeface="Aptos"/>
                        <a:ea typeface="Aptos" panose="020B0004020202020204" pitchFamily="34" charset="0"/>
                        <a:cs typeface="Times New Roman"/>
                      </a:endParaRPr>
                    </a:p>
                  </a:txBody>
                  <a:tcPr marL="54138" marR="54138" marT="0" marB="0">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buNone/>
                      </a:pPr>
                      <a:r>
                        <a:rPr lang="en-GB" sz="1200" kern="100">
                          <a:solidFill>
                            <a:schemeClr val="bg1"/>
                          </a:solidFill>
                          <a:effectLst/>
                        </a:rPr>
                        <a:t>Time</a:t>
                      </a:r>
                      <a:endParaRPr lang="en-GB" sz="1200" kern="100">
                        <a:solidFill>
                          <a:schemeClr val="bg1"/>
                        </a:solidFill>
                        <a:effectLst/>
                        <a:latin typeface="Aptos"/>
                        <a:ea typeface="Aptos" panose="020B0004020202020204" pitchFamily="34" charset="0"/>
                        <a:cs typeface="Times New Roman"/>
                      </a:endParaRPr>
                    </a:p>
                  </a:txBody>
                  <a:tcPr marL="54138" marR="54138" marT="0" marB="0">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buNone/>
                      </a:pPr>
                      <a:r>
                        <a:rPr lang="en-GB" sz="1200" kern="100">
                          <a:solidFill>
                            <a:schemeClr val="bg1"/>
                          </a:solidFill>
                          <a:effectLst/>
                        </a:rPr>
                        <a:t>Activity</a:t>
                      </a:r>
                      <a:endParaRPr lang="en-GB" sz="1200" kern="100">
                        <a:solidFill>
                          <a:schemeClr val="bg1"/>
                        </a:solidFill>
                        <a:effectLst/>
                        <a:latin typeface="Aptos"/>
                        <a:ea typeface="Aptos" panose="020B0004020202020204" pitchFamily="34" charset="0"/>
                        <a:cs typeface="Times New Roman"/>
                      </a:endParaRPr>
                    </a:p>
                  </a:txBody>
                  <a:tcPr marL="54138" marR="54138" marT="0" marB="0">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buNone/>
                      </a:pPr>
                      <a:r>
                        <a:rPr lang="en-GB" sz="1200" kern="100">
                          <a:solidFill>
                            <a:schemeClr val="bg1"/>
                          </a:solidFill>
                          <a:effectLst/>
                        </a:rPr>
                        <a:t>Room</a:t>
                      </a:r>
                      <a:endParaRPr lang="en-GB" sz="1200" kern="100">
                        <a:solidFill>
                          <a:schemeClr val="bg1"/>
                        </a:solidFill>
                        <a:effectLst/>
                        <a:latin typeface="Aptos"/>
                        <a:ea typeface="Aptos" panose="020B0004020202020204" pitchFamily="34" charset="0"/>
                        <a:cs typeface="Times New Roman"/>
                      </a:endParaRPr>
                    </a:p>
                  </a:txBody>
                  <a:tcPr marL="54138" marR="54138" marT="0" marB="0">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buNone/>
                      </a:pPr>
                      <a:r>
                        <a:rPr lang="en-GB" sz="1200" kern="100">
                          <a:solidFill>
                            <a:schemeClr val="bg1"/>
                          </a:solidFill>
                          <a:effectLst/>
                        </a:rPr>
                        <a:t>Tutors</a:t>
                      </a:r>
                      <a:endParaRPr lang="en-GB" sz="1200" kern="100">
                        <a:solidFill>
                          <a:schemeClr val="bg1"/>
                        </a:solidFill>
                        <a:effectLst/>
                        <a:latin typeface="Aptos"/>
                        <a:ea typeface="Aptos" panose="020B0004020202020204" pitchFamily="34" charset="0"/>
                        <a:cs typeface="Times New Roman"/>
                      </a:endParaRPr>
                    </a:p>
                  </a:txBody>
                  <a:tcPr marL="54138" marR="54138" marT="0" marB="0">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buNone/>
                      </a:pPr>
                      <a:r>
                        <a:rPr lang="en-GB" sz="1200" kern="100">
                          <a:solidFill>
                            <a:schemeClr val="bg1"/>
                          </a:solidFill>
                          <a:effectLst/>
                        </a:rPr>
                        <a:t>Notes</a:t>
                      </a:r>
                      <a:endParaRPr lang="en-GB" sz="1200" kern="100">
                        <a:solidFill>
                          <a:schemeClr val="bg1"/>
                        </a:solidFill>
                        <a:effectLst/>
                        <a:latin typeface="Aptos"/>
                        <a:ea typeface="Aptos" panose="020B0004020202020204" pitchFamily="34" charset="0"/>
                        <a:cs typeface="Times New Roman"/>
                      </a:endParaRPr>
                    </a:p>
                  </a:txBody>
                  <a:tcPr marL="54138" marR="54138" marT="0" marB="0">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318029363"/>
                  </a:ext>
                </a:extLst>
              </a:tr>
              <a:tr h="733200">
                <a:tc>
                  <a:txBody>
                    <a:bodyPr/>
                    <a:lstStyle/>
                    <a:p>
                      <a:pPr>
                        <a:buNone/>
                      </a:pPr>
                      <a:r>
                        <a:rPr lang="en-GB" sz="1200" b="1" kern="100">
                          <a:solidFill>
                            <a:schemeClr val="bg1"/>
                          </a:solidFill>
                          <a:effectLst/>
                        </a:rPr>
                        <a:t>Friday 2nd October</a:t>
                      </a:r>
                      <a:endParaRPr lang="en-GB" sz="1200" b="1"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11:00-13:00</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Introductory Session</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AG 3/4</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All tutors</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All tutors to give overview of social theories, their theoretical interest/strand and examples of applying theory to research/practice</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449633974"/>
                  </a:ext>
                </a:extLst>
              </a:tr>
              <a:tr h="506904">
                <a:tc>
                  <a:txBody>
                    <a:bodyPr/>
                    <a:lstStyle/>
                    <a:p>
                      <a:pPr>
                        <a:buNone/>
                      </a:pPr>
                      <a:r>
                        <a:rPr lang="en-GB" sz="1200" b="1" kern="100">
                          <a:solidFill>
                            <a:schemeClr val="bg1"/>
                          </a:solidFill>
                          <a:effectLst/>
                        </a:rPr>
                        <a:t>Wednesday 7</a:t>
                      </a:r>
                      <a:r>
                        <a:rPr lang="en-GB" sz="1200" b="1" kern="100" baseline="30000">
                          <a:solidFill>
                            <a:schemeClr val="bg1"/>
                          </a:solidFill>
                          <a:effectLst/>
                        </a:rPr>
                        <a:t>th</a:t>
                      </a:r>
                      <a:r>
                        <a:rPr lang="en-GB" sz="1200" b="1" kern="100">
                          <a:solidFill>
                            <a:schemeClr val="bg1"/>
                          </a:solidFill>
                          <a:effectLst/>
                        </a:rPr>
                        <a:t> October 2026</a:t>
                      </a:r>
                      <a:endParaRPr lang="en-GB" sz="1200" b="1"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10:00-11:30</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Reading Groups</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AG.9</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TA</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526807688"/>
                  </a:ext>
                </a:extLst>
              </a:tr>
              <a:tr h="506904">
                <a:tc>
                  <a:txBody>
                    <a:bodyPr/>
                    <a:lstStyle/>
                    <a:p>
                      <a:pPr>
                        <a:buNone/>
                      </a:pPr>
                      <a:r>
                        <a:rPr lang="en-GB" sz="1200" b="1" kern="100">
                          <a:solidFill>
                            <a:schemeClr val="bg1"/>
                          </a:solidFill>
                          <a:effectLst/>
                        </a:rPr>
                        <a:t>Wednesday 21</a:t>
                      </a:r>
                      <a:r>
                        <a:rPr lang="en-GB" sz="1200" b="1" kern="100" baseline="30000">
                          <a:solidFill>
                            <a:schemeClr val="bg1"/>
                          </a:solidFill>
                          <a:effectLst/>
                        </a:rPr>
                        <a:t>st </a:t>
                      </a:r>
                      <a:r>
                        <a:rPr lang="en-GB" sz="1200" b="1" kern="100">
                          <a:solidFill>
                            <a:schemeClr val="bg1"/>
                          </a:solidFill>
                          <a:effectLst/>
                        </a:rPr>
                        <a:t>October 2026</a:t>
                      </a:r>
                      <a:endParaRPr lang="en-GB" sz="1200" b="1"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10:00 – 11:30</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Reading Groups</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AG.9</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TA</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531527860"/>
                  </a:ext>
                </a:extLst>
              </a:tr>
              <a:tr h="506904">
                <a:tc>
                  <a:txBody>
                    <a:bodyPr/>
                    <a:lstStyle/>
                    <a:p>
                      <a:pPr>
                        <a:buNone/>
                      </a:pPr>
                      <a:r>
                        <a:rPr lang="en-GB" sz="1200" b="1" kern="100">
                          <a:solidFill>
                            <a:schemeClr val="bg1"/>
                          </a:solidFill>
                          <a:effectLst/>
                        </a:rPr>
                        <a:t>Wednesday 28</a:t>
                      </a:r>
                      <a:r>
                        <a:rPr lang="en-GB" sz="1200" b="1" kern="100" baseline="30000">
                          <a:solidFill>
                            <a:schemeClr val="bg1"/>
                          </a:solidFill>
                          <a:effectLst/>
                        </a:rPr>
                        <a:t>th</a:t>
                      </a:r>
                      <a:r>
                        <a:rPr lang="en-GB" sz="1200" b="1" kern="100">
                          <a:solidFill>
                            <a:schemeClr val="bg1"/>
                          </a:solidFill>
                          <a:effectLst/>
                        </a:rPr>
                        <a:t> October 2026</a:t>
                      </a:r>
                      <a:endParaRPr lang="en-GB" sz="1200" b="1"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10:00 – 11:00</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Reading Groups</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AG.9</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TA</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424134013"/>
                  </a:ext>
                </a:extLst>
              </a:tr>
              <a:tr h="506904">
                <a:tc>
                  <a:txBody>
                    <a:bodyPr/>
                    <a:lstStyle/>
                    <a:p>
                      <a:pPr>
                        <a:buNone/>
                      </a:pPr>
                      <a:r>
                        <a:rPr lang="en-GB" sz="1200" b="1" kern="100">
                          <a:solidFill>
                            <a:schemeClr val="bg1"/>
                          </a:solidFill>
                          <a:effectLst/>
                        </a:rPr>
                        <a:t>Wednesday 4</a:t>
                      </a:r>
                      <a:r>
                        <a:rPr lang="en-GB" sz="1200" b="1" kern="100" baseline="30000">
                          <a:solidFill>
                            <a:schemeClr val="bg1"/>
                          </a:solidFill>
                          <a:effectLst/>
                        </a:rPr>
                        <a:t>th</a:t>
                      </a:r>
                      <a:r>
                        <a:rPr lang="en-GB" sz="1200" b="1" kern="100">
                          <a:solidFill>
                            <a:schemeClr val="bg1"/>
                          </a:solidFill>
                          <a:effectLst/>
                        </a:rPr>
                        <a:t> November 2026</a:t>
                      </a:r>
                      <a:endParaRPr lang="en-GB" sz="1200" b="1"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10:00 – 11:30</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Reading Groups</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AG 9</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TA</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437375727"/>
                  </a:ext>
                </a:extLst>
              </a:tr>
              <a:tr h="733200">
                <a:tc>
                  <a:txBody>
                    <a:bodyPr/>
                    <a:lstStyle/>
                    <a:p>
                      <a:pPr>
                        <a:buNone/>
                      </a:pPr>
                      <a:r>
                        <a:rPr lang="en-GB" sz="1200" b="1" kern="100">
                          <a:solidFill>
                            <a:schemeClr val="bg1"/>
                          </a:solidFill>
                          <a:effectLst/>
                        </a:rPr>
                        <a:t>Friday 13</a:t>
                      </a:r>
                      <a:r>
                        <a:rPr lang="en-GB" sz="1200" b="1" kern="100" baseline="30000">
                          <a:solidFill>
                            <a:schemeClr val="bg1"/>
                          </a:solidFill>
                          <a:effectLst/>
                        </a:rPr>
                        <a:t>th</a:t>
                      </a:r>
                      <a:r>
                        <a:rPr lang="en-GB" sz="1200" b="1" kern="100">
                          <a:solidFill>
                            <a:schemeClr val="bg1"/>
                          </a:solidFill>
                          <a:effectLst/>
                        </a:rPr>
                        <a:t> November 2026</a:t>
                      </a:r>
                      <a:endParaRPr lang="en-GB" sz="1200" b="1"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10:00 – 15:00 (followed by programme social)</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Student and tutor roundtable</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B4.3</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All tutors</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Discuss readings as a group and answer student questions.</a:t>
                      </a:r>
                    </a:p>
                    <a:p>
                      <a:pPr>
                        <a:buNone/>
                      </a:pPr>
                      <a:r>
                        <a:rPr lang="en-GB" sz="1200" kern="100">
                          <a:solidFill>
                            <a:schemeClr val="bg1"/>
                          </a:solidFill>
                          <a:effectLst/>
                        </a:rPr>
                        <a:t>Students to split into strand groups.</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474645596"/>
                  </a:ext>
                </a:extLst>
              </a:tr>
              <a:tr h="280607">
                <a:tc gridSpan="6">
                  <a:txBody>
                    <a:bodyPr/>
                    <a:lstStyle/>
                    <a:p>
                      <a:pPr>
                        <a:buNone/>
                      </a:pPr>
                      <a:r>
                        <a:rPr lang="en-GB" sz="1200" b="1" kern="100">
                          <a:solidFill>
                            <a:schemeClr val="bg1"/>
                          </a:solidFill>
                          <a:effectLst/>
                        </a:rPr>
                        <a:t>November 2026 – April 2027 Students meet to deep dive into theory with support from tutor. </a:t>
                      </a:r>
                      <a:endParaRPr lang="en-GB" sz="1200" b="1"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4935452"/>
                  </a:ext>
                </a:extLst>
              </a:tr>
              <a:tr h="506904">
                <a:tc>
                  <a:txBody>
                    <a:bodyPr/>
                    <a:lstStyle/>
                    <a:p>
                      <a:pPr>
                        <a:buNone/>
                      </a:pPr>
                      <a:r>
                        <a:rPr lang="en-GB" sz="1200" b="1" kern="100">
                          <a:solidFill>
                            <a:schemeClr val="bg1"/>
                          </a:solidFill>
                          <a:effectLst/>
                        </a:rPr>
                        <a:t>3</a:t>
                      </a:r>
                      <a:r>
                        <a:rPr lang="en-GB" sz="1200" b="1" kern="100" baseline="30000">
                          <a:solidFill>
                            <a:schemeClr val="bg1"/>
                          </a:solidFill>
                          <a:effectLst/>
                        </a:rPr>
                        <a:t>rd</a:t>
                      </a:r>
                      <a:r>
                        <a:rPr lang="en-GB" sz="1200" b="1" kern="100">
                          <a:solidFill>
                            <a:schemeClr val="bg1"/>
                          </a:solidFill>
                          <a:effectLst/>
                        </a:rPr>
                        <a:t> February 2027 </a:t>
                      </a:r>
                      <a:endParaRPr lang="en-GB" sz="1200" b="1"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10:00 – 12:00</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Midpoint catch up</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AG 3/4</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All tutors</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Students and tutors to discuss learning so far.</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377928575"/>
                  </a:ext>
                </a:extLst>
              </a:tr>
              <a:tr h="733200">
                <a:tc>
                  <a:txBody>
                    <a:bodyPr/>
                    <a:lstStyle/>
                    <a:p>
                      <a:pPr>
                        <a:buNone/>
                      </a:pPr>
                      <a:r>
                        <a:rPr lang="en-GB" sz="1200" b="1" kern="100">
                          <a:solidFill>
                            <a:schemeClr val="bg1"/>
                          </a:solidFill>
                          <a:effectLst/>
                        </a:rPr>
                        <a:t>21</a:t>
                      </a:r>
                      <a:r>
                        <a:rPr lang="en-GB" sz="1200" b="1" kern="100" baseline="30000">
                          <a:solidFill>
                            <a:schemeClr val="bg1"/>
                          </a:solidFill>
                          <a:effectLst/>
                        </a:rPr>
                        <a:t>st</a:t>
                      </a:r>
                      <a:r>
                        <a:rPr lang="en-GB" sz="1200" b="1" kern="100">
                          <a:solidFill>
                            <a:schemeClr val="bg1"/>
                          </a:solidFill>
                          <a:effectLst/>
                        </a:rPr>
                        <a:t> May </a:t>
                      </a:r>
                      <a:endParaRPr lang="en-GB" sz="1200" b="1"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10:00 – 15:00 (followed by programme social)</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Programme conference</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AG 3/4</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All tutors</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buNone/>
                      </a:pPr>
                      <a:r>
                        <a:rPr lang="en-GB" sz="1200" kern="100">
                          <a:solidFill>
                            <a:schemeClr val="bg1"/>
                          </a:solidFill>
                          <a:effectLst/>
                        </a:rPr>
                        <a:t>Students to present their key learning and how they see their chosen theory can be applied in research and practice.</a:t>
                      </a:r>
                      <a:endParaRPr lang="en-GB" sz="1200" kern="100">
                        <a:solidFill>
                          <a:schemeClr val="bg1"/>
                        </a:solidFill>
                        <a:effectLst/>
                        <a:latin typeface="Aptos"/>
                        <a:ea typeface="Aptos" panose="020B0004020202020204" pitchFamily="34" charset="0"/>
                        <a:cs typeface="Times New Roman"/>
                      </a:endParaRPr>
                    </a:p>
                  </a:txBody>
                  <a:tcPr marL="54138" marR="5413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4106793093"/>
                  </a:ext>
                </a:extLst>
              </a:tr>
            </a:tbl>
          </a:graphicData>
        </a:graphic>
      </p:graphicFrame>
    </p:spTree>
    <p:extLst>
      <p:ext uri="{BB962C8B-B14F-4D97-AF65-F5344CB8AC3E}">
        <p14:creationId xmlns:p14="http://schemas.microsoft.com/office/powerpoint/2010/main" val="35137635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8FD539-41D4-2C29-FBB0-CFD8A8B31B52}"/>
              </a:ext>
            </a:extLst>
          </p:cNvPr>
          <p:cNvSpPr>
            <a:spLocks noGrp="1"/>
          </p:cNvSpPr>
          <p:nvPr>
            <p:ph type="title"/>
          </p:nvPr>
        </p:nvSpPr>
        <p:spPr>
          <a:xfrm>
            <a:off x="1582" y="2758"/>
            <a:ext cx="12190418" cy="2615067"/>
          </a:xfrm>
        </p:spPr>
        <p:txBody>
          <a:bodyPr/>
          <a:lstStyle/>
          <a:p>
            <a:r>
              <a:rPr lang="en-US">
                <a:solidFill>
                  <a:schemeClr val="bg1"/>
                </a:solidFill>
              </a:rPr>
              <a:t>JOIN SOCIAL THEORIES IN RESEARCH AND PRACTICE</a:t>
            </a:r>
          </a:p>
        </p:txBody>
      </p:sp>
      <p:sp>
        <p:nvSpPr>
          <p:cNvPr id="5" name="Picture Placeholder 4">
            <a:extLst>
              <a:ext uri="{FF2B5EF4-FFF2-40B4-BE49-F238E27FC236}">
                <a16:creationId xmlns:a16="http://schemas.microsoft.com/office/drawing/2014/main" id="{3CCA4000-2E14-6B35-D1B7-B41DDEAC6460}"/>
              </a:ext>
            </a:extLst>
          </p:cNvPr>
          <p:cNvSpPr>
            <a:spLocks noGrp="1"/>
          </p:cNvSpPr>
          <p:nvPr>
            <p:ph type="pic" sz="quarter" idx="10"/>
          </p:nvPr>
        </p:nvSpPr>
        <p:spPr>
          <a:xfrm>
            <a:off x="6741993" y="3429000"/>
            <a:ext cx="4800705" cy="3429000"/>
          </a:xfrm>
        </p:spPr>
        <p:txBody>
          <a:bodyPr/>
          <a:lstStyle/>
          <a:p>
            <a:endParaRPr lang="en-US"/>
          </a:p>
        </p:txBody>
      </p:sp>
      <p:pic>
        <p:nvPicPr>
          <p:cNvPr id="6" name="Picture 5" descr="QRCode for Social Theories in Research and Practice 2026–2027">
            <a:extLst>
              <a:ext uri="{FF2B5EF4-FFF2-40B4-BE49-F238E27FC236}">
                <a16:creationId xmlns:a16="http://schemas.microsoft.com/office/drawing/2014/main" id="{AA93DFDC-F9E0-6A06-6F0B-1412E03949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6872" y="3239148"/>
            <a:ext cx="3486519" cy="3486519"/>
          </a:xfrm>
          <a:prstGeom prst="rect">
            <a:avLst/>
          </a:prstGeom>
        </p:spPr>
      </p:pic>
      <p:sp>
        <p:nvSpPr>
          <p:cNvPr id="9" name="Content Placeholder 8">
            <a:extLst>
              <a:ext uri="{FF2B5EF4-FFF2-40B4-BE49-F238E27FC236}">
                <a16:creationId xmlns:a16="http://schemas.microsoft.com/office/drawing/2014/main" id="{850EB952-D001-8C72-18CD-72DCE94943B7}"/>
              </a:ext>
            </a:extLst>
          </p:cNvPr>
          <p:cNvSpPr>
            <a:spLocks noGrp="1"/>
          </p:cNvSpPr>
          <p:nvPr>
            <p:ph sz="quarter" idx="11"/>
          </p:nvPr>
        </p:nvSpPr>
        <p:spPr>
          <a:xfrm>
            <a:off x="764275" y="3827464"/>
            <a:ext cx="5753290" cy="2896066"/>
          </a:xfrm>
        </p:spPr>
        <p:txBody>
          <a:bodyPr vert="horz" lIns="0" tIns="45720" rIns="91440" bIns="45720" rtlCol="0" anchor="t">
            <a:normAutofit/>
          </a:bodyPr>
          <a:lstStyle/>
          <a:p>
            <a:r>
              <a:rPr lang="en-US" sz="2200"/>
              <a:t>Sign up by email, link or QR code:</a:t>
            </a:r>
          </a:p>
          <a:p>
            <a:r>
              <a:rPr lang="en-US" sz="2200">
                <a:solidFill>
                  <a:schemeClr val="accent6">
                    <a:lumMod val="49000"/>
                  </a:schemeClr>
                </a:solidFill>
                <a:hlinkClick r:id="rId4">
                  <a:extLst>
                    <a:ext uri="{A12FA001-AC4F-418D-AE19-62706E023703}">
                      <ahyp:hlinkClr xmlns:ahyp="http://schemas.microsoft.com/office/drawing/2018/hyperlinkcolor" val="tx"/>
                    </a:ext>
                  </a:extLst>
                </a:hlinkClick>
              </a:rPr>
              <a:t>laura.goodfellow@manchester.ac.uk</a:t>
            </a:r>
            <a:endParaRPr lang="en-US" sz="2200">
              <a:solidFill>
                <a:schemeClr val="accent6">
                  <a:lumMod val="49000"/>
                </a:schemeClr>
              </a:solidFill>
            </a:endParaRPr>
          </a:p>
          <a:p>
            <a:r>
              <a:rPr lang="en-US" sz="2200">
                <a:solidFill>
                  <a:schemeClr val="accent6">
                    <a:lumMod val="49000"/>
                  </a:schemeClr>
                </a:solidFill>
                <a:hlinkClick r:id="rId5">
                  <a:extLst>
                    <a:ext uri="{A12FA001-AC4F-418D-AE19-62706E023703}">
                      <ahyp:hlinkClr xmlns:ahyp="http://schemas.microsoft.com/office/drawing/2018/hyperlinkcolor" val="tx"/>
                    </a:ext>
                  </a:extLst>
                </a:hlinkClick>
              </a:rPr>
              <a:t>daniela.faziovargas@manchester.ac.uk</a:t>
            </a:r>
            <a:endParaRPr lang="en-US" sz="2200">
              <a:solidFill>
                <a:schemeClr val="accent6">
                  <a:lumMod val="49000"/>
                </a:schemeClr>
              </a:solidFill>
            </a:endParaRPr>
          </a:p>
          <a:p>
            <a:endParaRPr lang="en-US" sz="2200">
              <a:solidFill>
                <a:schemeClr val="accent6">
                  <a:lumMod val="49000"/>
                </a:schemeClr>
              </a:solidFill>
            </a:endParaRPr>
          </a:p>
          <a:p>
            <a:r>
              <a:rPr lang="en-US" sz="2200">
                <a:solidFill>
                  <a:schemeClr val="accent6">
                    <a:lumMod val="49000"/>
                  </a:schemeClr>
                </a:solidFill>
                <a:hlinkClick r:id="rId6">
                  <a:extLst>
                    <a:ext uri="{A12FA001-AC4F-418D-AE19-62706E023703}">
                      <ahyp:hlinkClr xmlns:ahyp="http://schemas.microsoft.com/office/drawing/2018/hyperlinkcolor" val="tx"/>
                    </a:ext>
                  </a:extLst>
                </a:hlinkClick>
              </a:rPr>
              <a:t>https://forms.cloud.microsoft/e/cCw0cEsXad?origin=lprLink</a:t>
            </a:r>
            <a:endParaRPr lang="en-US" sz="2200">
              <a:solidFill>
                <a:schemeClr val="accent6">
                  <a:lumMod val="49000"/>
                </a:schemeClr>
              </a:solidFill>
            </a:endParaRPr>
          </a:p>
          <a:p>
            <a:endParaRPr lang="en-US" sz="2200"/>
          </a:p>
          <a:p>
            <a:endParaRPr lang="en-US" sz="2200"/>
          </a:p>
          <a:p>
            <a:endParaRPr lang="en-US" sz="2200"/>
          </a:p>
        </p:txBody>
      </p:sp>
    </p:spTree>
    <p:extLst>
      <p:ext uri="{BB962C8B-B14F-4D97-AF65-F5344CB8AC3E}">
        <p14:creationId xmlns:p14="http://schemas.microsoft.com/office/powerpoint/2010/main" val="6776095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9" name="Title 38">
            <a:extLst>
              <a:ext uri="{FF2B5EF4-FFF2-40B4-BE49-F238E27FC236}">
                <a16:creationId xmlns:a16="http://schemas.microsoft.com/office/drawing/2014/main" id="{687563C6-E390-39FC-21DE-D05846F85FCB}"/>
              </a:ext>
            </a:extLst>
          </p:cNvPr>
          <p:cNvSpPr>
            <a:spLocks noGrp="1"/>
          </p:cNvSpPr>
          <p:nvPr>
            <p:ph type="title"/>
          </p:nvPr>
        </p:nvSpPr>
        <p:spPr>
          <a:xfrm>
            <a:off x="3167741" y="-796579"/>
            <a:ext cx="8251373" cy="3657707"/>
          </a:xfrm>
        </p:spPr>
        <p:txBody>
          <a:bodyPr>
            <a:normAutofit/>
          </a:bodyPr>
          <a:lstStyle/>
          <a:p>
            <a:r>
              <a:rPr lang="en-US"/>
              <a:t>Thank You!</a:t>
            </a:r>
          </a:p>
        </p:txBody>
      </p:sp>
      <p:sp>
        <p:nvSpPr>
          <p:cNvPr id="21" name="Text Placeholder 20">
            <a:extLst>
              <a:ext uri="{FF2B5EF4-FFF2-40B4-BE49-F238E27FC236}">
                <a16:creationId xmlns:a16="http://schemas.microsoft.com/office/drawing/2014/main" id="{AEEAC166-5872-FE79-9D91-88D1ACBA2A7D}"/>
              </a:ext>
            </a:extLst>
          </p:cNvPr>
          <p:cNvSpPr>
            <a:spLocks noGrp="1"/>
          </p:cNvSpPr>
          <p:nvPr>
            <p:ph type="body" sz="quarter" idx="13"/>
          </p:nvPr>
        </p:nvSpPr>
        <p:spPr>
          <a:xfrm>
            <a:off x="656005" y="71718"/>
            <a:ext cx="11535995" cy="1918446"/>
          </a:xfrm>
        </p:spPr>
        <p:txBody>
          <a:bodyPr vert="horz" lIns="0" tIns="45720" rIns="91440" bIns="45720" rtlCol="0" anchor="t">
            <a:noAutofit/>
          </a:bodyPr>
          <a:lstStyle/>
          <a:p>
            <a:r>
              <a:rPr lang="en-US"/>
              <a:t>  </a:t>
            </a:r>
          </a:p>
        </p:txBody>
      </p:sp>
    </p:spTree>
    <p:extLst>
      <p:ext uri="{BB962C8B-B14F-4D97-AF65-F5344CB8AC3E}">
        <p14:creationId xmlns:p14="http://schemas.microsoft.com/office/powerpoint/2010/main" val="1951676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lide Master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3c3b776-f99c-4ce0-a981-071b463b7ec2">
      <Terms xmlns="http://schemas.microsoft.com/office/infopath/2007/PartnerControls"/>
    </lcf76f155ced4ddcb4097134ff3c332f>
    <TaxCatchAll xmlns="767badf6-20c8-4220-a9b9-466f91443de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DCF199B660C6841989BB76B435E74AA" ma:contentTypeVersion="19" ma:contentTypeDescription="Create a new document." ma:contentTypeScope="" ma:versionID="4e918921636dff909de805093faee046">
  <xsd:schema xmlns:xsd="http://www.w3.org/2001/XMLSchema" xmlns:xs="http://www.w3.org/2001/XMLSchema" xmlns:p="http://schemas.microsoft.com/office/2006/metadata/properties" xmlns:ns2="43c3b776-f99c-4ce0-a981-071b463b7ec2" xmlns:ns3="767badf6-20c8-4220-a9b9-466f91443dee" targetNamespace="http://schemas.microsoft.com/office/2006/metadata/properties" ma:root="true" ma:fieldsID="05fc18800e6ce4baea0b512b47d47080" ns2:_="" ns3:_="">
    <xsd:import namespace="43c3b776-f99c-4ce0-a981-071b463b7ec2"/>
    <xsd:import namespace="767badf6-20c8-4220-a9b9-466f91443de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c3b776-f99c-4ce0-a981-071b463b7e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d63537c-d192-4dc4-bb87-a5632b1c768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7badf6-20c8-4220-a9b9-466f91443de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387d014-b841-426a-9508-96ec35058eb2}" ma:internalName="TaxCatchAll" ma:showField="CatchAllData" ma:web="767badf6-20c8-4220-a9b9-466f91443d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A6761B-C73F-4AC3-A9DA-69BB500C6DF5}">
  <ds:schemaRefs>
    <ds:schemaRef ds:uri="http://schemas.microsoft.com/sharepoint/v3/contenttype/forms"/>
  </ds:schemaRefs>
</ds:datastoreItem>
</file>

<file path=customXml/itemProps2.xml><?xml version="1.0" encoding="utf-8"?>
<ds:datastoreItem xmlns:ds="http://schemas.openxmlformats.org/officeDocument/2006/customXml" ds:itemID="{FBFC9D72-1BFD-47BC-B5DE-4A165A377DD0}">
  <ds:schemaRefs>
    <ds:schemaRef ds:uri="http://schemas.microsoft.com/office/infopath/2007/PartnerControls"/>
    <ds:schemaRef ds:uri="http://purl.org/dc/dcmitype/"/>
    <ds:schemaRef ds:uri="http://schemas.microsoft.com/office/2006/documentManagement/types"/>
    <ds:schemaRef ds:uri="http://schemas.microsoft.com/office/2006/metadata/properties"/>
    <ds:schemaRef ds:uri="43c3b776-f99c-4ce0-a981-071b463b7ec2"/>
    <ds:schemaRef ds:uri="767badf6-20c8-4220-a9b9-466f91443dee"/>
    <ds:schemaRef ds:uri="http://purl.org/dc/elements/1.1/"/>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0B439CB7-7FE6-4304-883C-6F49E3024C9B}">
  <ds:schemaRefs>
    <ds:schemaRef ds:uri="43c3b776-f99c-4ce0-a981-071b463b7ec2"/>
    <ds:schemaRef ds:uri="767badf6-20c8-4220-a9b9-466f91443d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c152cb07-614e-4abb-818a-f035cfa91a77}" enabled="0" method="" siteId="{c152cb07-614e-4abb-818a-f035cfa91a77}" removed="1"/>
</clbl:labelList>
</file>

<file path=docProps/app.xml><?xml version="1.0" encoding="utf-8"?>
<Properties xmlns="http://schemas.openxmlformats.org/officeDocument/2006/extended-properties" xmlns:vt="http://schemas.openxmlformats.org/officeDocument/2006/docPropsVTypes">
  <TotalTime>43</TotalTime>
  <Words>3925</Words>
  <Application>Microsoft Office PowerPoint</Application>
  <PresentationFormat>Widescreen</PresentationFormat>
  <Paragraphs>623</Paragraphs>
  <Slides>53</Slides>
  <Notes>22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53</vt:i4>
      </vt:variant>
    </vt:vector>
  </HeadingPairs>
  <TitlesOfParts>
    <vt:vector size="66" baseType="lpstr">
      <vt:lpstr>Aptos</vt:lpstr>
      <vt:lpstr>Aptos Display</vt:lpstr>
      <vt:lpstr>Arial</vt:lpstr>
      <vt:lpstr>Calibri</vt:lpstr>
      <vt:lpstr>Calibri Light</vt:lpstr>
      <vt:lpstr>Cambria</vt:lpstr>
      <vt:lpstr>Courier New</vt:lpstr>
      <vt:lpstr>Open Sans</vt:lpstr>
      <vt:lpstr>Symbol</vt:lpstr>
      <vt:lpstr>Wingdings</vt:lpstr>
      <vt:lpstr>Office Theme</vt:lpstr>
      <vt:lpstr>Slide Masters</vt:lpstr>
      <vt:lpstr>2_Office Theme</vt:lpstr>
      <vt:lpstr>SEED PGR Research Training</vt:lpstr>
      <vt:lpstr>Session Plan</vt:lpstr>
      <vt:lpstr>Small group discussion</vt:lpstr>
      <vt:lpstr>SEED PGR Research Training</vt:lpstr>
      <vt:lpstr>Methods</vt:lpstr>
      <vt:lpstr>PowerPoint Presentation</vt:lpstr>
      <vt:lpstr>Broad-based and specialised</vt:lpstr>
      <vt:lpstr>PowerPoint Presentation</vt:lpstr>
      <vt:lpstr>Broad-based research training</vt:lpstr>
      <vt:lpstr>You navigate your training needs with guidance</vt:lpstr>
      <vt:lpstr>RSCH80000 SEED PGR Research Methods Unit</vt:lpstr>
      <vt:lpstr>PowerPoint Presentation</vt:lpstr>
      <vt:lpstr>PowerPoint Presentation</vt:lpstr>
      <vt:lpstr>PowerPoint Presentation</vt:lpstr>
      <vt:lpstr>PowerPoint Presentation</vt:lpstr>
      <vt:lpstr>PowerPoint Presentation</vt:lpstr>
      <vt:lpstr>PowerPoint Presentation</vt:lpstr>
      <vt:lpstr>SEED PGR Research Training SharePoint</vt:lpstr>
      <vt:lpstr> Auditing research methods units</vt:lpstr>
      <vt:lpstr>Units from SEED's MSc Research Methods that can be audited</vt:lpstr>
      <vt:lpstr>Auditing Specialised Research Methods Units from SEED  </vt:lpstr>
      <vt:lpstr>Auditing specialised research methods units</vt:lpstr>
      <vt:lpstr>Auditing research units: continued</vt:lpstr>
      <vt:lpstr> Some other sources of training and researcher development </vt:lpstr>
      <vt:lpstr>methods.manchester.ac.uk/archive/</vt:lpstr>
      <vt:lpstr>methods@manchester</vt:lpstr>
      <vt:lpstr>Or across the University</vt:lpstr>
      <vt:lpstr>  Some of the Other Online Research Methods Training Support </vt:lpstr>
      <vt:lpstr> Examples of SEED Methods Groups </vt:lpstr>
      <vt:lpstr>Within SEED or department </vt:lpstr>
      <vt:lpstr>University of Manchester and Researcher Development </vt:lpstr>
      <vt:lpstr>Enjoy your journey!</vt:lpstr>
      <vt:lpstr>Researcher Development</vt:lpstr>
      <vt:lpstr>What is researcher development?</vt:lpstr>
      <vt:lpstr>What do we offer?</vt:lpstr>
      <vt:lpstr>PGR Development Sessions</vt:lpstr>
      <vt:lpstr>PGR Development Themes</vt:lpstr>
      <vt:lpstr>PowerPoint Presentation</vt:lpstr>
      <vt:lpstr>PowerPoint Presentation</vt:lpstr>
      <vt:lpstr>Feedback – how do we do it?</vt:lpstr>
      <vt:lpstr>PowerPoint Presentation</vt:lpstr>
      <vt:lpstr>What else?</vt:lpstr>
      <vt:lpstr>Researcher Development@Manchester Supporting researchers to thrive and promoting a positive, inclusive research culture</vt:lpstr>
      <vt:lpstr>Small Group - Discussion</vt:lpstr>
      <vt:lpstr>Thank you for participating</vt:lpstr>
      <vt:lpstr>Social Theories in Research and Practice</vt:lpstr>
      <vt:lpstr>What is social theories in research and practice?</vt:lpstr>
      <vt:lpstr>Why social theories in research and practice?</vt:lpstr>
      <vt:lpstr>WHO is involved in social theories in research and practice?</vt:lpstr>
      <vt:lpstr>Why social theories in research and practice?</vt:lpstr>
      <vt:lpstr>Why social theories in research and practice?</vt:lpstr>
      <vt:lpstr>JOIN SOCIAL THEORIES IN RESEARCH AND PRACTICE</vt:lpstr>
      <vt:lpstr>Thank You!</vt:lpstr>
    </vt:vector>
  </TitlesOfParts>
  <Company>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SEED PGR Research Training</dc:title>
  <dc:creator>Pauline Prevett</dc:creator>
  <cp:lastModifiedBy>Jonathan Gledhill</cp:lastModifiedBy>
  <cp:revision>1</cp:revision>
  <dcterms:created xsi:type="dcterms:W3CDTF">2024-08-19T10:05:45Z</dcterms:created>
  <dcterms:modified xsi:type="dcterms:W3CDTF">2026-09-30T11:59:36Z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0x0101001DCF199B660C6841989BB76B435E74AA</vt:lpwstr>
  </property>
  <property fmtid="{D5CDD505-2E9C-101B-9397-08002B2CF9AE}" pid="3" name="MediaServiceImageTags">
    <vt:lpwstr/>
  </property>
</Properties>
</file>