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handoutMasterIdLst>
    <p:handoutMasterId r:id="rId32"/>
  </p:handoutMasterIdLst>
  <p:sldIdLst>
    <p:sldId id="325" r:id="rId5"/>
    <p:sldId id="384" r:id="rId6"/>
    <p:sldId id="392" r:id="rId7"/>
    <p:sldId id="383" r:id="rId8"/>
    <p:sldId id="370" r:id="rId9"/>
    <p:sldId id="385" r:id="rId10"/>
    <p:sldId id="386" r:id="rId11"/>
    <p:sldId id="373" r:id="rId12"/>
    <p:sldId id="387" r:id="rId13"/>
    <p:sldId id="393" r:id="rId14"/>
    <p:sldId id="395" r:id="rId15"/>
    <p:sldId id="372" r:id="rId16"/>
    <p:sldId id="397" r:id="rId17"/>
    <p:sldId id="404" r:id="rId18"/>
    <p:sldId id="410" r:id="rId19"/>
    <p:sldId id="406" r:id="rId20"/>
    <p:sldId id="405" r:id="rId21"/>
    <p:sldId id="375" r:id="rId22"/>
    <p:sldId id="394" r:id="rId23"/>
    <p:sldId id="335" r:id="rId24"/>
    <p:sldId id="407" r:id="rId25"/>
    <p:sldId id="408" r:id="rId26"/>
    <p:sldId id="260" r:id="rId27"/>
    <p:sldId id="262" r:id="rId28"/>
    <p:sldId id="409" r:id="rId29"/>
    <p:sldId id="261" r:id="rId30"/>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6" autoAdjust="0"/>
    <p:restoredTop sz="89548" autoAdjust="0"/>
  </p:normalViewPr>
  <p:slideViewPr>
    <p:cSldViewPr snapToGrid="0">
      <p:cViewPr varScale="1">
        <p:scale>
          <a:sx n="74" d="100"/>
          <a:sy n="74" d="100"/>
        </p:scale>
        <p:origin x="1051" y="77"/>
      </p:cViewPr>
      <p:guideLst>
        <p:guide pos="3840"/>
        <p:guide orient="horz" pos="2160"/>
      </p:guideLst>
    </p:cSldViewPr>
  </p:slideViewPr>
  <p:notesTextViewPr>
    <p:cViewPr>
      <p:scale>
        <a:sx n="1" d="1"/>
        <a:sy n="1" d="1"/>
      </p:scale>
      <p:origin x="0" y="0"/>
    </p:cViewPr>
  </p:notesTextViewPr>
  <p:notesViewPr>
    <p:cSldViewPr snapToGrid="0">
      <p:cViewPr varScale="1">
        <p:scale>
          <a:sx n="100" d="100"/>
          <a:sy n="100" d="100"/>
        </p:scale>
        <p:origin x="259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F0F6E8B-DF9F-4122-B5CE-45B0B7555FEE}" type="datetime1">
              <a:rPr lang="en-GB" smtClean="0"/>
              <a:t>23/09/2026</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E6B3739-9081-478F-812E-AE7CE140632E}" type="slidenum">
              <a:rPr lang="en-GB" smtClean="0"/>
              <a:t>‹#›</a:t>
            </a:fld>
            <a:endParaRPr lang="en-GB" dirty="0"/>
          </a:p>
        </p:txBody>
      </p:sp>
    </p:spTree>
    <p:extLst>
      <p:ext uri="{BB962C8B-B14F-4D97-AF65-F5344CB8AC3E}">
        <p14:creationId xmlns:p14="http://schemas.microsoft.com/office/powerpoint/2010/main" val="41121049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D3C6486E-0518-4E65-9B27-D1CE42BD0552}" type="datetime1">
              <a:rPr lang="en-GB" noProof="0" smtClean="0"/>
              <a:t>23/09/2026</a:t>
            </a:fld>
            <a:endParaRPr lang="en-GB"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60CF8BB-EBC7-4B8F-9632-A5A136FBB880}" type="slidenum">
              <a:rPr lang="en-GB" noProof="0" smtClean="0"/>
              <a:t>‹#›</a:t>
            </a:fld>
            <a:endParaRPr lang="en-GB" noProof="0" dirty="0"/>
          </a:p>
        </p:txBody>
      </p:sp>
    </p:spTree>
    <p:extLst>
      <p:ext uri="{BB962C8B-B14F-4D97-AF65-F5344CB8AC3E}">
        <p14:creationId xmlns:p14="http://schemas.microsoft.com/office/powerpoint/2010/main" val="117036962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560CF8BB-EBC7-4B8F-9632-A5A136FBB880}" type="slidenum">
              <a:rPr lang="en-GB" noProof="0" smtClean="0"/>
              <a:t>5</a:t>
            </a:fld>
            <a:endParaRPr lang="en-GB" noProof="0" dirty="0"/>
          </a:p>
        </p:txBody>
      </p:sp>
    </p:spTree>
    <p:extLst>
      <p:ext uri="{BB962C8B-B14F-4D97-AF65-F5344CB8AC3E}">
        <p14:creationId xmlns:p14="http://schemas.microsoft.com/office/powerpoint/2010/main" val="3055773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Politics = 8/56 departments nationally</a:t>
            </a:r>
          </a:p>
          <a:p>
            <a:endParaRPr lang="en-GB" dirty="0"/>
          </a:p>
          <a:p>
            <a:r>
              <a:rPr lang="en-GB" dirty="0"/>
              <a:t>Also cross-cutting group on environmental politics</a:t>
            </a:r>
          </a:p>
          <a:p>
            <a:endParaRPr lang="en-GB" dirty="0"/>
          </a:p>
          <a:p>
            <a:r>
              <a:rPr lang="en-GB" dirty="0"/>
              <a:t>Critical global politics: security, conflict, migration, war, peace, international institutions, gender</a:t>
            </a:r>
          </a:p>
          <a:p>
            <a:r>
              <a:rPr lang="en-GB" dirty="0"/>
              <a:t>Global political economy: inequalities in the global political economy (</a:t>
            </a:r>
            <a:r>
              <a:rPr lang="en-GB" dirty="0" err="1"/>
              <a:t>incl</a:t>
            </a:r>
            <a:r>
              <a:rPr lang="en-GB" dirty="0"/>
              <a:t> gender, race, and class), trade and finance, economic governance, environmental crisis/sustainability, capitalism and resistance</a:t>
            </a:r>
          </a:p>
          <a:p>
            <a:r>
              <a:rPr lang="en-GB" dirty="0"/>
              <a:t>Comparative Politics: policymaking, institutions, social movements</a:t>
            </a:r>
          </a:p>
          <a:p>
            <a:r>
              <a:rPr lang="en-GB" dirty="0"/>
              <a:t>D&amp;E: democratic institutions, representation, participation, elections, with focuses on digital politics, gender, and race/ethnicity</a:t>
            </a:r>
          </a:p>
          <a:p>
            <a:endParaRPr lang="en-GB" dirty="0"/>
          </a:p>
          <a:p>
            <a:endParaRPr lang="en-GB" dirty="0"/>
          </a:p>
        </p:txBody>
      </p:sp>
      <p:sp>
        <p:nvSpPr>
          <p:cNvPr id="4" name="Slide Number Placeholder 3"/>
          <p:cNvSpPr>
            <a:spLocks noGrp="1"/>
          </p:cNvSpPr>
          <p:nvPr>
            <p:ph type="sldNum" sz="quarter" idx="5"/>
          </p:nvPr>
        </p:nvSpPr>
        <p:spPr/>
        <p:txBody>
          <a:bodyPr/>
          <a:lstStyle/>
          <a:p>
            <a:fld id="{D123B19E-6BE6-4206-8B60-8916475C6626}" type="slidenum">
              <a:rPr lang="en-GB" smtClean="0"/>
              <a:t>7</a:t>
            </a:fld>
            <a:endParaRPr lang="en-GB"/>
          </a:p>
        </p:txBody>
      </p:sp>
    </p:spTree>
    <p:extLst>
      <p:ext uri="{BB962C8B-B14F-4D97-AF65-F5344CB8AC3E}">
        <p14:creationId xmlns:p14="http://schemas.microsoft.com/office/powerpoint/2010/main" val="595179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123B19E-6BE6-4206-8B60-8916475C6626}" type="slidenum">
              <a:rPr lang="en-GB" smtClean="0"/>
              <a:t>8</a:t>
            </a:fld>
            <a:endParaRPr lang="en-GB"/>
          </a:p>
        </p:txBody>
      </p:sp>
    </p:spTree>
    <p:extLst>
      <p:ext uri="{BB962C8B-B14F-4D97-AF65-F5344CB8AC3E}">
        <p14:creationId xmlns:p14="http://schemas.microsoft.com/office/powerpoint/2010/main" val="2973739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123B19E-6BE6-4206-8B60-8916475C6626}" type="slidenum">
              <a:rPr lang="en-GB" smtClean="0"/>
              <a:t>9</a:t>
            </a:fld>
            <a:endParaRPr lang="en-GB"/>
          </a:p>
        </p:txBody>
      </p:sp>
    </p:spTree>
    <p:extLst>
      <p:ext uri="{BB962C8B-B14F-4D97-AF65-F5344CB8AC3E}">
        <p14:creationId xmlns:p14="http://schemas.microsoft.com/office/powerpoint/2010/main" val="3721580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123B19E-6BE6-4206-8B60-8916475C6626}" type="slidenum">
              <a:rPr lang="en-GB" smtClean="0"/>
              <a:t>12</a:t>
            </a:fld>
            <a:endParaRPr lang="en-GB"/>
          </a:p>
        </p:txBody>
      </p:sp>
    </p:spTree>
    <p:extLst>
      <p:ext uri="{BB962C8B-B14F-4D97-AF65-F5344CB8AC3E}">
        <p14:creationId xmlns:p14="http://schemas.microsoft.com/office/powerpoint/2010/main" val="3095720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551468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6168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216103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795502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564475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7386201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55780"/>
            <a:ext cx="6858000" cy="3200400"/>
          </a:xfrm>
        </p:spPr>
        <p:txBody>
          <a:bodyPr rtlCol="0" anchor="b">
            <a:normAutofit/>
          </a:bodyPr>
          <a:lstStyle>
            <a:lvl1pPr algn="l">
              <a:lnSpc>
                <a:spcPct val="75000"/>
              </a:lnSpc>
              <a:defRPr sz="8000">
                <a:solidFill>
                  <a:schemeClr val="bg1"/>
                </a:solidFill>
              </a:defRPr>
            </a:lvl1pPr>
          </a:lstStyle>
          <a:p>
            <a:pPr rtl="0"/>
            <a:r>
              <a:rPr lang="en-US" noProof="0"/>
              <a:t>Click to edit Master title style</a:t>
            </a:r>
            <a:endParaRPr lang="en-GB" noProof="0" dirty="0"/>
          </a:p>
        </p:txBody>
      </p:sp>
      <p:sp>
        <p:nvSpPr>
          <p:cNvPr id="3" name="Subtitle 2"/>
          <p:cNvSpPr>
            <a:spLocks noGrp="1"/>
          </p:cNvSpPr>
          <p:nvPr>
            <p:ph type="subTitle" idx="1"/>
          </p:nvPr>
        </p:nvSpPr>
        <p:spPr>
          <a:xfrm>
            <a:off x="609600" y="3956180"/>
            <a:ext cx="6858000" cy="1097280"/>
          </a:xfrm>
        </p:spPr>
        <p:txBody>
          <a:bodyPr rtlCol="0">
            <a:normAutofit/>
          </a:bodyPr>
          <a:lstStyle>
            <a:lvl1pPr marL="0" indent="0" algn="l">
              <a:spcBef>
                <a:spcPts val="0"/>
              </a:spcBef>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dirty="0"/>
          </a:p>
        </p:txBody>
      </p:sp>
      <p:sp>
        <p:nvSpPr>
          <p:cNvPr id="4" name="Date Placeholder 3"/>
          <p:cNvSpPr>
            <a:spLocks noGrp="1"/>
          </p:cNvSpPr>
          <p:nvPr>
            <p:ph type="dt" sz="half" idx="10"/>
          </p:nvPr>
        </p:nvSpPr>
        <p:spPr/>
        <p:txBody>
          <a:bodyPr rtlCol="0"/>
          <a:lstStyle/>
          <a:p>
            <a:pPr rtl="0"/>
            <a:fld id="{DEBD3082-5900-46C3-8DC0-B7D450BB0776}" type="datetime1">
              <a:rPr lang="en-GB" noProof="0" smtClean="0"/>
              <a:t>23/09/2026</a:t>
            </a:fld>
            <a:endParaRPr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6" name="Slide Number Placeholder 5"/>
          <p:cNvSpPr>
            <a:spLocks noGrp="1"/>
          </p:cNvSpPr>
          <p:nvPr>
            <p:ph type="sldNum" sz="quarter" idx="12"/>
          </p:nvPr>
        </p:nvSpPr>
        <p:spPr/>
        <p:txBody>
          <a:bodyPr rtlCol="0"/>
          <a:lstStyle/>
          <a:p>
            <a:pPr rtl="0"/>
            <a:fld id="{E31375A4-56A4-47D6-9801-1991572033F7}" type="slidenum">
              <a:rPr lang="en-GB" noProof="0" smtClean="0"/>
              <a:pPr/>
              <a:t>‹#›</a:t>
            </a:fld>
            <a:endParaRPr lang="en-GB" noProof="0" dirty="0"/>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3" name="Content Placeholder 2"/>
          <p:cNvSpPr>
            <a:spLocks noGrp="1"/>
          </p:cNvSpPr>
          <p:nvPr>
            <p:ph idx="1"/>
          </p:nvPr>
        </p:nvSpPr>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4" name="Date Placeholder 3"/>
          <p:cNvSpPr>
            <a:spLocks noGrp="1"/>
          </p:cNvSpPr>
          <p:nvPr>
            <p:ph type="dt" sz="half" idx="10"/>
          </p:nvPr>
        </p:nvSpPr>
        <p:spPr/>
        <p:txBody>
          <a:bodyPr rtlCol="0"/>
          <a:lstStyle>
            <a:lvl1pPr>
              <a:defRPr>
                <a:solidFill>
                  <a:schemeClr val="tx2">
                    <a:lumMod val="65000"/>
                    <a:lumOff val="35000"/>
                  </a:schemeClr>
                </a:solidFill>
              </a:defRPr>
            </a:lvl1pPr>
          </a:lstStyle>
          <a:p>
            <a:pPr rtl="0"/>
            <a:fld id="{41BC3C53-5AE2-4B23-843A-84D6A4FB0F38}" type="datetime1">
              <a:rPr lang="en-GB" noProof="0" smtClean="0"/>
              <a:t>23/09/2026</a:t>
            </a:fld>
            <a:endParaRPr lang="en-GB" noProof="0" dirty="0"/>
          </a:p>
        </p:txBody>
      </p:sp>
      <p:sp>
        <p:nvSpPr>
          <p:cNvPr id="5" name="Footer Placeholder 4"/>
          <p:cNvSpPr>
            <a:spLocks noGrp="1"/>
          </p:cNvSpPr>
          <p:nvPr>
            <p:ph type="ftr" sz="quarter" idx="11"/>
          </p:nvPr>
        </p:nvSpPr>
        <p:spPr/>
        <p:txBody>
          <a:bodyPr rtlCol="0"/>
          <a:lstStyle>
            <a:lvl1pPr>
              <a:defRPr>
                <a:solidFill>
                  <a:schemeClr val="tx2">
                    <a:lumMod val="65000"/>
                    <a:lumOff val="35000"/>
                  </a:schemeClr>
                </a:solidFill>
              </a:defRPr>
            </a:lvl1pPr>
          </a:lstStyle>
          <a:p>
            <a:pPr rtl="0"/>
            <a:r>
              <a:rPr lang="en-GB" noProof="0" dirty="0"/>
              <a:t>Add a footer</a:t>
            </a:r>
          </a:p>
        </p:txBody>
      </p:sp>
      <p:sp>
        <p:nvSpPr>
          <p:cNvPr id="6" name="Slide Number Placeholder 5"/>
          <p:cNvSpPr>
            <a:spLocks noGrp="1"/>
          </p:cNvSpPr>
          <p:nvPr>
            <p:ph type="sldNum" sz="quarter" idx="12"/>
          </p:nvPr>
        </p:nvSpPr>
        <p:spPr/>
        <p:txBody>
          <a:bodyPr rtlCol="0"/>
          <a:lstStyle>
            <a:lvl1pPr>
              <a:defRPr>
                <a:solidFill>
                  <a:schemeClr val="tx2">
                    <a:lumMod val="65000"/>
                    <a:lumOff val="35000"/>
                  </a:schemeClr>
                </a:solidFill>
              </a:defRPr>
            </a:lvl1pPr>
          </a:lstStyle>
          <a:p>
            <a:pPr rtl="0"/>
            <a:fld id="{E31375A4-56A4-47D6-9801-1991572033F7}" type="slidenum">
              <a:rPr lang="en-GB" noProof="0" smtClean="0"/>
              <a:pPr/>
              <a:t>‹#›</a:t>
            </a:fld>
            <a:endParaRPr lang="en-GB" noProof="0"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822960"/>
            <a:ext cx="8686800" cy="2011680"/>
          </a:xfrm>
        </p:spPr>
        <p:txBody>
          <a:bodyPr rtlCol="0" anchor="b">
            <a:normAutofit/>
          </a:bodyPr>
          <a:lstStyle>
            <a:lvl1pPr>
              <a:defRPr sz="6600"/>
            </a:lvl1pPr>
          </a:lstStyle>
          <a:p>
            <a:pPr rtl="0"/>
            <a:r>
              <a:rPr lang="en-US" noProof="0"/>
              <a:t>Click to edit Master title style</a:t>
            </a:r>
            <a:endParaRPr lang="en-GB" noProof="0" dirty="0"/>
          </a:p>
        </p:txBody>
      </p:sp>
      <p:sp>
        <p:nvSpPr>
          <p:cNvPr id="3" name="Text Placeholder 2"/>
          <p:cNvSpPr>
            <a:spLocks noGrp="1"/>
          </p:cNvSpPr>
          <p:nvPr>
            <p:ph type="body" idx="1"/>
          </p:nvPr>
        </p:nvSpPr>
        <p:spPr>
          <a:xfrm>
            <a:off x="609600" y="2834640"/>
            <a:ext cx="8686800" cy="1097280"/>
          </a:xfrm>
        </p:spPr>
        <p:txBody>
          <a:bodyPr rtlCol="0">
            <a:normAutofit/>
          </a:bodyPr>
          <a:lstStyle>
            <a:lvl1pPr marL="0" indent="0">
              <a:spcBef>
                <a:spcPts val="0"/>
              </a:spcBef>
              <a:buNone/>
              <a:defRPr sz="28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en-US" noProof="0"/>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3" name="Content Placeholder 2"/>
          <p:cNvSpPr>
            <a:spLocks noGrp="1"/>
          </p:cNvSpPr>
          <p:nvPr>
            <p:ph sz="half" idx="1"/>
          </p:nvPr>
        </p:nvSpPr>
        <p:spPr>
          <a:xfrm>
            <a:off x="1981200" y="1981200"/>
            <a:ext cx="4572000" cy="4480560"/>
          </a:xfrm>
        </p:spPr>
        <p:txBody>
          <a:bodyPr rtlCol="0">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4" name="Content Placeholder 3"/>
          <p:cNvSpPr>
            <a:spLocks noGrp="1"/>
          </p:cNvSpPr>
          <p:nvPr>
            <p:ph sz="half" idx="2"/>
          </p:nvPr>
        </p:nvSpPr>
        <p:spPr>
          <a:xfrm>
            <a:off x="6781800" y="1981200"/>
            <a:ext cx="4572000" cy="4480560"/>
          </a:xfrm>
        </p:spPr>
        <p:txBody>
          <a:bodyPr rtlCol="0">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5" name="Date Placeholder 4"/>
          <p:cNvSpPr>
            <a:spLocks noGrp="1"/>
          </p:cNvSpPr>
          <p:nvPr>
            <p:ph type="dt" sz="half" idx="10"/>
          </p:nvPr>
        </p:nvSpPr>
        <p:spPr/>
        <p:txBody>
          <a:bodyPr rtlCol="0"/>
          <a:lstStyle/>
          <a:p>
            <a:pPr rtl="0"/>
            <a:fld id="{A5F0C81D-E357-445C-A713-52D5837FD9F6}" type="datetime1">
              <a:rPr lang="en-GB" noProof="0" smtClean="0"/>
              <a:t>23/09/2026</a:t>
            </a:fld>
            <a:endParaRPr lang="en-GB" noProof="0" dirty="0"/>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7" name="Slide Number Placeholder 6"/>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3" name="Text Placeholder 2"/>
          <p:cNvSpPr>
            <a:spLocks noGrp="1"/>
          </p:cNvSpPr>
          <p:nvPr>
            <p:ph type="body" idx="1"/>
          </p:nvPr>
        </p:nvSpPr>
        <p:spPr>
          <a:xfrm>
            <a:off x="1981200" y="1679448"/>
            <a:ext cx="4572000" cy="830487"/>
          </a:xfrm>
        </p:spPr>
        <p:txBody>
          <a:bodyPr rtlCol="0"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p:cNvSpPr>
            <a:spLocks noGrp="1"/>
          </p:cNvSpPr>
          <p:nvPr>
            <p:ph sz="half" idx="2"/>
          </p:nvPr>
        </p:nvSpPr>
        <p:spPr>
          <a:xfrm>
            <a:off x="1981200" y="2509935"/>
            <a:ext cx="4572000" cy="3967065"/>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5" name="Text Placeholder 4"/>
          <p:cNvSpPr>
            <a:spLocks noGrp="1"/>
          </p:cNvSpPr>
          <p:nvPr>
            <p:ph type="body" sz="quarter" idx="3"/>
          </p:nvPr>
        </p:nvSpPr>
        <p:spPr>
          <a:xfrm>
            <a:off x="6781800" y="1679448"/>
            <a:ext cx="4572000" cy="830487"/>
          </a:xfrm>
        </p:spPr>
        <p:txBody>
          <a:bodyPr rtlCol="0"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p:cNvSpPr>
            <a:spLocks noGrp="1"/>
          </p:cNvSpPr>
          <p:nvPr>
            <p:ph sz="quarter" idx="4"/>
          </p:nvPr>
        </p:nvSpPr>
        <p:spPr>
          <a:xfrm>
            <a:off x="6781800" y="2509935"/>
            <a:ext cx="4572000" cy="3967065"/>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7" name="Date Placeholder 6"/>
          <p:cNvSpPr>
            <a:spLocks noGrp="1"/>
          </p:cNvSpPr>
          <p:nvPr>
            <p:ph type="dt" sz="half" idx="10"/>
          </p:nvPr>
        </p:nvSpPr>
        <p:spPr/>
        <p:txBody>
          <a:bodyPr rtlCol="0"/>
          <a:lstStyle/>
          <a:p>
            <a:pPr rtl="0"/>
            <a:fld id="{9106D56A-4A7F-46A5-B870-047976CB3BF2}" type="datetime1">
              <a:rPr lang="en-GB" noProof="0" smtClean="0"/>
              <a:t>23/09/2026</a:t>
            </a:fld>
            <a:endParaRPr lang="en-GB" noProof="0" dirty="0"/>
          </a:p>
        </p:txBody>
      </p:sp>
      <p:sp>
        <p:nvSpPr>
          <p:cNvPr id="8" name="Footer Placeholder 7"/>
          <p:cNvSpPr>
            <a:spLocks noGrp="1"/>
          </p:cNvSpPr>
          <p:nvPr>
            <p:ph type="ftr" sz="quarter" idx="11"/>
          </p:nvPr>
        </p:nvSpPr>
        <p:spPr/>
        <p:txBody>
          <a:bodyPr rtlCol="0"/>
          <a:lstStyle/>
          <a:p>
            <a:pPr rtl="0"/>
            <a:r>
              <a:rPr lang="en-GB" noProof="0" dirty="0"/>
              <a:t>Add a footer</a:t>
            </a:r>
          </a:p>
        </p:txBody>
      </p:sp>
      <p:sp>
        <p:nvSpPr>
          <p:cNvPr id="9" name="Slide Number Placeholder 8"/>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3" name="Date Placeholder 2"/>
          <p:cNvSpPr>
            <a:spLocks noGrp="1"/>
          </p:cNvSpPr>
          <p:nvPr>
            <p:ph type="dt" sz="half" idx="10"/>
          </p:nvPr>
        </p:nvSpPr>
        <p:spPr/>
        <p:txBody>
          <a:bodyPr rtlCol="0"/>
          <a:lstStyle/>
          <a:p>
            <a:pPr rtl="0"/>
            <a:fld id="{D4857C59-A4B6-4896-8CC6-AB12C8A434D7}" type="datetime1">
              <a:rPr lang="en-GB" noProof="0" smtClean="0"/>
              <a:t>23/09/2026</a:t>
            </a:fld>
            <a:endParaRPr lang="en-GB" noProof="0" dirty="0"/>
          </a:p>
        </p:txBody>
      </p:sp>
      <p:sp>
        <p:nvSpPr>
          <p:cNvPr id="4" name="Footer Placeholder 3"/>
          <p:cNvSpPr>
            <a:spLocks noGrp="1"/>
          </p:cNvSpPr>
          <p:nvPr>
            <p:ph type="ftr" sz="quarter" idx="11"/>
          </p:nvPr>
        </p:nvSpPr>
        <p:spPr/>
        <p:txBody>
          <a:bodyPr rtlCol="0"/>
          <a:lstStyle/>
          <a:p>
            <a:pPr rtl="0"/>
            <a:r>
              <a:rPr lang="en-GB" noProof="0" dirty="0"/>
              <a:t>Add a footer</a:t>
            </a:r>
          </a:p>
        </p:txBody>
      </p:sp>
      <p:sp>
        <p:nvSpPr>
          <p:cNvPr id="5" name="Slide Number Placeholder 4"/>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B51F8C73-5761-4804-9750-A947A355D478}" type="datetime1">
              <a:rPr lang="en-GB" noProof="0" smtClean="0"/>
              <a:t>23/09/2026</a:t>
            </a:fld>
            <a:endParaRPr lang="en-GB" noProof="0" dirty="0"/>
          </a:p>
        </p:txBody>
      </p:sp>
      <p:sp>
        <p:nvSpPr>
          <p:cNvPr id="3" name="Footer Placeholder 2"/>
          <p:cNvSpPr>
            <a:spLocks noGrp="1"/>
          </p:cNvSpPr>
          <p:nvPr>
            <p:ph type="ftr" sz="quarter" idx="11"/>
          </p:nvPr>
        </p:nvSpPr>
        <p:spPr/>
        <p:txBody>
          <a:bodyPr rtlCol="0"/>
          <a:lstStyle/>
          <a:p>
            <a:pPr rtl="0"/>
            <a:r>
              <a:rPr lang="en-GB" noProof="0" dirty="0"/>
              <a:t>Add a footer</a:t>
            </a:r>
          </a:p>
        </p:txBody>
      </p:sp>
      <p:sp>
        <p:nvSpPr>
          <p:cNvPr id="4" name="Slide Number Placeholder 3"/>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59420" y="408993"/>
            <a:ext cx="4800937" cy="1828800"/>
          </a:xfrm>
        </p:spPr>
        <p:txBody>
          <a:bodyPr rtlCol="0" anchor="b">
            <a:noAutofit/>
          </a:bodyPr>
          <a:lstStyle>
            <a:lvl1pPr>
              <a:defRPr sz="4400"/>
            </a:lvl1pPr>
          </a:lstStyle>
          <a:p>
            <a:pPr rtl="0"/>
            <a:r>
              <a:rPr lang="en-US" noProof="0"/>
              <a:t>Click to edit Master title style</a:t>
            </a:r>
            <a:endParaRPr lang="en-GB" noProof="0" dirty="0"/>
          </a:p>
        </p:txBody>
      </p:sp>
      <p:sp>
        <p:nvSpPr>
          <p:cNvPr id="3" name="Content Placeholder 2"/>
          <p:cNvSpPr>
            <a:spLocks noGrp="1"/>
          </p:cNvSpPr>
          <p:nvPr>
            <p:ph idx="1"/>
          </p:nvPr>
        </p:nvSpPr>
        <p:spPr>
          <a:xfrm>
            <a:off x="606491" y="381000"/>
            <a:ext cx="5489510" cy="5791200"/>
          </a:xfrm>
        </p:spPr>
        <p:txBody>
          <a:bodyPr rtlCol="0">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4" name="Text Placeholder 3"/>
          <p:cNvSpPr>
            <a:spLocks noGrp="1"/>
          </p:cNvSpPr>
          <p:nvPr>
            <p:ph type="body" sz="half" idx="2"/>
          </p:nvPr>
        </p:nvSpPr>
        <p:spPr>
          <a:xfrm>
            <a:off x="6559420" y="2237793"/>
            <a:ext cx="4800937" cy="1828800"/>
          </a:xfrm>
        </p:spPr>
        <p:txBody>
          <a:bodyPr rtlCol="0">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a:t>Click to edit Master text styles</a:t>
            </a:r>
          </a:p>
        </p:txBody>
      </p:sp>
      <p:sp>
        <p:nvSpPr>
          <p:cNvPr id="5" name="Date Placeholder 4"/>
          <p:cNvSpPr>
            <a:spLocks noGrp="1"/>
          </p:cNvSpPr>
          <p:nvPr>
            <p:ph type="dt" sz="half" idx="10"/>
          </p:nvPr>
        </p:nvSpPr>
        <p:spPr/>
        <p:txBody>
          <a:bodyPr rtlCol="0"/>
          <a:lstStyle/>
          <a:p>
            <a:pPr rtl="0"/>
            <a:fld id="{E89601AD-F3C2-40FD-A053-91AE794FED13}" type="datetime1">
              <a:rPr lang="en-GB" noProof="0" smtClean="0"/>
              <a:t>23/09/2026</a:t>
            </a:fld>
            <a:endParaRPr lang="en-GB" noProof="0" dirty="0"/>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7" name="Slide Number Placeholder 6"/>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p:cNvSpPr>
            <a:spLocks noGrp="1"/>
          </p:cNvSpPr>
          <p:nvPr>
            <p:ph type="title"/>
          </p:nvPr>
        </p:nvSpPr>
        <p:spPr>
          <a:xfrm>
            <a:off x="6556248" y="384048"/>
            <a:ext cx="4800600" cy="1828800"/>
          </a:xfrm>
        </p:spPr>
        <p:txBody>
          <a:bodyPr rtlCol="0" anchor="b">
            <a:noAutofit/>
          </a:bodyPr>
          <a:lstStyle>
            <a:lvl1pPr>
              <a:defRPr sz="4400">
                <a:solidFill>
                  <a:schemeClr val="bg1"/>
                </a:solidFill>
              </a:defRPr>
            </a:lvl1pPr>
          </a:lstStyle>
          <a:p>
            <a:pPr rtl="0"/>
            <a:r>
              <a:rPr lang="en-US" noProof="0"/>
              <a:t>Click to edit Master title style</a:t>
            </a:r>
            <a:endParaRPr lang="en-GB" noProof="0" dirty="0"/>
          </a:p>
        </p:txBody>
      </p:sp>
      <p:sp>
        <p:nvSpPr>
          <p:cNvPr id="3" name="Picture Placeholder 2" descr="An empty placeholder to add an image. Click on the placeholder and select the image that you wish to add"/>
          <p:cNvSpPr>
            <a:spLocks noGrp="1"/>
          </p:cNvSpPr>
          <p:nvPr>
            <p:ph type="pic" idx="1"/>
          </p:nvPr>
        </p:nvSpPr>
        <p:spPr>
          <a:xfrm>
            <a:off x="0" y="0"/>
            <a:ext cx="6096000" cy="6858000"/>
          </a:xfrm>
          <a:ln>
            <a:noFill/>
          </a:ln>
        </p:spPr>
        <p:txBody>
          <a:bodyPr tIns="4572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US" noProof="0"/>
              <a:t>Click icon to add picture</a:t>
            </a:r>
            <a:endParaRPr lang="en-GB" noProof="0" dirty="0"/>
          </a:p>
        </p:txBody>
      </p:sp>
      <p:sp>
        <p:nvSpPr>
          <p:cNvPr id="4" name="Text Placeholder 3"/>
          <p:cNvSpPr>
            <a:spLocks noGrp="1"/>
          </p:cNvSpPr>
          <p:nvPr>
            <p:ph type="body" sz="half" idx="2"/>
          </p:nvPr>
        </p:nvSpPr>
        <p:spPr>
          <a:xfrm>
            <a:off x="6556249" y="2240280"/>
            <a:ext cx="4799140" cy="1828800"/>
          </a:xfrm>
        </p:spPr>
        <p:txBody>
          <a:bodyPr rtlCol="0">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a:t>Click to edit Master text styles</a:t>
            </a:r>
          </a:p>
        </p:txBody>
      </p:sp>
    </p:spTree>
    <p:extLst>
      <p:ext uri="{BB962C8B-B14F-4D97-AF65-F5344CB8AC3E}">
        <p14:creationId xmlns:p14="http://schemas.microsoft.com/office/powerpoint/2010/main" val="57120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dirty="0"/>
          </a:p>
        </p:txBody>
      </p:sp>
      <p:sp>
        <p:nvSpPr>
          <p:cNvPr id="3" name="Vertical Text Placeholder 2"/>
          <p:cNvSpPr>
            <a:spLocks noGrp="1"/>
          </p:cNvSpPr>
          <p:nvPr>
            <p:ph type="body" orient="vert" idx="1"/>
          </p:nvPr>
        </p:nvSpPr>
        <p:spPr/>
        <p:txBody>
          <a:bodyPr vert="eaVert"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4" name="Date Placeholder 3"/>
          <p:cNvSpPr>
            <a:spLocks noGrp="1"/>
          </p:cNvSpPr>
          <p:nvPr>
            <p:ph type="dt" sz="half" idx="10"/>
          </p:nvPr>
        </p:nvSpPr>
        <p:spPr/>
        <p:txBody>
          <a:bodyPr rtlCol="0"/>
          <a:lstStyle/>
          <a:p>
            <a:pPr rtl="0"/>
            <a:fld id="{ECB8FA55-2ADB-4622-B556-EF6CE5C089F6}" type="datetime1">
              <a:rPr lang="en-GB" noProof="0" smtClean="0"/>
              <a:t>23/09/2026</a:t>
            </a:fld>
            <a:endParaRPr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6" name="Slide Number Placeholder 5"/>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42120" y="380999"/>
            <a:ext cx="2011680" cy="6096001"/>
          </a:xfrm>
        </p:spPr>
        <p:txBody>
          <a:bodyPr vert="eaVert" rtlCol="0"/>
          <a:lstStyle>
            <a:lvl1pPr>
              <a:defRPr/>
            </a:lvl1pPr>
          </a:lstStyle>
          <a:p>
            <a:pPr rtl="0"/>
            <a:r>
              <a:rPr lang="en-US" noProof="0"/>
              <a:t>Click to edit Master title style</a:t>
            </a:r>
            <a:endParaRPr lang="en-GB" noProof="0" dirty="0"/>
          </a:p>
        </p:txBody>
      </p:sp>
      <p:sp>
        <p:nvSpPr>
          <p:cNvPr id="3" name="Vertical Text Placeholder 2"/>
          <p:cNvSpPr>
            <a:spLocks noGrp="1"/>
          </p:cNvSpPr>
          <p:nvPr>
            <p:ph type="body" orient="vert" idx="1"/>
          </p:nvPr>
        </p:nvSpPr>
        <p:spPr>
          <a:xfrm>
            <a:off x="1981199" y="380999"/>
            <a:ext cx="7074859" cy="6096001"/>
          </a:xfrm>
        </p:spPr>
        <p:txBody>
          <a:bodyPr vert="eaVert"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4" name="Date Placeholder 3"/>
          <p:cNvSpPr>
            <a:spLocks noGrp="1"/>
          </p:cNvSpPr>
          <p:nvPr>
            <p:ph type="dt" sz="half" idx="10"/>
          </p:nvPr>
        </p:nvSpPr>
        <p:spPr/>
        <p:txBody>
          <a:bodyPr rtlCol="0"/>
          <a:lstStyle/>
          <a:p>
            <a:pPr rtl="0"/>
            <a:fld id="{0D5019B5-78F6-47D1-B118-3AC0393A83BD}" type="datetime1">
              <a:rPr lang="en-GB" noProof="0" smtClean="0"/>
              <a:t>23/09/2026</a:t>
            </a:fld>
            <a:endParaRPr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6" name="Slide Number Placeholder 5"/>
          <p:cNvSpPr>
            <a:spLocks noGrp="1"/>
          </p:cNvSpPr>
          <p:nvPr>
            <p:ph type="sldNum" sz="quarter" idx="12"/>
          </p:nvPr>
        </p:nvSpPr>
        <p:spPr/>
        <p:txBody>
          <a:bodyPr rtlCol="0"/>
          <a:lstStyle/>
          <a:p>
            <a:pPr rtl="0"/>
            <a:fld id="{E31375A4-56A4-47D6-9801-1991572033F7}" type="slidenum">
              <a:rPr lang="en-GB" noProof="0" smtClean="0"/>
              <a:t>‹#›</a:t>
            </a:fld>
            <a:endParaRPr lang="en-GB" noProof="0"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7183482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1200" y="381000"/>
            <a:ext cx="9372600" cy="1295400"/>
          </a:xfrm>
          <a:prstGeom prst="rect">
            <a:avLst/>
          </a:prstGeom>
        </p:spPr>
        <p:txBody>
          <a:bodyPr vert="horz" lIns="91440" tIns="45720" rIns="91440" bIns="45720" rtlCol="0" anchor="b">
            <a:normAutofit/>
          </a:bodyPr>
          <a:lstStyle/>
          <a:p>
            <a:pPr rtl="0"/>
            <a:r>
              <a:rPr lang="en-US" noProof="0"/>
              <a:t>Click to edit Master title style</a:t>
            </a:r>
            <a:endParaRPr lang="en-GB" noProof="0" dirty="0"/>
          </a:p>
        </p:txBody>
      </p:sp>
      <p:sp>
        <p:nvSpPr>
          <p:cNvPr id="3" name="Text Placeholder 2"/>
          <p:cNvSpPr>
            <a:spLocks noGrp="1"/>
          </p:cNvSpPr>
          <p:nvPr>
            <p:ph type="body" idx="1"/>
          </p:nvPr>
        </p:nvSpPr>
        <p:spPr>
          <a:xfrm>
            <a:off x="1981200" y="1987419"/>
            <a:ext cx="9372600" cy="4483101"/>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dirty="0"/>
          </a:p>
        </p:txBody>
      </p:sp>
      <p:sp>
        <p:nvSpPr>
          <p:cNvPr id="4" name="Date Placeholder 3"/>
          <p:cNvSpPr>
            <a:spLocks noGrp="1"/>
          </p:cNvSpPr>
          <p:nvPr>
            <p:ph type="dt" sz="half" idx="2"/>
          </p:nvPr>
        </p:nvSpPr>
        <p:spPr>
          <a:xfrm>
            <a:off x="11631790" y="5586761"/>
            <a:ext cx="280731" cy="883759"/>
          </a:xfrm>
          <a:prstGeom prst="rect">
            <a:avLst/>
          </a:prstGeom>
        </p:spPr>
        <p:txBody>
          <a:bodyPr vert="vert270" lIns="91440" tIns="45720" rIns="91440" bIns="45720" rtlCol="0" anchor="ctr"/>
          <a:lstStyle>
            <a:lvl1pPr algn="l">
              <a:defRPr sz="1200">
                <a:solidFill>
                  <a:schemeClr val="tx2">
                    <a:lumMod val="65000"/>
                    <a:lumOff val="35000"/>
                  </a:schemeClr>
                </a:solidFill>
              </a:defRPr>
            </a:lvl1pPr>
          </a:lstStyle>
          <a:p>
            <a:pPr rtl="0"/>
            <a:fld id="{867A1651-1AF0-488A-9A73-91C2A148B0C8}" type="datetime1">
              <a:rPr lang="en-GB" noProof="0" smtClean="0"/>
              <a:t>23/09/2026</a:t>
            </a:fld>
            <a:endParaRPr lang="en-GB" noProof="0" dirty="0"/>
          </a:p>
        </p:txBody>
      </p:sp>
      <p:sp>
        <p:nvSpPr>
          <p:cNvPr id="5" name="Footer Placeholder 4"/>
          <p:cNvSpPr>
            <a:spLocks noGrp="1"/>
          </p:cNvSpPr>
          <p:nvPr>
            <p:ph type="ftr" sz="quarter" idx="3"/>
          </p:nvPr>
        </p:nvSpPr>
        <p:spPr>
          <a:xfrm>
            <a:off x="11631790" y="365125"/>
            <a:ext cx="280730" cy="5139936"/>
          </a:xfrm>
          <a:prstGeom prst="rect">
            <a:avLst/>
          </a:prstGeom>
        </p:spPr>
        <p:txBody>
          <a:bodyPr vert="vert270" lIns="91440" tIns="45720" rIns="91440" bIns="45720" rtlCol="0" anchor="ctr"/>
          <a:lstStyle>
            <a:lvl1pPr algn="ctr">
              <a:defRPr sz="1200">
                <a:solidFill>
                  <a:schemeClr val="tx2">
                    <a:lumMod val="65000"/>
                    <a:lumOff val="35000"/>
                  </a:schemeClr>
                </a:solidFill>
              </a:defRPr>
            </a:lvl1pPr>
          </a:lstStyle>
          <a:p>
            <a:pPr rtl="0"/>
            <a:r>
              <a:rPr lang="en-GB" noProof="0" dirty="0"/>
              <a:t>Add a footer</a:t>
            </a:r>
          </a:p>
        </p:txBody>
      </p:sp>
      <p:sp>
        <p:nvSpPr>
          <p:cNvPr id="6" name="Slide Number Placeholder 5"/>
          <p:cNvSpPr>
            <a:spLocks noGrp="1"/>
          </p:cNvSpPr>
          <p:nvPr>
            <p:ph type="sldNum" sz="quarter" idx="4"/>
          </p:nvPr>
        </p:nvSpPr>
        <p:spPr>
          <a:xfrm>
            <a:off x="313321" y="6268940"/>
            <a:ext cx="722377" cy="201580"/>
          </a:xfrm>
          <a:prstGeom prst="rect">
            <a:avLst/>
          </a:prstGeom>
        </p:spPr>
        <p:txBody>
          <a:bodyPr vert="horz" lIns="91440" tIns="45720" rIns="91440" bIns="45720" rtlCol="0" anchor="ctr"/>
          <a:lstStyle>
            <a:lvl1pPr algn="l">
              <a:defRPr sz="1200">
                <a:solidFill>
                  <a:schemeClr val="tx2">
                    <a:lumMod val="65000"/>
                    <a:lumOff val="35000"/>
                  </a:schemeClr>
                </a:solidFill>
              </a:defRPr>
            </a:lvl1pPr>
          </a:lstStyle>
          <a:p>
            <a:pPr rtl="0"/>
            <a:fld id="{E31375A4-56A4-47D6-9801-1991572033F7}" type="slidenum">
              <a:rPr lang="en-GB" noProof="0" smtClean="0"/>
              <a:pPr/>
              <a:t>‹#›</a:t>
            </a:fld>
            <a:endParaRPr lang="en-GB" noProof="0"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58" r:id="rId10"/>
    <p:sldLayoutId id="2147483659" r:id="rId11"/>
    <p:sldLayoutId id="214748366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85000"/>
        </a:lnSpc>
        <a:spcBef>
          <a:spcPct val="0"/>
        </a:spcBef>
        <a:buNone/>
        <a:defRPr sz="4400" kern="1200" cap="all" baseline="0">
          <a:solidFill>
            <a:schemeClr val="accent1">
              <a:lumMod val="50000"/>
            </a:schemeClr>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685800" indent="-274320" algn="l" defTabSz="914400" rtl="0" eaLnBrk="1" latinLnBrk="0" hangingPunct="1">
        <a:lnSpc>
          <a:spcPct val="90000"/>
        </a:lnSpc>
        <a:spcBef>
          <a:spcPts val="1200"/>
        </a:spcBef>
        <a:buSzPct val="100000"/>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lnSpc>
          <a:spcPct val="90000"/>
        </a:lnSpc>
        <a:spcBef>
          <a:spcPts val="800"/>
        </a:spcBef>
        <a:buSzPct val="100000"/>
        <a:buFont typeface="Arial" pitchFamily="34" charset="0"/>
        <a:buChar char="▪"/>
        <a:defRPr sz="1800" kern="1200">
          <a:solidFill>
            <a:schemeClr val="tx1"/>
          </a:solidFill>
          <a:latin typeface="+mn-lt"/>
          <a:ea typeface="+mn-ea"/>
          <a:cs typeface="+mn-cs"/>
        </a:defRPr>
      </a:lvl3pPr>
      <a:lvl4pPr marL="12344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4pPr>
      <a:lvl5pPr marL="14630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6916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21031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8pPr>
      <a:lvl9pPr marL="23317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www.humanities-pgr-handbook.manchester.ac.uk/" TargetMode="External"/><Relationship Id="rId2" Type="http://schemas.openxmlformats.org/officeDocument/2006/relationships/hyperlink" Target="https://docs.google.com/document/d/188nhcTplYo30lzdX8MBP1hB8OemMRalPKGXxHVGGgy8/edit?usp=sharing" TargetMode="Externa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mailto:francisco.espinoza@manchester.ac.uk"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mailto:hannah.wright@manchester.ac.uk" TargetMode="External"/><Relationship Id="rId4" Type="http://schemas.openxmlformats.org/officeDocument/2006/relationships/hyperlink" Target="mailto:luke.bhatia@manchester.ac.u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618" y="1866023"/>
            <a:ext cx="12071076" cy="2386978"/>
          </a:xfrm>
        </p:spPr>
        <p:txBody>
          <a:bodyPr anchor="ctr">
            <a:noAutofit/>
          </a:bodyPr>
          <a:lstStyle/>
          <a:p>
            <a:r>
              <a:rPr lang="en-GB" sz="6000" u="sng" dirty="0"/>
              <a:t>Welcome</a:t>
            </a:r>
            <a:br>
              <a:rPr lang="en-GB" sz="6000" dirty="0"/>
            </a:br>
            <a:r>
              <a:rPr lang="en-GB" sz="6000" dirty="0"/>
              <a:t>To your Politics PhD </a:t>
            </a:r>
            <a:br>
              <a:rPr lang="en-GB" sz="6000" dirty="0"/>
            </a:br>
            <a:r>
              <a:rPr lang="en-GB" sz="6000" dirty="0"/>
              <a:t>at the </a:t>
            </a:r>
            <a:br>
              <a:rPr lang="en-GB" sz="6000" dirty="0"/>
            </a:br>
            <a:r>
              <a:rPr lang="en-GB" sz="6000" dirty="0"/>
              <a:t>University of </a:t>
            </a:r>
            <a:br>
              <a:rPr lang="en-GB" sz="6000" dirty="0"/>
            </a:br>
            <a:r>
              <a:rPr lang="en-GB" sz="6000" dirty="0"/>
              <a:t>Manchester</a:t>
            </a:r>
            <a:br>
              <a:rPr lang="en-GB" sz="6000" dirty="0"/>
            </a:br>
            <a:br>
              <a:rPr lang="en-GB" sz="6000" dirty="0"/>
            </a:br>
            <a:endParaRPr lang="en-GB" sz="6000" dirty="0"/>
          </a:p>
        </p:txBody>
      </p:sp>
      <p:sp>
        <p:nvSpPr>
          <p:cNvPr id="3" name="Subtitle 2"/>
          <p:cNvSpPr>
            <a:spLocks noGrp="1"/>
          </p:cNvSpPr>
          <p:nvPr>
            <p:ph type="subTitle" idx="1"/>
          </p:nvPr>
        </p:nvSpPr>
        <p:spPr>
          <a:xfrm>
            <a:off x="407372" y="4527396"/>
            <a:ext cx="8568951" cy="2037350"/>
          </a:xfrm>
        </p:spPr>
        <p:txBody>
          <a:bodyPr anchor="ctr">
            <a:normAutofit fontScale="92500"/>
          </a:bodyPr>
          <a:lstStyle/>
          <a:p>
            <a:r>
              <a:rPr lang="en-GB" sz="4400" dirty="0"/>
              <a:t>Paul Tobin &amp; Lotte Hargrave</a:t>
            </a:r>
          </a:p>
          <a:p>
            <a:r>
              <a:rPr lang="en-GB" sz="4400" dirty="0"/>
              <a:t>Politics PhD Director &amp; Deputy Director</a:t>
            </a:r>
          </a:p>
          <a:p>
            <a:endParaRPr lang="en-GB" dirty="0"/>
          </a:p>
          <a:p>
            <a:r>
              <a:rPr lang="en-GB" i="1" dirty="0"/>
              <a:t>September 2026</a:t>
            </a:r>
          </a:p>
        </p:txBody>
      </p:sp>
      <p:pic>
        <p:nvPicPr>
          <p:cNvPr id="4" name="Picture 3"/>
          <p:cNvPicPr>
            <a:picLocks noChangeAspect="1"/>
          </p:cNvPicPr>
          <p:nvPr/>
        </p:nvPicPr>
        <p:blipFill>
          <a:blip r:embed="rId2"/>
          <a:stretch>
            <a:fillRect/>
          </a:stretch>
        </p:blipFill>
        <p:spPr>
          <a:xfrm>
            <a:off x="9916919" y="5661252"/>
            <a:ext cx="1963082" cy="823031"/>
          </a:xfrm>
          <a:prstGeom prst="rect">
            <a:avLst/>
          </a:prstGeom>
        </p:spPr>
      </p:pic>
    </p:spTree>
    <p:extLst>
      <p:ext uri="{BB962C8B-B14F-4D97-AF65-F5344CB8AC3E}">
        <p14:creationId xmlns:p14="http://schemas.microsoft.com/office/powerpoint/2010/main" val="20455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8EDD3-EC77-2697-9F9F-DA21292C0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CDBA78-D494-F0A3-A56C-ACFA3B3FA661}"/>
              </a:ext>
            </a:extLst>
          </p:cNvPr>
          <p:cNvSpPr>
            <a:spLocks noGrp="1"/>
          </p:cNvSpPr>
          <p:nvPr>
            <p:ph type="title"/>
          </p:nvPr>
        </p:nvSpPr>
        <p:spPr>
          <a:xfrm>
            <a:off x="1219201" y="548681"/>
            <a:ext cx="9753599" cy="823031"/>
          </a:xfrm>
        </p:spPr>
        <p:txBody>
          <a:bodyPr>
            <a:normAutofit/>
          </a:bodyPr>
          <a:lstStyle/>
          <a:p>
            <a:r>
              <a:rPr lang="en-GB" dirty="0" err="1"/>
              <a:t>INtroductions</a:t>
            </a:r>
            <a:endParaRPr lang="en-GB" dirty="0"/>
          </a:p>
        </p:txBody>
      </p:sp>
      <p:sp>
        <p:nvSpPr>
          <p:cNvPr id="5" name="AutoShape 6" descr="Image result for italian flag">
            <a:extLst>
              <a:ext uri="{FF2B5EF4-FFF2-40B4-BE49-F238E27FC236}">
                <a16:creationId xmlns:a16="http://schemas.microsoft.com/office/drawing/2014/main" id="{EFC0AB9C-EDD8-CC4C-2375-4C206B0631B1}"/>
              </a:ext>
            </a:extLst>
          </p:cNvPr>
          <p:cNvSpPr>
            <a:spLocks noChangeAspect="1" noChangeArrowheads="1"/>
          </p:cNvSpPr>
          <p:nvPr/>
        </p:nvSpPr>
        <p:spPr bwMode="auto">
          <a:xfrm>
            <a:off x="157163" y="-144463"/>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8" descr="Image result for italian flag">
            <a:extLst>
              <a:ext uri="{FF2B5EF4-FFF2-40B4-BE49-F238E27FC236}">
                <a16:creationId xmlns:a16="http://schemas.microsoft.com/office/drawing/2014/main" id="{3B9FABC4-53D7-C045-9389-198BD1FE90DA}"/>
              </a:ext>
            </a:extLst>
          </p:cNvPr>
          <p:cNvSpPr>
            <a:spLocks noChangeAspect="1" noChangeArrowheads="1"/>
          </p:cNvSpPr>
          <p:nvPr/>
        </p:nvSpPr>
        <p:spPr bwMode="auto">
          <a:xfrm>
            <a:off x="309563" y="79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12" descr="Image result for french flag">
            <a:extLst>
              <a:ext uri="{FF2B5EF4-FFF2-40B4-BE49-F238E27FC236}">
                <a16:creationId xmlns:a16="http://schemas.microsoft.com/office/drawing/2014/main" id="{2A9E0136-764A-C5AE-C6A8-F3514CDAABD2}"/>
              </a:ext>
            </a:extLst>
          </p:cNvPr>
          <p:cNvSpPr>
            <a:spLocks noChangeAspect="1" noChangeArrowheads="1"/>
          </p:cNvSpPr>
          <p:nvPr/>
        </p:nvSpPr>
        <p:spPr bwMode="auto">
          <a:xfrm>
            <a:off x="461965" y="1603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Content Placeholder 2">
            <a:extLst>
              <a:ext uri="{FF2B5EF4-FFF2-40B4-BE49-F238E27FC236}">
                <a16:creationId xmlns:a16="http://schemas.microsoft.com/office/drawing/2014/main" id="{07CD665D-0D1A-BF29-80E6-2A92750E1F79}"/>
              </a:ext>
            </a:extLst>
          </p:cNvPr>
          <p:cNvSpPr txBox="1">
            <a:spLocks/>
          </p:cNvSpPr>
          <p:nvPr/>
        </p:nvSpPr>
        <p:spPr>
          <a:xfrm>
            <a:off x="983433" y="1631443"/>
            <a:ext cx="9753599" cy="5026570"/>
          </a:xfrm>
          <a:prstGeom prst="rect">
            <a:avLst/>
          </a:prstGeom>
        </p:spPr>
        <p:txBody>
          <a:bodyPr vert="horz" lIns="91440" tIns="45720" rIns="91440" bIns="45720" numCol="1" rtlCol="0">
            <a:noAutofit/>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a:lnSpc>
                <a:spcPct val="100000"/>
              </a:lnSpc>
            </a:pPr>
            <a:r>
              <a:rPr lang="en-GB" sz="3200" dirty="0"/>
              <a:t>What’s your name?</a:t>
            </a:r>
          </a:p>
          <a:p>
            <a:pPr>
              <a:lnSpc>
                <a:spcPct val="100000"/>
              </a:lnSpc>
            </a:pPr>
            <a:r>
              <a:rPr lang="en-GB" sz="3200" dirty="0"/>
              <a:t>Have you lived in the UK before?</a:t>
            </a:r>
          </a:p>
          <a:p>
            <a:pPr>
              <a:lnSpc>
                <a:spcPct val="100000"/>
              </a:lnSpc>
            </a:pPr>
            <a:r>
              <a:rPr lang="en-GB" sz="3200" dirty="0"/>
              <a:t>What is the topic of your research… in a maximum of two sentences?</a:t>
            </a:r>
          </a:p>
          <a:p>
            <a:pPr>
              <a:lnSpc>
                <a:spcPct val="100000"/>
              </a:lnSpc>
            </a:pPr>
            <a:endParaRPr lang="en-GB" sz="2800" dirty="0"/>
          </a:p>
          <a:p>
            <a:pPr marL="45720" indent="0">
              <a:lnSpc>
                <a:spcPct val="100000"/>
              </a:lnSpc>
              <a:buNone/>
            </a:pPr>
            <a:r>
              <a:rPr lang="en-GB" sz="3200" dirty="0"/>
              <a:t>	</a:t>
            </a:r>
          </a:p>
          <a:p>
            <a:pPr>
              <a:lnSpc>
                <a:spcPct val="100000"/>
              </a:lnSpc>
            </a:pPr>
            <a:endParaRPr lang="en-GB" sz="3200" dirty="0"/>
          </a:p>
          <a:p>
            <a:pPr>
              <a:lnSpc>
                <a:spcPct val="100000"/>
              </a:lnSpc>
            </a:pPr>
            <a:endParaRPr lang="en-GB" sz="3200" dirty="0"/>
          </a:p>
        </p:txBody>
      </p:sp>
      <p:pic>
        <p:nvPicPr>
          <p:cNvPr id="3" name="Picture 2">
            <a:extLst>
              <a:ext uri="{FF2B5EF4-FFF2-40B4-BE49-F238E27FC236}">
                <a16:creationId xmlns:a16="http://schemas.microsoft.com/office/drawing/2014/main" id="{6888FD16-5007-F709-9D4D-62DF3070E72D}"/>
              </a:ext>
            </a:extLst>
          </p:cNvPr>
          <p:cNvPicPr>
            <a:picLocks noChangeAspect="1"/>
          </p:cNvPicPr>
          <p:nvPr/>
        </p:nvPicPr>
        <p:blipFill>
          <a:blip r:embed="rId2"/>
          <a:stretch>
            <a:fillRect/>
          </a:stretch>
        </p:blipFill>
        <p:spPr>
          <a:xfrm>
            <a:off x="9916919" y="5661252"/>
            <a:ext cx="1963082" cy="823031"/>
          </a:xfrm>
          <a:prstGeom prst="rect">
            <a:avLst/>
          </a:prstGeom>
        </p:spPr>
      </p:pic>
    </p:spTree>
    <p:extLst>
      <p:ext uri="{BB962C8B-B14F-4D97-AF65-F5344CB8AC3E}">
        <p14:creationId xmlns:p14="http://schemas.microsoft.com/office/powerpoint/2010/main" val="1351279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91DFE-78B3-BF99-FE1C-85F85376AB42}"/>
            </a:ext>
          </a:extLst>
        </p:cNvPr>
        <p:cNvGrpSpPr/>
        <p:nvPr/>
      </p:nvGrpSpPr>
      <p:grpSpPr>
        <a:xfrm>
          <a:off x="0" y="0"/>
          <a:ext cx="0" cy="0"/>
          <a:chOff x="0" y="0"/>
          <a:chExt cx="0" cy="0"/>
        </a:xfrm>
      </p:grpSpPr>
      <p:sp>
        <p:nvSpPr>
          <p:cNvPr id="3" name="What might we be able to say about the politics of the EU by looking at the countries of Europe that were not in the EEC?">
            <a:extLst>
              <a:ext uri="{FF2B5EF4-FFF2-40B4-BE49-F238E27FC236}">
                <a16:creationId xmlns:a16="http://schemas.microsoft.com/office/drawing/2014/main" id="{7C697919-BD7F-E362-6709-9CEACFE342AE}"/>
              </a:ext>
            </a:extLst>
          </p:cNvPr>
          <p:cNvSpPr txBox="1">
            <a:spLocks/>
          </p:cNvSpPr>
          <p:nvPr/>
        </p:nvSpPr>
        <p:spPr>
          <a:xfrm>
            <a:off x="2503783" y="1291858"/>
            <a:ext cx="7184434" cy="3697074"/>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ln w="508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lIns="91440" tIns="45720" rIns="91440" bIns="45720" rtlCol="0">
            <a:normAutofit lnSpcReduction="10000"/>
          </a:bodyPr>
          <a:lstStyle>
            <a:lvl1pPr marL="0" indent="0" algn="l" defTabSz="914400" rtl="0" eaLnBrk="1" latinLnBrk="0" hangingPunct="1">
              <a:lnSpc>
                <a:spcPct val="90000"/>
              </a:lnSpc>
              <a:spcBef>
                <a:spcPts val="1800"/>
              </a:spcBef>
              <a:buSzTx/>
              <a:buFont typeface="Arial" pitchFamily="34" charset="0"/>
              <a:buNone/>
              <a:defRPr sz="2500" kern="1200">
                <a:solidFill>
                  <a:schemeClr val="tx1"/>
                </a:solidFill>
                <a:latin typeface="Tahoma"/>
                <a:ea typeface="Tahoma"/>
                <a:cs typeface="Tahoma"/>
                <a:sym typeface="Tahoma"/>
              </a:defRPr>
            </a:lvl1pPr>
            <a:lvl2pPr marL="685800" indent="-274320" algn="l" defTabSz="914400" rtl="0" eaLnBrk="1" latinLnBrk="0" hangingPunct="1">
              <a:lnSpc>
                <a:spcPct val="90000"/>
              </a:lnSpc>
              <a:spcBef>
                <a:spcPts val="1200"/>
              </a:spcBef>
              <a:buSzPct val="100000"/>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lnSpc>
                <a:spcPct val="90000"/>
              </a:lnSpc>
              <a:spcBef>
                <a:spcPts val="800"/>
              </a:spcBef>
              <a:buSzPct val="100000"/>
              <a:buFont typeface="Arial" pitchFamily="34" charset="0"/>
              <a:buChar char="▪"/>
              <a:defRPr sz="1800" kern="1200">
                <a:solidFill>
                  <a:schemeClr val="tx1"/>
                </a:solidFill>
                <a:latin typeface="+mn-lt"/>
                <a:ea typeface="+mn-ea"/>
                <a:cs typeface="+mn-cs"/>
              </a:defRPr>
            </a:lvl3pPr>
            <a:lvl4pPr marL="12344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4pPr>
            <a:lvl5pPr marL="14630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6916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21031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8pPr>
            <a:lvl9pPr marL="23317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a:lstStyle>
          <a:p>
            <a:pPr algn="ctr"/>
            <a:r>
              <a:rPr lang="en-GB" sz="7200" dirty="0">
                <a:latin typeface="+mn-lt"/>
              </a:rPr>
              <a:t>What are you most looking forward to in your PhD?</a:t>
            </a:r>
          </a:p>
        </p:txBody>
      </p:sp>
      <p:sp>
        <p:nvSpPr>
          <p:cNvPr id="2" name="Slide Number Placeholder 1">
            <a:extLst>
              <a:ext uri="{FF2B5EF4-FFF2-40B4-BE49-F238E27FC236}">
                <a16:creationId xmlns:a16="http://schemas.microsoft.com/office/drawing/2014/main" id="{5A5C327A-2C58-5E22-58FE-8B7353FE99E6}"/>
              </a:ext>
            </a:extLst>
          </p:cNvPr>
          <p:cNvSpPr>
            <a:spLocks noGrp="1"/>
          </p:cNvSpPr>
          <p:nvPr>
            <p:ph type="sldNum" sz="quarter" idx="2"/>
          </p:nvPr>
        </p:nvSpPr>
        <p:spPr/>
        <p:txBody>
          <a:bodyPr/>
          <a:lstStyle/>
          <a:p>
            <a:fld id="{86CB4B4D-7CA3-9044-876B-883B54F8677D}" type="slidenum">
              <a:rPr lang="en-GB" smtClean="0"/>
              <a:t>3</a:t>
            </a:fld>
            <a:endParaRPr lang="en-GB"/>
          </a:p>
        </p:txBody>
      </p:sp>
      <p:pic>
        <p:nvPicPr>
          <p:cNvPr id="4" name="Picture 3">
            <a:extLst>
              <a:ext uri="{FF2B5EF4-FFF2-40B4-BE49-F238E27FC236}">
                <a16:creationId xmlns:a16="http://schemas.microsoft.com/office/drawing/2014/main" id="{6F3DB889-C3C2-C97D-3683-A6B7B5A7CFE8}"/>
              </a:ext>
            </a:extLst>
          </p:cNvPr>
          <p:cNvPicPr>
            <a:picLocks noChangeAspect="1"/>
          </p:cNvPicPr>
          <p:nvPr/>
        </p:nvPicPr>
        <p:blipFill>
          <a:blip r:embed="rId2"/>
          <a:stretch>
            <a:fillRect/>
          </a:stretch>
        </p:blipFill>
        <p:spPr>
          <a:xfrm>
            <a:off x="9916919" y="5661252"/>
            <a:ext cx="1963082" cy="823031"/>
          </a:xfrm>
          <a:prstGeom prst="rect">
            <a:avLst/>
          </a:prstGeom>
        </p:spPr>
      </p:pic>
    </p:spTree>
    <p:extLst>
      <p:ext uri="{BB962C8B-B14F-4D97-AF65-F5344CB8AC3E}">
        <p14:creationId xmlns:p14="http://schemas.microsoft.com/office/powerpoint/2010/main" val="361059298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86BE9-B1C2-AD75-334C-10D79E5850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F7847F-069F-86AF-C842-D44B0A6B26BF}"/>
              </a:ext>
            </a:extLst>
          </p:cNvPr>
          <p:cNvSpPr>
            <a:spLocks noGrp="1"/>
          </p:cNvSpPr>
          <p:nvPr>
            <p:ph type="title"/>
          </p:nvPr>
        </p:nvSpPr>
        <p:spPr>
          <a:xfrm>
            <a:off x="1615441" y="548681"/>
            <a:ext cx="9753599" cy="823031"/>
          </a:xfrm>
        </p:spPr>
        <p:txBody>
          <a:bodyPr>
            <a:normAutofit/>
          </a:bodyPr>
          <a:lstStyle/>
          <a:p>
            <a:r>
              <a:rPr lang="en-GB" dirty="0"/>
              <a:t>Two key documents</a:t>
            </a:r>
          </a:p>
        </p:txBody>
      </p:sp>
      <p:sp>
        <p:nvSpPr>
          <p:cNvPr id="5" name="AutoShape 6" descr="Image result for italian flag">
            <a:extLst>
              <a:ext uri="{FF2B5EF4-FFF2-40B4-BE49-F238E27FC236}">
                <a16:creationId xmlns:a16="http://schemas.microsoft.com/office/drawing/2014/main" id="{67D112E3-1C45-3C71-743F-14682AF69C07}"/>
              </a:ext>
            </a:extLst>
          </p:cNvPr>
          <p:cNvSpPr>
            <a:spLocks noChangeAspect="1" noChangeArrowheads="1"/>
          </p:cNvSpPr>
          <p:nvPr/>
        </p:nvSpPr>
        <p:spPr bwMode="auto">
          <a:xfrm>
            <a:off x="157163" y="-144463"/>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8" descr="Image result for italian flag">
            <a:extLst>
              <a:ext uri="{FF2B5EF4-FFF2-40B4-BE49-F238E27FC236}">
                <a16:creationId xmlns:a16="http://schemas.microsoft.com/office/drawing/2014/main" id="{4578B965-0D11-7BB7-011D-D10835A4E99A}"/>
              </a:ext>
            </a:extLst>
          </p:cNvPr>
          <p:cNvSpPr>
            <a:spLocks noChangeAspect="1" noChangeArrowheads="1"/>
          </p:cNvSpPr>
          <p:nvPr/>
        </p:nvSpPr>
        <p:spPr bwMode="auto">
          <a:xfrm>
            <a:off x="309563" y="79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12" descr="Image result for french flag">
            <a:extLst>
              <a:ext uri="{FF2B5EF4-FFF2-40B4-BE49-F238E27FC236}">
                <a16:creationId xmlns:a16="http://schemas.microsoft.com/office/drawing/2014/main" id="{32507BF4-407F-A137-816B-128FC0D1D318}"/>
              </a:ext>
            </a:extLst>
          </p:cNvPr>
          <p:cNvSpPr>
            <a:spLocks noChangeAspect="1" noChangeArrowheads="1"/>
          </p:cNvSpPr>
          <p:nvPr/>
        </p:nvSpPr>
        <p:spPr bwMode="auto">
          <a:xfrm>
            <a:off x="461965" y="1603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Content Placeholder 2">
            <a:extLst>
              <a:ext uri="{FF2B5EF4-FFF2-40B4-BE49-F238E27FC236}">
                <a16:creationId xmlns:a16="http://schemas.microsoft.com/office/drawing/2014/main" id="{DAE12805-CEFD-012D-B36D-E385C2340DC7}"/>
              </a:ext>
            </a:extLst>
          </p:cNvPr>
          <p:cNvSpPr txBox="1">
            <a:spLocks/>
          </p:cNvSpPr>
          <p:nvPr/>
        </p:nvSpPr>
        <p:spPr>
          <a:xfrm>
            <a:off x="983433" y="1631443"/>
            <a:ext cx="11031083" cy="5026570"/>
          </a:xfrm>
          <a:prstGeom prst="rect">
            <a:avLst/>
          </a:prstGeom>
        </p:spPr>
        <p:txBody>
          <a:bodyPr vert="horz" lIns="91440" tIns="45720" rIns="91440" bIns="45720" numCol="2" rtlCol="0">
            <a:noAutofit/>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a:lnSpc>
                <a:spcPct val="100000"/>
              </a:lnSpc>
            </a:pPr>
            <a:r>
              <a:rPr lang="en-GB" sz="1400" dirty="0">
                <a:hlinkClick r:id="rId2"/>
              </a:rPr>
              <a:t>https://docs.google.com/document/d/188nhcTplYo30lzdX8MBP1hB8OemMRalPKGXxHVGGgy8/edit?usp=sharing</a:t>
            </a:r>
            <a:r>
              <a:rPr lang="en-GB" sz="1400" dirty="0"/>
              <a:t> </a:t>
            </a:r>
          </a:p>
          <a:p>
            <a:pPr>
              <a:lnSpc>
                <a:spcPct val="100000"/>
              </a:lnSpc>
            </a:pPr>
            <a:endParaRPr lang="en-GB" u="sng" dirty="0">
              <a:hlinkClick r:id="rId3"/>
            </a:endParaRPr>
          </a:p>
          <a:p>
            <a:pPr>
              <a:lnSpc>
                <a:spcPct val="100000"/>
              </a:lnSpc>
            </a:pPr>
            <a:endParaRPr lang="en-GB" u="sng" dirty="0">
              <a:hlinkClick r:id="rId3"/>
            </a:endParaRPr>
          </a:p>
          <a:p>
            <a:pPr>
              <a:lnSpc>
                <a:spcPct val="100000"/>
              </a:lnSpc>
            </a:pPr>
            <a:endParaRPr lang="en-GB" u="sng" dirty="0">
              <a:hlinkClick r:id="rId3"/>
            </a:endParaRPr>
          </a:p>
          <a:p>
            <a:pPr>
              <a:lnSpc>
                <a:spcPct val="100000"/>
              </a:lnSpc>
            </a:pPr>
            <a:endParaRPr lang="en-GB" u="sng" dirty="0">
              <a:hlinkClick r:id="rId3"/>
            </a:endParaRPr>
          </a:p>
          <a:p>
            <a:pPr>
              <a:lnSpc>
                <a:spcPct val="100000"/>
              </a:lnSpc>
            </a:pPr>
            <a:endParaRPr lang="en-GB" u="sng" dirty="0">
              <a:hlinkClick r:id="rId3"/>
            </a:endParaRPr>
          </a:p>
          <a:p>
            <a:pPr>
              <a:lnSpc>
                <a:spcPct val="100000"/>
              </a:lnSpc>
            </a:pPr>
            <a:endParaRPr lang="en-GB" u="sng" dirty="0">
              <a:hlinkClick r:id="rId3"/>
            </a:endParaRPr>
          </a:p>
          <a:p>
            <a:pPr>
              <a:lnSpc>
                <a:spcPct val="100000"/>
              </a:lnSpc>
            </a:pPr>
            <a:endParaRPr lang="en-GB" u="sng" dirty="0">
              <a:hlinkClick r:id="rId3"/>
            </a:endParaRPr>
          </a:p>
          <a:p>
            <a:pPr>
              <a:lnSpc>
                <a:spcPct val="100000"/>
              </a:lnSpc>
            </a:pPr>
            <a:r>
              <a:rPr lang="en-GB" sz="1400" u="sng" dirty="0">
                <a:hlinkClick r:id="rId3"/>
              </a:rPr>
              <a:t>https://www.humanities-pgr-handbook.manchester.ac.uk/</a:t>
            </a:r>
            <a:r>
              <a:rPr lang="en-GB" sz="1400" dirty="0"/>
              <a:t> </a:t>
            </a:r>
            <a:r>
              <a:rPr lang="en-GB" sz="1800" dirty="0"/>
              <a:t>	</a:t>
            </a:r>
          </a:p>
          <a:p>
            <a:pPr>
              <a:lnSpc>
                <a:spcPct val="100000"/>
              </a:lnSpc>
            </a:pPr>
            <a:endParaRPr lang="en-GB" sz="3200" dirty="0"/>
          </a:p>
          <a:p>
            <a:pPr>
              <a:lnSpc>
                <a:spcPct val="100000"/>
              </a:lnSpc>
            </a:pPr>
            <a:endParaRPr lang="en-GB" sz="3200" dirty="0"/>
          </a:p>
        </p:txBody>
      </p:sp>
      <p:pic>
        <p:nvPicPr>
          <p:cNvPr id="3" name="Picture 2">
            <a:extLst>
              <a:ext uri="{FF2B5EF4-FFF2-40B4-BE49-F238E27FC236}">
                <a16:creationId xmlns:a16="http://schemas.microsoft.com/office/drawing/2014/main" id="{33725154-C3F8-DF2C-4F79-9CBB5C68CCB6}"/>
              </a:ext>
            </a:extLst>
          </p:cNvPr>
          <p:cNvPicPr>
            <a:picLocks noChangeAspect="1"/>
          </p:cNvPicPr>
          <p:nvPr/>
        </p:nvPicPr>
        <p:blipFill>
          <a:blip r:embed="rId4"/>
          <a:stretch>
            <a:fillRect/>
          </a:stretch>
        </p:blipFill>
        <p:spPr>
          <a:xfrm>
            <a:off x="9916919" y="5661252"/>
            <a:ext cx="1963082" cy="823031"/>
          </a:xfrm>
          <a:prstGeom prst="rect">
            <a:avLst/>
          </a:prstGeom>
        </p:spPr>
      </p:pic>
      <p:pic>
        <p:nvPicPr>
          <p:cNvPr id="7" name="Picture 6">
            <a:extLst>
              <a:ext uri="{FF2B5EF4-FFF2-40B4-BE49-F238E27FC236}">
                <a16:creationId xmlns:a16="http://schemas.microsoft.com/office/drawing/2014/main" id="{1822D54B-ED85-79E2-4BE8-C246D1157CF1}"/>
              </a:ext>
            </a:extLst>
          </p:cNvPr>
          <p:cNvPicPr>
            <a:picLocks noChangeAspect="1"/>
          </p:cNvPicPr>
          <p:nvPr/>
        </p:nvPicPr>
        <p:blipFill>
          <a:blip r:embed="rId5"/>
          <a:srcRect l="3789" t="13926" r="1917" b="5449"/>
          <a:stretch>
            <a:fillRect/>
          </a:stretch>
        </p:blipFill>
        <p:spPr>
          <a:xfrm>
            <a:off x="6492240" y="2745548"/>
            <a:ext cx="5522276" cy="2655973"/>
          </a:xfrm>
          <a:prstGeom prst="rect">
            <a:avLst/>
          </a:prstGeom>
          <a:ln>
            <a:solidFill>
              <a:schemeClr val="accent1"/>
            </a:solidFill>
          </a:ln>
        </p:spPr>
      </p:pic>
      <p:pic>
        <p:nvPicPr>
          <p:cNvPr id="10" name="Picture 9">
            <a:extLst>
              <a:ext uri="{FF2B5EF4-FFF2-40B4-BE49-F238E27FC236}">
                <a16:creationId xmlns:a16="http://schemas.microsoft.com/office/drawing/2014/main" id="{D6746895-1C6D-DBD3-C35B-2B005B4A685B}"/>
              </a:ext>
            </a:extLst>
          </p:cNvPr>
          <p:cNvPicPr>
            <a:picLocks noChangeAspect="1"/>
          </p:cNvPicPr>
          <p:nvPr/>
        </p:nvPicPr>
        <p:blipFill>
          <a:blip r:embed="rId6"/>
          <a:srcRect l="26916" t="43674" r="33001" b="5449"/>
          <a:stretch>
            <a:fillRect/>
          </a:stretch>
        </p:blipFill>
        <p:spPr>
          <a:xfrm>
            <a:off x="1127760" y="2608119"/>
            <a:ext cx="4886960" cy="3701200"/>
          </a:xfrm>
          <a:prstGeom prst="rect">
            <a:avLst/>
          </a:prstGeom>
          <a:ln>
            <a:solidFill>
              <a:schemeClr val="accent1"/>
            </a:solidFill>
          </a:ln>
        </p:spPr>
      </p:pic>
    </p:spTree>
    <p:extLst>
      <p:ext uri="{BB962C8B-B14F-4D97-AF65-F5344CB8AC3E}">
        <p14:creationId xmlns:p14="http://schemas.microsoft.com/office/powerpoint/2010/main" val="2590285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58340"/>
            <a:ext cx="9753599" cy="823031"/>
          </a:xfrm>
        </p:spPr>
        <p:txBody>
          <a:bodyPr>
            <a:normAutofit/>
          </a:bodyPr>
          <a:lstStyle/>
          <a:p>
            <a:r>
              <a:rPr lang="en-GB" dirty="0"/>
              <a:t>Key people</a:t>
            </a:r>
          </a:p>
        </p:txBody>
      </p:sp>
      <p:sp>
        <p:nvSpPr>
          <p:cNvPr id="5" name="AutoShape 6" descr="Image result for italian flag"/>
          <p:cNvSpPr>
            <a:spLocks noChangeAspect="1" noChangeArrowheads="1"/>
          </p:cNvSpPr>
          <p:nvPr/>
        </p:nvSpPr>
        <p:spPr bwMode="auto">
          <a:xfrm>
            <a:off x="157163" y="-144463"/>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8" descr="Image result for italian flag"/>
          <p:cNvSpPr>
            <a:spLocks noChangeAspect="1" noChangeArrowheads="1"/>
          </p:cNvSpPr>
          <p:nvPr/>
        </p:nvSpPr>
        <p:spPr bwMode="auto">
          <a:xfrm>
            <a:off x="309563" y="79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12" descr="Image result for french flag"/>
          <p:cNvSpPr>
            <a:spLocks noChangeAspect="1" noChangeArrowheads="1"/>
          </p:cNvSpPr>
          <p:nvPr/>
        </p:nvSpPr>
        <p:spPr bwMode="auto">
          <a:xfrm>
            <a:off x="461965" y="1603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Content Placeholder 2">
            <a:extLst>
              <a:ext uri="{FF2B5EF4-FFF2-40B4-BE49-F238E27FC236}">
                <a16:creationId xmlns:a16="http://schemas.microsoft.com/office/drawing/2014/main" id="{3F7573B1-6245-41DD-B4B9-AA06C86A5702}"/>
              </a:ext>
            </a:extLst>
          </p:cNvPr>
          <p:cNvSpPr txBox="1">
            <a:spLocks/>
          </p:cNvSpPr>
          <p:nvPr/>
        </p:nvSpPr>
        <p:spPr>
          <a:xfrm>
            <a:off x="983432" y="1163894"/>
            <a:ext cx="11327513" cy="5026570"/>
          </a:xfrm>
          <a:prstGeom prst="rect">
            <a:avLst/>
          </a:prstGeom>
        </p:spPr>
        <p:txBody>
          <a:bodyPr vert="horz" lIns="91440" tIns="45720" rIns="91440" bIns="45720" numCol="1" rtlCol="0">
            <a:noAutofit/>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a:lnSpc>
                <a:spcPct val="100000"/>
              </a:lnSpc>
            </a:pPr>
            <a:r>
              <a:rPr lang="en-GB" sz="2800" dirty="0"/>
              <a:t>Prof. Liz Richardson – Head of Dept.</a:t>
            </a:r>
          </a:p>
          <a:p>
            <a:r>
              <a:rPr lang="en-GB" sz="2800" dirty="0"/>
              <a:t>Department EDI Lead: Dr Laura McLeod in Semester 1; Dr Francisco Espinoza and Dr Jamie Hagen in Semester 1</a:t>
            </a:r>
          </a:p>
          <a:p>
            <a:pPr lvl="1"/>
            <a:r>
              <a:rPr lang="en-GB" sz="2400" dirty="0"/>
              <a:t>LGBTQI+ Staff-student network – Dr Francisco Espinoza (</a:t>
            </a:r>
            <a:r>
              <a:rPr lang="en-GB" sz="2400" u="sng" dirty="0">
                <a:hlinkClick r:id="rId3"/>
              </a:rPr>
              <a:t>francisco.espinoza@manchester.ac.uk</a:t>
            </a:r>
            <a:r>
              <a:rPr lang="en-GB" sz="2400" dirty="0"/>
              <a:t>)</a:t>
            </a:r>
            <a:r>
              <a:rPr lang="en-GB" dirty="0"/>
              <a:t>.</a:t>
            </a:r>
          </a:p>
          <a:p>
            <a:pPr lvl="1"/>
            <a:r>
              <a:rPr lang="en-GB" sz="2400" dirty="0"/>
              <a:t>BAME Staff-Student network – Dr Luke Bhatia (</a:t>
            </a:r>
            <a:r>
              <a:rPr lang="en-GB" sz="2400" dirty="0">
                <a:hlinkClick r:id="rId4"/>
              </a:rPr>
              <a:t>luke.bhatia@manchester.ac.uk</a:t>
            </a:r>
            <a:r>
              <a:rPr lang="en-GB" sz="2400" dirty="0"/>
              <a:t>).</a:t>
            </a:r>
          </a:p>
          <a:p>
            <a:pPr lvl="1">
              <a:lnSpc>
                <a:spcPct val="100000"/>
              </a:lnSpc>
            </a:pPr>
            <a:r>
              <a:rPr lang="en-GB" sz="2400" dirty="0"/>
              <a:t>Disabled Staff-Student Network – Dr Hannah Wright (</a:t>
            </a:r>
            <a:r>
              <a:rPr lang="en-GB" sz="2400" dirty="0">
                <a:hlinkClick r:id="rId5"/>
              </a:rPr>
              <a:t>hannah.wright@manchester.ac.uk</a:t>
            </a:r>
            <a:r>
              <a:rPr lang="en-GB" sz="2400" dirty="0"/>
              <a:t>).</a:t>
            </a:r>
          </a:p>
          <a:p>
            <a:pPr>
              <a:lnSpc>
                <a:spcPct val="100000"/>
              </a:lnSpc>
            </a:pPr>
            <a:r>
              <a:rPr lang="en-GB" sz="2800" dirty="0"/>
              <a:t>Jackie Boardman – Postgraduate Research (PGR) Administrator for the School of Social Sciences (SOSS)</a:t>
            </a:r>
          </a:p>
        </p:txBody>
      </p:sp>
    </p:spTree>
    <p:extLst>
      <p:ext uri="{BB962C8B-B14F-4D97-AF65-F5344CB8AC3E}">
        <p14:creationId xmlns:p14="http://schemas.microsoft.com/office/powerpoint/2010/main" val="3543323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065FB-6562-80F0-8EDA-78ACF563A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1BCA26-1D94-FE31-4307-7C8313F42037}"/>
              </a:ext>
            </a:extLst>
          </p:cNvPr>
          <p:cNvSpPr>
            <a:spLocks noGrp="1"/>
          </p:cNvSpPr>
          <p:nvPr>
            <p:ph type="title"/>
          </p:nvPr>
        </p:nvSpPr>
        <p:spPr>
          <a:xfrm>
            <a:off x="1219201" y="548681"/>
            <a:ext cx="9753599" cy="823031"/>
          </a:xfrm>
        </p:spPr>
        <p:txBody>
          <a:bodyPr>
            <a:normAutofit/>
          </a:bodyPr>
          <a:lstStyle/>
          <a:p>
            <a:r>
              <a:rPr lang="en-GB" dirty="0"/>
              <a:t>How the university is structured</a:t>
            </a:r>
          </a:p>
        </p:txBody>
      </p:sp>
      <p:sp>
        <p:nvSpPr>
          <p:cNvPr id="5" name="AutoShape 6" descr="Image result for italian flag">
            <a:extLst>
              <a:ext uri="{FF2B5EF4-FFF2-40B4-BE49-F238E27FC236}">
                <a16:creationId xmlns:a16="http://schemas.microsoft.com/office/drawing/2014/main" id="{F0B8DE7F-88C3-E22F-0A86-D645C4C4BEEE}"/>
              </a:ext>
            </a:extLst>
          </p:cNvPr>
          <p:cNvSpPr>
            <a:spLocks noChangeAspect="1" noChangeArrowheads="1"/>
          </p:cNvSpPr>
          <p:nvPr/>
        </p:nvSpPr>
        <p:spPr bwMode="auto">
          <a:xfrm>
            <a:off x="157163" y="-144463"/>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8" descr="Image result for italian flag">
            <a:extLst>
              <a:ext uri="{FF2B5EF4-FFF2-40B4-BE49-F238E27FC236}">
                <a16:creationId xmlns:a16="http://schemas.microsoft.com/office/drawing/2014/main" id="{F5FC7573-3FAA-132E-4715-5E2B6A41B216}"/>
              </a:ext>
            </a:extLst>
          </p:cNvPr>
          <p:cNvSpPr>
            <a:spLocks noChangeAspect="1" noChangeArrowheads="1"/>
          </p:cNvSpPr>
          <p:nvPr/>
        </p:nvSpPr>
        <p:spPr bwMode="auto">
          <a:xfrm>
            <a:off x="309563" y="79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12" descr="Image result for french flag">
            <a:extLst>
              <a:ext uri="{FF2B5EF4-FFF2-40B4-BE49-F238E27FC236}">
                <a16:creationId xmlns:a16="http://schemas.microsoft.com/office/drawing/2014/main" id="{9F4338F2-AA08-4FB6-6809-668AFFCD5ECB}"/>
              </a:ext>
            </a:extLst>
          </p:cNvPr>
          <p:cNvSpPr>
            <a:spLocks noChangeAspect="1" noChangeArrowheads="1"/>
          </p:cNvSpPr>
          <p:nvPr/>
        </p:nvSpPr>
        <p:spPr bwMode="auto">
          <a:xfrm>
            <a:off x="461965" y="1603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Content Placeholder 2">
            <a:extLst>
              <a:ext uri="{FF2B5EF4-FFF2-40B4-BE49-F238E27FC236}">
                <a16:creationId xmlns:a16="http://schemas.microsoft.com/office/drawing/2014/main" id="{ED344AEE-7943-A296-A587-73649ECA425C}"/>
              </a:ext>
            </a:extLst>
          </p:cNvPr>
          <p:cNvSpPr txBox="1">
            <a:spLocks/>
          </p:cNvSpPr>
          <p:nvPr/>
        </p:nvSpPr>
        <p:spPr>
          <a:xfrm>
            <a:off x="983433" y="1631443"/>
            <a:ext cx="9753599" cy="5026570"/>
          </a:xfrm>
          <a:prstGeom prst="rect">
            <a:avLst/>
          </a:prstGeom>
        </p:spPr>
        <p:txBody>
          <a:bodyPr vert="horz" lIns="91440" tIns="45720" rIns="91440" bIns="45720" numCol="1" rtlCol="0">
            <a:noAutofit/>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a:lnSpc>
                <a:spcPct val="100000"/>
              </a:lnSpc>
            </a:pPr>
            <a:r>
              <a:rPr lang="en-GB" sz="3200" dirty="0"/>
              <a:t>Three Faculties – ours is Humanities</a:t>
            </a:r>
          </a:p>
          <a:p>
            <a:pPr>
              <a:lnSpc>
                <a:spcPct val="100000"/>
              </a:lnSpc>
            </a:pPr>
            <a:r>
              <a:rPr lang="en-GB" sz="3200" dirty="0"/>
              <a:t>Humanities has four Schools – ours is SOSS</a:t>
            </a:r>
          </a:p>
          <a:p>
            <a:pPr>
              <a:lnSpc>
                <a:spcPct val="100000"/>
              </a:lnSpc>
            </a:pPr>
            <a:r>
              <a:rPr lang="en-GB" sz="3200" dirty="0"/>
              <a:t>SOSS has eight Departments – ours is Politics</a:t>
            </a:r>
          </a:p>
          <a:p>
            <a:pPr>
              <a:lnSpc>
                <a:spcPct val="100000"/>
              </a:lnSpc>
            </a:pPr>
            <a:r>
              <a:rPr lang="en-GB" sz="3200" dirty="0"/>
              <a:t>This ‘multi-level governance’ really matters</a:t>
            </a:r>
          </a:p>
          <a:p>
            <a:pPr lvl="1">
              <a:lnSpc>
                <a:spcPct val="100000"/>
              </a:lnSpc>
            </a:pPr>
            <a:r>
              <a:rPr lang="en-GB" sz="2400" dirty="0"/>
              <a:t>E.g. PhD funding is Faculty-level, </a:t>
            </a:r>
            <a:r>
              <a:rPr lang="en-GB" sz="2400" dirty="0" err="1"/>
              <a:t>eProg</a:t>
            </a:r>
            <a:r>
              <a:rPr lang="en-GB" sz="2400" dirty="0"/>
              <a:t> is School-level, events etc are Dept-level</a:t>
            </a:r>
          </a:p>
          <a:p>
            <a:pPr marL="45720" indent="0">
              <a:lnSpc>
                <a:spcPct val="100000"/>
              </a:lnSpc>
              <a:buNone/>
            </a:pPr>
            <a:r>
              <a:rPr lang="en-GB" sz="3200" dirty="0"/>
              <a:t>	</a:t>
            </a:r>
          </a:p>
          <a:p>
            <a:pPr>
              <a:lnSpc>
                <a:spcPct val="100000"/>
              </a:lnSpc>
            </a:pPr>
            <a:endParaRPr lang="en-GB" sz="3200" dirty="0"/>
          </a:p>
          <a:p>
            <a:pPr>
              <a:lnSpc>
                <a:spcPct val="100000"/>
              </a:lnSpc>
            </a:pPr>
            <a:endParaRPr lang="en-GB" sz="3200" dirty="0"/>
          </a:p>
        </p:txBody>
      </p:sp>
      <p:pic>
        <p:nvPicPr>
          <p:cNvPr id="3" name="Picture 2">
            <a:extLst>
              <a:ext uri="{FF2B5EF4-FFF2-40B4-BE49-F238E27FC236}">
                <a16:creationId xmlns:a16="http://schemas.microsoft.com/office/drawing/2014/main" id="{86283476-CD0A-63F4-4DF8-CDE43E7DE513}"/>
              </a:ext>
            </a:extLst>
          </p:cNvPr>
          <p:cNvPicPr>
            <a:picLocks noChangeAspect="1"/>
          </p:cNvPicPr>
          <p:nvPr/>
        </p:nvPicPr>
        <p:blipFill>
          <a:blip r:embed="rId2"/>
          <a:stretch>
            <a:fillRect/>
          </a:stretch>
        </p:blipFill>
        <p:spPr>
          <a:xfrm>
            <a:off x="9916919" y="5661252"/>
            <a:ext cx="1963082" cy="823031"/>
          </a:xfrm>
          <a:prstGeom prst="rect">
            <a:avLst/>
          </a:prstGeom>
        </p:spPr>
      </p:pic>
      <p:pic>
        <p:nvPicPr>
          <p:cNvPr id="30" name="Picture 29">
            <a:extLst>
              <a:ext uri="{FF2B5EF4-FFF2-40B4-BE49-F238E27FC236}">
                <a16:creationId xmlns:a16="http://schemas.microsoft.com/office/drawing/2014/main" id="{6A92E4F5-FED8-40A7-AADE-7C5BEF679C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0373" y="4883794"/>
            <a:ext cx="2961309" cy="1974206"/>
          </a:xfrm>
          <a:prstGeom prst="rect">
            <a:avLst/>
          </a:prstGeom>
        </p:spPr>
      </p:pic>
    </p:spTree>
    <p:extLst>
      <p:ext uri="{BB962C8B-B14F-4D97-AF65-F5344CB8AC3E}">
        <p14:creationId xmlns:p14="http://schemas.microsoft.com/office/powerpoint/2010/main" val="4125392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04046" y="1254615"/>
            <a:ext cx="5394593" cy="3323859"/>
          </a:xfrm>
          <a:prstGeom prst="rect">
            <a:avLst/>
          </a:prstGeom>
          <a:noFill/>
        </p:spPr>
        <p:txBody>
          <a:bodyPr wrap="square" rtlCol="0">
            <a:spAutoFit/>
          </a:bodyPr>
          <a:lstStyle/>
          <a:p>
            <a:r>
              <a:rPr lang="en-GB" dirty="0"/>
              <a:t>One of the strongest Politics departments in the UK.  </a:t>
            </a:r>
          </a:p>
          <a:p>
            <a:endParaRPr lang="en-GB" dirty="0"/>
          </a:p>
          <a:p>
            <a:r>
              <a:rPr lang="en-GB" dirty="0"/>
              <a:t>95% of our research was evaluated as “world leading or internationally excellent” in the last Research Excellence Framework.</a:t>
            </a:r>
          </a:p>
          <a:p>
            <a:endParaRPr lang="en-GB" dirty="0"/>
          </a:p>
          <a:p>
            <a:pPr marL="285664" indent="-285664">
              <a:buFont typeface="Arial" panose="020B0604020202020204" pitchFamily="34" charset="0"/>
              <a:buChar char="•"/>
            </a:pPr>
            <a:r>
              <a:rPr lang="en-GB" dirty="0"/>
              <a:t>c.70 academic staff, with a wide variety of research specialisms</a:t>
            </a:r>
          </a:p>
          <a:p>
            <a:pPr marL="285664" indent="-285664">
              <a:buFont typeface="Arial" panose="020B0604020202020204" pitchFamily="34" charset="0"/>
              <a:buChar char="•"/>
            </a:pPr>
            <a:endParaRPr lang="en-GB" sz="1600" dirty="0"/>
          </a:p>
          <a:p>
            <a:pPr marL="285664" indent="-285664">
              <a:buFont typeface="Arial" panose="020B0604020202020204" pitchFamily="34" charset="0"/>
              <a:buChar char="•"/>
            </a:pPr>
            <a:r>
              <a:rPr lang="en-GB" sz="1600" dirty="0"/>
              <a:t>68 current PhD students</a:t>
            </a:r>
          </a:p>
          <a:p>
            <a:pPr marL="285664" indent="-285664">
              <a:buFont typeface="Arial" panose="020B0604020202020204" pitchFamily="34" charset="0"/>
              <a:buChar char="•"/>
            </a:pPr>
            <a:endParaRPr lang="en-GB" sz="1600" dirty="0"/>
          </a:p>
          <a:p>
            <a:pPr marL="285664" indent="-285664">
              <a:buFont typeface="Arial" panose="020B0604020202020204" pitchFamily="34" charset="0"/>
              <a:buChar char="•"/>
            </a:pPr>
            <a:endParaRPr lang="en-GB" sz="1799" dirty="0"/>
          </a:p>
        </p:txBody>
      </p:sp>
      <p:pic>
        <p:nvPicPr>
          <p:cNvPr id="29" name="Picture 28">
            <a:extLst>
              <a:ext uri="{FF2B5EF4-FFF2-40B4-BE49-F238E27FC236}">
                <a16:creationId xmlns:a16="http://schemas.microsoft.com/office/drawing/2014/main" id="{DC1C81D3-A869-43A4-A45B-B450241435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5663" y="4151869"/>
            <a:ext cx="3397617" cy="2265078"/>
          </a:xfrm>
          <a:prstGeom prst="rect">
            <a:avLst/>
          </a:prstGeom>
        </p:spPr>
      </p:pic>
      <p:sp>
        <p:nvSpPr>
          <p:cNvPr id="2" name="Title 1">
            <a:extLst>
              <a:ext uri="{FF2B5EF4-FFF2-40B4-BE49-F238E27FC236}">
                <a16:creationId xmlns:a16="http://schemas.microsoft.com/office/drawing/2014/main" id="{F2C2E4E3-7535-018D-79C9-1D8DDF9851F6}"/>
              </a:ext>
            </a:extLst>
          </p:cNvPr>
          <p:cNvSpPr>
            <a:spLocks noGrp="1"/>
          </p:cNvSpPr>
          <p:nvPr>
            <p:ph type="title"/>
          </p:nvPr>
        </p:nvSpPr>
        <p:spPr>
          <a:xfrm>
            <a:off x="1219201" y="548681"/>
            <a:ext cx="9753599" cy="823031"/>
          </a:xfrm>
        </p:spPr>
        <p:txBody>
          <a:bodyPr>
            <a:normAutofit/>
          </a:bodyPr>
          <a:lstStyle/>
          <a:p>
            <a:r>
              <a:rPr lang="en-GB" dirty="0"/>
              <a:t>Our politics Dept.</a:t>
            </a:r>
          </a:p>
        </p:txBody>
      </p:sp>
      <p:pic>
        <p:nvPicPr>
          <p:cNvPr id="12" name="Picture 11">
            <a:extLst>
              <a:ext uri="{FF2B5EF4-FFF2-40B4-BE49-F238E27FC236}">
                <a16:creationId xmlns:a16="http://schemas.microsoft.com/office/drawing/2014/main" id="{B5A90F10-4B7E-5687-FC10-8095DC011381}"/>
              </a:ext>
            </a:extLst>
          </p:cNvPr>
          <p:cNvPicPr>
            <a:picLocks noChangeAspect="1"/>
          </p:cNvPicPr>
          <p:nvPr/>
        </p:nvPicPr>
        <p:blipFill>
          <a:blip r:embed="rId4"/>
          <a:srcRect l="28245" t="23302" r="36330" b="8000"/>
          <a:stretch>
            <a:fillRect/>
          </a:stretch>
        </p:blipFill>
        <p:spPr>
          <a:xfrm>
            <a:off x="6898639" y="924129"/>
            <a:ext cx="5265275" cy="5743332"/>
          </a:xfrm>
          <a:prstGeom prst="rect">
            <a:avLst/>
          </a:prstGeom>
        </p:spPr>
      </p:pic>
    </p:spTree>
    <p:extLst>
      <p:ext uri="{BB962C8B-B14F-4D97-AF65-F5344CB8AC3E}">
        <p14:creationId xmlns:p14="http://schemas.microsoft.com/office/powerpoint/2010/main" val="1868760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EC47F6-951B-CD9B-ED95-62F2C092C7E8}"/>
              </a:ext>
            </a:extLst>
          </p:cNvPr>
          <p:cNvSpPr>
            <a:spLocks noGrp="1"/>
          </p:cNvSpPr>
          <p:nvPr>
            <p:ph idx="1"/>
          </p:nvPr>
        </p:nvSpPr>
        <p:spPr>
          <a:xfrm>
            <a:off x="1426928" y="1311047"/>
            <a:ext cx="10512862" cy="4998272"/>
          </a:xfrm>
        </p:spPr>
        <p:txBody>
          <a:bodyPr>
            <a:normAutofit lnSpcReduction="10000"/>
          </a:bodyPr>
          <a:lstStyle/>
          <a:p>
            <a:r>
              <a:rPr lang="en-GB" sz="3200" dirty="0"/>
              <a:t>PhD socials e.g. Welcome Event, December Party, Summer Party</a:t>
            </a:r>
          </a:p>
          <a:p>
            <a:r>
              <a:rPr lang="en-GB" sz="3200" i="1" dirty="0"/>
              <a:t>Political Perspectives: </a:t>
            </a:r>
            <a:r>
              <a:rPr lang="en-GB" sz="3200" dirty="0"/>
              <a:t>peer-reviewed online journal for postgraduate research in political studies </a:t>
            </a:r>
          </a:p>
          <a:p>
            <a:r>
              <a:rPr lang="en-GB" sz="3200" dirty="0"/>
              <a:t>PhD lecture series run by current PhDs</a:t>
            </a:r>
          </a:p>
          <a:p>
            <a:r>
              <a:rPr lang="en-GB" sz="3200" dirty="0"/>
              <a:t>PhD Representatives</a:t>
            </a:r>
            <a:endParaRPr lang="en-GB" sz="3200" i="1" dirty="0"/>
          </a:p>
          <a:p>
            <a:r>
              <a:rPr lang="en-GB" sz="3200" dirty="0"/>
              <a:t>Desk space provided in the department (4</a:t>
            </a:r>
            <a:r>
              <a:rPr lang="en-GB" sz="3200" baseline="30000" dirty="0"/>
              <a:t>th</a:t>
            </a:r>
            <a:r>
              <a:rPr lang="en-GB" sz="3200" dirty="0"/>
              <a:t> floor, Arthur Lewis Building) </a:t>
            </a:r>
          </a:p>
          <a:p>
            <a:r>
              <a:rPr lang="en-GB" sz="3200" dirty="0"/>
              <a:t>Cluster and group membership</a:t>
            </a:r>
          </a:p>
        </p:txBody>
      </p:sp>
      <p:pic>
        <p:nvPicPr>
          <p:cNvPr id="4" name="Picture 3">
            <a:extLst>
              <a:ext uri="{FF2B5EF4-FFF2-40B4-BE49-F238E27FC236}">
                <a16:creationId xmlns:a16="http://schemas.microsoft.com/office/drawing/2014/main" id="{2E3A2091-61EA-4769-FA42-ADE53F607334}"/>
              </a:ext>
            </a:extLst>
          </p:cNvPr>
          <p:cNvPicPr>
            <a:picLocks noChangeAspect="1"/>
          </p:cNvPicPr>
          <p:nvPr/>
        </p:nvPicPr>
        <p:blipFill>
          <a:blip r:embed="rId3"/>
          <a:stretch>
            <a:fillRect/>
          </a:stretch>
        </p:blipFill>
        <p:spPr>
          <a:xfrm>
            <a:off x="9916919" y="5661252"/>
            <a:ext cx="1963082" cy="823031"/>
          </a:xfrm>
          <a:prstGeom prst="rect">
            <a:avLst/>
          </a:prstGeom>
        </p:spPr>
      </p:pic>
      <p:sp>
        <p:nvSpPr>
          <p:cNvPr id="6" name="Title 1">
            <a:extLst>
              <a:ext uri="{FF2B5EF4-FFF2-40B4-BE49-F238E27FC236}">
                <a16:creationId xmlns:a16="http://schemas.microsoft.com/office/drawing/2014/main" id="{0B82334D-492C-F94C-3538-E07092426AFA}"/>
              </a:ext>
            </a:extLst>
          </p:cNvPr>
          <p:cNvSpPr txBox="1">
            <a:spLocks/>
          </p:cNvSpPr>
          <p:nvPr/>
        </p:nvSpPr>
        <p:spPr>
          <a:xfrm>
            <a:off x="1219201" y="548681"/>
            <a:ext cx="9753599" cy="823031"/>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400" kern="1200" cap="all" baseline="0">
                <a:solidFill>
                  <a:schemeClr val="accent1">
                    <a:lumMod val="50000"/>
                  </a:schemeClr>
                </a:solidFill>
                <a:latin typeface="+mj-lt"/>
                <a:ea typeface="+mj-ea"/>
                <a:cs typeface="+mj-cs"/>
              </a:defRPr>
            </a:lvl1pPr>
          </a:lstStyle>
          <a:p>
            <a:r>
              <a:rPr lang="en-GB" dirty="0"/>
              <a:t>PhD Community </a:t>
            </a:r>
          </a:p>
        </p:txBody>
      </p:sp>
    </p:spTree>
    <p:extLst>
      <p:ext uri="{BB962C8B-B14F-4D97-AF65-F5344CB8AC3E}">
        <p14:creationId xmlns:p14="http://schemas.microsoft.com/office/powerpoint/2010/main" val="56193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C4594DC-4956-41BB-825C-43E478F348B2}"/>
              </a:ext>
            </a:extLst>
          </p:cNvPr>
          <p:cNvSpPr txBox="1"/>
          <p:nvPr/>
        </p:nvSpPr>
        <p:spPr>
          <a:xfrm>
            <a:off x="6982271" y="1750186"/>
            <a:ext cx="4607312" cy="830997"/>
          </a:xfrm>
          <a:prstGeom prst="rect">
            <a:avLst/>
          </a:prstGeom>
          <a:noFill/>
        </p:spPr>
        <p:txBody>
          <a:bodyPr wrap="square" rtlCol="0">
            <a:spAutoFit/>
          </a:bodyPr>
          <a:lstStyle/>
          <a:p>
            <a:r>
              <a:rPr lang="en-GB" sz="2400" b="1" dirty="0">
                <a:solidFill>
                  <a:srgbClr val="C00000"/>
                </a:solidFill>
              </a:rPr>
              <a:t>Manchester Centre for Political Thought (MANCEPT)</a:t>
            </a:r>
          </a:p>
        </p:txBody>
      </p:sp>
      <p:sp>
        <p:nvSpPr>
          <p:cNvPr id="8" name="TextBox 7">
            <a:extLst>
              <a:ext uri="{FF2B5EF4-FFF2-40B4-BE49-F238E27FC236}">
                <a16:creationId xmlns:a16="http://schemas.microsoft.com/office/drawing/2014/main" id="{FF0B2EE6-FB27-42FA-8736-4F260CD23C9C}"/>
              </a:ext>
            </a:extLst>
          </p:cNvPr>
          <p:cNvSpPr txBox="1"/>
          <p:nvPr/>
        </p:nvSpPr>
        <p:spPr>
          <a:xfrm>
            <a:off x="6982271" y="2702767"/>
            <a:ext cx="4607312" cy="461665"/>
          </a:xfrm>
          <a:prstGeom prst="rect">
            <a:avLst/>
          </a:prstGeom>
          <a:noFill/>
        </p:spPr>
        <p:txBody>
          <a:bodyPr wrap="square" rtlCol="0">
            <a:spAutoFit/>
          </a:bodyPr>
          <a:lstStyle/>
          <a:p>
            <a:r>
              <a:rPr lang="en-GB" sz="2400" b="1" dirty="0">
                <a:solidFill>
                  <a:srgbClr val="C00000"/>
                </a:solidFill>
              </a:rPr>
              <a:t>Critical Global Politics (CGP)</a:t>
            </a:r>
          </a:p>
        </p:txBody>
      </p:sp>
      <p:sp>
        <p:nvSpPr>
          <p:cNvPr id="9" name="TextBox 8">
            <a:extLst>
              <a:ext uri="{FF2B5EF4-FFF2-40B4-BE49-F238E27FC236}">
                <a16:creationId xmlns:a16="http://schemas.microsoft.com/office/drawing/2014/main" id="{F6D33BD9-C99A-4B10-A312-CC1E25A35FF0}"/>
              </a:ext>
            </a:extLst>
          </p:cNvPr>
          <p:cNvSpPr txBox="1"/>
          <p:nvPr/>
        </p:nvSpPr>
        <p:spPr>
          <a:xfrm>
            <a:off x="6982270" y="3286017"/>
            <a:ext cx="4751290" cy="461665"/>
          </a:xfrm>
          <a:prstGeom prst="rect">
            <a:avLst/>
          </a:prstGeom>
          <a:noFill/>
        </p:spPr>
        <p:txBody>
          <a:bodyPr wrap="square" rtlCol="0">
            <a:spAutoFit/>
          </a:bodyPr>
          <a:lstStyle/>
          <a:p>
            <a:r>
              <a:rPr lang="en-GB" sz="2400" b="1" dirty="0">
                <a:solidFill>
                  <a:srgbClr val="C00000"/>
                </a:solidFill>
              </a:rPr>
              <a:t>Global Political Economy (GPE)</a:t>
            </a:r>
          </a:p>
        </p:txBody>
      </p:sp>
      <p:sp>
        <p:nvSpPr>
          <p:cNvPr id="10" name="TextBox 9">
            <a:extLst>
              <a:ext uri="{FF2B5EF4-FFF2-40B4-BE49-F238E27FC236}">
                <a16:creationId xmlns:a16="http://schemas.microsoft.com/office/drawing/2014/main" id="{5703F569-28E1-4E26-847C-8551BAB5C55D}"/>
              </a:ext>
            </a:extLst>
          </p:cNvPr>
          <p:cNvSpPr txBox="1"/>
          <p:nvPr/>
        </p:nvSpPr>
        <p:spPr>
          <a:xfrm>
            <a:off x="6982271" y="3899434"/>
            <a:ext cx="4031398" cy="461665"/>
          </a:xfrm>
          <a:prstGeom prst="rect">
            <a:avLst/>
          </a:prstGeom>
          <a:noFill/>
        </p:spPr>
        <p:txBody>
          <a:bodyPr wrap="square" rtlCol="0">
            <a:spAutoFit/>
          </a:bodyPr>
          <a:lstStyle/>
          <a:p>
            <a:r>
              <a:rPr lang="en-GB" sz="2400" b="1" dirty="0">
                <a:solidFill>
                  <a:srgbClr val="C00000"/>
                </a:solidFill>
              </a:rPr>
              <a:t>Comparative Politics</a:t>
            </a:r>
          </a:p>
        </p:txBody>
      </p:sp>
      <p:sp>
        <p:nvSpPr>
          <p:cNvPr id="11" name="TextBox 10">
            <a:extLst>
              <a:ext uri="{FF2B5EF4-FFF2-40B4-BE49-F238E27FC236}">
                <a16:creationId xmlns:a16="http://schemas.microsoft.com/office/drawing/2014/main" id="{381C310B-AD1A-437F-8163-0C377C36FA39}"/>
              </a:ext>
            </a:extLst>
          </p:cNvPr>
          <p:cNvSpPr txBox="1"/>
          <p:nvPr/>
        </p:nvSpPr>
        <p:spPr>
          <a:xfrm>
            <a:off x="6982270" y="4452516"/>
            <a:ext cx="4751289" cy="461665"/>
          </a:xfrm>
          <a:prstGeom prst="rect">
            <a:avLst/>
          </a:prstGeom>
          <a:noFill/>
        </p:spPr>
        <p:txBody>
          <a:bodyPr wrap="square" rtlCol="0">
            <a:spAutoFit/>
          </a:bodyPr>
          <a:lstStyle/>
          <a:p>
            <a:r>
              <a:rPr lang="en-GB" sz="2400" b="1" dirty="0">
                <a:solidFill>
                  <a:srgbClr val="C00000"/>
                </a:solidFill>
              </a:rPr>
              <a:t>Democracy and Elections (D&amp;E</a:t>
            </a:r>
          </a:p>
        </p:txBody>
      </p:sp>
      <p:sp>
        <p:nvSpPr>
          <p:cNvPr id="19" name="TextBox 18">
            <a:extLst>
              <a:ext uri="{FF2B5EF4-FFF2-40B4-BE49-F238E27FC236}">
                <a16:creationId xmlns:a16="http://schemas.microsoft.com/office/drawing/2014/main" id="{754D9EB8-A88C-45A6-9476-DB8458FBDC7A}"/>
              </a:ext>
            </a:extLst>
          </p:cNvPr>
          <p:cNvSpPr txBox="1"/>
          <p:nvPr/>
        </p:nvSpPr>
        <p:spPr>
          <a:xfrm>
            <a:off x="1178331" y="1371712"/>
            <a:ext cx="5359618" cy="4154984"/>
          </a:xfrm>
          <a:prstGeom prst="rect">
            <a:avLst/>
          </a:prstGeom>
          <a:noFill/>
        </p:spPr>
        <p:txBody>
          <a:bodyPr wrap="square" rtlCol="0">
            <a:spAutoFit/>
          </a:bodyPr>
          <a:lstStyle/>
          <a:p>
            <a:r>
              <a:rPr lang="en-US" sz="2400" dirty="0"/>
              <a:t>All PhD scholars belong to a research cluster:</a:t>
            </a:r>
          </a:p>
          <a:p>
            <a:pPr marL="285664" indent="-285664">
              <a:buFont typeface="Arial" panose="020B0604020202020204" pitchFamily="34" charset="0"/>
              <a:buChar char="•"/>
            </a:pPr>
            <a:r>
              <a:rPr lang="en-US" sz="2400" dirty="0"/>
              <a:t>Regular seminars with leading researchers from your field and the opportunity to present your own work</a:t>
            </a:r>
          </a:p>
          <a:p>
            <a:pPr marL="285664" indent="-285664">
              <a:buFont typeface="Arial" panose="020B0604020202020204" pitchFamily="34" charset="0"/>
              <a:buChar char="•"/>
            </a:pPr>
            <a:r>
              <a:rPr lang="en-US" sz="2400" dirty="0"/>
              <a:t>PhD-led events – seminars and mini-conferences for postgraduate researchers</a:t>
            </a:r>
          </a:p>
          <a:p>
            <a:pPr marL="285664" indent="-285664">
              <a:buFont typeface="Arial" panose="020B0604020202020204" pitchFamily="34" charset="0"/>
              <a:buChar char="•"/>
            </a:pPr>
            <a:r>
              <a:rPr lang="en-US" sz="2400" dirty="0"/>
              <a:t>Mentorship and career development</a:t>
            </a:r>
          </a:p>
          <a:p>
            <a:pPr marL="285664" indent="-285664">
              <a:buFont typeface="Arial" panose="020B0604020202020204" pitchFamily="34" charset="0"/>
              <a:buChar char="•"/>
            </a:pPr>
            <a:r>
              <a:rPr lang="en-US" sz="2400" dirty="0"/>
              <a:t>Publication advice and pre-submission review</a:t>
            </a:r>
            <a:endParaRPr lang="en-US" sz="2000" dirty="0"/>
          </a:p>
        </p:txBody>
      </p:sp>
      <p:sp>
        <p:nvSpPr>
          <p:cNvPr id="2" name="Rectangle: Rounded Corners 1">
            <a:extLst>
              <a:ext uri="{FF2B5EF4-FFF2-40B4-BE49-F238E27FC236}">
                <a16:creationId xmlns:a16="http://schemas.microsoft.com/office/drawing/2014/main" id="{F48176D8-3309-4812-A205-D6F7122F47FC}"/>
              </a:ext>
            </a:extLst>
          </p:cNvPr>
          <p:cNvSpPr/>
          <p:nvPr/>
        </p:nvSpPr>
        <p:spPr>
          <a:xfrm>
            <a:off x="6677487" y="1716343"/>
            <a:ext cx="5195612" cy="3346312"/>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p>
        </p:txBody>
      </p:sp>
      <p:cxnSp>
        <p:nvCxnSpPr>
          <p:cNvPr id="5" name="Straight Arrow Connector 4">
            <a:extLst>
              <a:ext uri="{FF2B5EF4-FFF2-40B4-BE49-F238E27FC236}">
                <a16:creationId xmlns:a16="http://schemas.microsoft.com/office/drawing/2014/main" id="{D8ADAEE4-EE90-44AC-8311-CED1B2A1F570}"/>
              </a:ext>
            </a:extLst>
          </p:cNvPr>
          <p:cNvCxnSpPr>
            <a:cxnSpLocks/>
          </p:cNvCxnSpPr>
          <p:nvPr/>
        </p:nvCxnSpPr>
        <p:spPr>
          <a:xfrm>
            <a:off x="5889312" y="3899434"/>
            <a:ext cx="41337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5292081-A6A0-5828-9CCB-27F1F2E462B0}"/>
              </a:ext>
            </a:extLst>
          </p:cNvPr>
          <p:cNvSpPr txBox="1"/>
          <p:nvPr/>
        </p:nvSpPr>
        <p:spPr>
          <a:xfrm>
            <a:off x="675558" y="5486288"/>
            <a:ext cx="10840884" cy="1200329"/>
          </a:xfrm>
          <a:prstGeom prst="rect">
            <a:avLst/>
          </a:prstGeom>
          <a:noFill/>
          <a:ln>
            <a:solidFill>
              <a:schemeClr val="accent1"/>
            </a:solidFill>
          </a:ln>
        </p:spPr>
        <p:txBody>
          <a:bodyPr wrap="square" rtlCol="0">
            <a:spAutoFit/>
          </a:bodyPr>
          <a:lstStyle/>
          <a:p>
            <a:r>
              <a:rPr lang="en-GB" sz="2400" dirty="0"/>
              <a:t>Additional research centres and institutes: Environmental Politics Group, Manchester China Centre, British Election Study, Jean Monnet Centre of Excellence in European Studies, Sustainable Consumption Institute… </a:t>
            </a:r>
          </a:p>
        </p:txBody>
      </p:sp>
      <p:sp>
        <p:nvSpPr>
          <p:cNvPr id="3" name="Title 1">
            <a:extLst>
              <a:ext uri="{FF2B5EF4-FFF2-40B4-BE49-F238E27FC236}">
                <a16:creationId xmlns:a16="http://schemas.microsoft.com/office/drawing/2014/main" id="{9B7D90D5-9B98-399E-DB32-AB38BCA05D43}"/>
              </a:ext>
            </a:extLst>
          </p:cNvPr>
          <p:cNvSpPr>
            <a:spLocks noGrp="1"/>
          </p:cNvSpPr>
          <p:nvPr>
            <p:ph type="title"/>
          </p:nvPr>
        </p:nvSpPr>
        <p:spPr>
          <a:xfrm>
            <a:off x="1219201" y="548681"/>
            <a:ext cx="9753599" cy="823031"/>
          </a:xfrm>
        </p:spPr>
        <p:txBody>
          <a:bodyPr>
            <a:normAutofit/>
          </a:bodyPr>
          <a:lstStyle/>
          <a:p>
            <a:r>
              <a:rPr lang="en-GB" dirty="0"/>
              <a:t>Research clusters</a:t>
            </a:r>
          </a:p>
        </p:txBody>
      </p:sp>
    </p:spTree>
    <p:extLst>
      <p:ext uri="{BB962C8B-B14F-4D97-AF65-F5344CB8AC3E}">
        <p14:creationId xmlns:p14="http://schemas.microsoft.com/office/powerpoint/2010/main" val="1991974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DDB50-4FE5-F5D3-D738-97B7748C484F}"/>
            </a:ext>
          </a:extLst>
        </p:cNvPr>
        <p:cNvGrpSpPr/>
        <p:nvPr/>
      </p:nvGrpSpPr>
      <p:grpSpPr>
        <a:xfrm>
          <a:off x="0" y="0"/>
          <a:ext cx="0" cy="0"/>
          <a:chOff x="0" y="0"/>
          <a:chExt cx="0" cy="0"/>
        </a:xfrm>
      </p:grpSpPr>
      <p:sp>
        <p:nvSpPr>
          <p:cNvPr id="3" name="What might we be able to say about the politics of the EU by looking at the countries of Europe that were not in the EEC?">
            <a:extLst>
              <a:ext uri="{FF2B5EF4-FFF2-40B4-BE49-F238E27FC236}">
                <a16:creationId xmlns:a16="http://schemas.microsoft.com/office/drawing/2014/main" id="{00BAE240-1FDE-0975-3D79-21EC80D9EEBF}"/>
              </a:ext>
            </a:extLst>
          </p:cNvPr>
          <p:cNvSpPr txBox="1">
            <a:spLocks/>
          </p:cNvSpPr>
          <p:nvPr/>
        </p:nvSpPr>
        <p:spPr>
          <a:xfrm>
            <a:off x="3495738" y="1330768"/>
            <a:ext cx="5200523" cy="3697074"/>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ln w="508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lIns="91440" tIns="45720" rIns="91440" bIns="45720" rtlCol="0">
            <a:normAutofit lnSpcReduction="10000"/>
          </a:bodyPr>
          <a:lstStyle>
            <a:lvl1pPr marL="0" indent="0" algn="l" defTabSz="914400" rtl="0" eaLnBrk="1" latinLnBrk="0" hangingPunct="1">
              <a:lnSpc>
                <a:spcPct val="90000"/>
              </a:lnSpc>
              <a:spcBef>
                <a:spcPts val="1800"/>
              </a:spcBef>
              <a:buSzTx/>
              <a:buFont typeface="Arial" pitchFamily="34" charset="0"/>
              <a:buNone/>
              <a:defRPr sz="2500" kern="1200">
                <a:solidFill>
                  <a:schemeClr val="tx1"/>
                </a:solidFill>
                <a:latin typeface="Tahoma"/>
                <a:ea typeface="Tahoma"/>
                <a:cs typeface="Tahoma"/>
                <a:sym typeface="Tahoma"/>
              </a:defRPr>
            </a:lvl1pPr>
            <a:lvl2pPr marL="685800" indent="-274320" algn="l" defTabSz="914400" rtl="0" eaLnBrk="1" latinLnBrk="0" hangingPunct="1">
              <a:lnSpc>
                <a:spcPct val="90000"/>
              </a:lnSpc>
              <a:spcBef>
                <a:spcPts val="1200"/>
              </a:spcBef>
              <a:buSzPct val="100000"/>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lnSpc>
                <a:spcPct val="90000"/>
              </a:lnSpc>
              <a:spcBef>
                <a:spcPts val="800"/>
              </a:spcBef>
              <a:buSzPct val="100000"/>
              <a:buFont typeface="Arial" pitchFamily="34" charset="0"/>
              <a:buChar char="▪"/>
              <a:defRPr sz="1800" kern="1200">
                <a:solidFill>
                  <a:schemeClr val="tx1"/>
                </a:solidFill>
                <a:latin typeface="+mn-lt"/>
                <a:ea typeface="+mn-ea"/>
                <a:cs typeface="+mn-cs"/>
              </a:defRPr>
            </a:lvl3pPr>
            <a:lvl4pPr marL="12344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4pPr>
            <a:lvl5pPr marL="14630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6916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21031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8pPr>
            <a:lvl9pPr marL="23317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a:lstStyle>
          <a:p>
            <a:pPr algn="ctr"/>
            <a:r>
              <a:rPr lang="en-GB" sz="7200" dirty="0">
                <a:latin typeface="+mn-lt"/>
              </a:rPr>
              <a:t>Which cluster/s and group/s are you in?</a:t>
            </a:r>
          </a:p>
        </p:txBody>
      </p:sp>
      <p:sp>
        <p:nvSpPr>
          <p:cNvPr id="2" name="Slide Number Placeholder 1">
            <a:extLst>
              <a:ext uri="{FF2B5EF4-FFF2-40B4-BE49-F238E27FC236}">
                <a16:creationId xmlns:a16="http://schemas.microsoft.com/office/drawing/2014/main" id="{9918DF5F-488C-2773-E39C-4542D93F42F5}"/>
              </a:ext>
            </a:extLst>
          </p:cNvPr>
          <p:cNvSpPr>
            <a:spLocks noGrp="1"/>
          </p:cNvSpPr>
          <p:nvPr>
            <p:ph type="sldNum" sz="quarter" idx="2"/>
          </p:nvPr>
        </p:nvSpPr>
        <p:spPr/>
        <p:txBody>
          <a:bodyPr/>
          <a:lstStyle/>
          <a:p>
            <a:fld id="{86CB4B4D-7CA3-9044-876B-883B54F8677D}" type="slidenum">
              <a:rPr lang="en-GB" smtClean="0"/>
              <a:t>10</a:t>
            </a:fld>
            <a:endParaRPr lang="en-GB"/>
          </a:p>
        </p:txBody>
      </p:sp>
    </p:spTree>
    <p:extLst>
      <p:ext uri="{BB962C8B-B14F-4D97-AF65-F5344CB8AC3E}">
        <p14:creationId xmlns:p14="http://schemas.microsoft.com/office/powerpoint/2010/main" val="329026368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2848B-73E9-6595-2B51-2552341C18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B43C61-4AE0-AE96-4792-CC3D48108D33}"/>
              </a:ext>
            </a:extLst>
          </p:cNvPr>
          <p:cNvSpPr>
            <a:spLocks noGrp="1"/>
          </p:cNvSpPr>
          <p:nvPr>
            <p:ph type="title"/>
          </p:nvPr>
        </p:nvSpPr>
        <p:spPr>
          <a:xfrm>
            <a:off x="1219201" y="548681"/>
            <a:ext cx="9753599" cy="823031"/>
          </a:xfrm>
        </p:spPr>
        <p:txBody>
          <a:bodyPr>
            <a:normAutofit/>
          </a:bodyPr>
          <a:lstStyle/>
          <a:p>
            <a:r>
              <a:rPr lang="en-GB" dirty="0"/>
              <a:t>Politics PhD Programme</a:t>
            </a:r>
          </a:p>
        </p:txBody>
      </p:sp>
      <p:sp>
        <p:nvSpPr>
          <p:cNvPr id="5" name="AutoShape 6" descr="Image result for italian flag">
            <a:extLst>
              <a:ext uri="{FF2B5EF4-FFF2-40B4-BE49-F238E27FC236}">
                <a16:creationId xmlns:a16="http://schemas.microsoft.com/office/drawing/2014/main" id="{93798373-92E7-C9D2-A5A8-C7EE7D5CFAB5}"/>
              </a:ext>
            </a:extLst>
          </p:cNvPr>
          <p:cNvSpPr>
            <a:spLocks noChangeAspect="1" noChangeArrowheads="1"/>
          </p:cNvSpPr>
          <p:nvPr/>
        </p:nvSpPr>
        <p:spPr bwMode="auto">
          <a:xfrm>
            <a:off x="157163" y="-144463"/>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8" descr="Image result for italian flag">
            <a:extLst>
              <a:ext uri="{FF2B5EF4-FFF2-40B4-BE49-F238E27FC236}">
                <a16:creationId xmlns:a16="http://schemas.microsoft.com/office/drawing/2014/main" id="{C8FCECBA-6D50-B1D1-02ED-34948898856A}"/>
              </a:ext>
            </a:extLst>
          </p:cNvPr>
          <p:cNvSpPr>
            <a:spLocks noChangeAspect="1" noChangeArrowheads="1"/>
          </p:cNvSpPr>
          <p:nvPr/>
        </p:nvSpPr>
        <p:spPr bwMode="auto">
          <a:xfrm>
            <a:off x="309563" y="79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12" descr="Image result for french flag">
            <a:extLst>
              <a:ext uri="{FF2B5EF4-FFF2-40B4-BE49-F238E27FC236}">
                <a16:creationId xmlns:a16="http://schemas.microsoft.com/office/drawing/2014/main" id="{A8706B71-3C21-D26C-778E-B6CA9DCCC92F}"/>
              </a:ext>
            </a:extLst>
          </p:cNvPr>
          <p:cNvSpPr>
            <a:spLocks noChangeAspect="1" noChangeArrowheads="1"/>
          </p:cNvSpPr>
          <p:nvPr/>
        </p:nvSpPr>
        <p:spPr bwMode="auto">
          <a:xfrm>
            <a:off x="461965" y="1603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Content Placeholder 2">
            <a:extLst>
              <a:ext uri="{FF2B5EF4-FFF2-40B4-BE49-F238E27FC236}">
                <a16:creationId xmlns:a16="http://schemas.microsoft.com/office/drawing/2014/main" id="{60DA44D1-29C2-1317-28DC-81880AC65DE6}"/>
              </a:ext>
            </a:extLst>
          </p:cNvPr>
          <p:cNvSpPr txBox="1">
            <a:spLocks/>
          </p:cNvSpPr>
          <p:nvPr/>
        </p:nvSpPr>
        <p:spPr>
          <a:xfrm>
            <a:off x="1288234" y="1600963"/>
            <a:ext cx="9753599" cy="5026570"/>
          </a:xfrm>
          <a:prstGeom prst="rect">
            <a:avLst/>
          </a:prstGeom>
        </p:spPr>
        <p:txBody>
          <a:bodyPr vert="horz" lIns="91440" tIns="45720" rIns="91440" bIns="45720" numCol="1" rtlCol="0">
            <a:noAutofit/>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a:lnSpc>
                <a:spcPct val="100000"/>
              </a:lnSpc>
            </a:pPr>
            <a:r>
              <a:rPr lang="en-GB" sz="3200" dirty="0"/>
              <a:t>3 or 3.5 years Full-Time, or 6 or 7 years Part-Time + option of “submission pending period” (SPP)</a:t>
            </a:r>
          </a:p>
          <a:p>
            <a:pPr lvl="1">
              <a:lnSpc>
                <a:spcPct val="100000"/>
              </a:lnSpc>
            </a:pPr>
            <a:r>
              <a:rPr lang="en-GB" sz="2800" dirty="0"/>
              <a:t>Y1 FT/Y1&amp;2 PT: Training courses, refine research plan, write</a:t>
            </a:r>
          </a:p>
          <a:p>
            <a:pPr lvl="1">
              <a:lnSpc>
                <a:spcPct val="100000"/>
              </a:lnSpc>
            </a:pPr>
            <a:r>
              <a:rPr lang="en-GB" sz="2800" dirty="0"/>
              <a:t>Y2 FT/Y3&amp;4 PT: Conduct research, write</a:t>
            </a:r>
          </a:p>
          <a:p>
            <a:pPr lvl="1">
              <a:lnSpc>
                <a:spcPct val="100000"/>
              </a:lnSpc>
            </a:pPr>
            <a:r>
              <a:rPr lang="en-GB" sz="2800" dirty="0"/>
              <a:t>Y3 FT/Y5&amp;6 PT: Finalise research, write up </a:t>
            </a:r>
          </a:p>
          <a:p>
            <a:pPr lvl="1">
              <a:lnSpc>
                <a:spcPct val="100000"/>
              </a:lnSpc>
            </a:pPr>
            <a:r>
              <a:rPr lang="en-GB" sz="2800" dirty="0"/>
              <a:t>SPP: Write up (no more research), if not already submitted</a:t>
            </a:r>
          </a:p>
          <a:p>
            <a:pPr>
              <a:lnSpc>
                <a:spcPct val="100000"/>
              </a:lnSpc>
            </a:pPr>
            <a:r>
              <a:rPr lang="en-GB" sz="3200" u="sng" dirty="0"/>
              <a:t>It is in everyone’s interests, especially PhD scholars’, to complete within this time period</a:t>
            </a:r>
          </a:p>
          <a:p>
            <a:pPr>
              <a:lnSpc>
                <a:spcPct val="100000"/>
              </a:lnSpc>
            </a:pPr>
            <a:endParaRPr lang="en-GB" sz="3200" dirty="0"/>
          </a:p>
        </p:txBody>
      </p:sp>
      <p:pic>
        <p:nvPicPr>
          <p:cNvPr id="3" name="Picture 2">
            <a:extLst>
              <a:ext uri="{FF2B5EF4-FFF2-40B4-BE49-F238E27FC236}">
                <a16:creationId xmlns:a16="http://schemas.microsoft.com/office/drawing/2014/main" id="{C23D2DE5-7C20-37F2-474B-1402C848F9FF}"/>
              </a:ext>
            </a:extLst>
          </p:cNvPr>
          <p:cNvPicPr>
            <a:picLocks noChangeAspect="1"/>
          </p:cNvPicPr>
          <p:nvPr/>
        </p:nvPicPr>
        <p:blipFill>
          <a:blip r:embed="rId2"/>
          <a:stretch>
            <a:fillRect/>
          </a:stretch>
        </p:blipFill>
        <p:spPr>
          <a:xfrm>
            <a:off x="9916919" y="5661252"/>
            <a:ext cx="1963082" cy="823031"/>
          </a:xfrm>
          <a:prstGeom prst="rect">
            <a:avLst/>
          </a:prstGeom>
        </p:spPr>
      </p:pic>
    </p:spTree>
    <p:extLst>
      <p:ext uri="{BB962C8B-B14F-4D97-AF65-F5344CB8AC3E}">
        <p14:creationId xmlns:p14="http://schemas.microsoft.com/office/powerpoint/2010/main" val="144118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138F611-9CBF-4E80-95B5-0AA9FBB2F3ED}"/>
              </a:ext>
            </a:extLst>
          </p:cNvPr>
          <p:cNvSpPr txBox="1"/>
          <p:nvPr/>
        </p:nvSpPr>
        <p:spPr>
          <a:xfrm>
            <a:off x="1400280" y="1360451"/>
            <a:ext cx="10196579" cy="2125967"/>
          </a:xfrm>
          <a:prstGeom prst="rect">
            <a:avLst/>
          </a:prstGeom>
          <a:noFill/>
        </p:spPr>
        <p:txBody>
          <a:bodyPr wrap="square" rtlCol="0">
            <a:spAutoFit/>
          </a:bodyPr>
          <a:lstStyle/>
          <a:p>
            <a:pPr marL="285664" indent="-285664">
              <a:lnSpc>
                <a:spcPct val="150000"/>
              </a:lnSpc>
              <a:buFont typeface="Arial" panose="020B0604020202020204" pitchFamily="34" charset="0"/>
              <a:buChar char="•"/>
            </a:pPr>
            <a:r>
              <a:rPr lang="en-US" sz="1799" dirty="0"/>
              <a:t>Manchester is a </a:t>
            </a:r>
            <a:r>
              <a:rPr lang="en-GB" sz="1799" dirty="0"/>
              <a:t>centre</a:t>
            </a:r>
            <a:r>
              <a:rPr lang="en-US" sz="1799" dirty="0"/>
              <a:t> of excellence for research training, with a wide range of methods experts involved in PhD training </a:t>
            </a:r>
          </a:p>
          <a:p>
            <a:pPr marL="285664" indent="-285664">
              <a:lnSpc>
                <a:spcPct val="150000"/>
              </a:lnSpc>
              <a:buFont typeface="Arial" panose="020B0604020202020204" pitchFamily="34" charset="0"/>
              <a:buChar char="•"/>
            </a:pPr>
            <a:r>
              <a:rPr lang="en-US" sz="1799" dirty="0"/>
              <a:t>Training is an essential element of ESRC funding eligibility for the university</a:t>
            </a:r>
          </a:p>
          <a:p>
            <a:pPr marL="285664" indent="-285664">
              <a:lnSpc>
                <a:spcPct val="150000"/>
              </a:lnSpc>
              <a:buFont typeface="Arial" panose="020B0604020202020204" pitchFamily="34" charset="0"/>
              <a:buChar char="•"/>
            </a:pPr>
            <a:r>
              <a:rPr lang="en-US" sz="1799" b="1" dirty="0"/>
              <a:t>Our aim: </a:t>
            </a:r>
            <a:r>
              <a:rPr lang="en-US" sz="1799" dirty="0"/>
              <a:t>to equip you with the skills in project design, management and research methods for your own PhD project, but also for a future research career (inside or outside academia)</a:t>
            </a:r>
            <a:endParaRPr lang="en-GB" sz="1799" dirty="0"/>
          </a:p>
        </p:txBody>
      </p:sp>
      <p:sp>
        <p:nvSpPr>
          <p:cNvPr id="6" name="TextBox 5">
            <a:extLst>
              <a:ext uri="{FF2B5EF4-FFF2-40B4-BE49-F238E27FC236}">
                <a16:creationId xmlns:a16="http://schemas.microsoft.com/office/drawing/2014/main" id="{E0AA99E9-9216-47A0-A05B-3944744EC34D}"/>
              </a:ext>
            </a:extLst>
          </p:cNvPr>
          <p:cNvSpPr txBox="1"/>
          <p:nvPr/>
        </p:nvSpPr>
        <p:spPr>
          <a:xfrm>
            <a:off x="1724617" y="4203692"/>
            <a:ext cx="2046380" cy="400006"/>
          </a:xfrm>
          <a:prstGeom prst="rect">
            <a:avLst/>
          </a:prstGeom>
          <a:noFill/>
        </p:spPr>
        <p:txBody>
          <a:bodyPr wrap="square" rtlCol="0">
            <a:spAutoFit/>
          </a:bodyPr>
          <a:lstStyle/>
          <a:p>
            <a:pPr algn="ctr"/>
            <a:r>
              <a:rPr lang="en-US" sz="1999" b="1" dirty="0">
                <a:solidFill>
                  <a:srgbClr val="C00000"/>
                </a:solidFill>
              </a:rPr>
              <a:t>Year One</a:t>
            </a:r>
            <a:endParaRPr lang="en-GB" sz="1999" b="1" dirty="0">
              <a:solidFill>
                <a:srgbClr val="C00000"/>
              </a:solidFill>
            </a:endParaRPr>
          </a:p>
        </p:txBody>
      </p:sp>
      <p:sp>
        <p:nvSpPr>
          <p:cNvPr id="7" name="TextBox 6">
            <a:extLst>
              <a:ext uri="{FF2B5EF4-FFF2-40B4-BE49-F238E27FC236}">
                <a16:creationId xmlns:a16="http://schemas.microsoft.com/office/drawing/2014/main" id="{E0BE8B36-DC00-4FDA-B215-AB884F6B1F97}"/>
              </a:ext>
            </a:extLst>
          </p:cNvPr>
          <p:cNvSpPr txBox="1"/>
          <p:nvPr/>
        </p:nvSpPr>
        <p:spPr>
          <a:xfrm>
            <a:off x="4967515" y="3570391"/>
            <a:ext cx="6834830" cy="1815882"/>
          </a:xfrm>
          <a:prstGeom prst="rect">
            <a:avLst/>
          </a:prstGeom>
          <a:noFill/>
          <a:ln>
            <a:solidFill>
              <a:schemeClr val="accent1"/>
            </a:solidFill>
          </a:ln>
        </p:spPr>
        <p:txBody>
          <a:bodyPr wrap="square" rtlCol="0">
            <a:spAutoFit/>
          </a:bodyPr>
          <a:lstStyle/>
          <a:p>
            <a:pPr marL="285664" indent="-285664">
              <a:buFont typeface="Arial" panose="020B0604020202020204" pitchFamily="34" charset="0"/>
              <a:buChar char="•"/>
            </a:pPr>
            <a:r>
              <a:rPr lang="en-US" sz="1600" dirty="0">
                <a:solidFill>
                  <a:srgbClr val="0000FF"/>
                </a:solidFill>
              </a:rPr>
              <a:t>PhD Research Design (compulsory)</a:t>
            </a:r>
          </a:p>
          <a:p>
            <a:pPr marL="285664" indent="-285664">
              <a:buFont typeface="Arial" panose="020B0604020202020204" pitchFamily="34" charset="0"/>
              <a:buChar char="•"/>
            </a:pPr>
            <a:r>
              <a:rPr lang="en-GB" sz="1600" i="1" dirty="0">
                <a:solidFill>
                  <a:srgbClr val="0000FF"/>
                </a:solidFill>
              </a:rPr>
              <a:t>Qualitative Research Methods (QRM)</a:t>
            </a:r>
          </a:p>
          <a:p>
            <a:pPr marL="285664" indent="-285664">
              <a:buFont typeface="Arial" panose="020B0604020202020204" pitchFamily="34" charset="0"/>
              <a:buChar char="•"/>
            </a:pPr>
            <a:r>
              <a:rPr lang="en-GB" sz="1600" i="1" dirty="0">
                <a:solidFill>
                  <a:srgbClr val="0000FF"/>
                </a:solidFill>
              </a:rPr>
              <a:t>BMAN80121 Introduction to Quantitative Research Methods (IQM) or POLI60341 Tools and Techniques of Advanced Quantitative Analysis (please discuss with your supervisors which course is most appropriate)</a:t>
            </a:r>
          </a:p>
          <a:p>
            <a:pPr marL="285664" indent="-285664">
              <a:buFont typeface="Arial" panose="020B0604020202020204" pitchFamily="34" charset="0"/>
              <a:buChar char="•"/>
            </a:pPr>
            <a:r>
              <a:rPr lang="en-GB" sz="1600" i="1" dirty="0">
                <a:solidFill>
                  <a:srgbClr val="0000FF"/>
                </a:solidFill>
              </a:rPr>
              <a:t>POLI60301 Comparative Political Analysis or POLI70771 Philosophy of Politics Research</a:t>
            </a:r>
          </a:p>
        </p:txBody>
      </p:sp>
      <p:sp>
        <p:nvSpPr>
          <p:cNvPr id="8" name="TextBox 7">
            <a:extLst>
              <a:ext uri="{FF2B5EF4-FFF2-40B4-BE49-F238E27FC236}">
                <a16:creationId xmlns:a16="http://schemas.microsoft.com/office/drawing/2014/main" id="{71B3C8B9-F5D1-4CC1-B59C-6A0167E6EA54}"/>
              </a:ext>
            </a:extLst>
          </p:cNvPr>
          <p:cNvSpPr txBox="1"/>
          <p:nvPr/>
        </p:nvSpPr>
        <p:spPr>
          <a:xfrm>
            <a:off x="1546890" y="5567672"/>
            <a:ext cx="2239277" cy="399981"/>
          </a:xfrm>
          <a:prstGeom prst="rect">
            <a:avLst/>
          </a:prstGeom>
          <a:noFill/>
        </p:spPr>
        <p:txBody>
          <a:bodyPr wrap="square" rtlCol="0">
            <a:spAutoFit/>
          </a:bodyPr>
          <a:lstStyle/>
          <a:p>
            <a:pPr algn="ctr"/>
            <a:r>
              <a:rPr lang="en-US" sz="1999" b="1" dirty="0">
                <a:solidFill>
                  <a:srgbClr val="C00000"/>
                </a:solidFill>
              </a:rPr>
              <a:t>Year Two &amp; Three</a:t>
            </a:r>
            <a:endParaRPr lang="en-GB" sz="1999" b="1" dirty="0">
              <a:solidFill>
                <a:srgbClr val="C00000"/>
              </a:solidFill>
            </a:endParaRPr>
          </a:p>
        </p:txBody>
      </p:sp>
      <p:sp>
        <p:nvSpPr>
          <p:cNvPr id="9" name="TextBox 8">
            <a:extLst>
              <a:ext uri="{FF2B5EF4-FFF2-40B4-BE49-F238E27FC236}">
                <a16:creationId xmlns:a16="http://schemas.microsoft.com/office/drawing/2014/main" id="{00F9D8BC-3EB1-4C60-B62F-F2402A5BDA23}"/>
              </a:ext>
            </a:extLst>
          </p:cNvPr>
          <p:cNvSpPr txBox="1"/>
          <p:nvPr/>
        </p:nvSpPr>
        <p:spPr>
          <a:xfrm>
            <a:off x="4967515" y="5447914"/>
            <a:ext cx="4911869" cy="922945"/>
          </a:xfrm>
          <a:prstGeom prst="rect">
            <a:avLst/>
          </a:prstGeom>
          <a:noFill/>
          <a:ln>
            <a:solidFill>
              <a:schemeClr val="accent1"/>
            </a:solidFill>
          </a:ln>
        </p:spPr>
        <p:txBody>
          <a:bodyPr wrap="square" rtlCol="0">
            <a:spAutoFit/>
          </a:bodyPr>
          <a:lstStyle/>
          <a:p>
            <a:pPr marL="285664" indent="-285664">
              <a:buFont typeface="Arial" panose="020B0604020202020204" pitchFamily="34" charset="0"/>
              <a:buChar char="•"/>
            </a:pPr>
            <a:r>
              <a:rPr lang="en-US" sz="1799" dirty="0">
                <a:solidFill>
                  <a:srgbClr val="0000FF"/>
                </a:solidFill>
              </a:rPr>
              <a:t>PhD Professional Development Course (compulsory for Y2)</a:t>
            </a:r>
          </a:p>
          <a:p>
            <a:pPr marL="285664" indent="-285664">
              <a:buFont typeface="Arial" panose="020B0604020202020204" pitchFamily="34" charset="0"/>
              <a:buChar char="•"/>
            </a:pPr>
            <a:r>
              <a:rPr lang="en-US" sz="1799" i="1" dirty="0">
                <a:solidFill>
                  <a:srgbClr val="0000FF"/>
                </a:solidFill>
              </a:rPr>
              <a:t>Faculty of Humanities Tailored Training Courses</a:t>
            </a:r>
            <a:endParaRPr lang="en-GB" sz="1799" i="1" dirty="0">
              <a:solidFill>
                <a:srgbClr val="0000FF"/>
              </a:solidFill>
            </a:endParaRPr>
          </a:p>
        </p:txBody>
      </p:sp>
      <p:sp>
        <p:nvSpPr>
          <p:cNvPr id="11" name="Rectangle: Rounded Corners 10">
            <a:extLst>
              <a:ext uri="{FF2B5EF4-FFF2-40B4-BE49-F238E27FC236}">
                <a16:creationId xmlns:a16="http://schemas.microsoft.com/office/drawing/2014/main" id="{C4461ACB-6169-49FE-B547-B7A5AA0C8CF1}"/>
              </a:ext>
            </a:extLst>
          </p:cNvPr>
          <p:cNvSpPr/>
          <p:nvPr/>
        </p:nvSpPr>
        <p:spPr>
          <a:xfrm>
            <a:off x="1643337" y="5527883"/>
            <a:ext cx="2046380" cy="818573"/>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2" name="Rectangle: Rounded Corners 11">
            <a:extLst>
              <a:ext uri="{FF2B5EF4-FFF2-40B4-BE49-F238E27FC236}">
                <a16:creationId xmlns:a16="http://schemas.microsoft.com/office/drawing/2014/main" id="{8581411B-1BEB-4B03-BB08-D2FCEF4B374F}"/>
              </a:ext>
            </a:extLst>
          </p:cNvPr>
          <p:cNvSpPr/>
          <p:nvPr/>
        </p:nvSpPr>
        <p:spPr>
          <a:xfrm>
            <a:off x="2111808" y="4161855"/>
            <a:ext cx="1262212" cy="46471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Straight Arrow Connector 15">
            <a:extLst>
              <a:ext uri="{FF2B5EF4-FFF2-40B4-BE49-F238E27FC236}">
                <a16:creationId xmlns:a16="http://schemas.microsoft.com/office/drawing/2014/main" id="{FCB9D917-B022-4105-BDAF-97C1F61DE273}"/>
              </a:ext>
            </a:extLst>
          </p:cNvPr>
          <p:cNvCxnSpPr>
            <a:cxnSpLocks/>
          </p:cNvCxnSpPr>
          <p:nvPr/>
        </p:nvCxnSpPr>
        <p:spPr>
          <a:xfrm>
            <a:off x="3374021" y="4363906"/>
            <a:ext cx="125893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EE024F5-8B68-4B5A-8F23-38021A936D8B}"/>
              </a:ext>
            </a:extLst>
          </p:cNvPr>
          <p:cNvCxnSpPr>
            <a:cxnSpLocks/>
          </p:cNvCxnSpPr>
          <p:nvPr/>
        </p:nvCxnSpPr>
        <p:spPr>
          <a:xfrm>
            <a:off x="3689717" y="5760238"/>
            <a:ext cx="116996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C7635C3-958C-8D72-00FC-11BA56D92FFE}"/>
              </a:ext>
            </a:extLst>
          </p:cNvPr>
          <p:cNvSpPr>
            <a:spLocks noGrp="1"/>
          </p:cNvSpPr>
          <p:nvPr>
            <p:ph type="title"/>
          </p:nvPr>
        </p:nvSpPr>
        <p:spPr>
          <a:xfrm>
            <a:off x="1219201" y="548681"/>
            <a:ext cx="9753599" cy="823031"/>
          </a:xfrm>
        </p:spPr>
        <p:txBody>
          <a:bodyPr>
            <a:normAutofit/>
          </a:bodyPr>
          <a:lstStyle/>
          <a:p>
            <a:r>
              <a:rPr lang="en-GB" dirty="0"/>
              <a:t>Research training</a:t>
            </a:r>
          </a:p>
        </p:txBody>
      </p:sp>
      <p:pic>
        <p:nvPicPr>
          <p:cNvPr id="3" name="Picture 2">
            <a:extLst>
              <a:ext uri="{FF2B5EF4-FFF2-40B4-BE49-F238E27FC236}">
                <a16:creationId xmlns:a16="http://schemas.microsoft.com/office/drawing/2014/main" id="{4F738870-020B-17F2-C027-229031144E0E}"/>
              </a:ext>
            </a:extLst>
          </p:cNvPr>
          <p:cNvPicPr>
            <a:picLocks noChangeAspect="1"/>
          </p:cNvPicPr>
          <p:nvPr/>
        </p:nvPicPr>
        <p:blipFill>
          <a:blip r:embed="rId3"/>
          <a:stretch>
            <a:fillRect/>
          </a:stretch>
        </p:blipFill>
        <p:spPr>
          <a:xfrm>
            <a:off x="9916919" y="5661252"/>
            <a:ext cx="1963082" cy="823031"/>
          </a:xfrm>
          <a:prstGeom prst="rect">
            <a:avLst/>
          </a:prstGeom>
        </p:spPr>
      </p:pic>
    </p:spTree>
    <p:extLst>
      <p:ext uri="{BB962C8B-B14F-4D97-AF65-F5344CB8AC3E}">
        <p14:creationId xmlns:p14="http://schemas.microsoft.com/office/powerpoint/2010/main" val="1181921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9"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DEB62-E6EA-DD57-B9A9-213D492396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F6121-6862-95CA-70D3-A1FC67B2C55D}"/>
              </a:ext>
            </a:extLst>
          </p:cNvPr>
          <p:cNvSpPr>
            <a:spLocks noGrp="1"/>
          </p:cNvSpPr>
          <p:nvPr>
            <p:ph type="title"/>
          </p:nvPr>
        </p:nvSpPr>
        <p:spPr>
          <a:xfrm>
            <a:off x="1219201" y="548681"/>
            <a:ext cx="10231581" cy="823031"/>
          </a:xfrm>
        </p:spPr>
        <p:txBody>
          <a:bodyPr>
            <a:normAutofit fontScale="90000"/>
          </a:bodyPr>
          <a:lstStyle/>
          <a:p>
            <a:r>
              <a:rPr lang="en-GB" dirty="0"/>
              <a:t>This year’s compulsory course – poli80080</a:t>
            </a:r>
          </a:p>
        </p:txBody>
      </p:sp>
      <p:sp>
        <p:nvSpPr>
          <p:cNvPr id="5" name="AutoShape 6" descr="Image result for italian flag">
            <a:extLst>
              <a:ext uri="{FF2B5EF4-FFF2-40B4-BE49-F238E27FC236}">
                <a16:creationId xmlns:a16="http://schemas.microsoft.com/office/drawing/2014/main" id="{A5771524-CA29-A77A-6912-4932D933BE89}"/>
              </a:ext>
            </a:extLst>
          </p:cNvPr>
          <p:cNvSpPr>
            <a:spLocks noChangeAspect="1" noChangeArrowheads="1"/>
          </p:cNvSpPr>
          <p:nvPr/>
        </p:nvSpPr>
        <p:spPr bwMode="auto">
          <a:xfrm>
            <a:off x="157163" y="-144463"/>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8" descr="Image result for italian flag">
            <a:extLst>
              <a:ext uri="{FF2B5EF4-FFF2-40B4-BE49-F238E27FC236}">
                <a16:creationId xmlns:a16="http://schemas.microsoft.com/office/drawing/2014/main" id="{AA7360C6-2DF2-79C0-8B48-F7130EDAB9F9}"/>
              </a:ext>
            </a:extLst>
          </p:cNvPr>
          <p:cNvSpPr>
            <a:spLocks noChangeAspect="1" noChangeArrowheads="1"/>
          </p:cNvSpPr>
          <p:nvPr/>
        </p:nvSpPr>
        <p:spPr bwMode="auto">
          <a:xfrm>
            <a:off x="309563" y="79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12" descr="Image result for french flag">
            <a:extLst>
              <a:ext uri="{FF2B5EF4-FFF2-40B4-BE49-F238E27FC236}">
                <a16:creationId xmlns:a16="http://schemas.microsoft.com/office/drawing/2014/main" id="{76BABCD2-BC6E-4138-7E91-5979E4CB5123}"/>
              </a:ext>
            </a:extLst>
          </p:cNvPr>
          <p:cNvSpPr>
            <a:spLocks noChangeAspect="1" noChangeArrowheads="1"/>
          </p:cNvSpPr>
          <p:nvPr/>
        </p:nvSpPr>
        <p:spPr bwMode="auto">
          <a:xfrm>
            <a:off x="461965" y="1603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Content Placeholder 2">
            <a:extLst>
              <a:ext uri="{FF2B5EF4-FFF2-40B4-BE49-F238E27FC236}">
                <a16:creationId xmlns:a16="http://schemas.microsoft.com/office/drawing/2014/main" id="{781AEBE9-DE13-2894-3946-5D2E6F17A957}"/>
              </a:ext>
            </a:extLst>
          </p:cNvPr>
          <p:cNvSpPr txBox="1">
            <a:spLocks/>
          </p:cNvSpPr>
          <p:nvPr/>
        </p:nvSpPr>
        <p:spPr>
          <a:xfrm>
            <a:off x="983433" y="1631443"/>
            <a:ext cx="9753599" cy="5026570"/>
          </a:xfrm>
          <a:prstGeom prst="rect">
            <a:avLst/>
          </a:prstGeom>
        </p:spPr>
        <p:txBody>
          <a:bodyPr vert="horz" lIns="91440" tIns="45720" rIns="91440" bIns="45720" numCol="1" rtlCol="0">
            <a:noAutofit/>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a:lnSpc>
                <a:spcPct val="100000"/>
              </a:lnSpc>
            </a:pPr>
            <a:r>
              <a:rPr lang="en-GB" sz="3200" i="1" dirty="0"/>
              <a:t>Annual Y1 Conference in May is compulsory </a:t>
            </a:r>
          </a:p>
          <a:p>
            <a:pPr>
              <a:lnSpc>
                <a:spcPct val="100000"/>
              </a:lnSpc>
            </a:pPr>
            <a:r>
              <a:rPr lang="en-GB" sz="3200" i="1" dirty="0"/>
              <a:t>Reflective Journal is compulsory to progress to Y2</a:t>
            </a:r>
          </a:p>
          <a:p>
            <a:pPr>
              <a:lnSpc>
                <a:spcPct val="100000"/>
              </a:lnSpc>
            </a:pPr>
            <a:r>
              <a:rPr lang="en-GB" sz="3200" dirty="0"/>
              <a:t>Six classes each semester</a:t>
            </a:r>
          </a:p>
          <a:p>
            <a:pPr lvl="1">
              <a:lnSpc>
                <a:spcPct val="100000"/>
              </a:lnSpc>
            </a:pPr>
            <a:r>
              <a:rPr lang="en-GB" sz="2800" dirty="0"/>
              <a:t>Paul runs all of them this semester</a:t>
            </a:r>
          </a:p>
          <a:p>
            <a:pPr>
              <a:lnSpc>
                <a:spcPct val="100000"/>
              </a:lnSpc>
            </a:pPr>
            <a:endParaRPr lang="en-GB" sz="2800" dirty="0"/>
          </a:p>
          <a:p>
            <a:pPr>
              <a:lnSpc>
                <a:spcPct val="100000"/>
              </a:lnSpc>
            </a:pPr>
            <a:endParaRPr lang="en-GB" sz="3200" dirty="0"/>
          </a:p>
        </p:txBody>
      </p:sp>
      <p:pic>
        <p:nvPicPr>
          <p:cNvPr id="3" name="Picture 2">
            <a:extLst>
              <a:ext uri="{FF2B5EF4-FFF2-40B4-BE49-F238E27FC236}">
                <a16:creationId xmlns:a16="http://schemas.microsoft.com/office/drawing/2014/main" id="{D4BA49EF-8BE4-3431-86DC-FDF74AB1A7FF}"/>
              </a:ext>
            </a:extLst>
          </p:cNvPr>
          <p:cNvPicPr>
            <a:picLocks noChangeAspect="1"/>
          </p:cNvPicPr>
          <p:nvPr/>
        </p:nvPicPr>
        <p:blipFill>
          <a:blip r:embed="rId2"/>
          <a:stretch>
            <a:fillRect/>
          </a:stretch>
        </p:blipFill>
        <p:spPr>
          <a:xfrm>
            <a:off x="9916919" y="5661252"/>
            <a:ext cx="1963082" cy="823031"/>
          </a:xfrm>
          <a:prstGeom prst="rect">
            <a:avLst/>
          </a:prstGeom>
        </p:spPr>
      </p:pic>
    </p:spTree>
    <p:extLst>
      <p:ext uri="{BB962C8B-B14F-4D97-AF65-F5344CB8AC3E}">
        <p14:creationId xmlns:p14="http://schemas.microsoft.com/office/powerpoint/2010/main" val="192282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147CE-CE56-F7FF-2C05-EA7C76BC04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BF5537-D9E9-20DE-952E-FE6874933A65}"/>
              </a:ext>
            </a:extLst>
          </p:cNvPr>
          <p:cNvSpPr>
            <a:spLocks noGrp="1"/>
          </p:cNvSpPr>
          <p:nvPr>
            <p:ph type="title"/>
          </p:nvPr>
        </p:nvSpPr>
        <p:spPr>
          <a:xfrm>
            <a:off x="1219201" y="548681"/>
            <a:ext cx="9753599" cy="823031"/>
          </a:xfrm>
        </p:spPr>
        <p:txBody>
          <a:bodyPr>
            <a:normAutofit/>
          </a:bodyPr>
          <a:lstStyle/>
          <a:p>
            <a:r>
              <a:rPr lang="en-GB" dirty="0"/>
              <a:t>‘Supervising the supervisor’</a:t>
            </a:r>
          </a:p>
        </p:txBody>
      </p:sp>
      <p:sp>
        <p:nvSpPr>
          <p:cNvPr id="5" name="AutoShape 6" descr="Image result for italian flag">
            <a:extLst>
              <a:ext uri="{FF2B5EF4-FFF2-40B4-BE49-F238E27FC236}">
                <a16:creationId xmlns:a16="http://schemas.microsoft.com/office/drawing/2014/main" id="{406D42BB-B048-B21C-B455-95E265B5F585}"/>
              </a:ext>
            </a:extLst>
          </p:cNvPr>
          <p:cNvSpPr>
            <a:spLocks noChangeAspect="1" noChangeArrowheads="1"/>
          </p:cNvSpPr>
          <p:nvPr/>
        </p:nvSpPr>
        <p:spPr bwMode="auto">
          <a:xfrm>
            <a:off x="157163" y="-144463"/>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8" descr="Image result for italian flag">
            <a:extLst>
              <a:ext uri="{FF2B5EF4-FFF2-40B4-BE49-F238E27FC236}">
                <a16:creationId xmlns:a16="http://schemas.microsoft.com/office/drawing/2014/main" id="{E5F59BB7-B258-CD17-4903-560F1FF0B6E0}"/>
              </a:ext>
            </a:extLst>
          </p:cNvPr>
          <p:cNvSpPr>
            <a:spLocks noChangeAspect="1" noChangeArrowheads="1"/>
          </p:cNvSpPr>
          <p:nvPr/>
        </p:nvSpPr>
        <p:spPr bwMode="auto">
          <a:xfrm>
            <a:off x="309563" y="79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12" descr="Image result for french flag">
            <a:extLst>
              <a:ext uri="{FF2B5EF4-FFF2-40B4-BE49-F238E27FC236}">
                <a16:creationId xmlns:a16="http://schemas.microsoft.com/office/drawing/2014/main" id="{301AA0DF-4868-BAF3-44B3-32EA8033736A}"/>
              </a:ext>
            </a:extLst>
          </p:cNvPr>
          <p:cNvSpPr>
            <a:spLocks noChangeAspect="1" noChangeArrowheads="1"/>
          </p:cNvSpPr>
          <p:nvPr/>
        </p:nvSpPr>
        <p:spPr bwMode="auto">
          <a:xfrm>
            <a:off x="461965" y="1603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Content Placeholder 2">
            <a:extLst>
              <a:ext uri="{FF2B5EF4-FFF2-40B4-BE49-F238E27FC236}">
                <a16:creationId xmlns:a16="http://schemas.microsoft.com/office/drawing/2014/main" id="{F1C6475E-FB5B-D75B-6316-FFC17C4FF4A6}"/>
              </a:ext>
            </a:extLst>
          </p:cNvPr>
          <p:cNvSpPr txBox="1">
            <a:spLocks/>
          </p:cNvSpPr>
          <p:nvPr/>
        </p:nvSpPr>
        <p:spPr>
          <a:xfrm>
            <a:off x="912313" y="1371712"/>
            <a:ext cx="10741207" cy="4362957"/>
          </a:xfrm>
          <a:prstGeom prst="rect">
            <a:avLst/>
          </a:prstGeom>
        </p:spPr>
        <p:txBody>
          <a:bodyPr vert="horz" lIns="91440" tIns="45720" rIns="91440" bIns="45720" numCol="1" rtlCol="0">
            <a:noAutofit/>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a:lnSpc>
                <a:spcPct val="100000"/>
              </a:lnSpc>
            </a:pPr>
            <a:r>
              <a:rPr lang="en-GB" sz="3200" dirty="0"/>
              <a:t>Every supervisor-supervisee dynamic is different</a:t>
            </a:r>
          </a:p>
          <a:p>
            <a:pPr>
              <a:lnSpc>
                <a:spcPct val="100000"/>
              </a:lnSpc>
            </a:pPr>
            <a:r>
              <a:rPr lang="en-GB" sz="3200" dirty="0"/>
              <a:t>There may be areas where you have preferences, or they do – aim to express these openly</a:t>
            </a:r>
          </a:p>
          <a:p>
            <a:pPr>
              <a:lnSpc>
                <a:spcPct val="100000"/>
              </a:lnSpc>
            </a:pPr>
            <a:r>
              <a:rPr lang="en-GB" sz="3200" dirty="0"/>
              <a:t>You all deserve to be here and have the ability to thrive</a:t>
            </a:r>
          </a:p>
          <a:p>
            <a:pPr lvl="1">
              <a:lnSpc>
                <a:spcPct val="100000"/>
              </a:lnSpc>
            </a:pPr>
            <a:r>
              <a:rPr lang="en-GB" sz="2800" dirty="0"/>
              <a:t>PhDs go wrong when supervisees stop communicating – don’t disappear!</a:t>
            </a:r>
          </a:p>
          <a:p>
            <a:pPr marL="45720" indent="0">
              <a:lnSpc>
                <a:spcPct val="100000"/>
              </a:lnSpc>
              <a:buNone/>
            </a:pPr>
            <a:endParaRPr lang="en-GB" sz="2000" dirty="0"/>
          </a:p>
        </p:txBody>
      </p:sp>
      <p:pic>
        <p:nvPicPr>
          <p:cNvPr id="3" name="Picture 2">
            <a:extLst>
              <a:ext uri="{FF2B5EF4-FFF2-40B4-BE49-F238E27FC236}">
                <a16:creationId xmlns:a16="http://schemas.microsoft.com/office/drawing/2014/main" id="{7A7D8D8E-37E2-94FB-FA16-62002895753C}"/>
              </a:ext>
            </a:extLst>
          </p:cNvPr>
          <p:cNvPicPr>
            <a:picLocks noChangeAspect="1"/>
          </p:cNvPicPr>
          <p:nvPr/>
        </p:nvPicPr>
        <p:blipFill>
          <a:blip r:embed="rId2"/>
          <a:stretch>
            <a:fillRect/>
          </a:stretch>
        </p:blipFill>
        <p:spPr>
          <a:xfrm>
            <a:off x="9916919" y="5661252"/>
            <a:ext cx="1963082" cy="823031"/>
          </a:xfrm>
          <a:prstGeom prst="rect">
            <a:avLst/>
          </a:prstGeom>
        </p:spPr>
      </p:pic>
      <p:pic>
        <p:nvPicPr>
          <p:cNvPr id="4" name="Picture 3" descr="Guidance for supervisors | The HCPC">
            <a:extLst>
              <a:ext uri="{FF2B5EF4-FFF2-40B4-BE49-F238E27FC236}">
                <a16:creationId xmlns:a16="http://schemas.microsoft.com/office/drawing/2014/main" id="{429AF5CD-86FA-4911-1F72-53084B9EFB0A}"/>
              </a:ext>
            </a:extLst>
          </p:cNvPr>
          <p:cNvPicPr>
            <a:picLocks noChangeAspect="1"/>
          </p:cNvPicPr>
          <p:nvPr/>
        </p:nvPicPr>
        <p:blipFill>
          <a:blip r:embed="rId3"/>
          <a:stretch>
            <a:fillRect/>
          </a:stretch>
        </p:blipFill>
        <p:spPr>
          <a:xfrm>
            <a:off x="4081022" y="4583047"/>
            <a:ext cx="3493951" cy="2222550"/>
          </a:xfrm>
          <a:prstGeom prst="rect">
            <a:avLst/>
          </a:prstGeom>
        </p:spPr>
      </p:pic>
    </p:spTree>
    <p:extLst>
      <p:ext uri="{BB962C8B-B14F-4D97-AF65-F5344CB8AC3E}">
        <p14:creationId xmlns:p14="http://schemas.microsoft.com/office/powerpoint/2010/main" val="82852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03582-2F84-E081-709B-3C22315A33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C881B3-BE44-8A43-E736-23FA1A4AFCC0}"/>
              </a:ext>
            </a:extLst>
          </p:cNvPr>
          <p:cNvSpPr>
            <a:spLocks noGrp="1"/>
          </p:cNvSpPr>
          <p:nvPr>
            <p:ph type="title"/>
          </p:nvPr>
        </p:nvSpPr>
        <p:spPr>
          <a:xfrm>
            <a:off x="1219201" y="548681"/>
            <a:ext cx="9753599" cy="823031"/>
          </a:xfrm>
        </p:spPr>
        <p:txBody>
          <a:bodyPr>
            <a:normAutofit/>
          </a:bodyPr>
          <a:lstStyle/>
          <a:p>
            <a:r>
              <a:rPr lang="en-GB" dirty="0" err="1"/>
              <a:t>eProg</a:t>
            </a:r>
            <a:endParaRPr lang="en-GB" dirty="0"/>
          </a:p>
        </p:txBody>
      </p:sp>
      <p:sp>
        <p:nvSpPr>
          <p:cNvPr id="5" name="AutoShape 6" descr="Image result for italian flag">
            <a:extLst>
              <a:ext uri="{FF2B5EF4-FFF2-40B4-BE49-F238E27FC236}">
                <a16:creationId xmlns:a16="http://schemas.microsoft.com/office/drawing/2014/main" id="{4941C5C9-DAFE-9109-BAD5-C50FE1276DAB}"/>
              </a:ext>
            </a:extLst>
          </p:cNvPr>
          <p:cNvSpPr>
            <a:spLocks noChangeAspect="1" noChangeArrowheads="1"/>
          </p:cNvSpPr>
          <p:nvPr/>
        </p:nvSpPr>
        <p:spPr bwMode="auto">
          <a:xfrm>
            <a:off x="157163" y="-144463"/>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8" descr="Image result for italian flag">
            <a:extLst>
              <a:ext uri="{FF2B5EF4-FFF2-40B4-BE49-F238E27FC236}">
                <a16:creationId xmlns:a16="http://schemas.microsoft.com/office/drawing/2014/main" id="{01246AE6-75B4-690E-2565-84E00FA8917E}"/>
              </a:ext>
            </a:extLst>
          </p:cNvPr>
          <p:cNvSpPr>
            <a:spLocks noChangeAspect="1" noChangeArrowheads="1"/>
          </p:cNvSpPr>
          <p:nvPr/>
        </p:nvSpPr>
        <p:spPr bwMode="auto">
          <a:xfrm>
            <a:off x="309563" y="79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12" descr="Image result for french flag">
            <a:extLst>
              <a:ext uri="{FF2B5EF4-FFF2-40B4-BE49-F238E27FC236}">
                <a16:creationId xmlns:a16="http://schemas.microsoft.com/office/drawing/2014/main" id="{EDECCDA2-0ADD-B71E-4EDF-6C544DD33343}"/>
              </a:ext>
            </a:extLst>
          </p:cNvPr>
          <p:cNvSpPr>
            <a:spLocks noChangeAspect="1" noChangeArrowheads="1"/>
          </p:cNvSpPr>
          <p:nvPr/>
        </p:nvSpPr>
        <p:spPr bwMode="auto">
          <a:xfrm>
            <a:off x="461965" y="1603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Content Placeholder 2">
            <a:extLst>
              <a:ext uri="{FF2B5EF4-FFF2-40B4-BE49-F238E27FC236}">
                <a16:creationId xmlns:a16="http://schemas.microsoft.com/office/drawing/2014/main" id="{A9920687-93DA-AE8F-B98C-8157866003F8}"/>
              </a:ext>
            </a:extLst>
          </p:cNvPr>
          <p:cNvSpPr txBox="1">
            <a:spLocks/>
          </p:cNvSpPr>
          <p:nvPr/>
        </p:nvSpPr>
        <p:spPr>
          <a:xfrm>
            <a:off x="912313" y="1371712"/>
            <a:ext cx="10741207" cy="4362957"/>
          </a:xfrm>
          <a:prstGeom prst="rect">
            <a:avLst/>
          </a:prstGeom>
        </p:spPr>
        <p:txBody>
          <a:bodyPr vert="horz" lIns="91440" tIns="45720" rIns="91440" bIns="45720" numCol="1" rtlCol="0">
            <a:noAutofit/>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a:lnSpc>
                <a:spcPct val="100000"/>
              </a:lnSpc>
            </a:pPr>
            <a:r>
              <a:rPr lang="en-GB" sz="3200" dirty="0"/>
              <a:t>Keeping your </a:t>
            </a:r>
            <a:r>
              <a:rPr lang="en-GB" sz="3200" dirty="0" err="1"/>
              <a:t>eProg</a:t>
            </a:r>
            <a:r>
              <a:rPr lang="en-GB" sz="3200" dirty="0"/>
              <a:t> account up-to-date is advantageous to supervisors and PhD Scholars alike. </a:t>
            </a:r>
          </a:p>
          <a:p>
            <a:pPr>
              <a:lnSpc>
                <a:spcPct val="100000"/>
              </a:lnSpc>
            </a:pPr>
            <a:r>
              <a:rPr lang="en-GB" sz="3200" dirty="0"/>
              <a:t>Doing so can help to identify progress and patterns in working arrangements, and can enable solutions to be found.</a:t>
            </a:r>
          </a:p>
          <a:p>
            <a:pPr>
              <a:lnSpc>
                <a:spcPct val="100000"/>
              </a:lnSpc>
            </a:pPr>
            <a:r>
              <a:rPr lang="en-GB" sz="3200" b="1" dirty="0"/>
              <a:t>Regularity, rather than voluminous detail, is the priority when engaging with </a:t>
            </a:r>
            <a:r>
              <a:rPr lang="en-GB" sz="3200" b="1" dirty="0" err="1"/>
              <a:t>eProg</a:t>
            </a:r>
            <a:r>
              <a:rPr lang="en-GB" sz="3200" b="1" dirty="0"/>
              <a:t>.</a:t>
            </a:r>
          </a:p>
          <a:p>
            <a:pPr marL="45720" indent="0">
              <a:lnSpc>
                <a:spcPct val="100000"/>
              </a:lnSpc>
              <a:buNone/>
            </a:pPr>
            <a:endParaRPr lang="en-GB" sz="2000" dirty="0"/>
          </a:p>
        </p:txBody>
      </p:sp>
      <p:pic>
        <p:nvPicPr>
          <p:cNvPr id="3" name="Picture 2">
            <a:extLst>
              <a:ext uri="{FF2B5EF4-FFF2-40B4-BE49-F238E27FC236}">
                <a16:creationId xmlns:a16="http://schemas.microsoft.com/office/drawing/2014/main" id="{9F084814-1506-204E-220D-47AEA8A4A092}"/>
              </a:ext>
            </a:extLst>
          </p:cNvPr>
          <p:cNvPicPr>
            <a:picLocks noChangeAspect="1"/>
          </p:cNvPicPr>
          <p:nvPr/>
        </p:nvPicPr>
        <p:blipFill>
          <a:blip r:embed="rId2"/>
          <a:stretch>
            <a:fillRect/>
          </a:stretch>
        </p:blipFill>
        <p:spPr>
          <a:xfrm>
            <a:off x="9916919" y="5661252"/>
            <a:ext cx="1963082" cy="823031"/>
          </a:xfrm>
          <a:prstGeom prst="rect">
            <a:avLst/>
          </a:prstGeom>
        </p:spPr>
      </p:pic>
    </p:spTree>
    <p:extLst>
      <p:ext uri="{BB962C8B-B14F-4D97-AF65-F5344CB8AC3E}">
        <p14:creationId xmlns:p14="http://schemas.microsoft.com/office/powerpoint/2010/main" val="37762215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46F7E-9122-11D2-2905-10E6E23427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E8F64C-C600-1634-CB0C-439F5C38AB00}"/>
              </a:ext>
            </a:extLst>
          </p:cNvPr>
          <p:cNvSpPr>
            <a:spLocks noGrp="1"/>
          </p:cNvSpPr>
          <p:nvPr>
            <p:ph type="title"/>
          </p:nvPr>
        </p:nvSpPr>
        <p:spPr>
          <a:xfrm>
            <a:off x="1219201" y="548681"/>
            <a:ext cx="9753599" cy="823031"/>
          </a:xfrm>
        </p:spPr>
        <p:txBody>
          <a:bodyPr>
            <a:normAutofit/>
          </a:bodyPr>
          <a:lstStyle/>
          <a:p>
            <a:r>
              <a:rPr lang="en-GB" dirty="0"/>
              <a:t>Annual reviews</a:t>
            </a:r>
          </a:p>
        </p:txBody>
      </p:sp>
      <p:sp>
        <p:nvSpPr>
          <p:cNvPr id="5" name="AutoShape 6" descr="Image result for italian flag">
            <a:extLst>
              <a:ext uri="{FF2B5EF4-FFF2-40B4-BE49-F238E27FC236}">
                <a16:creationId xmlns:a16="http://schemas.microsoft.com/office/drawing/2014/main" id="{3CDE1BA0-B67E-78AA-273F-36C0F53A1D99}"/>
              </a:ext>
            </a:extLst>
          </p:cNvPr>
          <p:cNvSpPr>
            <a:spLocks noChangeAspect="1" noChangeArrowheads="1"/>
          </p:cNvSpPr>
          <p:nvPr/>
        </p:nvSpPr>
        <p:spPr bwMode="auto">
          <a:xfrm>
            <a:off x="157163" y="-144463"/>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8" descr="Image result for italian flag">
            <a:extLst>
              <a:ext uri="{FF2B5EF4-FFF2-40B4-BE49-F238E27FC236}">
                <a16:creationId xmlns:a16="http://schemas.microsoft.com/office/drawing/2014/main" id="{4CDC1C83-B449-F327-250B-320FCFFAEF98}"/>
              </a:ext>
            </a:extLst>
          </p:cNvPr>
          <p:cNvSpPr>
            <a:spLocks noChangeAspect="1" noChangeArrowheads="1"/>
          </p:cNvSpPr>
          <p:nvPr/>
        </p:nvSpPr>
        <p:spPr bwMode="auto">
          <a:xfrm>
            <a:off x="309563" y="79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12" descr="Image result for french flag">
            <a:extLst>
              <a:ext uri="{FF2B5EF4-FFF2-40B4-BE49-F238E27FC236}">
                <a16:creationId xmlns:a16="http://schemas.microsoft.com/office/drawing/2014/main" id="{F75DA777-AA59-F995-B899-F5A798DCAA44}"/>
              </a:ext>
            </a:extLst>
          </p:cNvPr>
          <p:cNvSpPr>
            <a:spLocks noChangeAspect="1" noChangeArrowheads="1"/>
          </p:cNvSpPr>
          <p:nvPr/>
        </p:nvSpPr>
        <p:spPr bwMode="auto">
          <a:xfrm>
            <a:off x="461965" y="1603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Content Placeholder 2">
            <a:extLst>
              <a:ext uri="{FF2B5EF4-FFF2-40B4-BE49-F238E27FC236}">
                <a16:creationId xmlns:a16="http://schemas.microsoft.com/office/drawing/2014/main" id="{58754C39-1D31-D9CE-00C1-DA3B9D3B66A1}"/>
              </a:ext>
            </a:extLst>
          </p:cNvPr>
          <p:cNvSpPr txBox="1">
            <a:spLocks/>
          </p:cNvSpPr>
          <p:nvPr/>
        </p:nvSpPr>
        <p:spPr>
          <a:xfrm>
            <a:off x="912313" y="1371712"/>
            <a:ext cx="11097550" cy="4821270"/>
          </a:xfrm>
          <a:prstGeom prst="rect">
            <a:avLst/>
          </a:prstGeom>
        </p:spPr>
        <p:txBody>
          <a:bodyPr vert="horz" lIns="91440" tIns="45720" rIns="91440" bIns="45720" numCol="1" rtlCol="0">
            <a:noAutofit/>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a:lnSpc>
                <a:spcPct val="100000"/>
              </a:lnSpc>
            </a:pPr>
            <a:r>
              <a:rPr lang="en-GB" sz="2800" dirty="0"/>
              <a:t>Formal progress reviews held twice a year: the Mid-Year Review and the Annual Review.</a:t>
            </a:r>
          </a:p>
          <a:p>
            <a:pPr lvl="1">
              <a:lnSpc>
                <a:spcPct val="100000"/>
              </a:lnSpc>
            </a:pPr>
            <a:r>
              <a:rPr lang="en-GB" sz="2400" dirty="0"/>
              <a:t>They are to ensure that you are making adequate progress with your research and your study programme, to discuss anything that may have come up since the last review, and to plan ahead.</a:t>
            </a:r>
          </a:p>
          <a:p>
            <a:pPr lvl="1">
              <a:lnSpc>
                <a:spcPct val="100000"/>
              </a:lnSpc>
            </a:pPr>
            <a:r>
              <a:rPr lang="en-GB" sz="2400" u="sng" dirty="0"/>
              <a:t>Mid-Year Review in month 5: </a:t>
            </a:r>
            <a:r>
              <a:rPr lang="en-GB" sz="2400" dirty="0"/>
              <a:t>discuss progress/completion timetable, research training and development, supervision, and targets, and complete the </a:t>
            </a:r>
            <a:r>
              <a:rPr lang="en-GB" sz="2400" dirty="0" err="1"/>
              <a:t>eProg</a:t>
            </a:r>
            <a:r>
              <a:rPr lang="en-GB" sz="2400" dirty="0"/>
              <a:t> form.</a:t>
            </a:r>
          </a:p>
          <a:p>
            <a:pPr lvl="1">
              <a:lnSpc>
                <a:spcPct val="100000"/>
              </a:lnSpc>
            </a:pPr>
            <a:r>
              <a:rPr lang="en-GB" sz="2400" u="sng" dirty="0"/>
              <a:t>Annual Review in month 9: </a:t>
            </a:r>
            <a:r>
              <a:rPr lang="en-GB" sz="2400" dirty="0"/>
              <a:t>discuss work and timeline for completion with independent reviewer, to ensure adequate progression.</a:t>
            </a:r>
          </a:p>
          <a:p>
            <a:pPr>
              <a:lnSpc>
                <a:spcPct val="100000"/>
              </a:lnSpc>
            </a:pPr>
            <a:r>
              <a:rPr lang="en-GB" sz="2800" b="1" dirty="0"/>
              <a:t>You will not be permitted to progress until the PGR office has received confirmation from the review panel that your academic progress is satisfactory.</a:t>
            </a:r>
            <a:endParaRPr lang="en-GB" b="1" dirty="0"/>
          </a:p>
          <a:p>
            <a:pPr>
              <a:lnSpc>
                <a:spcPct val="100000"/>
              </a:lnSpc>
            </a:pPr>
            <a:endParaRPr lang="en-GB" sz="2800" dirty="0"/>
          </a:p>
        </p:txBody>
      </p:sp>
    </p:spTree>
    <p:extLst>
      <p:ext uri="{BB962C8B-B14F-4D97-AF65-F5344CB8AC3E}">
        <p14:creationId xmlns:p14="http://schemas.microsoft.com/office/powerpoint/2010/main" val="769736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B61C5-2EF0-A974-E695-5B890E881F45}"/>
            </a:ext>
          </a:extLst>
        </p:cNvPr>
        <p:cNvGrpSpPr/>
        <p:nvPr/>
      </p:nvGrpSpPr>
      <p:grpSpPr>
        <a:xfrm>
          <a:off x="0" y="0"/>
          <a:ext cx="0" cy="0"/>
          <a:chOff x="0" y="0"/>
          <a:chExt cx="0" cy="0"/>
        </a:xfrm>
      </p:grpSpPr>
      <p:sp>
        <p:nvSpPr>
          <p:cNvPr id="3" name="What might we be able to say about the politics of the EU by looking at the countries of Europe that were not in the EEC?">
            <a:extLst>
              <a:ext uri="{FF2B5EF4-FFF2-40B4-BE49-F238E27FC236}">
                <a16:creationId xmlns:a16="http://schemas.microsoft.com/office/drawing/2014/main" id="{AE56AFEA-021C-988E-211C-58116DE46069}"/>
              </a:ext>
            </a:extLst>
          </p:cNvPr>
          <p:cNvSpPr txBox="1">
            <a:spLocks/>
          </p:cNvSpPr>
          <p:nvPr/>
        </p:nvSpPr>
        <p:spPr>
          <a:xfrm>
            <a:off x="3495738" y="1330768"/>
            <a:ext cx="5200523" cy="3697074"/>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ln w="508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lIns="91440" tIns="45720" rIns="91440" bIns="45720" rtlCol="0">
            <a:normAutofit fontScale="85000" lnSpcReduction="10000"/>
          </a:bodyPr>
          <a:lstStyle>
            <a:lvl1pPr marL="0" indent="0" algn="l" defTabSz="914400" rtl="0" eaLnBrk="1" latinLnBrk="0" hangingPunct="1">
              <a:lnSpc>
                <a:spcPct val="90000"/>
              </a:lnSpc>
              <a:spcBef>
                <a:spcPts val="1800"/>
              </a:spcBef>
              <a:buSzTx/>
              <a:buFont typeface="Arial" pitchFamily="34" charset="0"/>
              <a:buNone/>
              <a:defRPr sz="2500" kern="1200">
                <a:solidFill>
                  <a:schemeClr val="tx1"/>
                </a:solidFill>
                <a:latin typeface="Tahoma"/>
                <a:ea typeface="Tahoma"/>
                <a:cs typeface="Tahoma"/>
                <a:sym typeface="Tahoma"/>
              </a:defRPr>
            </a:lvl1pPr>
            <a:lvl2pPr marL="685800" indent="-274320" algn="l" defTabSz="914400" rtl="0" eaLnBrk="1" latinLnBrk="0" hangingPunct="1">
              <a:lnSpc>
                <a:spcPct val="90000"/>
              </a:lnSpc>
              <a:spcBef>
                <a:spcPts val="1200"/>
              </a:spcBef>
              <a:buSzPct val="100000"/>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lnSpc>
                <a:spcPct val="90000"/>
              </a:lnSpc>
              <a:spcBef>
                <a:spcPts val="800"/>
              </a:spcBef>
              <a:buSzPct val="100000"/>
              <a:buFont typeface="Arial" pitchFamily="34" charset="0"/>
              <a:buChar char="▪"/>
              <a:defRPr sz="1800" kern="1200">
                <a:solidFill>
                  <a:schemeClr val="tx1"/>
                </a:solidFill>
                <a:latin typeface="+mn-lt"/>
                <a:ea typeface="+mn-ea"/>
                <a:cs typeface="+mn-cs"/>
              </a:defRPr>
            </a:lvl3pPr>
            <a:lvl4pPr marL="12344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4pPr>
            <a:lvl5pPr marL="14630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6916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21031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8pPr>
            <a:lvl9pPr marL="23317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a:lstStyle>
          <a:p>
            <a:pPr algn="ctr"/>
            <a:r>
              <a:rPr lang="en-GB" sz="7200" dirty="0">
                <a:latin typeface="+mn-lt"/>
              </a:rPr>
              <a:t>What concerns do you have about the year ahead?</a:t>
            </a:r>
          </a:p>
        </p:txBody>
      </p:sp>
      <p:sp>
        <p:nvSpPr>
          <p:cNvPr id="2" name="Slide Number Placeholder 1">
            <a:extLst>
              <a:ext uri="{FF2B5EF4-FFF2-40B4-BE49-F238E27FC236}">
                <a16:creationId xmlns:a16="http://schemas.microsoft.com/office/drawing/2014/main" id="{E02F4C0C-2A30-B3C2-C802-8ED8F866B2B7}"/>
              </a:ext>
            </a:extLst>
          </p:cNvPr>
          <p:cNvSpPr>
            <a:spLocks noGrp="1"/>
          </p:cNvSpPr>
          <p:nvPr>
            <p:ph type="sldNum" sz="quarter" idx="2"/>
          </p:nvPr>
        </p:nvSpPr>
        <p:spPr/>
        <p:txBody>
          <a:bodyPr/>
          <a:lstStyle/>
          <a:p>
            <a:fld id="{86CB4B4D-7CA3-9044-876B-883B54F8677D}" type="slidenum">
              <a:rPr lang="en-GB" smtClean="0"/>
              <a:t>17</a:t>
            </a:fld>
            <a:endParaRPr lang="en-GB"/>
          </a:p>
        </p:txBody>
      </p:sp>
    </p:spTree>
    <p:extLst>
      <p:ext uri="{BB962C8B-B14F-4D97-AF65-F5344CB8AC3E}">
        <p14:creationId xmlns:p14="http://schemas.microsoft.com/office/powerpoint/2010/main" val="201807506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548681"/>
            <a:ext cx="9753599" cy="823031"/>
          </a:xfrm>
        </p:spPr>
        <p:txBody>
          <a:bodyPr>
            <a:normAutofit/>
          </a:bodyPr>
          <a:lstStyle/>
          <a:p>
            <a:r>
              <a:rPr lang="en-GB" dirty="0"/>
              <a:t>Finances</a:t>
            </a:r>
          </a:p>
        </p:txBody>
      </p:sp>
      <p:sp>
        <p:nvSpPr>
          <p:cNvPr id="5" name="AutoShape 6" descr="Image result for italian flag"/>
          <p:cNvSpPr>
            <a:spLocks noChangeAspect="1" noChangeArrowheads="1"/>
          </p:cNvSpPr>
          <p:nvPr/>
        </p:nvSpPr>
        <p:spPr bwMode="auto">
          <a:xfrm>
            <a:off x="157163" y="-144463"/>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8" descr="Image result for italian flag"/>
          <p:cNvSpPr>
            <a:spLocks noChangeAspect="1" noChangeArrowheads="1"/>
          </p:cNvSpPr>
          <p:nvPr/>
        </p:nvSpPr>
        <p:spPr bwMode="auto">
          <a:xfrm>
            <a:off x="309563" y="79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12" descr="Image result for french flag"/>
          <p:cNvSpPr>
            <a:spLocks noChangeAspect="1" noChangeArrowheads="1"/>
          </p:cNvSpPr>
          <p:nvPr/>
        </p:nvSpPr>
        <p:spPr bwMode="auto">
          <a:xfrm>
            <a:off x="461965" y="1603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Content Placeholder 2">
            <a:extLst>
              <a:ext uri="{FF2B5EF4-FFF2-40B4-BE49-F238E27FC236}">
                <a16:creationId xmlns:a16="http://schemas.microsoft.com/office/drawing/2014/main" id="{3F7573B1-6245-41DD-B4B9-AA06C86A5702}"/>
              </a:ext>
            </a:extLst>
          </p:cNvPr>
          <p:cNvSpPr txBox="1">
            <a:spLocks/>
          </p:cNvSpPr>
          <p:nvPr/>
        </p:nvSpPr>
        <p:spPr>
          <a:xfrm>
            <a:off x="983433" y="1631443"/>
            <a:ext cx="9753599" cy="5026570"/>
          </a:xfrm>
          <a:prstGeom prst="rect">
            <a:avLst/>
          </a:prstGeom>
        </p:spPr>
        <p:txBody>
          <a:bodyPr vert="horz" lIns="91440" tIns="45720" rIns="91440" bIns="45720" numCol="1" rtlCol="0">
            <a:noAutofit/>
          </a:bodyPr>
          <a:lstStyle>
            <a:lvl1pPr marL="274320" indent="-228600" algn="l" defTabSz="914400" rtl="0" eaLnBrk="1" latinLnBrk="0" hangingPunct="1">
              <a:lnSpc>
                <a:spcPct val="90000"/>
              </a:lnSpc>
              <a:spcBef>
                <a:spcPts val="1800"/>
              </a:spcBef>
              <a:buClr>
                <a:schemeClr val="tx1"/>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tx1"/>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8pPr>
            <a:lvl9pPr marL="2103120" indent="-228600" algn="l" defTabSz="914400" rtl="0" eaLnBrk="1" latinLnBrk="0" hangingPunct="1">
              <a:spcBef>
                <a:spcPts val="600"/>
              </a:spcBef>
              <a:buSzPct val="80000"/>
              <a:buFont typeface="Arial" pitchFamily="34" charset="0"/>
              <a:buChar char="•"/>
              <a:defRPr sz="1600" kern="1200" baseline="0">
                <a:solidFill>
                  <a:schemeClr val="tx1"/>
                </a:solidFill>
                <a:latin typeface="+mn-lt"/>
                <a:ea typeface="+mn-ea"/>
                <a:cs typeface="+mn-cs"/>
              </a:defRPr>
            </a:lvl9pPr>
          </a:lstStyle>
          <a:p>
            <a:pPr>
              <a:lnSpc>
                <a:spcPct val="100000"/>
              </a:lnSpc>
            </a:pPr>
            <a:r>
              <a:rPr lang="en-GB" sz="2800" dirty="0"/>
              <a:t>Norman Chester – up to £300</a:t>
            </a:r>
          </a:p>
          <a:p>
            <a:pPr>
              <a:lnSpc>
                <a:spcPct val="100000"/>
              </a:lnSpc>
            </a:pPr>
            <a:r>
              <a:rPr lang="en-GB" sz="2800" dirty="0"/>
              <a:t>‘SERB’ – social activities – you can ask Paul for funds from this to organise a new event</a:t>
            </a:r>
          </a:p>
          <a:p>
            <a:pPr>
              <a:lnSpc>
                <a:spcPct val="100000"/>
              </a:lnSpc>
            </a:pPr>
            <a:r>
              <a:rPr lang="en-GB" sz="2800" dirty="0"/>
              <a:t>Hardship Fund – usually a max of £500</a:t>
            </a:r>
          </a:p>
          <a:p>
            <a:pPr>
              <a:lnSpc>
                <a:spcPct val="100000"/>
              </a:lnSpc>
            </a:pPr>
            <a:r>
              <a:rPr lang="en-GB" sz="2800" dirty="0"/>
              <a:t>Short-term UMSU loan – just £100, but fast</a:t>
            </a:r>
          </a:p>
          <a:p>
            <a:pPr>
              <a:lnSpc>
                <a:spcPct val="100000"/>
              </a:lnSpc>
            </a:pPr>
            <a:r>
              <a:rPr lang="en-GB" sz="2800" dirty="0"/>
              <a:t>A Faculty fieldwork grant that is very competitive (amount TBC)</a:t>
            </a:r>
            <a:endParaRPr lang="en-GB" dirty="0"/>
          </a:p>
          <a:p>
            <a:pPr>
              <a:lnSpc>
                <a:spcPct val="100000"/>
              </a:lnSpc>
            </a:pPr>
            <a:r>
              <a:rPr lang="en-GB" sz="2800" i="1" dirty="0"/>
              <a:t>See the Politics PhD Document for more info</a:t>
            </a:r>
          </a:p>
          <a:p>
            <a:pPr marL="45720" indent="0">
              <a:lnSpc>
                <a:spcPct val="100000"/>
              </a:lnSpc>
              <a:buNone/>
            </a:pPr>
            <a:endParaRPr lang="en-GB" sz="2800" dirty="0"/>
          </a:p>
          <a:p>
            <a:pPr>
              <a:lnSpc>
                <a:spcPct val="100000"/>
              </a:lnSpc>
            </a:pPr>
            <a:endParaRPr lang="en-GB" sz="2800" dirty="0"/>
          </a:p>
          <a:p>
            <a:pPr>
              <a:lnSpc>
                <a:spcPct val="100000"/>
              </a:lnSpc>
            </a:pPr>
            <a:endParaRPr lang="en-GB" sz="2800" dirty="0"/>
          </a:p>
        </p:txBody>
      </p:sp>
      <p:pic>
        <p:nvPicPr>
          <p:cNvPr id="3" name="Picture 2">
            <a:extLst>
              <a:ext uri="{FF2B5EF4-FFF2-40B4-BE49-F238E27FC236}">
                <a16:creationId xmlns:a16="http://schemas.microsoft.com/office/drawing/2014/main" id="{86697FCB-88ED-3D06-56B4-65487A09A1C6}"/>
              </a:ext>
            </a:extLst>
          </p:cNvPr>
          <p:cNvPicPr>
            <a:picLocks noChangeAspect="1"/>
          </p:cNvPicPr>
          <p:nvPr/>
        </p:nvPicPr>
        <p:blipFill>
          <a:blip r:embed="rId2"/>
          <a:stretch>
            <a:fillRect/>
          </a:stretch>
        </p:blipFill>
        <p:spPr>
          <a:xfrm>
            <a:off x="9916919" y="5661252"/>
            <a:ext cx="1963082" cy="823031"/>
          </a:xfrm>
          <a:prstGeom prst="rect">
            <a:avLst/>
          </a:prstGeom>
        </p:spPr>
      </p:pic>
    </p:spTree>
    <p:extLst>
      <p:ext uri="{BB962C8B-B14F-4D97-AF65-F5344CB8AC3E}">
        <p14:creationId xmlns:p14="http://schemas.microsoft.com/office/powerpoint/2010/main" val="2953814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7429C-DA8F-26EF-2C8B-93C4BA4393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649AAA-C736-CDAB-3656-10F92E85A768}"/>
              </a:ext>
            </a:extLst>
          </p:cNvPr>
          <p:cNvSpPr>
            <a:spLocks noGrp="1"/>
          </p:cNvSpPr>
          <p:nvPr>
            <p:ph type="title"/>
          </p:nvPr>
        </p:nvSpPr>
        <p:spPr>
          <a:xfrm>
            <a:off x="1219201" y="548681"/>
            <a:ext cx="9753599" cy="823031"/>
          </a:xfrm>
        </p:spPr>
        <p:txBody>
          <a:bodyPr>
            <a:normAutofit/>
          </a:bodyPr>
          <a:lstStyle/>
          <a:p>
            <a:r>
              <a:rPr lang="en-GB" dirty="0"/>
              <a:t>DASS</a:t>
            </a:r>
          </a:p>
        </p:txBody>
      </p:sp>
      <p:sp>
        <p:nvSpPr>
          <p:cNvPr id="5" name="AutoShape 6" descr="Image result for italian flag">
            <a:extLst>
              <a:ext uri="{FF2B5EF4-FFF2-40B4-BE49-F238E27FC236}">
                <a16:creationId xmlns:a16="http://schemas.microsoft.com/office/drawing/2014/main" id="{ABC9052E-4CB0-EE10-D29D-B67F5A957246}"/>
              </a:ext>
            </a:extLst>
          </p:cNvPr>
          <p:cNvSpPr>
            <a:spLocks noChangeAspect="1" noChangeArrowheads="1"/>
          </p:cNvSpPr>
          <p:nvPr/>
        </p:nvSpPr>
        <p:spPr bwMode="auto">
          <a:xfrm>
            <a:off x="157163" y="-144463"/>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8" descr="Image result for italian flag">
            <a:extLst>
              <a:ext uri="{FF2B5EF4-FFF2-40B4-BE49-F238E27FC236}">
                <a16:creationId xmlns:a16="http://schemas.microsoft.com/office/drawing/2014/main" id="{6ABC6A4F-67FA-A120-C4BE-7E0ED31D71FB}"/>
              </a:ext>
            </a:extLst>
          </p:cNvPr>
          <p:cNvSpPr>
            <a:spLocks noChangeAspect="1" noChangeArrowheads="1"/>
          </p:cNvSpPr>
          <p:nvPr/>
        </p:nvSpPr>
        <p:spPr bwMode="auto">
          <a:xfrm>
            <a:off x="309563" y="79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12" descr="Image result for french flag">
            <a:extLst>
              <a:ext uri="{FF2B5EF4-FFF2-40B4-BE49-F238E27FC236}">
                <a16:creationId xmlns:a16="http://schemas.microsoft.com/office/drawing/2014/main" id="{E3D915A7-1840-ECC0-E80F-4128E6D5622D}"/>
              </a:ext>
            </a:extLst>
          </p:cNvPr>
          <p:cNvSpPr>
            <a:spLocks noChangeAspect="1" noChangeArrowheads="1"/>
          </p:cNvSpPr>
          <p:nvPr/>
        </p:nvSpPr>
        <p:spPr bwMode="auto">
          <a:xfrm>
            <a:off x="461965" y="160342"/>
            <a:ext cx="3048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a:extLst>
              <a:ext uri="{FF2B5EF4-FFF2-40B4-BE49-F238E27FC236}">
                <a16:creationId xmlns:a16="http://schemas.microsoft.com/office/drawing/2014/main" id="{F0BC85EB-19B5-5335-FEAB-10990D8BEB0D}"/>
              </a:ext>
            </a:extLst>
          </p:cNvPr>
          <p:cNvPicPr>
            <a:picLocks noChangeAspect="1"/>
          </p:cNvPicPr>
          <p:nvPr/>
        </p:nvPicPr>
        <p:blipFill>
          <a:blip r:embed="rId2"/>
          <a:stretch>
            <a:fillRect/>
          </a:stretch>
        </p:blipFill>
        <p:spPr>
          <a:xfrm>
            <a:off x="9916919" y="5661252"/>
            <a:ext cx="1963082" cy="823031"/>
          </a:xfrm>
          <a:prstGeom prst="rect">
            <a:avLst/>
          </a:prstGeom>
        </p:spPr>
      </p:pic>
      <p:pic>
        <p:nvPicPr>
          <p:cNvPr id="7" name="Picture 6">
            <a:extLst>
              <a:ext uri="{FF2B5EF4-FFF2-40B4-BE49-F238E27FC236}">
                <a16:creationId xmlns:a16="http://schemas.microsoft.com/office/drawing/2014/main" id="{6AB61335-123D-C07C-A150-7EBC52D8D14A}"/>
              </a:ext>
            </a:extLst>
          </p:cNvPr>
          <p:cNvPicPr>
            <a:picLocks noChangeAspect="1"/>
          </p:cNvPicPr>
          <p:nvPr/>
        </p:nvPicPr>
        <p:blipFill>
          <a:blip r:embed="rId3"/>
          <a:stretch>
            <a:fillRect/>
          </a:stretch>
        </p:blipFill>
        <p:spPr>
          <a:xfrm>
            <a:off x="2285649" y="1371712"/>
            <a:ext cx="7414231" cy="5201920"/>
          </a:xfrm>
          <a:prstGeom prst="rect">
            <a:avLst/>
          </a:prstGeom>
        </p:spPr>
      </p:pic>
    </p:spTree>
    <p:extLst>
      <p:ext uri="{BB962C8B-B14F-4D97-AF65-F5344CB8AC3E}">
        <p14:creationId xmlns:p14="http://schemas.microsoft.com/office/powerpoint/2010/main" val="3438557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E6370-7C1E-A1DA-46B5-F12F9A1AA34E}"/>
            </a:ext>
          </a:extLst>
        </p:cNvPr>
        <p:cNvGrpSpPr/>
        <p:nvPr/>
      </p:nvGrpSpPr>
      <p:grpSpPr>
        <a:xfrm>
          <a:off x="0" y="0"/>
          <a:ext cx="0" cy="0"/>
          <a:chOff x="0" y="0"/>
          <a:chExt cx="0" cy="0"/>
        </a:xfrm>
      </p:grpSpPr>
      <p:sp>
        <p:nvSpPr>
          <p:cNvPr id="3" name="What might we be able to say about the politics of the EU by looking at the countries of Europe that were not in the EEC?">
            <a:extLst>
              <a:ext uri="{FF2B5EF4-FFF2-40B4-BE49-F238E27FC236}">
                <a16:creationId xmlns:a16="http://schemas.microsoft.com/office/drawing/2014/main" id="{00759DC4-E446-A426-2AC3-994CD9C5C8C9}"/>
              </a:ext>
            </a:extLst>
          </p:cNvPr>
          <p:cNvSpPr txBox="1">
            <a:spLocks/>
          </p:cNvSpPr>
          <p:nvPr/>
        </p:nvSpPr>
        <p:spPr>
          <a:xfrm>
            <a:off x="2814088" y="1580463"/>
            <a:ext cx="5719387" cy="3697074"/>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ln w="508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lIns="91440" tIns="45720" rIns="91440" bIns="45720" rtlCol="0">
            <a:normAutofit/>
          </a:bodyPr>
          <a:lstStyle>
            <a:lvl1pPr marL="0" indent="0" algn="l" defTabSz="914400" rtl="0" eaLnBrk="1" latinLnBrk="0" hangingPunct="1">
              <a:lnSpc>
                <a:spcPct val="90000"/>
              </a:lnSpc>
              <a:spcBef>
                <a:spcPts val="1800"/>
              </a:spcBef>
              <a:buSzTx/>
              <a:buFont typeface="Arial" pitchFamily="34" charset="0"/>
              <a:buNone/>
              <a:defRPr sz="2500" kern="1200">
                <a:solidFill>
                  <a:schemeClr val="tx1"/>
                </a:solidFill>
                <a:latin typeface="Tahoma"/>
                <a:ea typeface="Tahoma"/>
                <a:cs typeface="Tahoma"/>
                <a:sym typeface="Tahoma"/>
              </a:defRPr>
            </a:lvl1pPr>
            <a:lvl2pPr marL="685800" indent="-274320" algn="l" defTabSz="914400" rtl="0" eaLnBrk="1" latinLnBrk="0" hangingPunct="1">
              <a:lnSpc>
                <a:spcPct val="90000"/>
              </a:lnSpc>
              <a:spcBef>
                <a:spcPts val="1200"/>
              </a:spcBef>
              <a:buSzPct val="100000"/>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lnSpc>
                <a:spcPct val="90000"/>
              </a:lnSpc>
              <a:spcBef>
                <a:spcPts val="800"/>
              </a:spcBef>
              <a:buSzPct val="100000"/>
              <a:buFont typeface="Arial" pitchFamily="34" charset="0"/>
              <a:buChar char="▪"/>
              <a:defRPr sz="1800" kern="1200">
                <a:solidFill>
                  <a:schemeClr val="tx1"/>
                </a:solidFill>
                <a:latin typeface="+mn-lt"/>
                <a:ea typeface="+mn-ea"/>
                <a:cs typeface="+mn-cs"/>
              </a:defRPr>
            </a:lvl3pPr>
            <a:lvl4pPr marL="12344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4pPr>
            <a:lvl5pPr marL="14630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6916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21031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8pPr>
            <a:lvl9pPr marL="23317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a:lstStyle>
          <a:p>
            <a:pPr algn="ctr"/>
            <a:r>
              <a:rPr lang="en-GB" sz="7200" dirty="0">
                <a:latin typeface="+mn-lt"/>
              </a:rPr>
              <a:t>What questions do you have?</a:t>
            </a:r>
          </a:p>
        </p:txBody>
      </p:sp>
      <p:sp>
        <p:nvSpPr>
          <p:cNvPr id="2" name="Slide Number Placeholder 1">
            <a:extLst>
              <a:ext uri="{FF2B5EF4-FFF2-40B4-BE49-F238E27FC236}">
                <a16:creationId xmlns:a16="http://schemas.microsoft.com/office/drawing/2014/main" id="{B7F02737-03F8-DE4B-05FB-D45F977A7139}"/>
              </a:ext>
            </a:extLst>
          </p:cNvPr>
          <p:cNvSpPr>
            <a:spLocks noGrp="1"/>
          </p:cNvSpPr>
          <p:nvPr>
            <p:ph type="sldNum" sz="quarter" idx="2"/>
          </p:nvPr>
        </p:nvSpPr>
        <p:spPr/>
        <p:txBody>
          <a:bodyPr/>
          <a:lstStyle/>
          <a:p>
            <a:fld id="{86CB4B4D-7CA3-9044-876B-883B54F8677D}" type="slidenum">
              <a:rPr lang="en-GB" smtClean="0"/>
              <a:t>20</a:t>
            </a:fld>
            <a:endParaRPr lang="en-GB"/>
          </a:p>
        </p:txBody>
      </p:sp>
      <p:pic>
        <p:nvPicPr>
          <p:cNvPr id="4" name="Picture 3">
            <a:extLst>
              <a:ext uri="{FF2B5EF4-FFF2-40B4-BE49-F238E27FC236}">
                <a16:creationId xmlns:a16="http://schemas.microsoft.com/office/drawing/2014/main" id="{9EC9DD85-A40A-761C-AD99-F27391500078}"/>
              </a:ext>
            </a:extLst>
          </p:cNvPr>
          <p:cNvPicPr>
            <a:picLocks noChangeAspect="1"/>
          </p:cNvPicPr>
          <p:nvPr/>
        </p:nvPicPr>
        <p:blipFill>
          <a:blip r:embed="rId2"/>
          <a:stretch>
            <a:fillRect/>
          </a:stretch>
        </p:blipFill>
        <p:spPr>
          <a:xfrm>
            <a:off x="9916919" y="5661252"/>
            <a:ext cx="1963082" cy="823031"/>
          </a:xfrm>
          <a:prstGeom prst="rect">
            <a:avLst/>
          </a:prstGeom>
        </p:spPr>
      </p:pic>
    </p:spTree>
    <p:extLst>
      <p:ext uri="{BB962C8B-B14F-4D97-AF65-F5344CB8AC3E}">
        <p14:creationId xmlns:p14="http://schemas.microsoft.com/office/powerpoint/2010/main" val="298908731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Decorative geometric background in the presentation colour palette.">
            <a:extLst>
              <a:ext uri="{FF2B5EF4-FFF2-40B4-BE49-F238E27FC236}">
                <a16:creationId xmlns:a16="http://schemas.microsoft.com/office/drawing/2014/main" id="{214B6B49-75C9-E25D-52F4-DAEA2A46B4C9}"/>
              </a:ext>
            </a:extLst>
          </p:cNvPr>
          <p:cNvPicPr>
            <a:picLocks noChangeAspect="1" noChangeArrowheads="1"/>
          </p:cNvPicPr>
          <p:nvPr/>
        </p:nvPicPr>
        <p:blipFill rotWithShape="1">
          <a:blip r:embed="rId3">
            <a:alphaModFix amt="40000"/>
            <a:extLst>
              <a:ext uri="{28A0092B-C50C-407E-A947-70E740481C1C}">
                <a14:useLocalDpi xmlns:a14="http://schemas.microsoft.com/office/drawing/2010/main" val="0"/>
              </a:ext>
            </a:extLst>
          </a:blip>
          <a:srcRect l="9091" t="9091"/>
          <a:stretch/>
        </p:blipFill>
        <p:spPr bwMode="auto">
          <a:xfrm>
            <a:off x="-3274" y="975"/>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077" name="Rectangle 3076"/>
          <p:cNvSpPr/>
          <p:nvPr/>
        </p:nvSpPr>
        <p:spPr>
          <a:xfrm>
            <a:off x="0" y="0"/>
            <a:ext cx="12191695" cy="6858000"/>
          </a:xfrm>
          <a:prstGeom prst="rect">
            <a:avLst/>
          </a:prstGeom>
          <a:solidFill>
            <a:srgbClr val="2F3133">
              <a:alpha val="6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078" name="Rectangle 3077"/>
          <p:cNvSpPr/>
          <p:nvPr/>
        </p:nvSpPr>
        <p:spPr>
          <a:xfrm>
            <a:off x="658368" y="676656"/>
            <a:ext cx="50292" cy="960120"/>
          </a:xfrm>
          <a:prstGeom prst="rect">
            <a:avLst/>
          </a:prstGeom>
          <a:solidFill>
            <a:srgbClr val="1CAD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079" name="TextBox 3078"/>
          <p:cNvSpPr txBox="1"/>
          <p:nvPr/>
        </p:nvSpPr>
        <p:spPr>
          <a:xfrm>
            <a:off x="896112" y="658368"/>
            <a:ext cx="6675120" cy="246221"/>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2C14E"/>
                </a:solidFill>
                <a:effectLst/>
                <a:uLnTx/>
                <a:uFillTx/>
                <a:latin typeface="Aptos Display"/>
                <a:ea typeface="+mn-ea"/>
                <a:cs typeface="+mn-cs"/>
              </a:rPr>
              <a:t>Why teach? | The TA role | Application process | Expectations | Questions </a:t>
            </a:r>
          </a:p>
        </p:txBody>
      </p:sp>
      <p:sp>
        <p:nvSpPr>
          <p:cNvPr id="3080" name="TextBox 3079"/>
          <p:cNvSpPr txBox="1"/>
          <p:nvPr/>
        </p:nvSpPr>
        <p:spPr>
          <a:xfrm>
            <a:off x="896112" y="4133087"/>
            <a:ext cx="7863840" cy="6617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300" b="0" i="0" u="none" strike="noStrike" kern="1200" cap="none" spc="0" normalizeH="0" baseline="0" noProof="0">
                <a:ln>
                  <a:noFill/>
                </a:ln>
                <a:solidFill>
                  <a:srgbClr val="FFFFFF"/>
                </a:solidFill>
                <a:effectLst/>
                <a:uLnTx/>
                <a:uFillTx/>
                <a:latin typeface="Aptos Display"/>
                <a:ea typeface="+mn-ea"/>
                <a:cs typeface="+mn-cs"/>
              </a:rPr>
              <a:t>Becoming a Teaching Assistant</a:t>
            </a:r>
          </a:p>
        </p:txBody>
      </p:sp>
      <p:sp>
        <p:nvSpPr>
          <p:cNvPr id="3082" name="Rectangle 3081"/>
          <p:cNvSpPr/>
          <p:nvPr/>
        </p:nvSpPr>
        <p:spPr>
          <a:xfrm>
            <a:off x="8366760" y="4645152"/>
            <a:ext cx="36576" cy="1444752"/>
          </a:xfrm>
          <a:prstGeom prst="rect">
            <a:avLst/>
          </a:prstGeom>
          <a:solidFill>
            <a:srgbClr val="F2C1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083" name="TextBox 3082"/>
          <p:cNvSpPr txBox="1"/>
          <p:nvPr/>
        </p:nvSpPr>
        <p:spPr>
          <a:xfrm>
            <a:off x="8641080" y="4645152"/>
            <a:ext cx="2880360" cy="27699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ptos Display"/>
                <a:ea typeface="+mn-ea"/>
                <a:cs typeface="+mn-cs"/>
              </a:rPr>
              <a:t>Dr Robbie Watt</a:t>
            </a:r>
            <a:endParaRPr kumimoji="0" sz="1800" b="1" i="0" u="none" strike="noStrike" kern="1200" cap="none" spc="0" normalizeH="0" baseline="0" noProof="0">
              <a:ln>
                <a:noFill/>
              </a:ln>
              <a:solidFill>
                <a:srgbClr val="FFFFFF"/>
              </a:solidFill>
              <a:effectLst/>
              <a:uLnTx/>
              <a:uFillTx/>
              <a:latin typeface="Tw Cen MT Condensed"/>
              <a:ea typeface="+mn-ea"/>
              <a:cs typeface="+mn-cs"/>
            </a:endParaRPr>
          </a:p>
        </p:txBody>
      </p:sp>
      <p:sp>
        <p:nvSpPr>
          <p:cNvPr id="3084" name="TextBox 3083"/>
          <p:cNvSpPr txBox="1"/>
          <p:nvPr/>
        </p:nvSpPr>
        <p:spPr>
          <a:xfrm>
            <a:off x="8641080" y="5020056"/>
            <a:ext cx="2880360" cy="738664"/>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a:ea typeface="+mn-ea"/>
                <a:cs typeface="+mn-cs"/>
              </a:rPr>
              <a:t>Politics Teaching Assistant Coordinator
Robert.watt@manchester.ac.uk</a:t>
            </a:r>
          </a:p>
        </p:txBody>
      </p:sp>
    </p:spTree>
    <p:extLst>
      <p:ext uri="{BB962C8B-B14F-4D97-AF65-F5344CB8AC3E}">
        <p14:creationId xmlns:p14="http://schemas.microsoft.com/office/powerpoint/2010/main" val="1577298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erial view of the University of Manchester campus.">
            <a:extLst>
              <a:ext uri="{FF2B5EF4-FFF2-40B4-BE49-F238E27FC236}">
                <a16:creationId xmlns:a16="http://schemas.microsoft.com/office/drawing/2014/main" id="{26C84976-F233-13C8-B489-C195EDC50C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943" r="12319" b="-1"/>
          <a:stretch/>
        </p:blipFill>
        <p:spPr bwMode="auto">
          <a:xfrm>
            <a:off x="329184" y="2432304"/>
            <a:ext cx="7059168" cy="4105656"/>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1026"/>
          <p:cNvSpPr/>
          <p:nvPr/>
        </p:nvSpPr>
        <p:spPr>
          <a:xfrm>
            <a:off x="329184" y="320040"/>
            <a:ext cx="7059168" cy="1965960"/>
          </a:xfrm>
          <a:prstGeom prst="rect">
            <a:avLst/>
          </a:prstGeom>
          <a:solidFill>
            <a:srgbClr val="5130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028" name="Rectangle 1027"/>
          <p:cNvSpPr/>
          <p:nvPr/>
        </p:nvSpPr>
        <p:spPr>
          <a:xfrm>
            <a:off x="7534656" y="320040"/>
            <a:ext cx="4334256" cy="6217920"/>
          </a:xfrm>
          <a:prstGeom prst="rect">
            <a:avLst/>
          </a:prstGeom>
          <a:solidFill>
            <a:srgbClr val="2F31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029" name="TextBox 1028"/>
          <p:cNvSpPr txBox="1"/>
          <p:nvPr/>
        </p:nvSpPr>
        <p:spPr>
          <a:xfrm>
            <a:off x="658368" y="704088"/>
            <a:ext cx="6309360" cy="1138773"/>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3700" b="0" i="0" u="none" strike="noStrike" kern="1200" cap="none" spc="0" normalizeH="0" baseline="0" noProof="0">
                <a:ln>
                  <a:noFill/>
                </a:ln>
                <a:solidFill>
                  <a:srgbClr val="FFFFFF"/>
                </a:solidFill>
                <a:effectLst/>
                <a:uLnTx/>
                <a:uFillTx/>
                <a:latin typeface="Aptos Display"/>
                <a:ea typeface="+mn-ea"/>
                <a:cs typeface="+mn-cs"/>
              </a:rPr>
              <a:t>Why Politics Postgraduate Researchers Teach</a:t>
            </a:r>
          </a:p>
        </p:txBody>
      </p:sp>
      <p:sp>
        <p:nvSpPr>
          <p:cNvPr id="1031" name="TextBox 1030"/>
          <p:cNvSpPr txBox="1"/>
          <p:nvPr/>
        </p:nvSpPr>
        <p:spPr>
          <a:xfrm>
            <a:off x="7973568" y="1115568"/>
            <a:ext cx="3401568" cy="530352"/>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a:ln>
                  <a:noFill/>
                </a:ln>
                <a:solidFill>
                  <a:srgbClr val="1CADE4"/>
                </a:solidFill>
                <a:effectLst/>
                <a:uLnTx/>
                <a:uFillTx/>
                <a:latin typeface="Aptos Display"/>
                <a:ea typeface="+mn-ea"/>
                <a:cs typeface="+mn-cs"/>
              </a:rPr>
              <a:t>Practical: Income</a:t>
            </a:r>
            <a:endParaRPr kumimoji="0" sz="3000" b="1" i="0" u="none" strike="noStrike" kern="1200" cap="none" spc="0" normalizeH="0" baseline="0" noProof="0" dirty="0">
              <a:ln>
                <a:noFill/>
              </a:ln>
              <a:solidFill>
                <a:srgbClr val="1CADE4"/>
              </a:solidFill>
              <a:effectLst/>
              <a:uLnTx/>
              <a:uFillTx/>
              <a:latin typeface="Tw Cen MT Condensed"/>
              <a:ea typeface="+mn-ea"/>
              <a:cs typeface="+mn-cs"/>
            </a:endParaRPr>
          </a:p>
        </p:txBody>
      </p:sp>
      <p:sp>
        <p:nvSpPr>
          <p:cNvPr id="1032" name="TextBox 1031"/>
          <p:cNvSpPr txBox="1"/>
          <p:nvPr/>
        </p:nvSpPr>
        <p:spPr>
          <a:xfrm>
            <a:off x="7973568" y="1664208"/>
            <a:ext cx="3401568" cy="65836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a:ea typeface="+mn-ea"/>
                <a:cs typeface="+mn-cs"/>
              </a:rPr>
              <a:t>Paid work that can supplement PhD funding or other income.</a:t>
            </a:r>
          </a:p>
        </p:txBody>
      </p:sp>
      <p:sp>
        <p:nvSpPr>
          <p:cNvPr id="1033" name="TextBox 1032"/>
          <p:cNvSpPr txBox="1"/>
          <p:nvPr/>
        </p:nvSpPr>
        <p:spPr>
          <a:xfrm>
            <a:off x="7973568" y="2450592"/>
            <a:ext cx="3401568" cy="64008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a:ln>
                  <a:noFill/>
                </a:ln>
                <a:solidFill>
                  <a:srgbClr val="1CADE4"/>
                </a:solidFill>
                <a:effectLst/>
                <a:uLnTx/>
                <a:uFillTx/>
                <a:latin typeface="Aptos Display"/>
                <a:ea typeface="+mn-ea"/>
                <a:cs typeface="+mn-cs"/>
              </a:rPr>
              <a:t>Purposeful: Experience</a:t>
            </a:r>
            <a:endParaRPr kumimoji="0" sz="3000" b="1" i="0" u="none" strike="noStrike" kern="1200" cap="none" spc="0" normalizeH="0" baseline="0" noProof="0" dirty="0">
              <a:ln>
                <a:noFill/>
              </a:ln>
              <a:solidFill>
                <a:srgbClr val="1CADE4"/>
              </a:solidFill>
              <a:effectLst/>
              <a:uLnTx/>
              <a:uFillTx/>
              <a:latin typeface="Tw Cen MT Condensed"/>
              <a:ea typeface="+mn-ea"/>
              <a:cs typeface="+mn-cs"/>
            </a:endParaRPr>
          </a:p>
        </p:txBody>
      </p:sp>
      <p:sp>
        <p:nvSpPr>
          <p:cNvPr id="1034" name="TextBox 1033"/>
          <p:cNvSpPr txBox="1"/>
          <p:nvPr/>
        </p:nvSpPr>
        <p:spPr>
          <a:xfrm>
            <a:off x="8001000" y="3008376"/>
            <a:ext cx="3401568" cy="694944"/>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a:ea typeface="+mn-ea"/>
                <a:cs typeface="+mn-cs"/>
              </a:rPr>
              <a:t>It is enjoyable to help students and to develop your own teaching practice.</a:t>
            </a:r>
          </a:p>
        </p:txBody>
      </p:sp>
      <p:sp>
        <p:nvSpPr>
          <p:cNvPr id="1035" name="TextBox 1034"/>
          <p:cNvSpPr txBox="1"/>
          <p:nvPr/>
        </p:nvSpPr>
        <p:spPr>
          <a:xfrm>
            <a:off x="7973568" y="3840480"/>
            <a:ext cx="3401568" cy="74980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1CADE4"/>
                </a:solidFill>
                <a:effectLst/>
                <a:uLnTx/>
                <a:uFillTx/>
                <a:latin typeface="Aptos Display"/>
                <a:ea typeface="+mn-ea"/>
                <a:cs typeface="+mn-cs"/>
              </a:rPr>
              <a:t>Professional: Development</a:t>
            </a:r>
            <a:endParaRPr kumimoji="0" sz="3000" b="1" i="0" u="none" strike="noStrike" kern="1200" cap="none" spc="0" normalizeH="0" baseline="0" noProof="0" dirty="0">
              <a:ln>
                <a:noFill/>
              </a:ln>
              <a:solidFill>
                <a:srgbClr val="1CADE4"/>
              </a:solidFill>
              <a:effectLst/>
              <a:uLnTx/>
              <a:uFillTx/>
              <a:latin typeface="Tw Cen MT Condensed"/>
              <a:ea typeface="+mn-ea"/>
              <a:cs typeface="+mn-cs"/>
            </a:endParaRPr>
          </a:p>
        </p:txBody>
      </p:sp>
      <p:sp>
        <p:nvSpPr>
          <p:cNvPr id="1036" name="TextBox 1035"/>
          <p:cNvSpPr txBox="1"/>
          <p:nvPr/>
        </p:nvSpPr>
        <p:spPr>
          <a:xfrm>
            <a:off x="7973568" y="4709160"/>
            <a:ext cx="3401568" cy="694944"/>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a:ea typeface="+mn-ea"/>
                <a:cs typeface="+mn-cs"/>
              </a:rPr>
              <a:t>Build a teaching track record and transferable skills for academic and wider careers.</a:t>
            </a:r>
          </a:p>
        </p:txBody>
      </p:sp>
      <p:sp>
        <p:nvSpPr>
          <p:cNvPr id="1037" name="TextBox 1036"/>
          <p:cNvSpPr txBox="1"/>
          <p:nvPr/>
        </p:nvSpPr>
        <p:spPr>
          <a:xfrm>
            <a:off x="8001000" y="5596128"/>
            <a:ext cx="3401568" cy="512064"/>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2C14E"/>
                </a:solidFill>
                <a:effectLst/>
                <a:uLnTx/>
                <a:uFillTx/>
                <a:latin typeface="Aptos Display"/>
                <a:ea typeface="+mn-ea"/>
                <a:cs typeface="+mn-cs"/>
              </a:rPr>
              <a:t>The trade-off: it takes time, so it needs to fit alongside your PhD.</a:t>
            </a:r>
          </a:p>
        </p:txBody>
      </p:sp>
    </p:spTree>
    <p:extLst>
      <p:ext uri="{BB962C8B-B14F-4D97-AF65-F5344CB8AC3E}">
        <p14:creationId xmlns:p14="http://schemas.microsoft.com/office/powerpoint/2010/main" val="225605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144"/>
            <a:ext cx="12191695" cy="6858000"/>
          </a:xfrm>
          <a:prstGeom prst="rect">
            <a:avLst/>
          </a:prstGeom>
          <a:solidFill>
            <a:srgbClr val="2F31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 name="TextBox 2"/>
          <p:cNvSpPr txBox="1"/>
          <p:nvPr/>
        </p:nvSpPr>
        <p:spPr>
          <a:xfrm>
            <a:off x="676656" y="493776"/>
            <a:ext cx="7223760" cy="61555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srgbClr val="FFFFFF"/>
                </a:solidFill>
                <a:effectLst/>
                <a:uLnTx/>
                <a:uFillTx/>
                <a:latin typeface="Aptos Display"/>
                <a:ea typeface="+mn-ea"/>
                <a:cs typeface="+mn-cs"/>
              </a:rPr>
              <a:t>Activities of a Politics TA </a:t>
            </a:r>
          </a:p>
        </p:txBody>
      </p:sp>
      <p:sp>
        <p:nvSpPr>
          <p:cNvPr id="4" name="TextBox 3"/>
          <p:cNvSpPr txBox="1"/>
          <p:nvPr/>
        </p:nvSpPr>
        <p:spPr>
          <a:xfrm>
            <a:off x="676656" y="1280160"/>
            <a:ext cx="9692640" cy="61555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D9F1F8"/>
                </a:solidFill>
                <a:effectLst/>
                <a:uLnTx/>
                <a:uFillTx/>
                <a:latin typeface="Aptos"/>
                <a:ea typeface="+mn-ea"/>
                <a:cs typeface="+mn-cs"/>
              </a:rPr>
              <a:t>Teaching Assistants help bring lecture content to life in smaller groups, act as an approachable guide for students, and play crucial roles in assessment and feedback</a:t>
            </a:r>
          </a:p>
        </p:txBody>
      </p:sp>
      <p:sp>
        <p:nvSpPr>
          <p:cNvPr id="5" name="TextBox 4"/>
          <p:cNvSpPr txBox="1"/>
          <p:nvPr/>
        </p:nvSpPr>
        <p:spPr>
          <a:xfrm>
            <a:off x="713231" y="2084831"/>
            <a:ext cx="2289741" cy="123110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srgbClr val="1CADE4"/>
                </a:solidFill>
                <a:effectLst/>
                <a:uLnTx/>
                <a:uFillTx/>
                <a:latin typeface="Aptos Display"/>
                <a:ea typeface="+mn-ea"/>
                <a:cs typeface="+mn-cs"/>
              </a:rPr>
              <a:t>01 Teaching </a:t>
            </a:r>
          </a:p>
        </p:txBody>
      </p:sp>
      <p:sp>
        <p:nvSpPr>
          <p:cNvPr id="7" name="Rectangle 6"/>
          <p:cNvSpPr>
            <a:spLocks/>
          </p:cNvSpPr>
          <p:nvPr/>
        </p:nvSpPr>
        <p:spPr>
          <a:xfrm>
            <a:off x="713232" y="3383280"/>
            <a:ext cx="2578608" cy="36576"/>
          </a:xfrm>
          <a:prstGeom prst="rect">
            <a:avLst/>
          </a:prstGeom>
          <a:solidFill>
            <a:srgbClr val="1CAD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8" name="TextBox 7"/>
          <p:cNvSpPr txBox="1"/>
          <p:nvPr/>
        </p:nvSpPr>
        <p:spPr>
          <a:xfrm>
            <a:off x="713232" y="3675887"/>
            <a:ext cx="2578608" cy="3231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100" b="1" i="0" u="none" strike="noStrike" kern="1200" cap="none" spc="0" normalizeH="0" baseline="0" noProof="0">
                <a:ln>
                  <a:noFill/>
                </a:ln>
                <a:solidFill>
                  <a:srgbClr val="1CADE4"/>
                </a:solidFill>
                <a:effectLst/>
                <a:uLnTx/>
                <a:uFillTx/>
                <a:latin typeface="Aptos Display"/>
                <a:ea typeface="+mn-ea"/>
                <a:cs typeface="+mn-cs"/>
              </a:rPr>
              <a:t>Lead weekly tutorials</a:t>
            </a:r>
          </a:p>
        </p:txBody>
      </p:sp>
      <p:sp>
        <p:nvSpPr>
          <p:cNvPr id="9" name="TextBox 8"/>
          <p:cNvSpPr txBox="1"/>
          <p:nvPr/>
        </p:nvSpPr>
        <p:spPr>
          <a:xfrm>
            <a:off x="713232" y="4261104"/>
            <a:ext cx="2578608" cy="98488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a:ea typeface="+mn-ea"/>
                <a:cs typeface="+mn-cs"/>
              </a:rPr>
              <a:t>Guide first- and second-year undergraduates through course-unit material and discussion.</a:t>
            </a:r>
          </a:p>
        </p:txBody>
      </p:sp>
      <p:sp>
        <p:nvSpPr>
          <p:cNvPr id="10" name="TextBox 9"/>
          <p:cNvSpPr txBox="1"/>
          <p:nvPr/>
        </p:nvSpPr>
        <p:spPr>
          <a:xfrm>
            <a:off x="4160519" y="2084831"/>
            <a:ext cx="2578608" cy="123110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srgbClr val="F2C14E"/>
                </a:solidFill>
                <a:effectLst/>
                <a:uLnTx/>
                <a:uFillTx/>
                <a:latin typeface="Aptos Display"/>
                <a:ea typeface="+mn-ea"/>
                <a:cs typeface="+mn-cs"/>
              </a:rPr>
              <a:t>02 Supporting</a:t>
            </a:r>
          </a:p>
        </p:txBody>
      </p:sp>
      <p:sp>
        <p:nvSpPr>
          <p:cNvPr id="12" name="Rectangle 11"/>
          <p:cNvSpPr>
            <a:spLocks/>
          </p:cNvSpPr>
          <p:nvPr/>
        </p:nvSpPr>
        <p:spPr>
          <a:xfrm>
            <a:off x="4160520" y="3383280"/>
            <a:ext cx="2578608" cy="36576"/>
          </a:xfrm>
          <a:prstGeom prst="rect">
            <a:avLst/>
          </a:prstGeom>
          <a:solidFill>
            <a:srgbClr val="F2C1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TextBox 12"/>
          <p:cNvSpPr txBox="1"/>
          <p:nvPr/>
        </p:nvSpPr>
        <p:spPr>
          <a:xfrm>
            <a:off x="4160520" y="3675887"/>
            <a:ext cx="2578608" cy="3231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100" b="1" i="0" u="none" strike="noStrike" kern="1200" cap="none" spc="0" normalizeH="0" baseline="0" noProof="0">
                <a:ln>
                  <a:noFill/>
                </a:ln>
                <a:solidFill>
                  <a:srgbClr val="F2C14E"/>
                </a:solidFill>
                <a:effectLst/>
                <a:uLnTx/>
                <a:uFillTx/>
                <a:latin typeface="Aptos Display"/>
                <a:ea typeface="+mn-ea"/>
                <a:cs typeface="+mn-cs"/>
              </a:rPr>
              <a:t>Hold office hours</a:t>
            </a:r>
          </a:p>
        </p:txBody>
      </p:sp>
      <p:sp>
        <p:nvSpPr>
          <p:cNvPr id="14" name="TextBox 13"/>
          <p:cNvSpPr txBox="1"/>
          <p:nvPr/>
        </p:nvSpPr>
        <p:spPr>
          <a:xfrm>
            <a:off x="4160520" y="4261104"/>
            <a:ext cx="2578608" cy="738664"/>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a:ea typeface="+mn-ea"/>
                <a:cs typeface="+mn-cs"/>
              </a:rPr>
              <a:t>Offer advice, answer questions and give students extra feedback.</a:t>
            </a:r>
          </a:p>
        </p:txBody>
      </p:sp>
      <p:sp>
        <p:nvSpPr>
          <p:cNvPr id="15" name="TextBox 14"/>
          <p:cNvSpPr txBox="1"/>
          <p:nvPr/>
        </p:nvSpPr>
        <p:spPr>
          <a:xfrm>
            <a:off x="7607807" y="2084831"/>
            <a:ext cx="2289741" cy="123110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srgbClr val="1CADE4"/>
                </a:solidFill>
                <a:effectLst/>
                <a:uLnTx/>
                <a:uFillTx/>
                <a:latin typeface="Aptos Display"/>
                <a:ea typeface="+mn-ea"/>
                <a:cs typeface="+mn-cs"/>
              </a:rPr>
              <a:t>03 Assessing</a:t>
            </a:r>
          </a:p>
        </p:txBody>
      </p:sp>
      <p:sp>
        <p:nvSpPr>
          <p:cNvPr id="17" name="Rectangle 16"/>
          <p:cNvSpPr/>
          <p:nvPr/>
        </p:nvSpPr>
        <p:spPr>
          <a:xfrm>
            <a:off x="7607808" y="3383280"/>
            <a:ext cx="2578608" cy="36576"/>
          </a:xfrm>
          <a:prstGeom prst="rect">
            <a:avLst/>
          </a:prstGeom>
          <a:solidFill>
            <a:srgbClr val="1CAD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8" name="TextBox 17"/>
          <p:cNvSpPr txBox="1"/>
          <p:nvPr/>
        </p:nvSpPr>
        <p:spPr>
          <a:xfrm>
            <a:off x="7607808" y="3675887"/>
            <a:ext cx="2761488" cy="3231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100" b="1" i="0" u="none" strike="noStrike" kern="1200" cap="none" spc="0" normalizeH="0" baseline="0" noProof="0" dirty="0">
                <a:ln>
                  <a:noFill/>
                </a:ln>
                <a:solidFill>
                  <a:srgbClr val="1CADE4"/>
                </a:solidFill>
                <a:effectLst/>
                <a:uLnTx/>
                <a:uFillTx/>
                <a:latin typeface="Aptos Display"/>
                <a:ea typeface="+mn-ea"/>
                <a:cs typeface="+mn-cs"/>
              </a:rPr>
              <a:t>Mark assignments</a:t>
            </a:r>
            <a:endParaRPr kumimoji="0" sz="2100" b="1" i="0" u="none" strike="noStrike" kern="1200" cap="none" spc="0" normalizeH="0" baseline="0" noProof="0" dirty="0">
              <a:ln>
                <a:noFill/>
              </a:ln>
              <a:solidFill>
                <a:srgbClr val="1CADE4"/>
              </a:solidFill>
              <a:effectLst/>
              <a:uLnTx/>
              <a:uFillTx/>
              <a:latin typeface="Tw Cen MT Condensed"/>
              <a:ea typeface="+mn-ea"/>
              <a:cs typeface="+mn-cs"/>
            </a:endParaRPr>
          </a:p>
        </p:txBody>
      </p:sp>
      <p:sp>
        <p:nvSpPr>
          <p:cNvPr id="19" name="TextBox 18"/>
          <p:cNvSpPr txBox="1"/>
          <p:nvPr/>
        </p:nvSpPr>
        <p:spPr>
          <a:xfrm>
            <a:off x="7607808" y="4261104"/>
            <a:ext cx="2578608" cy="738664"/>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a:ea typeface="+mn-ea"/>
                <a:cs typeface="+mn-cs"/>
              </a:rPr>
              <a:t>Assess work and give constructive feedback using grading criteria.</a:t>
            </a:r>
          </a:p>
        </p:txBody>
      </p:sp>
    </p:spTree>
    <p:extLst>
      <p:ext uri="{BB962C8B-B14F-4D97-AF65-F5344CB8AC3E}">
        <p14:creationId xmlns:p14="http://schemas.microsoft.com/office/powerpoint/2010/main" val="3674081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5130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 name="Rectangle 2"/>
          <p:cNvSpPr>
            <a:spLocks/>
          </p:cNvSpPr>
          <p:nvPr/>
        </p:nvSpPr>
        <p:spPr>
          <a:xfrm>
            <a:off x="0" y="0"/>
            <a:ext cx="310896" cy="6858000"/>
          </a:xfrm>
          <a:prstGeom prst="rect">
            <a:avLst/>
          </a:prstGeom>
          <a:solidFill>
            <a:srgbClr val="1CAD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 name="TextBox 3"/>
          <p:cNvSpPr txBox="1"/>
          <p:nvPr/>
        </p:nvSpPr>
        <p:spPr>
          <a:xfrm>
            <a:off x="713232" y="502920"/>
            <a:ext cx="8138160" cy="61555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srgbClr val="FFFFFF"/>
                </a:solidFill>
                <a:effectLst/>
                <a:uLnTx/>
                <a:uFillTx/>
                <a:latin typeface="Aptos Display"/>
                <a:ea typeface="+mn-ea"/>
                <a:cs typeface="+mn-cs"/>
              </a:rPr>
              <a:t>Applying to be a Teaching Assistant</a:t>
            </a:r>
          </a:p>
        </p:txBody>
      </p:sp>
      <p:sp>
        <p:nvSpPr>
          <p:cNvPr id="6" name="TextBox 5"/>
          <p:cNvSpPr txBox="1"/>
          <p:nvPr/>
        </p:nvSpPr>
        <p:spPr>
          <a:xfrm>
            <a:off x="749807" y="1901952"/>
            <a:ext cx="3017521" cy="1481328"/>
          </a:xfrm>
          <a:prstGeom prst="rect">
            <a:avLst/>
          </a:prstGeom>
          <a:noFill/>
        </p:spPr>
        <p:txBody>
          <a:bodyPr wrap="square" lIns="0" tIns="0" rIns="0" bIns="0" anchor="t">
            <a:noAutofit/>
          </a:bodyPr>
          <a:lstStyle/>
          <a:p>
            <a:pPr marL="0" marR="0" lvl="0" indent="0" algn="l" defTabSz="914400" rtl="0" eaLnBrk="1" fontAlgn="auto" latinLnBrk="0" hangingPunct="1">
              <a:lnSpc>
                <a:spcPct val="86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2C14E"/>
                </a:solidFill>
                <a:effectLst/>
                <a:uLnTx/>
                <a:uFillTx/>
                <a:latin typeface="Aptos Display"/>
                <a:ea typeface="+mn-ea"/>
                <a:cs typeface="+mn-cs"/>
              </a:rPr>
              <a:t>01</a:t>
            </a:r>
          </a:p>
          <a:p>
            <a:pPr marL="0" marR="0" lvl="0" indent="0" algn="l" defTabSz="914400" rtl="0" eaLnBrk="1" fontAlgn="auto" latinLnBrk="0" hangingPunct="1">
              <a:lnSpc>
                <a:spcPct val="86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2C14E"/>
                </a:solidFill>
                <a:effectLst/>
                <a:uLnTx/>
                <a:uFillTx/>
                <a:latin typeface="Aptos Display"/>
                <a:ea typeface="+mn-ea"/>
                <a:cs typeface="+mn-cs"/>
              </a:rPr>
              <a:t>PhD Progress</a:t>
            </a:r>
          </a:p>
        </p:txBody>
      </p:sp>
      <p:sp>
        <p:nvSpPr>
          <p:cNvPr id="7" name="Rectangle 6"/>
          <p:cNvSpPr>
            <a:spLocks/>
          </p:cNvSpPr>
          <p:nvPr/>
        </p:nvSpPr>
        <p:spPr>
          <a:xfrm>
            <a:off x="749808" y="2852928"/>
            <a:ext cx="2578608" cy="32004"/>
          </a:xfrm>
          <a:prstGeom prst="rect">
            <a:avLst/>
          </a:prstGeom>
          <a:solidFill>
            <a:srgbClr val="1CAD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9" name="TextBox 8"/>
          <p:cNvSpPr txBox="1"/>
          <p:nvPr/>
        </p:nvSpPr>
        <p:spPr>
          <a:xfrm>
            <a:off x="749808" y="3493008"/>
            <a:ext cx="2578608" cy="738664"/>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FFFF"/>
                </a:solidFill>
                <a:effectLst/>
                <a:uLnTx/>
                <a:uFillTx/>
                <a:latin typeface="Aptos Display"/>
                <a:ea typeface="+mn-ea"/>
                <a:cs typeface="+mn-cs"/>
              </a:rPr>
              <a:t>Progress in Y1 of the PhD is essential</a:t>
            </a:r>
          </a:p>
        </p:txBody>
      </p:sp>
      <p:sp>
        <p:nvSpPr>
          <p:cNvPr id="10" name="TextBox 9"/>
          <p:cNvSpPr txBox="1"/>
          <p:nvPr/>
        </p:nvSpPr>
        <p:spPr>
          <a:xfrm>
            <a:off x="749808" y="4377067"/>
            <a:ext cx="2578608" cy="738664"/>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a:ea typeface="+mn-ea"/>
                <a:cs typeface="+mn-cs"/>
              </a:rPr>
              <a:t>We need to ensure teaching is manageable alongside your doctoral research.</a:t>
            </a:r>
          </a:p>
        </p:txBody>
      </p:sp>
      <p:sp>
        <p:nvSpPr>
          <p:cNvPr id="11" name="TextBox 10"/>
          <p:cNvSpPr txBox="1"/>
          <p:nvPr/>
        </p:nvSpPr>
        <p:spPr>
          <a:xfrm>
            <a:off x="4160520" y="1901952"/>
            <a:ext cx="2578608" cy="1481328"/>
          </a:xfrm>
          <a:prstGeom prst="rect">
            <a:avLst/>
          </a:prstGeom>
          <a:noFill/>
        </p:spPr>
        <p:txBody>
          <a:bodyPr wrap="square" lIns="0" tIns="0" rIns="0" bIns="0" anchor="t">
            <a:noAutofit/>
          </a:bodyPr>
          <a:lstStyle/>
          <a:p>
            <a:pPr marL="0" marR="0" lvl="0" indent="0" algn="l" defTabSz="914400" rtl="0" eaLnBrk="1" fontAlgn="auto" latinLnBrk="0" hangingPunct="1">
              <a:lnSpc>
                <a:spcPct val="86000"/>
              </a:lnSpc>
              <a:spcBef>
                <a:spcPts val="0"/>
              </a:spcBef>
              <a:spcAft>
                <a:spcPts val="0"/>
              </a:spcAft>
              <a:buClrTx/>
              <a:buSzTx/>
              <a:buFontTx/>
              <a:buNone/>
              <a:tabLst/>
              <a:defRPr/>
            </a:pPr>
            <a:r>
              <a:rPr kumimoji="0" lang="en-GB" sz="4000" b="1" i="0" u="none" strike="noStrike" kern="1200" cap="none" spc="0" normalizeH="0" baseline="0" noProof="0">
                <a:ln>
                  <a:noFill/>
                </a:ln>
                <a:solidFill>
                  <a:srgbClr val="F2C14E"/>
                </a:solidFill>
                <a:effectLst/>
                <a:uLnTx/>
                <a:uFillTx/>
                <a:latin typeface="Aptos Display"/>
                <a:ea typeface="+mn-ea"/>
                <a:cs typeface="+mn-cs"/>
              </a:rPr>
              <a:t>02</a:t>
            </a:r>
          </a:p>
          <a:p>
            <a:pPr marL="0" marR="0" lvl="0" indent="0" algn="l" defTabSz="914400" rtl="0" eaLnBrk="1" fontAlgn="auto" latinLnBrk="0" hangingPunct="1">
              <a:lnSpc>
                <a:spcPct val="86000"/>
              </a:lnSpc>
              <a:spcBef>
                <a:spcPts val="0"/>
              </a:spcBef>
              <a:spcAft>
                <a:spcPts val="0"/>
              </a:spcAft>
              <a:buClrTx/>
              <a:buSzTx/>
              <a:buFontTx/>
              <a:buNone/>
              <a:tabLst/>
              <a:defRPr/>
            </a:pPr>
            <a:r>
              <a:rPr kumimoji="0" lang="en-GB" sz="4000" b="1" i="0" u="none" strike="noStrike" kern="1200" cap="none" spc="0" normalizeH="0" baseline="0" noProof="0">
                <a:ln>
                  <a:noFill/>
                </a:ln>
                <a:solidFill>
                  <a:srgbClr val="F2C14E"/>
                </a:solidFill>
                <a:effectLst/>
                <a:uLnTx/>
                <a:uFillTx/>
                <a:latin typeface="Aptos Display"/>
                <a:ea typeface="+mn-ea"/>
                <a:cs typeface="+mn-cs"/>
              </a:rPr>
              <a:t>Application</a:t>
            </a:r>
          </a:p>
        </p:txBody>
      </p:sp>
      <p:sp>
        <p:nvSpPr>
          <p:cNvPr id="12" name="Rectangle 11"/>
          <p:cNvSpPr>
            <a:spLocks/>
          </p:cNvSpPr>
          <p:nvPr/>
        </p:nvSpPr>
        <p:spPr>
          <a:xfrm>
            <a:off x="4160520" y="2852928"/>
            <a:ext cx="2578608" cy="32004"/>
          </a:xfrm>
          <a:prstGeom prst="rect">
            <a:avLst/>
          </a:prstGeom>
          <a:solidFill>
            <a:srgbClr val="1CAD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4" name="TextBox 13"/>
          <p:cNvSpPr txBox="1"/>
          <p:nvPr/>
        </p:nvSpPr>
        <p:spPr>
          <a:xfrm>
            <a:off x="4160520" y="3493008"/>
            <a:ext cx="2578608" cy="738664"/>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FFFF"/>
                </a:solidFill>
                <a:effectLst/>
                <a:uLnTx/>
                <a:uFillTx/>
                <a:latin typeface="Aptos Display"/>
                <a:ea typeface="+mn-ea"/>
                <a:cs typeface="+mn-cs"/>
              </a:rPr>
              <a:t>Join the SoSS TA pool</a:t>
            </a:r>
          </a:p>
        </p:txBody>
      </p:sp>
      <p:sp>
        <p:nvSpPr>
          <p:cNvPr id="15" name="TextBox 14"/>
          <p:cNvSpPr txBox="1"/>
          <p:nvPr/>
        </p:nvSpPr>
        <p:spPr>
          <a:xfrm>
            <a:off x="4178808" y="4357473"/>
            <a:ext cx="2578608" cy="98488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Aptos"/>
                <a:ea typeface="+mn-ea"/>
                <a:cs typeface="+mn-cs"/>
              </a:rPr>
              <a:t>Submit an application to the School of Social Sciences TA pool in April or May. Details will be circulated to you. </a:t>
            </a:r>
            <a:endParaRPr kumimoji="0" lang="en-GB" sz="1600" b="0" i="0" u="none" strike="noStrike" kern="1200" cap="none" spc="0" normalizeH="0" baseline="0" noProof="0" dirty="0">
              <a:ln>
                <a:noFill/>
              </a:ln>
              <a:solidFill>
                <a:srgbClr val="FFFFFF"/>
              </a:solidFill>
              <a:effectLst/>
              <a:uLnTx/>
              <a:uFillTx/>
              <a:latin typeface="Tw Cen MT"/>
              <a:ea typeface="+mn-ea"/>
              <a:cs typeface="+mn-cs"/>
            </a:endParaRPr>
          </a:p>
        </p:txBody>
      </p:sp>
      <p:sp>
        <p:nvSpPr>
          <p:cNvPr id="16" name="TextBox 15"/>
          <p:cNvSpPr txBox="1">
            <a:spLocks/>
          </p:cNvSpPr>
          <p:nvPr/>
        </p:nvSpPr>
        <p:spPr>
          <a:xfrm>
            <a:off x="7607806" y="1901952"/>
            <a:ext cx="2578608" cy="1481328"/>
          </a:xfrm>
          <a:prstGeom prst="rect">
            <a:avLst/>
          </a:prstGeom>
          <a:noFill/>
        </p:spPr>
        <p:txBody>
          <a:bodyPr wrap="square" lIns="0" tIns="0" rIns="0" bIns="0" anchor="t">
            <a:noAutofit/>
          </a:bodyPr>
          <a:lstStyle/>
          <a:p>
            <a:pPr marL="0" marR="0" lvl="0" indent="0" algn="l" defTabSz="914400" rtl="0" eaLnBrk="1" fontAlgn="auto" latinLnBrk="0" hangingPunct="1">
              <a:lnSpc>
                <a:spcPct val="86000"/>
              </a:lnSpc>
              <a:spcBef>
                <a:spcPts val="0"/>
              </a:spcBef>
              <a:spcAft>
                <a:spcPts val="0"/>
              </a:spcAft>
              <a:buClrTx/>
              <a:buSzTx/>
              <a:buFontTx/>
              <a:buNone/>
              <a:tabLst/>
              <a:defRPr/>
            </a:pPr>
            <a:r>
              <a:rPr kumimoji="0" lang="en-GB" sz="4000" b="1" i="0" u="none" strike="noStrike" kern="1200" cap="none" spc="0" normalizeH="0" baseline="0" noProof="0">
                <a:ln>
                  <a:noFill/>
                </a:ln>
                <a:solidFill>
                  <a:srgbClr val="F2C14E"/>
                </a:solidFill>
                <a:effectLst/>
                <a:uLnTx/>
                <a:uFillTx/>
                <a:latin typeface="Aptos Display"/>
                <a:ea typeface="+mn-ea"/>
                <a:cs typeface="+mn-cs"/>
              </a:rPr>
              <a:t>03</a:t>
            </a:r>
          </a:p>
          <a:p>
            <a:pPr marL="0" marR="0" lvl="0" indent="0" algn="l" defTabSz="914400" rtl="0" eaLnBrk="1" fontAlgn="auto" latinLnBrk="0" hangingPunct="1">
              <a:lnSpc>
                <a:spcPct val="86000"/>
              </a:lnSpc>
              <a:spcBef>
                <a:spcPts val="0"/>
              </a:spcBef>
              <a:spcAft>
                <a:spcPts val="0"/>
              </a:spcAft>
              <a:buClrTx/>
              <a:buSzTx/>
              <a:buFontTx/>
              <a:buNone/>
              <a:tabLst/>
              <a:defRPr/>
            </a:pPr>
            <a:r>
              <a:rPr kumimoji="0" lang="en-GB" sz="4000" b="1" i="0" u="none" strike="noStrike" kern="1200" cap="none" spc="0" normalizeH="0" baseline="0" noProof="0">
                <a:ln>
                  <a:noFill/>
                </a:ln>
                <a:solidFill>
                  <a:srgbClr val="F2C14E"/>
                </a:solidFill>
                <a:effectLst/>
                <a:uLnTx/>
                <a:uFillTx/>
                <a:latin typeface="Aptos Display"/>
                <a:ea typeface="+mn-ea"/>
                <a:cs typeface="+mn-cs"/>
              </a:rPr>
              <a:t>Allocation</a:t>
            </a:r>
          </a:p>
        </p:txBody>
      </p:sp>
      <p:sp>
        <p:nvSpPr>
          <p:cNvPr id="17" name="Rectangle 16"/>
          <p:cNvSpPr/>
          <p:nvPr/>
        </p:nvSpPr>
        <p:spPr>
          <a:xfrm>
            <a:off x="7607808" y="2852928"/>
            <a:ext cx="2578608" cy="32004"/>
          </a:xfrm>
          <a:prstGeom prst="rect">
            <a:avLst/>
          </a:prstGeom>
          <a:solidFill>
            <a:srgbClr val="1CAD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9" name="TextBox 18"/>
          <p:cNvSpPr txBox="1"/>
          <p:nvPr/>
        </p:nvSpPr>
        <p:spPr>
          <a:xfrm>
            <a:off x="7607808" y="3493008"/>
            <a:ext cx="2578608" cy="738664"/>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FFFFF"/>
                </a:solidFill>
                <a:effectLst/>
                <a:uLnTx/>
                <a:uFillTx/>
                <a:latin typeface="Aptos Display"/>
                <a:ea typeface="+mn-ea"/>
                <a:cs typeface="+mn-cs"/>
              </a:rPr>
              <a:t>Teach when a role fits</a:t>
            </a:r>
          </a:p>
        </p:txBody>
      </p:sp>
      <p:sp>
        <p:nvSpPr>
          <p:cNvPr id="20" name="TextBox 19"/>
          <p:cNvSpPr txBox="1"/>
          <p:nvPr/>
        </p:nvSpPr>
        <p:spPr>
          <a:xfrm>
            <a:off x="7607806" y="4377067"/>
            <a:ext cx="2578608" cy="123110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Aptos"/>
                <a:ea typeface="+mn-ea"/>
                <a:cs typeface="+mn-cs"/>
              </a:rPr>
              <a:t>If there is a suitable opportunity, the TA Coordinator will allocate you to a relevant first- or second-year Politics course unit.</a:t>
            </a:r>
          </a:p>
        </p:txBody>
      </p:sp>
    </p:spTree>
    <p:extLst>
      <p:ext uri="{BB962C8B-B14F-4D97-AF65-F5344CB8AC3E}">
        <p14:creationId xmlns:p14="http://schemas.microsoft.com/office/powerpoint/2010/main" val="2517359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050"/>
          <p:cNvSpPr/>
          <p:nvPr/>
        </p:nvSpPr>
        <p:spPr>
          <a:xfrm>
            <a:off x="0" y="0"/>
            <a:ext cx="12192000" cy="6858000"/>
          </a:xfrm>
          <a:prstGeom prst="rect">
            <a:avLst/>
          </a:prstGeom>
          <a:solidFill>
            <a:srgbClr val="2F31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053" name="TextBox 2052"/>
          <p:cNvSpPr txBox="1"/>
          <p:nvPr/>
        </p:nvSpPr>
        <p:spPr>
          <a:xfrm>
            <a:off x="676656" y="493776"/>
            <a:ext cx="7955279" cy="61264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srgbClr val="FFFFFF"/>
                </a:solidFill>
                <a:effectLst/>
                <a:uLnTx/>
                <a:uFillTx/>
                <a:latin typeface="Aptos Display"/>
                <a:ea typeface="+mn-ea"/>
                <a:cs typeface="+mn-cs"/>
              </a:rPr>
              <a:t>What to expect as a TA</a:t>
            </a:r>
            <a:endParaRPr kumimoji="0" sz="3800" b="0" i="0" u="none" strike="noStrike" kern="1200" cap="none" spc="0" normalizeH="0" baseline="0" noProof="0" dirty="0">
              <a:ln>
                <a:noFill/>
              </a:ln>
              <a:solidFill>
                <a:srgbClr val="FFFFFF"/>
              </a:solidFill>
              <a:effectLst/>
              <a:uLnTx/>
              <a:uFillTx/>
              <a:latin typeface="Tw Cen MT Condensed"/>
              <a:ea typeface="+mn-ea"/>
              <a:cs typeface="+mn-cs"/>
            </a:endParaRPr>
          </a:p>
        </p:txBody>
      </p:sp>
      <p:sp>
        <p:nvSpPr>
          <p:cNvPr id="2054" name="TextBox 2053"/>
          <p:cNvSpPr txBox="1"/>
          <p:nvPr/>
        </p:nvSpPr>
        <p:spPr>
          <a:xfrm>
            <a:off x="676656" y="1252728"/>
            <a:ext cx="9875520" cy="38404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srgbClr val="D9F1F8"/>
                </a:solidFill>
                <a:effectLst/>
                <a:uLnTx/>
                <a:uFillTx/>
                <a:latin typeface="Aptos"/>
                <a:ea typeface="+mn-ea"/>
                <a:cs typeface="+mn-cs"/>
              </a:rPr>
              <a:t>Paid work, training and support, with a manageable time commitment.</a:t>
            </a:r>
          </a:p>
        </p:txBody>
      </p:sp>
      <p:sp>
        <p:nvSpPr>
          <p:cNvPr id="2055" name="TextBox 2054"/>
          <p:cNvSpPr txBox="1"/>
          <p:nvPr/>
        </p:nvSpPr>
        <p:spPr>
          <a:xfrm>
            <a:off x="713232" y="1965960"/>
            <a:ext cx="3703320" cy="1060704"/>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200" b="1" i="0" u="none" strike="noStrike" kern="1200" cap="none" spc="0" normalizeH="0" baseline="0" noProof="0">
                <a:ln>
                  <a:noFill/>
                </a:ln>
                <a:solidFill>
                  <a:srgbClr val="F2C14E"/>
                </a:solidFill>
                <a:effectLst/>
                <a:uLnTx/>
                <a:uFillTx/>
                <a:latin typeface="Aptos Display"/>
                <a:ea typeface="+mn-ea"/>
                <a:cs typeface="+mn-cs"/>
              </a:rPr>
              <a:t>~120</a:t>
            </a:r>
            <a:endParaRPr kumimoji="0" sz="1600" b="0" i="0" u="none" strike="noStrike" kern="1200" cap="none" spc="0" normalizeH="0" baseline="0" noProof="0" dirty="0">
              <a:ln>
                <a:noFill/>
              </a:ln>
              <a:solidFill>
                <a:srgbClr val="FFFFFF"/>
              </a:solidFill>
              <a:effectLst/>
              <a:uLnTx/>
              <a:uFillTx/>
              <a:latin typeface="Tw Cen MT"/>
              <a:ea typeface="+mn-ea"/>
              <a:cs typeface="+mn-cs"/>
            </a:endParaRPr>
          </a:p>
        </p:txBody>
      </p:sp>
      <p:sp>
        <p:nvSpPr>
          <p:cNvPr id="2056" name="TextBox 2055"/>
          <p:cNvSpPr txBox="1"/>
          <p:nvPr/>
        </p:nvSpPr>
        <p:spPr>
          <a:xfrm>
            <a:off x="2702051" y="2173778"/>
            <a:ext cx="1997965" cy="36576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300" b="1" i="0" u="none" strike="noStrike" kern="1200" cap="none" spc="0" normalizeH="0" baseline="0" noProof="0">
                <a:ln>
                  <a:noFill/>
                </a:ln>
                <a:solidFill>
                  <a:srgbClr val="FFFFFF"/>
                </a:solidFill>
                <a:effectLst/>
                <a:uLnTx/>
                <a:uFillTx/>
                <a:latin typeface="Aptos Display"/>
                <a:ea typeface="+mn-ea"/>
                <a:cs typeface="+mn-cs"/>
              </a:rPr>
              <a:t>Hours time commitment</a:t>
            </a:r>
          </a:p>
        </p:txBody>
      </p:sp>
      <p:sp>
        <p:nvSpPr>
          <p:cNvPr id="2057" name="TextBox 2056"/>
          <p:cNvSpPr txBox="1"/>
          <p:nvPr/>
        </p:nvSpPr>
        <p:spPr>
          <a:xfrm>
            <a:off x="713232" y="3182112"/>
            <a:ext cx="3986784" cy="102412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rgbClr val="FFFFFF"/>
                </a:solidFill>
                <a:effectLst/>
                <a:uLnTx/>
                <a:uFillTx/>
                <a:latin typeface="Aptos"/>
                <a:ea typeface="+mn-ea"/>
                <a:cs typeface="+mn-cs"/>
              </a:rPr>
              <a:t>Illustrative total for two tutorial groups each week over one semester. Includes preparation, teaching, office/admin time and marking.</a:t>
            </a:r>
            <a:endParaRPr kumimoji="0" sz="1600" b="0" i="0" u="none" strike="noStrike" kern="1200" cap="none" spc="0" normalizeH="0" baseline="0" noProof="0" dirty="0">
              <a:ln>
                <a:noFill/>
              </a:ln>
              <a:solidFill>
                <a:srgbClr val="FFFFFF"/>
              </a:solidFill>
              <a:effectLst/>
              <a:uLnTx/>
              <a:uFillTx/>
              <a:latin typeface="Tw Cen MT"/>
              <a:ea typeface="+mn-ea"/>
              <a:cs typeface="+mn-cs"/>
            </a:endParaRPr>
          </a:p>
        </p:txBody>
      </p:sp>
      <p:sp>
        <p:nvSpPr>
          <p:cNvPr id="2058" name="TextBox 2057"/>
          <p:cNvSpPr txBox="1"/>
          <p:nvPr/>
        </p:nvSpPr>
        <p:spPr>
          <a:xfrm>
            <a:off x="5742432" y="1847088"/>
            <a:ext cx="5736336" cy="713232"/>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CADE4"/>
                </a:solidFill>
                <a:effectLst/>
                <a:uLnTx/>
                <a:uFillTx/>
                <a:latin typeface="Aptos Display"/>
                <a:ea typeface="+mn-ea"/>
                <a:cs typeface="+mn-cs"/>
              </a:rPr>
              <a:t>Pay and professional development</a:t>
            </a:r>
          </a:p>
        </p:txBody>
      </p:sp>
      <p:sp>
        <p:nvSpPr>
          <p:cNvPr id="2059" name="TextBox 2058"/>
          <p:cNvSpPr txBox="1"/>
          <p:nvPr/>
        </p:nvSpPr>
        <p:spPr>
          <a:xfrm>
            <a:off x="5742432" y="2569464"/>
            <a:ext cx="5074920" cy="36576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F2C14E"/>
                </a:solidFill>
                <a:effectLst/>
                <a:uLnTx/>
                <a:uFillTx/>
                <a:latin typeface="Aptos Display"/>
                <a:ea typeface="+mn-ea"/>
                <a:cs typeface="+mn-cs"/>
              </a:rPr>
              <a:t>Paid work ·  &gt;£18/hour</a:t>
            </a:r>
          </a:p>
        </p:txBody>
      </p:sp>
      <p:sp>
        <p:nvSpPr>
          <p:cNvPr id="2062" name="TextBox 2061"/>
          <p:cNvSpPr txBox="1"/>
          <p:nvPr/>
        </p:nvSpPr>
        <p:spPr>
          <a:xfrm>
            <a:off x="5742432" y="2999232"/>
            <a:ext cx="5074920" cy="420624"/>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a:ea typeface="+mn-ea"/>
                <a:cs typeface="+mn-cs"/>
              </a:rPr>
              <a:t>Grade 5 hourly pay with annual progression. </a:t>
            </a:r>
          </a:p>
        </p:txBody>
      </p:sp>
      <p:sp>
        <p:nvSpPr>
          <p:cNvPr id="2063" name="TextBox 2062"/>
          <p:cNvSpPr txBox="1"/>
          <p:nvPr/>
        </p:nvSpPr>
        <p:spPr>
          <a:xfrm>
            <a:off x="5742432" y="3730752"/>
            <a:ext cx="5074920" cy="347472"/>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1CADE4"/>
                </a:solidFill>
                <a:effectLst/>
                <a:uLnTx/>
                <a:uFillTx/>
                <a:latin typeface="Aptos Display"/>
                <a:ea typeface="+mn-ea"/>
                <a:cs typeface="+mn-cs"/>
              </a:rPr>
              <a:t>Paid training</a:t>
            </a:r>
          </a:p>
        </p:txBody>
      </p:sp>
      <p:sp>
        <p:nvSpPr>
          <p:cNvPr id="2064" name="TextBox 2063"/>
          <p:cNvSpPr txBox="1"/>
          <p:nvPr/>
        </p:nvSpPr>
        <p:spPr>
          <a:xfrm>
            <a:off x="5742432" y="4114800"/>
            <a:ext cx="5074920" cy="438912"/>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a:ea typeface="+mn-ea"/>
                <a:cs typeface="+mn-cs"/>
              </a:rPr>
              <a:t>Faculty, School and Departmental training are paid.</a:t>
            </a:r>
          </a:p>
        </p:txBody>
      </p:sp>
      <p:sp>
        <p:nvSpPr>
          <p:cNvPr id="2065" name="TextBox 2064"/>
          <p:cNvSpPr txBox="1"/>
          <p:nvPr/>
        </p:nvSpPr>
        <p:spPr>
          <a:xfrm>
            <a:off x="5742432" y="4773168"/>
            <a:ext cx="5074920" cy="347472"/>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F2C14E"/>
                </a:solidFill>
                <a:effectLst/>
                <a:uLnTx/>
                <a:uFillTx/>
                <a:latin typeface="Aptos Display"/>
                <a:ea typeface="+mn-ea"/>
                <a:cs typeface="+mn-cs"/>
              </a:rPr>
              <a:t>Support</a:t>
            </a:r>
            <a:endParaRPr kumimoji="0" sz="1900" b="1" i="0" u="none" strike="noStrike" kern="1200" cap="none" spc="0" normalizeH="0" baseline="0" noProof="0" dirty="0">
              <a:ln>
                <a:noFill/>
              </a:ln>
              <a:solidFill>
                <a:srgbClr val="22272A"/>
              </a:solidFill>
              <a:effectLst/>
              <a:uLnTx/>
              <a:uFillTx/>
              <a:latin typeface="Tw Cen MT Condensed"/>
              <a:ea typeface="+mn-ea"/>
              <a:cs typeface="+mn-cs"/>
            </a:endParaRPr>
          </a:p>
        </p:txBody>
      </p:sp>
      <p:sp>
        <p:nvSpPr>
          <p:cNvPr id="2066" name="TextBox 2065"/>
          <p:cNvSpPr txBox="1"/>
          <p:nvPr/>
        </p:nvSpPr>
        <p:spPr>
          <a:xfrm>
            <a:off x="5742432" y="5157216"/>
            <a:ext cx="5074920" cy="731520"/>
          </a:xfrm>
          <a:prstGeom prst="rect">
            <a:avLst/>
          </a:prstGeom>
          <a:noFill/>
          <a:ln>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a:ea typeface="+mn-ea"/>
                <a:cs typeface="+mn-cs"/>
              </a:rPr>
              <a:t>Guidance from course teams, the TA Coordinator and peers, plus optional support towards Advance HE Associate Fellowship.</a:t>
            </a:r>
          </a:p>
        </p:txBody>
      </p:sp>
      <p:sp>
        <p:nvSpPr>
          <p:cNvPr id="2075" name="Rectangle 2074"/>
          <p:cNvSpPr/>
          <p:nvPr/>
        </p:nvSpPr>
        <p:spPr>
          <a:xfrm>
            <a:off x="5138928" y="1920240"/>
            <a:ext cx="36576" cy="3995928"/>
          </a:xfrm>
          <a:prstGeom prst="rect">
            <a:avLst/>
          </a:prstGeom>
          <a:solidFill>
            <a:srgbClr val="1CAD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076" name="Rectangle 2075"/>
          <p:cNvSpPr/>
          <p:nvPr/>
        </p:nvSpPr>
        <p:spPr>
          <a:xfrm>
            <a:off x="5742432" y="3529584"/>
            <a:ext cx="5074920" cy="22860"/>
          </a:xfrm>
          <a:prstGeom prst="rect">
            <a:avLst/>
          </a:prstGeom>
          <a:solidFill>
            <a:srgbClr val="5960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077" name="Rectangle 2076"/>
          <p:cNvSpPr/>
          <p:nvPr/>
        </p:nvSpPr>
        <p:spPr>
          <a:xfrm>
            <a:off x="5742432" y="4645152"/>
            <a:ext cx="5074920" cy="22860"/>
          </a:xfrm>
          <a:prstGeom prst="rect">
            <a:avLst/>
          </a:prstGeom>
          <a:solidFill>
            <a:srgbClr val="5960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078" name="TextBox 2077"/>
          <p:cNvSpPr txBox="1"/>
          <p:nvPr/>
        </p:nvSpPr>
        <p:spPr>
          <a:xfrm>
            <a:off x="800101" y="4364063"/>
            <a:ext cx="3977639" cy="694944"/>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1CADE4"/>
                </a:solidFill>
                <a:effectLst/>
                <a:uLnTx/>
                <a:uFillTx/>
                <a:latin typeface="Aptos Display"/>
                <a:ea typeface="+mn-ea"/>
                <a:cs typeface="+mn-cs"/>
              </a:rPr>
              <a:t>Exact hours are confirmed by People Services</a:t>
            </a:r>
            <a:endParaRPr kumimoji="0" sz="1800" b="1" i="0" u="none" strike="noStrike" kern="1200" cap="none" spc="0" normalizeH="0" baseline="0" noProof="0" dirty="0">
              <a:ln>
                <a:noFill/>
              </a:ln>
              <a:solidFill>
                <a:srgbClr val="1CADE4"/>
              </a:solidFill>
              <a:effectLst/>
              <a:uLnTx/>
              <a:uFillTx/>
              <a:latin typeface="Tw Cen MT Condensed"/>
              <a:ea typeface="+mn-ea"/>
              <a:cs typeface="+mn-cs"/>
            </a:endParaRPr>
          </a:p>
        </p:txBody>
      </p:sp>
    </p:spTree>
    <p:extLst>
      <p:ext uri="{BB962C8B-B14F-4D97-AF65-F5344CB8AC3E}">
        <p14:creationId xmlns:p14="http://schemas.microsoft.com/office/powerpoint/2010/main" val="70414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corative background pattern of question marks.">
            <a:extLst>
              <a:ext uri="{FF2B5EF4-FFF2-40B4-BE49-F238E27FC236}">
                <a16:creationId xmlns:a16="http://schemas.microsoft.com/office/drawing/2014/main" id="{CAE3395E-E026-BC50-00B4-39311E7DF08D}"/>
              </a:ext>
            </a:extLst>
          </p:cNvPr>
          <p:cNvPicPr>
            <a:picLocks noChangeAspect="1"/>
          </p:cNvPicPr>
          <p:nvPr/>
        </p:nvPicPr>
        <p:blipFill rotWithShape="1">
          <a:blip r:embed="rId3">
            <a:duotone>
              <a:prstClr val="black"/>
              <a:schemeClr val="tx2">
                <a:tint val="45000"/>
                <a:satMod val="400000"/>
              </a:schemeClr>
            </a:duotone>
            <a:alphaModFix amt="35000"/>
          </a:blip>
          <a:srcRect t="10151" r="-1" b="5557"/>
          <a:stretch/>
        </p:blipFill>
        <p:spPr>
          <a:xfrm>
            <a:off x="20" y="-1"/>
            <a:ext cx="12188932" cy="6858000"/>
          </a:xfrm>
          <a:prstGeom prst="rect">
            <a:avLst/>
          </a:prstGeom>
        </p:spPr>
      </p:pic>
      <p:sp>
        <p:nvSpPr>
          <p:cNvPr id="5" name="Rectangle 4"/>
          <p:cNvSpPr/>
          <p:nvPr/>
        </p:nvSpPr>
        <p:spPr>
          <a:xfrm>
            <a:off x="0" y="0"/>
            <a:ext cx="12191695" cy="6858000"/>
          </a:xfrm>
          <a:prstGeom prst="rect">
            <a:avLst/>
          </a:prstGeom>
          <a:solidFill>
            <a:srgbClr val="2F3133">
              <a:alpha val="6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6" name="Rectangle 5"/>
          <p:cNvSpPr/>
          <p:nvPr/>
        </p:nvSpPr>
        <p:spPr>
          <a:xfrm>
            <a:off x="6062472" y="777240"/>
            <a:ext cx="50292" cy="5303520"/>
          </a:xfrm>
          <a:prstGeom prst="rect">
            <a:avLst/>
          </a:prstGeom>
          <a:solidFill>
            <a:srgbClr val="1CAD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7" name="TextBox 6"/>
          <p:cNvSpPr txBox="1"/>
          <p:nvPr/>
        </p:nvSpPr>
        <p:spPr>
          <a:xfrm>
            <a:off x="868680" y="658368"/>
            <a:ext cx="4480560" cy="246221"/>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2C14E"/>
                </a:solidFill>
                <a:effectLst/>
                <a:uLnTx/>
                <a:uFillTx/>
                <a:latin typeface="Aptos Display"/>
                <a:ea typeface="+mn-ea"/>
                <a:cs typeface="+mn-cs"/>
              </a:rPr>
              <a:t>Questions</a:t>
            </a:r>
            <a:endParaRPr kumimoji="0" sz="1500" b="1" i="0" u="none" strike="noStrike" kern="1200" cap="none" spc="0" normalizeH="0" baseline="0" noProof="0" dirty="0">
              <a:ln>
                <a:noFill/>
              </a:ln>
              <a:solidFill>
                <a:srgbClr val="F2C14E"/>
              </a:solidFill>
              <a:effectLst/>
              <a:uLnTx/>
              <a:uFillTx/>
              <a:latin typeface="Tw Cen MT Condensed"/>
              <a:ea typeface="+mn-ea"/>
              <a:cs typeface="+mn-cs"/>
            </a:endParaRPr>
          </a:p>
        </p:txBody>
      </p:sp>
      <p:sp>
        <p:nvSpPr>
          <p:cNvPr id="8" name="TextBox 7"/>
          <p:cNvSpPr txBox="1"/>
          <p:nvPr/>
        </p:nvSpPr>
        <p:spPr>
          <a:xfrm>
            <a:off x="932688" y="1901952"/>
            <a:ext cx="4343400" cy="1261872"/>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srgbClr val="FFFFFF"/>
                </a:solidFill>
                <a:effectLst/>
                <a:uLnTx/>
                <a:uFillTx/>
                <a:latin typeface="Aptos Display"/>
                <a:ea typeface="+mn-ea"/>
                <a:cs typeface="+mn-cs"/>
              </a:rPr>
              <a:t>What would you
like to ask?</a:t>
            </a:r>
          </a:p>
        </p:txBody>
      </p:sp>
      <p:sp>
        <p:nvSpPr>
          <p:cNvPr id="9" name="TextBox 8"/>
          <p:cNvSpPr txBox="1"/>
          <p:nvPr/>
        </p:nvSpPr>
        <p:spPr>
          <a:xfrm>
            <a:off x="6537960" y="1993392"/>
            <a:ext cx="4754880" cy="338554"/>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FFFFFF"/>
                </a:solidFill>
                <a:effectLst/>
                <a:uLnTx/>
                <a:uFillTx/>
                <a:latin typeface="Aptos Display"/>
                <a:ea typeface="+mn-ea"/>
                <a:cs typeface="+mn-cs"/>
              </a:rPr>
              <a:t>If anything comes up later:</a:t>
            </a:r>
          </a:p>
        </p:txBody>
      </p:sp>
      <p:sp>
        <p:nvSpPr>
          <p:cNvPr id="10" name="TextBox 9"/>
          <p:cNvSpPr txBox="1"/>
          <p:nvPr/>
        </p:nvSpPr>
        <p:spPr>
          <a:xfrm>
            <a:off x="6537960" y="2770632"/>
            <a:ext cx="4892040" cy="3231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100" b="1" i="0" u="none" strike="noStrike" kern="1200" cap="none" spc="0" normalizeH="0" baseline="0" noProof="0">
                <a:ln>
                  <a:noFill/>
                </a:ln>
                <a:solidFill>
                  <a:srgbClr val="1CADE4"/>
                </a:solidFill>
                <a:effectLst/>
                <a:uLnTx/>
                <a:uFillTx/>
                <a:latin typeface="Aptos"/>
                <a:ea typeface="+mn-ea"/>
                <a:cs typeface="+mn-cs"/>
              </a:rPr>
              <a:t>Robert.watt@manchester.ac.uk</a:t>
            </a:r>
          </a:p>
        </p:txBody>
      </p:sp>
    </p:spTree>
    <p:extLst>
      <p:ext uri="{BB962C8B-B14F-4D97-AF65-F5344CB8AC3E}">
        <p14:creationId xmlns:p14="http://schemas.microsoft.com/office/powerpoint/2010/main" val="2079323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ireframe Building 16x9">
  <a:themeElements>
    <a:clrScheme name="WireframeBuilding">
      <a:dk1>
        <a:srgbClr val="404040"/>
      </a:dk1>
      <a:lt1>
        <a:sysClr val="window" lastClr="FFFFFF"/>
      </a:lt1>
      <a:dk2>
        <a:srgbClr val="000000"/>
      </a:dk2>
      <a:lt2>
        <a:srgbClr val="E4F9F9"/>
      </a:lt2>
      <a:accent1>
        <a:srgbClr val="1BDCFF"/>
      </a:accent1>
      <a:accent2>
        <a:srgbClr val="3AC673"/>
      </a:accent2>
      <a:accent3>
        <a:srgbClr val="F6BD1E"/>
      </a:accent3>
      <a:accent4>
        <a:srgbClr val="C74167"/>
      </a:accent4>
      <a:accent5>
        <a:srgbClr val="F17E1F"/>
      </a:accent5>
      <a:accent6>
        <a:srgbClr val="6681CC"/>
      </a:accent6>
      <a:hlink>
        <a:srgbClr val="F17E1F"/>
      </a:hlink>
      <a:folHlink>
        <a:srgbClr val="969696"/>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3666394_TF03031027" id="{FA044B40-04E4-4400-9FC3-ED96674E5B50}" vid="{72B8D07F-DAC1-4D7D-BA4B-829C0E68476C}"/>
    </a:ext>
  </a:extLst>
</a:theme>
</file>

<file path=ppt/theme/theme2.xml><?xml version="1.0" encoding="utf-8"?>
<a:theme xmlns:a="http://schemas.openxmlformats.org/drawingml/2006/main" name="Office Theme">
  <a:themeElements>
    <a:clrScheme name="WireframeBuilding">
      <a:dk1>
        <a:srgbClr val="404040"/>
      </a:dk1>
      <a:lt1>
        <a:sysClr val="window" lastClr="FFFFFF"/>
      </a:lt1>
      <a:dk2>
        <a:srgbClr val="000000"/>
      </a:dk2>
      <a:lt2>
        <a:srgbClr val="E4F9F9"/>
      </a:lt2>
      <a:accent1>
        <a:srgbClr val="1BDCFF"/>
      </a:accent1>
      <a:accent2>
        <a:srgbClr val="3AC673"/>
      </a:accent2>
      <a:accent3>
        <a:srgbClr val="F6BD1E"/>
      </a:accent3>
      <a:accent4>
        <a:srgbClr val="C74167"/>
      </a:accent4>
      <a:accent5>
        <a:srgbClr val="F17E1F"/>
      </a:accent5>
      <a:accent6>
        <a:srgbClr val="6681CC"/>
      </a:accent6>
      <a:hlink>
        <a:srgbClr val="F17E1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WireframeBuilding">
      <a:dk1>
        <a:srgbClr val="404040"/>
      </a:dk1>
      <a:lt1>
        <a:sysClr val="window" lastClr="FFFFFF"/>
      </a:lt1>
      <a:dk2>
        <a:srgbClr val="000000"/>
      </a:dk2>
      <a:lt2>
        <a:srgbClr val="E4F9F9"/>
      </a:lt2>
      <a:accent1>
        <a:srgbClr val="1BDCFF"/>
      </a:accent1>
      <a:accent2>
        <a:srgbClr val="3AC673"/>
      </a:accent2>
      <a:accent3>
        <a:srgbClr val="F6BD1E"/>
      </a:accent3>
      <a:accent4>
        <a:srgbClr val="C74167"/>
      </a:accent4>
      <a:accent5>
        <a:srgbClr val="F17E1F"/>
      </a:accent5>
      <a:accent6>
        <a:srgbClr val="6681CC"/>
      </a:accent6>
      <a:hlink>
        <a:srgbClr val="F17E1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30C5B9-1E5F-4356-968E-2FC64955BFF3}">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40262f94-9f35-4ac3-9a90-690165a166b7"/>
    <ds:schemaRef ds:uri="a4f35948-e619-41b3-aa29-22878b09cfd2"/>
    <ds:schemaRef ds:uri="http://www.w3.org/XML/1998/namespace"/>
  </ds:schemaRefs>
</ds:datastoreItem>
</file>

<file path=customXml/itemProps2.xml><?xml version="1.0" encoding="utf-8"?>
<ds:datastoreItem xmlns:ds="http://schemas.openxmlformats.org/officeDocument/2006/customXml" ds:itemID="{2E6DFB71-5650-4E53-8134-FCF33ECDD3D1}">
  <ds:schemaRefs>
    <ds:schemaRef ds:uri="http://schemas.microsoft.com/sharepoint/v3/contenttype/forms"/>
  </ds:schemaRefs>
</ds:datastoreItem>
</file>

<file path=customXml/itemProps3.xml><?xml version="1.0" encoding="utf-8"?>
<ds:datastoreItem xmlns:ds="http://schemas.openxmlformats.org/officeDocument/2006/customXml" ds:itemID="{8DD6EEDF-527A-4587-A446-F1DE3EAF9D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Business wireframe building presentation (widescreen)</Template>
  <TotalTime>1861</TotalTime>
  <Words>1574</Words>
  <Application>Microsoft Office PowerPoint</Application>
  <PresentationFormat>Widescreen</PresentationFormat>
  <Paragraphs>184</Paragraphs>
  <Slides>26</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Aptos</vt:lpstr>
      <vt:lpstr>Aptos Display</vt:lpstr>
      <vt:lpstr>Arial</vt:lpstr>
      <vt:lpstr>Calibri</vt:lpstr>
      <vt:lpstr>Tw Cen MT</vt:lpstr>
      <vt:lpstr>Tw Cen MT Condensed</vt:lpstr>
      <vt:lpstr>Wireframe Building 16x9</vt:lpstr>
      <vt:lpstr>Welcome To your Politics PhD  at the  University of  Manchester  </vt:lpstr>
      <vt:lpstr>INtroductions</vt:lpstr>
      <vt:lpstr>PowerPoint Presentation</vt:lpstr>
      <vt:lpstr>Two key documents</vt:lpstr>
      <vt:lpstr>Key people</vt:lpstr>
      <vt:lpstr>How the university is structured</vt:lpstr>
      <vt:lpstr>Our politics Dept.</vt:lpstr>
      <vt:lpstr>PowerPoint Presentation</vt:lpstr>
      <vt:lpstr>Research clusters</vt:lpstr>
      <vt:lpstr>PowerPoint Presentation</vt:lpstr>
      <vt:lpstr>Politics PhD Programme</vt:lpstr>
      <vt:lpstr>Research training</vt:lpstr>
      <vt:lpstr>This year’s compulsory course – poli80080</vt:lpstr>
      <vt:lpstr>‘Supervising the supervisor’</vt:lpstr>
      <vt:lpstr>eProg</vt:lpstr>
      <vt:lpstr>Annual reviews</vt:lpstr>
      <vt:lpstr>PowerPoint Presentation</vt:lpstr>
      <vt:lpstr>Finances</vt:lpstr>
      <vt:lpstr>DASS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Paul Tobin</dc:creator>
  <cp:lastModifiedBy>Paul Tobin</cp:lastModifiedBy>
  <cp:revision>170</cp:revision>
  <dcterms:created xsi:type="dcterms:W3CDTF">2024-12-12T14:24:48Z</dcterms:created>
  <dcterms:modified xsi:type="dcterms:W3CDTF">2026-09-23T08:28:19Z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