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webextensions/webextension1.xml" ContentType="application/vnd.ms-office.webextension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7" r:id="rId2"/>
    <p:sldId id="270" r:id="rId3"/>
    <p:sldId id="282" r:id="rId4"/>
    <p:sldId id="273" r:id="rId5"/>
    <p:sldId id="272" r:id="rId6"/>
    <p:sldId id="271" r:id="rId7"/>
    <p:sldId id="275" r:id="rId8"/>
    <p:sldId id="281" r:id="rId9"/>
    <p:sldId id="276" r:id="rId10"/>
    <p:sldId id="277" r:id="rId11"/>
    <p:sldId id="278" r:id="rId12"/>
    <p:sldId id="280" r:id="rId13"/>
    <p:sldId id="279" r:id="rId14"/>
    <p:sldId id="261" r:id="rId15"/>
  </p:sldIdLst>
  <p:sldSz cx="12192000" cy="6858000"/>
  <p:notesSz cx="6858000" cy="9144000"/>
  <p:custDataLst>
    <p:tags r:id="rId17"/>
  </p:custDataLst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B21A"/>
    <a:srgbClr val="AD5ECB"/>
    <a:srgbClr val="FFF063"/>
    <a:srgbClr val="FFF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CBA041-B7A0-5643-A902-CAF49ED0D2B2}" v="2985" dt="2026-09-22T10:18:35.1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01" autoAdjust="0"/>
    <p:restoredTop sz="75758"/>
  </p:normalViewPr>
  <p:slideViewPr>
    <p:cSldViewPr snapToGrid="0">
      <p:cViewPr varScale="1">
        <p:scale>
          <a:sx n="89" d="100"/>
          <a:sy n="89" d="100"/>
        </p:scale>
        <p:origin x="8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AD842D-D9EA-F446-B9D8-D989552E4372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753B28-2EA8-4F48-9348-62F9F97A0B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0282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hat.whatsapp.com/FAlGFHFrIn4J34CMVoo711?s=cl&amp;p=i&amp;mlu=4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mailto:pgrofficer.su@manchester.ac.uk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cloud.microsoft/e/5Gzigz402k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753B28-2EA8-4F48-9348-62F9F97A0BD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7846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GB" sz="1200" dirty="0" err="1"/>
              <a:t>Mentimeter</a:t>
            </a:r>
            <a:r>
              <a:rPr lang="en-GB" sz="1200" dirty="0"/>
              <a:t>: https://</a:t>
            </a:r>
            <a:r>
              <a:rPr lang="en-GB" sz="1200" dirty="0" err="1"/>
              <a:t>www.menti.com</a:t>
            </a:r>
            <a:r>
              <a:rPr lang="en-GB" sz="1200" dirty="0"/>
              <a:t>/ale68s14or97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PGR community WhatsApp: </a:t>
            </a:r>
            <a:r>
              <a:rPr lang="en-GB" sz="1200" dirty="0">
                <a:hlinkClick r:id="rId3"/>
              </a:rPr>
              <a:t>https://chat.whatsapp.com/FAlGFHFrIn4J34CMVoo711?s=cl&amp;p=i&amp;mlu=4</a:t>
            </a:r>
            <a:r>
              <a:rPr lang="en-GB" sz="1200" dirty="0"/>
              <a:t> </a:t>
            </a:r>
          </a:p>
          <a:p>
            <a:pPr algn="l"/>
            <a:endParaRPr lang="en-GB" sz="1200" dirty="0"/>
          </a:p>
          <a:p>
            <a:pPr algn="l"/>
            <a:r>
              <a:rPr lang="en-GB" sz="1200" dirty="0"/>
              <a:t>Instagram: @</a:t>
            </a:r>
            <a:r>
              <a:rPr lang="en-GB" sz="1200" dirty="0" err="1"/>
              <a:t>pgrofficer_umsu</a:t>
            </a:r>
            <a:endParaRPr lang="en-GB" sz="1200" dirty="0"/>
          </a:p>
          <a:p>
            <a:pPr algn="l"/>
            <a:r>
              <a:rPr lang="en-GB" sz="1200" dirty="0"/>
              <a:t>Email: </a:t>
            </a:r>
            <a:r>
              <a:rPr lang="en-GB" sz="1200" dirty="0">
                <a:hlinkClick r:id="rId4"/>
              </a:rPr>
              <a:t>pgrofficer.su@manchester.ac.uk</a:t>
            </a:r>
            <a:endParaRPr lang="en-GB" sz="1200" dirty="0"/>
          </a:p>
          <a:p>
            <a:pPr algn="l"/>
            <a:endParaRPr lang="en-GB" sz="1200" dirty="0"/>
          </a:p>
          <a:p>
            <a:pPr algn="l"/>
            <a:r>
              <a:rPr lang="en-GB" sz="1200" dirty="0"/>
              <a:t>PGR Survival Guide document: https://</a:t>
            </a:r>
            <a:r>
              <a:rPr lang="en-GB" sz="1200" dirty="0" err="1"/>
              <a:t>livemanchesterac-my.sharepoint.com</a:t>
            </a:r>
            <a:r>
              <a:rPr lang="en-GB" sz="1200" dirty="0"/>
              <a:t>/:w:/g/personal/</a:t>
            </a:r>
            <a:r>
              <a:rPr lang="en-GB" sz="1200" dirty="0" err="1"/>
              <a:t>beck_heslop_manchester_ac_uk</a:t>
            </a:r>
            <a:r>
              <a:rPr lang="en-GB" sz="1200" dirty="0"/>
              <a:t>/IQBUimmbFNJaRZ0cfpWcluBGAQc5LisAgzKDIjwrNRegN-M?e=8mULna  </a:t>
            </a:r>
          </a:p>
          <a:p>
            <a:pPr algn="l"/>
            <a:endParaRPr lang="en-GB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Register your expertise so we can invite you to contribute to relevant campaigns, organising, or activity at the SU: https://</a:t>
            </a:r>
            <a:r>
              <a:rPr lang="en-GB" sz="1200" dirty="0" err="1"/>
              <a:t>forms.cloud.microsoft</a:t>
            </a:r>
            <a:r>
              <a:rPr lang="en-GB" sz="1200" dirty="0"/>
              <a:t>/e/5Gzigz402k </a:t>
            </a:r>
          </a:p>
          <a:p>
            <a:pPr algn="l"/>
            <a:endParaRPr lang="en-GB" sz="1200" dirty="0"/>
          </a:p>
          <a:p>
            <a:pPr algn="l"/>
            <a:endParaRPr lang="en-GB" sz="1200" dirty="0"/>
          </a:p>
          <a:p>
            <a:r>
              <a:rPr lang="en-GB" dirty="0"/>
              <a:t>⁠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753B28-2EA8-4F48-9348-62F9F97A0BD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849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753B28-2EA8-4F48-9348-62F9F97A0BD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641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b="0" i="0" dirty="0">
                <a:effectLst/>
                <a:latin typeface="+mn-lt"/>
              </a:rPr>
              <a:t>UoM Postdoc Netball  </a:t>
            </a:r>
          </a:p>
          <a:p>
            <a:pPr marL="342900" lvl="0" indent="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b="0" i="0" dirty="0">
                <a:effectLst/>
                <a:latin typeface="+mn-lt"/>
              </a:rPr>
              <a:t>Zumba Connect  </a:t>
            </a:r>
          </a:p>
          <a:p>
            <a:pPr marL="342900" lvl="0" indent="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b="0" i="0" dirty="0">
                <a:effectLst/>
                <a:latin typeface="+mn-lt"/>
              </a:rPr>
              <a:t>Gig Seekers </a:t>
            </a:r>
          </a:p>
          <a:p>
            <a:pPr marL="342900" lvl="0" indent="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b="0" i="0" dirty="0">
                <a:effectLst/>
                <a:latin typeface="+mn-lt"/>
              </a:rPr>
              <a:t>Postdoc Climbing Club </a:t>
            </a:r>
          </a:p>
          <a:p>
            <a:pPr marL="342900" lvl="0" indent="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b="0" i="0" dirty="0">
                <a:effectLst/>
                <a:latin typeface="+mn-lt"/>
              </a:rPr>
              <a:t>Traditional Ju-Jitsu and </a:t>
            </a:r>
            <a:r>
              <a:rPr lang="en-GB" sz="1200" b="0" i="0" dirty="0" err="1">
                <a:effectLst/>
                <a:latin typeface="+mn-lt"/>
              </a:rPr>
              <a:t>Kobudo</a:t>
            </a:r>
            <a:r>
              <a:rPr lang="en-GB" sz="1200" b="0" i="0" dirty="0">
                <a:effectLst/>
                <a:latin typeface="+mn-lt"/>
              </a:rPr>
              <a:t> Postdoc Soc </a:t>
            </a:r>
          </a:p>
          <a:p>
            <a:pPr marL="342900" lvl="0" indent="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b="0" i="0" dirty="0">
                <a:effectLst/>
                <a:latin typeface="+mn-lt"/>
              </a:rPr>
              <a:t>Early Career Run Club </a:t>
            </a:r>
            <a:endParaRPr lang="en-GB" sz="1000" b="0" i="0" dirty="0">
              <a:effectLst/>
              <a:latin typeface="Aptos" panose="020B0004020202020204" pitchFamily="34" charset="0"/>
            </a:endParaRPr>
          </a:p>
          <a:p>
            <a:endParaRPr lang="en-GB" dirty="0"/>
          </a:p>
          <a:p>
            <a:endParaRPr lang="en-GB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200" dirty="0"/>
              <a:t>LGBTQ+ Society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200" dirty="0"/>
              <a:t>Book club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200" dirty="0"/>
              <a:t>Chess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200" dirty="0"/>
              <a:t>Board games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200" dirty="0"/>
              <a:t>Knitting &amp; Crochet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200" dirty="0"/>
              <a:t>Mature Students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753B28-2EA8-4F48-9348-62F9F97A0BD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7009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93DEA-834C-A16C-3874-7C4ED31FF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FB377E-DDC8-1DD7-18A6-EFF4624892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24DB7E-F8B8-57B4-680E-BC3D3AB6F2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B3A49A-64EE-9033-67F9-645DE2362A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753B28-2EA8-4F48-9348-62F9F97A0BD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6728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53852-35A0-4139-81EA-D752144A8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8230E5-477D-67B9-14CC-F6D6D22D33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A102AF-8873-4884-AFDF-DFFC38C18A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b="0" i="0" dirty="0">
                <a:effectLst/>
                <a:latin typeface="+mn-lt"/>
              </a:rPr>
              <a:t>UoM Postdoc Netball  </a:t>
            </a:r>
          </a:p>
          <a:p>
            <a:pPr marL="342900" lvl="0" indent="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b="0" i="0" dirty="0">
                <a:effectLst/>
                <a:latin typeface="+mn-lt"/>
              </a:rPr>
              <a:t>Zumba Connect  </a:t>
            </a:r>
          </a:p>
          <a:p>
            <a:pPr marL="342900" lvl="0" indent="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b="0" i="0" dirty="0">
                <a:effectLst/>
                <a:latin typeface="+mn-lt"/>
              </a:rPr>
              <a:t>Gig Seekers </a:t>
            </a:r>
          </a:p>
          <a:p>
            <a:pPr marL="342900" lvl="0" indent="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b="0" i="0" dirty="0">
                <a:effectLst/>
                <a:latin typeface="+mn-lt"/>
              </a:rPr>
              <a:t>Postdoc Climbing Club </a:t>
            </a:r>
          </a:p>
          <a:p>
            <a:pPr marL="342900" lvl="0" indent="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b="0" i="0" dirty="0">
                <a:effectLst/>
                <a:latin typeface="+mn-lt"/>
              </a:rPr>
              <a:t>Traditional Ju-Jitsu and </a:t>
            </a:r>
            <a:r>
              <a:rPr lang="en-GB" sz="1200" b="0" i="0" dirty="0" err="1">
                <a:effectLst/>
                <a:latin typeface="+mn-lt"/>
              </a:rPr>
              <a:t>Kobudo</a:t>
            </a:r>
            <a:r>
              <a:rPr lang="en-GB" sz="1200" b="0" i="0" dirty="0">
                <a:effectLst/>
                <a:latin typeface="+mn-lt"/>
              </a:rPr>
              <a:t> Postdoc Soc </a:t>
            </a:r>
          </a:p>
          <a:p>
            <a:pPr marL="342900" lvl="0" indent="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b="0" i="0" dirty="0">
                <a:effectLst/>
                <a:latin typeface="+mn-lt"/>
              </a:rPr>
              <a:t>Early Career Run Club </a:t>
            </a:r>
            <a:endParaRPr lang="en-GB" sz="1000" b="0" i="0" dirty="0">
              <a:effectLst/>
              <a:latin typeface="Aptos" panose="020B0004020202020204" pitchFamily="34" charset="0"/>
            </a:endParaRPr>
          </a:p>
          <a:p>
            <a:endParaRPr lang="en-GB" dirty="0"/>
          </a:p>
          <a:p>
            <a:endParaRPr lang="en-GB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200" dirty="0"/>
              <a:t>LGBTQ+ Society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200" dirty="0"/>
              <a:t>Book club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200" dirty="0"/>
              <a:t>Chess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200" dirty="0"/>
              <a:t>Board games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200" dirty="0"/>
              <a:t>Knitting &amp; Crochet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200" dirty="0"/>
              <a:t>Mature Students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E8F7AC-2F99-7943-5E21-B417A7E404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753B28-2EA8-4F48-9348-62F9F97A0BD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952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7626A-0857-AEB4-8457-5095DC205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288A9A-2884-CA47-11D3-69FF1D8C6C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4E0BB5-04E2-C990-CECE-79FB1E604C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200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2C695F-08FD-EFD7-AD98-5436BC9F7C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753B28-2EA8-4F48-9348-62F9F97A0BD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89975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702E6-74BD-92BF-05B7-7E5BC09E0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48001D-3289-1404-D37E-6E87AB0F32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4A768C-BB12-1118-9B09-17093A18B6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b="0" i="0" dirty="0">
                <a:effectLst/>
                <a:latin typeface="+mn-lt"/>
              </a:rPr>
              <a:t>UoM Postdoc Netball  </a:t>
            </a:r>
          </a:p>
          <a:p>
            <a:pPr marL="342900" lvl="0" indent="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b="0" i="0" dirty="0">
                <a:effectLst/>
                <a:latin typeface="+mn-lt"/>
              </a:rPr>
              <a:t>Zumba Connect  </a:t>
            </a:r>
          </a:p>
          <a:p>
            <a:pPr marL="342900" lvl="0" indent="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b="0" i="0" dirty="0">
                <a:effectLst/>
                <a:latin typeface="+mn-lt"/>
              </a:rPr>
              <a:t>Gig Seekers </a:t>
            </a:r>
          </a:p>
          <a:p>
            <a:pPr marL="342900" lvl="0" indent="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b="0" i="0" dirty="0">
                <a:effectLst/>
                <a:latin typeface="+mn-lt"/>
              </a:rPr>
              <a:t>Postdoc Climbing Club </a:t>
            </a:r>
          </a:p>
          <a:p>
            <a:pPr marL="342900" lvl="0" indent="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b="0" i="0" dirty="0">
                <a:effectLst/>
                <a:latin typeface="+mn-lt"/>
              </a:rPr>
              <a:t>Traditional Ju-Jitsu and </a:t>
            </a:r>
            <a:r>
              <a:rPr lang="en-GB" sz="1200" b="0" i="0" dirty="0" err="1">
                <a:effectLst/>
                <a:latin typeface="+mn-lt"/>
              </a:rPr>
              <a:t>Kobudo</a:t>
            </a:r>
            <a:r>
              <a:rPr lang="en-GB" sz="1200" b="0" i="0" dirty="0">
                <a:effectLst/>
                <a:latin typeface="+mn-lt"/>
              </a:rPr>
              <a:t> Postdoc Soc </a:t>
            </a:r>
          </a:p>
          <a:p>
            <a:pPr marL="342900" lvl="0" indent="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200" b="0" i="0" dirty="0">
                <a:effectLst/>
                <a:latin typeface="+mn-lt"/>
              </a:rPr>
              <a:t>Early Career Run Club </a:t>
            </a:r>
            <a:endParaRPr lang="en-GB" sz="1000" b="0" i="0" dirty="0">
              <a:effectLst/>
              <a:latin typeface="Aptos" panose="020B0004020202020204" pitchFamily="34" charset="0"/>
            </a:endParaRPr>
          </a:p>
          <a:p>
            <a:endParaRPr lang="en-GB" dirty="0"/>
          </a:p>
          <a:p>
            <a:endParaRPr lang="en-GB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200" dirty="0"/>
              <a:t>LGBTQ+ Society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200" dirty="0"/>
              <a:t>Book club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200" dirty="0"/>
              <a:t>Chess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200" dirty="0"/>
              <a:t>Board games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200" dirty="0"/>
              <a:t>Knitting &amp; Crochet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200" dirty="0"/>
              <a:t>Mature Students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200" dirty="0"/>
          </a:p>
          <a:p>
            <a:pPr algn="l"/>
            <a:r>
              <a:rPr lang="en-US" sz="1200" dirty="0">
                <a:cs typeface="Calibri"/>
              </a:rPr>
              <a:t>Mind the Gap campaign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200" dirty="0">
                <a:cs typeface="Calibri"/>
              </a:rPr>
              <a:t>Share your stories to build up evidence base</a:t>
            </a:r>
            <a:endParaRPr lang="en-US" sz="12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200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B41F49-A666-C357-9A0B-117BCF6EBB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753B28-2EA8-4F48-9348-62F9F97A0BD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8140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CEFEA-F2F5-28D3-29A9-67748FDF1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AF8A3E-AF0E-6EA5-0694-195540624A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F937B7-437D-FA0F-1F97-2A4EF59E2B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200" dirty="0"/>
              <a:t>We are worried about it too!!!!</a:t>
            </a:r>
          </a:p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Action 4 Palestine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Feminist Collective </a:t>
            </a:r>
          </a:p>
          <a:p>
            <a:r>
              <a:rPr lang="en-GB" dirty="0"/>
              <a:t>Progressive South Asian Society </a:t>
            </a:r>
          </a:p>
          <a:p>
            <a:r>
              <a:rPr lang="en-GB" dirty="0"/>
              <a:t>Resist Rape Culture </a:t>
            </a:r>
          </a:p>
          <a:p>
            <a:r>
              <a:rPr lang="en-GB" dirty="0"/>
              <a:t>LGBTQ+ and Trans+ Society </a:t>
            </a:r>
          </a:p>
          <a:p>
            <a:r>
              <a:rPr lang="en-GB" dirty="0"/>
              <a:t>Manchester Leftist Action 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Homeless Outreach </a:t>
            </a:r>
          </a:p>
          <a:p>
            <a:r>
              <a:rPr lang="en-GB" dirty="0"/>
              <a:t>Eco action society </a:t>
            </a:r>
          </a:p>
          <a:p>
            <a:r>
              <a:rPr lang="en-GB" dirty="0"/>
              <a:t>A right to Home</a:t>
            </a:r>
          </a:p>
          <a:p>
            <a:r>
              <a:rPr lang="en-GB" dirty="0"/>
              <a:t>Student Action for Refugees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1DA4A6-E878-D4A2-F726-E0883FF1F7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753B28-2EA8-4F48-9348-62F9F97A0BD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0554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hlinkClick r:id="rId3"/>
              </a:rPr>
              <a:t>PGR Register of Expertise (Student Union campaigning) – Fill in form</a:t>
            </a:r>
            <a:endParaRPr lang="en-GB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https://</a:t>
            </a:r>
            <a:r>
              <a:rPr lang="en-GB" dirty="0" err="1"/>
              <a:t>forms.cloud.microsoft</a:t>
            </a:r>
            <a:r>
              <a:rPr lang="en-GB" dirty="0"/>
              <a:t>/e/5Gzigz402k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753B28-2EA8-4F48-9348-62F9F97A0BD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9298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mailto:pgrofficer.su@manchester.ac.uk" TargetMode="External"/><Relationship Id="rId4" Type="http://schemas.openxmlformats.org/officeDocument/2006/relationships/hyperlink" Target="https://chat.whatsapp.com/FAlGFHFrIn4J34CMVoo711?s=cl&amp;p=i&amp;mlu=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6.png"/><Relationship Id="rId4" Type="http://schemas.microsoft.com/office/2011/relationships/webextension" Target="../webextensions/webextension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livemanchesterac.sharepoint.com/:u:/r/sites/ResearcherDevelopment/SitePages/Postdoc-Clubs-%26-Societies-Hub(1).aspx?csf=1&amp;web=1&amp;e=gawdNxhttps://livemanchesterac.sharepoint.com/:u:/r/sites/ResearcherDevelopment/SitePages/Postdoc-Clubs-%26-Societies-Hub(1).aspx?csf=1&amp;web=1&amp;e=gawdNx" TargetMode="External"/><Relationship Id="rId5" Type="http://schemas.openxmlformats.org/officeDocument/2006/relationships/image" Target="../media/image7.png"/><Relationship Id="rId4" Type="http://schemas.openxmlformats.org/officeDocument/2006/relationships/hyperlink" Target="https://l.instagram.com/?u=https%3A%2F%2Fchat.whatsapp.com%2FILG9EvYL6X5KkTvwkQQXtM%3Futm_source%3Dig%26utm_medium%3Dsocial%26utm_content%3Dlink_in_bio%26fbclid%3DPAcGRvZgJleHRuA2FlbQIxMQBzcnRjBmFwcF9pZA85MzY2MTk3NDMzOTI0NTkAAaf7Vsnuk7VILRUuhmQ2EXAryscYddGLtGXqqDLIqt3D3MOCWZ2Maxszi0jokA_aem_JSGBIqjKKGJr6nK7pg32vA&amp;e=AUAulR5BJtd02hD7kP8MhIrvjNzg_u6l4ryFoZBp0UWJlxD2ioaH-I4SIsapelSwmR30x5uHNIKHzAqR1USAEmlvPxRQ5GlpHRdHXxTySey0YEUFkB1MMxC-8Cl3VzRJQ1JvHlZ2TK7T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hyperlink" Target="https://manchesterstudentsunion.com/room-bookin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9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yellow circle with white text&#10;&#10;Description automatically generated">
            <a:extLst>
              <a:ext uri="{FF2B5EF4-FFF2-40B4-BE49-F238E27FC236}">
                <a16:creationId xmlns:a16="http://schemas.microsoft.com/office/drawing/2014/main" id="{A2510C25-DC6A-221C-8396-8E4928628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4852695-A6BF-3AB1-8E3F-41206C234E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1342" y="4216865"/>
            <a:ext cx="7549978" cy="879475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b="1" dirty="0">
                <a:solidFill>
                  <a:srgbClr val="FBF6EF"/>
                </a:solidFill>
                <a:latin typeface="GT America Bl"/>
              </a:rPr>
              <a:t>What's the Students Union got to do with </a:t>
            </a:r>
            <a:r>
              <a:rPr lang="en-US" sz="4400" b="1" dirty="0">
                <a:solidFill>
                  <a:schemeClr val="bg1"/>
                </a:solidFill>
                <a:latin typeface="GT America Bl"/>
              </a:rPr>
              <a:t>PGRs?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B974F41-0934-23C8-6844-B1C45092D2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342" y="216466"/>
            <a:ext cx="2424669" cy="242466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DC3384D-FE1F-FEB4-4FB9-13DD7706C7AD}"/>
              </a:ext>
            </a:extLst>
          </p:cNvPr>
          <p:cNvSpPr txBox="1"/>
          <p:nvPr/>
        </p:nvSpPr>
        <p:spPr>
          <a:xfrm>
            <a:off x="531342" y="2672935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</a:rPr>
              <a:t>menti.com</a:t>
            </a:r>
            <a:r>
              <a:rPr lang="en-GB" dirty="0">
                <a:solidFill>
                  <a:schemeClr val="bg1"/>
                </a:solidFill>
              </a:rPr>
              <a:t> </a:t>
            </a:r>
          </a:p>
          <a:p>
            <a:r>
              <a:rPr lang="en-GB" dirty="0">
                <a:solidFill>
                  <a:schemeClr val="bg1"/>
                </a:solidFill>
              </a:rPr>
              <a:t>code</a:t>
            </a:r>
            <a:r>
              <a:rPr lang="en-GB" b="1" dirty="0">
                <a:solidFill>
                  <a:schemeClr val="bg1"/>
                </a:solidFill>
              </a:rPr>
              <a:t> 3360 0706</a:t>
            </a:r>
          </a:p>
        </p:txBody>
      </p:sp>
    </p:spTree>
    <p:extLst>
      <p:ext uri="{BB962C8B-B14F-4D97-AF65-F5344CB8AC3E}">
        <p14:creationId xmlns:p14="http://schemas.microsoft.com/office/powerpoint/2010/main" val="634939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FB780-4A91-AA42-105E-B003C89B3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rectangular object with black text&#10;&#10;Description automatically generated">
            <a:extLst>
              <a:ext uri="{FF2B5EF4-FFF2-40B4-BE49-F238E27FC236}">
                <a16:creationId xmlns:a16="http://schemas.microsoft.com/office/drawing/2014/main" id="{7FAC87E5-4DF9-5F91-9811-18767191ED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EAA924-BF34-911F-BF31-B40A8AB4F8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886" y="875226"/>
            <a:ext cx="7549978" cy="879475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>
                <a:solidFill>
                  <a:srgbClr val="AC62C9"/>
                </a:solidFill>
                <a:latin typeface="GT America Bl"/>
              </a:rPr>
              <a:t>PGR Officer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196D90-D15A-9D1C-3CAB-109DE1B2A8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886" y="1910848"/>
            <a:ext cx="7903794" cy="3099816"/>
          </a:xfrm>
        </p:spPr>
        <p:txBody>
          <a:bodyPr>
            <a:normAutofit/>
          </a:bodyPr>
          <a:lstStyle/>
          <a:p>
            <a:pPr algn="l"/>
            <a:r>
              <a:rPr lang="en-US" sz="1600" dirty="0"/>
              <a:t>Like a Union Rep or an MP for postgraduate researchers at the University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dirty="0"/>
              <a:t>Material conditions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600" dirty="0"/>
              <a:t>Student power </a:t>
            </a:r>
          </a:p>
          <a:p>
            <a:pPr algn="l"/>
            <a:endParaRPr lang="en-US" sz="1600" b="1" dirty="0"/>
          </a:p>
          <a:p>
            <a:pPr algn="l"/>
            <a:r>
              <a:rPr lang="en-US" sz="1600" b="1" dirty="0"/>
              <a:t>Contact</a:t>
            </a:r>
          </a:p>
          <a:p>
            <a:pPr algn="l"/>
            <a:r>
              <a:rPr lang="en-GB" sz="1600" dirty="0"/>
              <a:t>Instagram: @</a:t>
            </a:r>
            <a:r>
              <a:rPr lang="en-GB" sz="1600" dirty="0" err="1"/>
              <a:t>pgrofficer_umsu</a:t>
            </a:r>
            <a:endParaRPr lang="en-GB" sz="1600" dirty="0"/>
          </a:p>
          <a:p>
            <a:pPr algn="l"/>
            <a:r>
              <a:rPr lang="en-GB" sz="1600" dirty="0"/>
              <a:t>WhatsApp: </a:t>
            </a:r>
            <a:r>
              <a:rPr lang="en-GB" sz="1600" dirty="0">
                <a:hlinkClick r:id="rId4"/>
              </a:rPr>
              <a:t>https://chat.whatsapp.com/FAlGFHFrIn4J34CMVoo711?s=cl&amp;p=i&amp;mlu=4</a:t>
            </a:r>
            <a:r>
              <a:rPr lang="en-GB" sz="1600" dirty="0"/>
              <a:t> </a:t>
            </a:r>
          </a:p>
          <a:p>
            <a:pPr algn="l"/>
            <a:r>
              <a:rPr lang="en-GB" sz="1600" dirty="0"/>
              <a:t>Email: </a:t>
            </a:r>
            <a:r>
              <a:rPr lang="en-GB" sz="1600" dirty="0">
                <a:hlinkClick r:id="rId5"/>
              </a:rPr>
              <a:t>pgrofficer.su@manchester.ac.uk</a:t>
            </a:r>
            <a:endParaRPr lang="en-GB" sz="1600" dirty="0"/>
          </a:p>
          <a:p>
            <a:pPr algn="l"/>
            <a:r>
              <a:rPr lang="en-GB" sz="1600" dirty="0"/>
              <a:t>Stop by the activities office, first floor of SU building – Monday to Wednesday </a:t>
            </a:r>
            <a:endParaRPr lang="en-US" sz="1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2121C7-7865-B9F5-7D7E-8F0074A162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7800" y="1004331"/>
            <a:ext cx="2424669" cy="24246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E816682-FF06-EBC4-716C-2380701F48F8}"/>
              </a:ext>
            </a:extLst>
          </p:cNvPr>
          <p:cNvSpPr txBox="1"/>
          <p:nvPr/>
        </p:nvSpPr>
        <p:spPr>
          <a:xfrm>
            <a:off x="9067800" y="3580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menti.com</a:t>
            </a:r>
            <a:r>
              <a:rPr lang="en-GB" dirty="0"/>
              <a:t> </a:t>
            </a:r>
          </a:p>
          <a:p>
            <a:r>
              <a:rPr lang="en-GB" dirty="0"/>
              <a:t>code</a:t>
            </a:r>
            <a:r>
              <a:rPr lang="en-GB" b="1" dirty="0"/>
              <a:t> 3360 0706</a:t>
            </a:r>
          </a:p>
        </p:txBody>
      </p:sp>
    </p:spTree>
    <p:extLst>
      <p:ext uri="{BB962C8B-B14F-4D97-AF65-F5344CB8AC3E}">
        <p14:creationId xmlns:p14="http://schemas.microsoft.com/office/powerpoint/2010/main" val="1040057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84052-7A78-C837-7B49-C79D53C2A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rectangular object with black text&#10;&#10;Description automatically generated">
            <a:extLst>
              <a:ext uri="{FF2B5EF4-FFF2-40B4-BE49-F238E27FC236}">
                <a16:creationId xmlns:a16="http://schemas.microsoft.com/office/drawing/2014/main" id="{03E52D6C-7013-F7C5-1524-E92062E83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E606A1B4-096E-039B-140F-B969D997AF18}"/>
              </a:ext>
            </a:extLst>
          </p:cNvPr>
          <p:cNvGrpSpPr/>
          <p:nvPr/>
        </p:nvGrpSpPr>
        <p:grpSpPr>
          <a:xfrm>
            <a:off x="2706624" y="63761"/>
            <a:ext cx="9336017" cy="6686289"/>
            <a:chOff x="1735153" y="171711"/>
            <a:chExt cx="9336017" cy="668628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F7DD4C4-ED2C-505B-6E87-26E520084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133"/>
            <a:stretch>
              <a:fillRect/>
            </a:stretch>
          </p:blipFill>
          <p:spPr>
            <a:xfrm>
              <a:off x="1735153" y="190500"/>
              <a:ext cx="4692736" cy="66675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082C925-BC4A-20F2-A9A9-B6368C9F8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8"/>
            <a:stretch>
              <a:fillRect/>
            </a:stretch>
          </p:blipFill>
          <p:spPr>
            <a:xfrm>
              <a:off x="6427889" y="171711"/>
              <a:ext cx="4643281" cy="6654800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C7B14BA-C9A5-76DC-C553-3BF5EC31207D}"/>
              </a:ext>
            </a:extLst>
          </p:cNvPr>
          <p:cNvSpPr txBox="1"/>
          <p:nvPr/>
        </p:nvSpPr>
        <p:spPr>
          <a:xfrm>
            <a:off x="8721671" y="3945632"/>
            <a:ext cx="60985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716BABF-D2E9-CB2E-96E3-DBD70E818F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285" y="2123463"/>
            <a:ext cx="2191501" cy="219150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552EF86-75E2-E605-A7D2-CD897A4B7D16}"/>
              </a:ext>
            </a:extLst>
          </p:cNvPr>
          <p:cNvSpPr txBox="1"/>
          <p:nvPr/>
        </p:nvSpPr>
        <p:spPr>
          <a:xfrm>
            <a:off x="205285" y="1477132"/>
            <a:ext cx="2605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menti.com</a:t>
            </a:r>
            <a:r>
              <a:rPr lang="en-GB" dirty="0"/>
              <a:t> </a:t>
            </a:r>
          </a:p>
          <a:p>
            <a:r>
              <a:rPr lang="en-GB" dirty="0"/>
              <a:t>code</a:t>
            </a:r>
            <a:r>
              <a:rPr lang="en-GB" b="1" dirty="0"/>
              <a:t> 3360 0706</a:t>
            </a:r>
          </a:p>
        </p:txBody>
      </p:sp>
    </p:spTree>
    <p:extLst>
      <p:ext uri="{BB962C8B-B14F-4D97-AF65-F5344CB8AC3E}">
        <p14:creationId xmlns:p14="http://schemas.microsoft.com/office/powerpoint/2010/main" val="1205442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687FA-B6E5-95F8-7DAA-FFE15D329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yellow circle with white text&#10;&#10;Description automatically generated">
            <a:extLst>
              <a:ext uri="{FF2B5EF4-FFF2-40B4-BE49-F238E27FC236}">
                <a16:creationId xmlns:a16="http://schemas.microsoft.com/office/drawing/2014/main" id="{E6EE930F-D0EC-CE84-0C84-2A0D99542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 hidden="1">
            <a:extLst>
              <a:ext uri="{FF2B5EF4-FFF2-40B4-BE49-F238E27FC236}">
                <a16:creationId xmlns:a16="http://schemas.microsoft.com/office/drawing/2014/main" id="{FDE45735-C100-2367-6872-52F9F1DAAE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What's your biggest concern right now?</a:t>
            </a: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2" name="Add-in 1" title="Interactive content from Mentimeter">
                <a:extLst>
                  <a:ext uri="{FF2B5EF4-FFF2-40B4-BE49-F238E27FC236}">
                    <a16:creationId xmlns:a16="http://schemas.microsoft.com/office/drawing/2014/main" id="{B8625D69-EE76-6101-5DC8-0644C5386C1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66504832"/>
                  </p:ext>
                </p:extLst>
              </p:nvPr>
            </p:nvGraphicFramePr>
            <p:xfrm>
              <a:off x="0" y="0"/>
              <a:ext cx="12192000" cy="68580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2" name="Add-in 1" title="Interactive content from Mentimeter">
                <a:extLst>
                  <a:ext uri="{FF2B5EF4-FFF2-40B4-BE49-F238E27FC236}">
                    <a16:creationId xmlns:a16="http://schemas.microsoft.com/office/drawing/2014/main" id="{B8625D69-EE76-6101-5DC8-0644C5386C1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676907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49C61-25FF-FC78-4F95-F237CA3D4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rectangular object with black text&#10;&#10;Description automatically generated">
            <a:extLst>
              <a:ext uri="{FF2B5EF4-FFF2-40B4-BE49-F238E27FC236}">
                <a16:creationId xmlns:a16="http://schemas.microsoft.com/office/drawing/2014/main" id="{F17CEBB5-F7E9-896E-83BB-1DEB76B61E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1B774C-9154-9183-FFE1-B8944654A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886" y="875226"/>
            <a:ext cx="7549978" cy="879475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>
                <a:solidFill>
                  <a:srgbClr val="AC62C9"/>
                </a:solidFill>
                <a:latin typeface="GT America Bl"/>
              </a:rPr>
              <a:t>Social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53BA8F-6CA3-06E9-28DB-74343D4712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886" y="1910848"/>
            <a:ext cx="10161372" cy="30998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GB" sz="2000" b="1" u="sng" dirty="0">
                <a:latin typeface="Aptos" panose="020B0004020202020204" pitchFamily="34" charset="0"/>
                <a:hlinkClick r:id="rId4"/>
              </a:rPr>
              <a:t>PGR Community WhatsApp</a:t>
            </a:r>
            <a:r>
              <a:rPr lang="en-GB" sz="2000" b="1" dirty="0">
                <a:latin typeface="Aptos" panose="020B0004020202020204" pitchFamily="34" charset="0"/>
              </a:rPr>
              <a:t> </a:t>
            </a:r>
            <a:r>
              <a:rPr lang="en-GB" sz="2000" dirty="0">
                <a:latin typeface="Aptos" panose="020B0004020202020204" pitchFamily="34" charset="0"/>
              </a:rPr>
              <a:t> </a:t>
            </a:r>
          </a:p>
          <a:p>
            <a:pPr algn="l"/>
            <a:r>
              <a:rPr lang="en-US" sz="2000" dirty="0">
                <a:latin typeface="Aptos" panose="020B0004020202020204" pitchFamily="34" charset="0"/>
              </a:rPr>
              <a:t>Join: UMPA </a:t>
            </a:r>
          </a:p>
          <a:p>
            <a:pPr algn="l"/>
            <a:endParaRPr lang="en-GB" dirty="0"/>
          </a:p>
          <a:p>
            <a:pPr marL="285750" indent="-285750" algn="l">
              <a:buFontTx/>
              <a:buChar char="-"/>
            </a:pPr>
            <a:endParaRPr lang="en-US" sz="1600" dirty="0">
              <a:latin typeface="CocoSharp" pitchFamily="2" charset="0"/>
            </a:endParaRPr>
          </a:p>
          <a:p>
            <a:pPr algn="l"/>
            <a:endParaRPr lang="en-US" sz="1600" dirty="0">
              <a:latin typeface="CocoSharp" pitchFamily="2" charset="0"/>
            </a:endParaRPr>
          </a:p>
          <a:p>
            <a:pPr algn="l"/>
            <a:endParaRPr lang="en-US" sz="1600" dirty="0">
              <a:latin typeface="CocoSharp" pitchFamily="2" charset="0"/>
            </a:endParaRPr>
          </a:p>
          <a:p>
            <a:pPr algn="l"/>
            <a:endParaRPr lang="en-US" sz="1600" dirty="0">
              <a:latin typeface="CocoSharp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72A89E-3A50-2C25-CCBA-29E0CDDC87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886" y="2629927"/>
            <a:ext cx="2295474" cy="2295474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70AEB029-A2E1-FA3C-2983-C1B2C591803A}"/>
              </a:ext>
            </a:extLst>
          </p:cNvPr>
          <p:cNvSpPr txBox="1">
            <a:spLocks/>
          </p:cNvSpPr>
          <p:nvPr/>
        </p:nvSpPr>
        <p:spPr>
          <a:xfrm>
            <a:off x="4652893" y="1910848"/>
            <a:ext cx="10161372" cy="30998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000" b="1" dirty="0"/>
              <a:t>Societies…</a:t>
            </a:r>
            <a:endParaRPr lang="en-GB" sz="20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Hiking actively seeking PGRs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New </a:t>
            </a:r>
            <a:r>
              <a:rPr lang="en-US" sz="2000" dirty="0" err="1"/>
              <a:t>Mancunion</a:t>
            </a:r>
            <a:r>
              <a:rPr lang="en-US" sz="2000" dirty="0"/>
              <a:t> editor is a PGR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000" dirty="0"/>
          </a:p>
          <a:p>
            <a:pPr algn="l"/>
            <a:r>
              <a:rPr lang="en-US" sz="2000" b="1" dirty="0"/>
              <a:t>Networks…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Challenging Research (PGRs)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Staff Networks </a:t>
            </a:r>
          </a:p>
          <a:p>
            <a:pPr algn="l"/>
            <a:endParaRPr lang="en-US" sz="1600" dirty="0">
              <a:latin typeface="CocoSharp" pitchFamily="2" charset="0"/>
            </a:endParaRPr>
          </a:p>
          <a:p>
            <a:pPr algn="l"/>
            <a:endParaRPr lang="en-US" sz="1600" dirty="0">
              <a:latin typeface="CocoSharp" pitchFamily="2" charset="0"/>
            </a:endParaRPr>
          </a:p>
          <a:p>
            <a:pPr algn="l"/>
            <a:endParaRPr lang="en-US" sz="1600" dirty="0">
              <a:latin typeface="CocoSharp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6D0268-A789-039A-9DD2-AD5001AD26D3}"/>
              </a:ext>
            </a:extLst>
          </p:cNvPr>
          <p:cNvSpPr txBox="1"/>
          <p:nvPr/>
        </p:nvSpPr>
        <p:spPr>
          <a:xfrm>
            <a:off x="8952388" y="1806269"/>
            <a:ext cx="3356299" cy="509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rtl="0" fontAlgn="base">
              <a:lnSpc>
                <a:spcPct val="150000"/>
              </a:lnSpc>
              <a:spcAft>
                <a:spcPts val="800"/>
              </a:spcAft>
              <a:buNone/>
            </a:pPr>
            <a:r>
              <a:rPr lang="en-GB" sz="2000" b="1" i="0" u="sng" strike="noStrike" dirty="0">
                <a:solidFill>
                  <a:schemeClr val="tx1"/>
                </a:solidFill>
                <a:effectLst/>
                <a:latin typeface="+mn-lt"/>
                <a:hlinkClick r:id="rId6"/>
              </a:rPr>
              <a:t>Postdoc Clubs Hub</a:t>
            </a:r>
            <a:r>
              <a:rPr lang="en-GB" sz="2000" b="0" i="0" dirty="0">
                <a:effectLst/>
                <a:latin typeface="+mn-lt"/>
              </a:rPr>
              <a:t> 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14D9D06-E3DC-128F-1A28-3412A9FBDF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599" y="2629927"/>
            <a:ext cx="2155515" cy="215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569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5B20C-75C2-9AE0-7460-E01E89168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urple background with white text&#10;&#10;Description automatically generated">
            <a:extLst>
              <a:ext uri="{FF2B5EF4-FFF2-40B4-BE49-F238E27FC236}">
                <a16:creationId xmlns:a16="http://schemas.microsoft.com/office/drawing/2014/main" id="{B4EE98FA-A32C-DE72-1B82-6B4E9405F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F2CECEE-D7A9-B66F-F782-B45898D56FEC}"/>
              </a:ext>
            </a:extLst>
          </p:cNvPr>
          <p:cNvSpPr txBox="1">
            <a:spLocks/>
          </p:cNvSpPr>
          <p:nvPr/>
        </p:nvSpPr>
        <p:spPr>
          <a:xfrm>
            <a:off x="965886" y="875226"/>
            <a:ext cx="7549978" cy="8794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b="1" dirty="0">
                <a:solidFill>
                  <a:srgbClr val="FBF6EF"/>
                </a:solidFill>
                <a:latin typeface="GT America Bl"/>
              </a:rPr>
              <a:t>Spaces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2F7817F-4CD5-5994-4FF5-B48FB46FB7A5}"/>
              </a:ext>
            </a:extLst>
          </p:cNvPr>
          <p:cNvSpPr txBox="1">
            <a:spLocks/>
          </p:cNvSpPr>
          <p:nvPr/>
        </p:nvSpPr>
        <p:spPr>
          <a:xfrm>
            <a:off x="965886" y="1910848"/>
            <a:ext cx="10161372" cy="3099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BF6EF"/>
                </a:solidFill>
                <a:latin typeface="GT America" pitchFamily="2" charset="77"/>
              </a:rPr>
              <a:t>Body copy body copy </a:t>
            </a:r>
          </a:p>
          <a:p>
            <a:pPr algn="l"/>
            <a:endParaRPr lang="en-US" sz="1600" dirty="0">
              <a:latin typeface="CocoSharp" pitchFamily="2" charset="0"/>
            </a:endParaRPr>
          </a:p>
        </p:txBody>
      </p:sp>
      <p:pic>
        <p:nvPicPr>
          <p:cNvPr id="2" name="Picture 1" descr="A purple background with white text&#10;&#10;Description automatically generated">
            <a:extLst>
              <a:ext uri="{FF2B5EF4-FFF2-40B4-BE49-F238E27FC236}">
                <a16:creationId xmlns:a16="http://schemas.microsoft.com/office/drawing/2014/main" id="{60ED6D80-CECB-906F-74B8-8BE1623F1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279297A-CFB2-5F33-5444-D4942BEE8483}"/>
              </a:ext>
            </a:extLst>
          </p:cNvPr>
          <p:cNvSpPr>
            <a:spLocks noGrp="1"/>
          </p:cNvSpPr>
          <p:nvPr/>
        </p:nvSpPr>
        <p:spPr>
          <a:xfrm>
            <a:off x="-5361523" y="537246"/>
            <a:ext cx="10715685" cy="8732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400" b="1" dirty="0">
                <a:solidFill>
                  <a:srgbClr val="FBF6EF"/>
                </a:solidFill>
                <a:latin typeface="GT America Bold"/>
              </a:rPr>
              <a:t>PGR Calendar </a:t>
            </a:r>
            <a:endParaRPr lang="en-US" dirty="0">
              <a:ea typeface="Calibri Light" panose="020F0302020204030204"/>
              <a:cs typeface="Calibri Light" panose="020F03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820AFF-DC29-CC40-E735-E425AC7B34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452" r="-358"/>
          <a:stretch>
            <a:fillRect/>
          </a:stretch>
        </p:blipFill>
        <p:spPr>
          <a:xfrm>
            <a:off x="1660106" y="1586528"/>
            <a:ext cx="2135270" cy="37580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816FF2-FEF1-B18E-7339-D3365C3538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9851" y="1424299"/>
            <a:ext cx="4181664" cy="38883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818591-AEB8-4B20-5089-71DEF13079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3214" y="3555568"/>
            <a:ext cx="3425440" cy="1733759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A5085C6D-60D0-6438-DED6-1124289D2E60}"/>
              </a:ext>
            </a:extLst>
          </p:cNvPr>
          <p:cNvSpPr/>
          <p:nvPr/>
        </p:nvSpPr>
        <p:spPr>
          <a:xfrm>
            <a:off x="4235851" y="2966391"/>
            <a:ext cx="1023340" cy="86789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Picture 10" descr="A purple background with white text&#10;&#10;Description automatically generated">
            <a:extLst>
              <a:ext uri="{FF2B5EF4-FFF2-40B4-BE49-F238E27FC236}">
                <a16:creationId xmlns:a16="http://schemas.microsoft.com/office/drawing/2014/main" id="{C6950956-5686-06C7-7B24-E268A4923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568"/>
            <a:ext cx="12192000" cy="6858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FB696D37-4797-866B-6406-1AAA51F4DF71}"/>
              </a:ext>
            </a:extLst>
          </p:cNvPr>
          <p:cNvSpPr>
            <a:spLocks noGrp="1"/>
          </p:cNvSpPr>
          <p:nvPr/>
        </p:nvSpPr>
        <p:spPr>
          <a:xfrm>
            <a:off x="-6336883" y="469974"/>
            <a:ext cx="10715685" cy="8732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400" b="1" dirty="0">
                <a:solidFill>
                  <a:srgbClr val="FBF6EF"/>
                </a:solidFill>
                <a:latin typeface="GT America Bold"/>
              </a:rPr>
              <a:t>PGR Calendar </a:t>
            </a:r>
            <a:endParaRPr lang="en-US" dirty="0">
              <a:ea typeface="Calibri Light" panose="020F0302020204030204"/>
              <a:cs typeface="Calibri Light" panose="020F0302020204030204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2BA0155-B65A-C0B9-CD38-F5ACF4A945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452" r="-358"/>
          <a:stretch>
            <a:fillRect/>
          </a:stretch>
        </p:blipFill>
        <p:spPr>
          <a:xfrm>
            <a:off x="1660106" y="1586528"/>
            <a:ext cx="2135270" cy="375806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2ADFDA1-699C-E446-E99B-8A5EB84A86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9851" y="1424299"/>
            <a:ext cx="4181664" cy="388833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5F7AC5C-A3D4-03E8-E28A-9A478134CD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3214" y="3555568"/>
            <a:ext cx="3425440" cy="1733759"/>
          </a:xfrm>
          <a:prstGeom prst="rect">
            <a:avLst/>
          </a:prstGeom>
        </p:spPr>
      </p:pic>
      <p:sp>
        <p:nvSpPr>
          <p:cNvPr id="16" name="Arrow: Right 15">
            <a:extLst>
              <a:ext uri="{FF2B5EF4-FFF2-40B4-BE49-F238E27FC236}">
                <a16:creationId xmlns:a16="http://schemas.microsoft.com/office/drawing/2014/main" id="{AD80114E-8932-41AA-9C4E-0CDDE4507DAF}"/>
              </a:ext>
            </a:extLst>
          </p:cNvPr>
          <p:cNvSpPr/>
          <p:nvPr/>
        </p:nvSpPr>
        <p:spPr>
          <a:xfrm>
            <a:off x="4235851" y="2966391"/>
            <a:ext cx="1023340" cy="867896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63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DFFEA-3D6E-E967-5FF6-1A211EFA3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rectangular object with black text&#10;&#10;Description automatically generated">
            <a:extLst>
              <a:ext uri="{FF2B5EF4-FFF2-40B4-BE49-F238E27FC236}">
                <a16:creationId xmlns:a16="http://schemas.microsoft.com/office/drawing/2014/main" id="{C62B2FA5-419D-F9E4-4B6E-88352EA078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C7D6F3-1DC5-4A37-391D-726A0DA1B0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886" y="875226"/>
            <a:ext cx="7549978" cy="879475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>
                <a:solidFill>
                  <a:srgbClr val="AC62C9"/>
                </a:solidFill>
                <a:latin typeface="GT America Bl"/>
              </a:rPr>
              <a:t>Space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0A4293-F436-189B-3955-D14488332E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886" y="2003484"/>
            <a:ext cx="6607068" cy="309981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algn="l"/>
            <a:r>
              <a:rPr lang="en-GB" sz="2000" dirty="0"/>
              <a:t>SU Building</a:t>
            </a:r>
          </a:p>
          <a:p>
            <a:pPr algn="l"/>
            <a:r>
              <a:rPr lang="en-GB" sz="2000" dirty="0"/>
              <a:t>Mon - Sat: 8am-10pm Sun: 12-9:30pm</a:t>
            </a:r>
          </a:p>
          <a:p>
            <a:pPr algn="l"/>
            <a:endParaRPr lang="en-GB" sz="2000" dirty="0">
              <a:latin typeface="Aptos" panose="020B0004020202020204" pitchFamily="34" charset="0"/>
              <a:ea typeface="Calibri"/>
              <a:cs typeface="Calibri"/>
            </a:endParaRPr>
          </a:p>
          <a:p>
            <a:pPr algn="l"/>
            <a:r>
              <a:rPr lang="en-GB" sz="2000" dirty="0">
                <a:latin typeface="Aptos" panose="020B0004020202020204" pitchFamily="34" charset="0"/>
                <a:ea typeface="Calibri"/>
                <a:cs typeface="Calibri"/>
              </a:rPr>
              <a:t>Ground floor – Food outlets, Union Hair  </a:t>
            </a:r>
          </a:p>
          <a:p>
            <a:pPr algn="l"/>
            <a:r>
              <a:rPr lang="en-US" sz="2000" dirty="0">
                <a:latin typeface="Aptos" panose="020B0004020202020204" pitchFamily="34" charset="0"/>
                <a:ea typeface="Calibri"/>
                <a:cs typeface="Calibri"/>
              </a:rPr>
              <a:t>1</a:t>
            </a:r>
            <a:r>
              <a:rPr lang="en-US" sz="2000" baseline="30000" dirty="0">
                <a:latin typeface="Aptos" panose="020B0004020202020204" pitchFamily="34" charset="0"/>
                <a:ea typeface="Calibri"/>
                <a:cs typeface="Calibri"/>
              </a:rPr>
              <a:t>st</a:t>
            </a:r>
            <a:r>
              <a:rPr lang="en-US" sz="2000" dirty="0">
                <a:latin typeface="Aptos" panose="020B0004020202020204" pitchFamily="34" charset="0"/>
                <a:ea typeface="Calibri"/>
                <a:cs typeface="Calibri"/>
              </a:rPr>
              <a:t> floor – Activities office, Hive, Advice, lockers</a:t>
            </a:r>
          </a:p>
          <a:p>
            <a:pPr algn="l"/>
            <a:r>
              <a:rPr lang="en-US" sz="2000" dirty="0">
                <a:latin typeface="Aptos" panose="020B0004020202020204" pitchFamily="34" charset="0"/>
                <a:ea typeface="Calibri"/>
                <a:cs typeface="Calibri"/>
              </a:rPr>
              <a:t>2</a:t>
            </a:r>
            <a:r>
              <a:rPr lang="en-US" sz="2000" baseline="30000" dirty="0">
                <a:latin typeface="Aptos" panose="020B0004020202020204" pitchFamily="34" charset="0"/>
                <a:ea typeface="Calibri"/>
                <a:cs typeface="Calibri"/>
              </a:rPr>
              <a:t>nd</a:t>
            </a:r>
            <a:r>
              <a:rPr lang="en-US" sz="2000" dirty="0">
                <a:latin typeface="Aptos" panose="020B0004020202020204" pitchFamily="34" charset="0"/>
                <a:ea typeface="Calibri"/>
                <a:cs typeface="Calibri"/>
              </a:rPr>
              <a:t> floor – Quiet room, Prayer Space</a:t>
            </a:r>
          </a:p>
          <a:p>
            <a:pPr algn="l"/>
            <a:endParaRPr lang="en-US" sz="2000" dirty="0">
              <a:latin typeface="Aptos" panose="020B0004020202020204" pitchFamily="34" charset="0"/>
              <a:ea typeface="Calibri"/>
              <a:cs typeface="Calibri"/>
            </a:endParaRPr>
          </a:p>
          <a:p>
            <a:pPr algn="l"/>
            <a:r>
              <a:rPr lang="en-US" sz="2000" dirty="0">
                <a:latin typeface="Aptos" panose="020B0004020202020204" pitchFamily="34" charset="0"/>
                <a:ea typeface="Calibri"/>
                <a:cs typeface="Calibri"/>
              </a:rPr>
              <a:t>Bookable spaces: </a:t>
            </a:r>
            <a:r>
              <a:rPr lang="en-US" sz="2000" dirty="0">
                <a:latin typeface="Aptos" panose="020B0004020202020204" pitchFamily="34" charset="0"/>
                <a:ea typeface="Calibri"/>
                <a:cs typeface="Calibri"/>
                <a:hlinkClick r:id="rId4"/>
              </a:rPr>
              <a:t>https://manchesterstudentsunion.com/room-booking</a:t>
            </a:r>
            <a:r>
              <a:rPr lang="en-US" sz="2000" dirty="0">
                <a:latin typeface="Aptos" panose="020B0004020202020204" pitchFamily="34" charset="0"/>
                <a:ea typeface="Calibri"/>
                <a:cs typeface="Calibri"/>
              </a:rPr>
              <a:t>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000" dirty="0">
              <a:latin typeface="Aptos" panose="020B0004020202020204" pitchFamily="34" charset="0"/>
              <a:ea typeface="Calibri"/>
              <a:cs typeface="Calibri"/>
            </a:endParaRPr>
          </a:p>
          <a:p>
            <a:pPr algn="l"/>
            <a:endParaRPr lang="en-US" sz="1600" dirty="0">
              <a:latin typeface="CocoSharp" pitchFamily="2" charset="0"/>
            </a:endParaRPr>
          </a:p>
          <a:p>
            <a:pPr algn="l"/>
            <a:endParaRPr lang="en-US" sz="1600" dirty="0">
              <a:latin typeface="CocoSharp" pitchFamily="2" charset="0"/>
            </a:endParaRPr>
          </a:p>
          <a:p>
            <a:pPr algn="l"/>
            <a:endParaRPr lang="en-US" sz="1600" dirty="0">
              <a:latin typeface="CocoSharp" pitchFamily="2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267C3B5-80E6-C2C4-FD97-DAA72BC472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344" y="2310440"/>
            <a:ext cx="4508656" cy="248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823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9D0AD-E8C8-86B2-98D8-A04A4CE53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rectangular object with black text&#10;&#10;Description automatically generated">
            <a:extLst>
              <a:ext uri="{FF2B5EF4-FFF2-40B4-BE49-F238E27FC236}">
                <a16:creationId xmlns:a16="http://schemas.microsoft.com/office/drawing/2014/main" id="{C5EBD02A-89E9-05FA-C806-565CA1C426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purple background with white text&#10;&#10;Description automatically generated">
            <a:extLst>
              <a:ext uri="{FF2B5EF4-FFF2-40B4-BE49-F238E27FC236}">
                <a16:creationId xmlns:a16="http://schemas.microsoft.com/office/drawing/2014/main" id="{56F76853-4029-AED9-9CC6-8A3FDCE08F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5F8F29-1305-5B27-E42E-A38B613B8C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886" y="875226"/>
            <a:ext cx="7549978" cy="879475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>
                <a:solidFill>
                  <a:schemeClr val="bg1"/>
                </a:solidFill>
                <a:latin typeface="GT America Bl"/>
              </a:rPr>
              <a:t>Space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9574C4-EEA2-BCFD-19D0-2531753CCD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886" y="1910848"/>
            <a:ext cx="10161372" cy="309981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l"/>
            <a:r>
              <a:rPr lang="en-US" sz="2000" b="1" dirty="0">
                <a:solidFill>
                  <a:schemeClr val="bg1"/>
                </a:solidFill>
                <a:latin typeface="Aptos" panose="020B0004020202020204" pitchFamily="34" charset="0"/>
                <a:ea typeface="Calibri"/>
                <a:cs typeface="Calibri"/>
              </a:rPr>
              <a:t>Campaigning for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  <a:ea typeface="Calibri"/>
                <a:cs typeface="Calibri"/>
              </a:rPr>
              <a:t>Fair policies for desk allocation developed in conjunction with school PGRs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  <a:ea typeface="Calibri"/>
                <a:cs typeface="Calibri"/>
              </a:rPr>
              <a:t>Long term: End to hotdesking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  <a:ea typeface="Calibri"/>
                <a:cs typeface="Calibri"/>
              </a:rPr>
              <a:t>Dedicated PGR social space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  <a:latin typeface="Aptos" panose="020B0004020202020204" pitchFamily="34" charset="0"/>
              <a:ea typeface="Calibri"/>
              <a:cs typeface="Calibri"/>
            </a:endParaRPr>
          </a:p>
          <a:p>
            <a:pPr algn="l"/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  <a:ea typeface="Calibri"/>
                <a:cs typeface="Calibri"/>
              </a:rPr>
              <a:t>I need </a:t>
            </a:r>
            <a:r>
              <a:rPr lang="en-US" sz="2000" i="1" dirty="0">
                <a:solidFill>
                  <a:schemeClr val="bg1"/>
                </a:solidFill>
                <a:latin typeface="Aptos" panose="020B0004020202020204" pitchFamily="34" charset="0"/>
                <a:ea typeface="Calibri"/>
                <a:cs typeface="Calibri"/>
              </a:rPr>
              <a:t>your</a:t>
            </a: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  <a:ea typeface="Calibri"/>
                <a:cs typeface="Calibri"/>
              </a:rPr>
              <a:t> help!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  <a:cs typeface="Calibri"/>
              </a:rPr>
              <a:t>Stories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  <a:cs typeface="Calibri"/>
              </a:rPr>
              <a:t>Ideas</a:t>
            </a:r>
            <a:endParaRPr lang="en-US" sz="20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algn="l"/>
            <a:endParaRPr lang="en-US" sz="1600" dirty="0">
              <a:solidFill>
                <a:schemeClr val="bg1"/>
              </a:solidFill>
              <a:latin typeface="CocoSharp" pitchFamily="2" charset="0"/>
            </a:endParaRPr>
          </a:p>
          <a:p>
            <a:pPr algn="l"/>
            <a:endParaRPr lang="en-US" sz="1600" dirty="0">
              <a:latin typeface="CocoSharp" pitchFamily="2" charset="0"/>
            </a:endParaRPr>
          </a:p>
          <a:p>
            <a:pPr algn="l"/>
            <a:endParaRPr lang="en-US" sz="1600" dirty="0">
              <a:latin typeface="CocoSharp" pitchFamily="2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91D055E-9799-2A5C-134E-21D7A1D77912}"/>
              </a:ext>
            </a:extLst>
          </p:cNvPr>
          <p:cNvGrpSpPr/>
          <p:nvPr/>
        </p:nvGrpSpPr>
        <p:grpSpPr>
          <a:xfrm>
            <a:off x="4625519" y="2926080"/>
            <a:ext cx="7268847" cy="2408371"/>
            <a:chOff x="1033183" y="4937825"/>
            <a:chExt cx="5355515" cy="177443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9317F54-B84E-8176-30AB-D8C6A87E1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76687" r="76339"/>
            <a:stretch>
              <a:fillRect/>
            </a:stretch>
          </p:blipFill>
          <p:spPr>
            <a:xfrm>
              <a:off x="1033183" y="5631827"/>
              <a:ext cx="2395818" cy="108042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A6EE8AA-D935-FC1B-7B26-05F90C91F7DE}"/>
                </a:ext>
              </a:extLst>
            </p:cNvPr>
            <p:cNvGrpSpPr/>
            <p:nvPr/>
          </p:nvGrpSpPr>
          <p:grpSpPr>
            <a:xfrm>
              <a:off x="3429001" y="5010664"/>
              <a:ext cx="2959697" cy="1701592"/>
              <a:chOff x="7878507" y="1159793"/>
              <a:chExt cx="2508504" cy="1629669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A68DA507-1A34-EB19-0732-5BA13FD320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70770" t="186" b="87983"/>
              <a:stretch>
                <a:fillRect/>
              </a:stretch>
            </p:blipFill>
            <p:spPr>
              <a:xfrm>
                <a:off x="7878507" y="1159793"/>
                <a:ext cx="2508504" cy="525147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32711401-0552-E95B-63F3-AF75700ED0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70770" t="76687"/>
              <a:stretch>
                <a:fillRect/>
              </a:stretch>
            </p:blipFill>
            <p:spPr>
              <a:xfrm>
                <a:off x="7878507" y="1754701"/>
                <a:ext cx="2508504" cy="1034761"/>
              </a:xfrm>
              <a:prstGeom prst="rect">
                <a:avLst/>
              </a:prstGeom>
            </p:spPr>
          </p:pic>
        </p:grp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935B9E7-8B76-65DB-C339-9CEC225799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362" t="-912" r="78416" b="89081"/>
            <a:stretch>
              <a:fillRect/>
            </a:stretch>
          </p:blipFill>
          <p:spPr>
            <a:xfrm>
              <a:off x="1064742" y="4937825"/>
              <a:ext cx="2387478" cy="6092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01048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1FF39-F145-13BC-037B-9191DD774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rectangular object with black text&#10;&#10;Description automatically generated">
            <a:extLst>
              <a:ext uri="{FF2B5EF4-FFF2-40B4-BE49-F238E27FC236}">
                <a16:creationId xmlns:a16="http://schemas.microsoft.com/office/drawing/2014/main" id="{AD74285C-0CEF-3BD4-3485-C85E2F1FAC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4632675-E088-5BB7-F2F7-895CF59A52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886" y="875226"/>
            <a:ext cx="7549978" cy="879475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>
                <a:solidFill>
                  <a:srgbClr val="AC62C9"/>
                </a:solidFill>
                <a:latin typeface="GT America Bl"/>
              </a:rPr>
              <a:t>Finances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4CB5E9-CB18-E0C5-2797-B3FF40D11F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886" y="1910848"/>
            <a:ext cx="10161372" cy="30998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endParaRPr lang="en-US" sz="1600" dirty="0">
              <a:latin typeface="CocoSharp" pitchFamily="2" charset="0"/>
            </a:endParaRPr>
          </a:p>
          <a:p>
            <a:pPr algn="l"/>
            <a:endParaRPr lang="en-US" sz="1600" dirty="0">
              <a:latin typeface="CocoSharp" pitchFamily="2" charset="0"/>
            </a:endParaRPr>
          </a:p>
          <a:p>
            <a:pPr algn="l"/>
            <a:endParaRPr lang="en-US" sz="1600" dirty="0">
              <a:latin typeface="CocoSharp" pitchFamily="2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89B2F20-A53F-406E-7505-92659BB0D52F}"/>
              </a:ext>
            </a:extLst>
          </p:cNvPr>
          <p:cNvSpPr txBox="1">
            <a:spLocks/>
          </p:cNvSpPr>
          <p:nvPr/>
        </p:nvSpPr>
        <p:spPr>
          <a:xfrm>
            <a:off x="1118286" y="2063248"/>
            <a:ext cx="10161372" cy="309981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200" dirty="0">
                <a:ea typeface="Calibri"/>
                <a:cs typeface="Calibri"/>
              </a:rPr>
              <a:t>1/3 said cost of living was impacting their studies “a lot”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200" dirty="0">
                <a:ea typeface="Calibri"/>
                <a:cs typeface="Calibri"/>
              </a:rPr>
              <a:t>1/3 said “a little” </a:t>
            </a:r>
          </a:p>
          <a:p>
            <a:pPr algn="l"/>
            <a:endParaRPr lang="en-US" sz="2200" dirty="0">
              <a:cs typeface="Calibri"/>
            </a:endParaRPr>
          </a:p>
          <a:p>
            <a:pPr algn="l"/>
            <a:r>
              <a:rPr lang="en-US" sz="2200" dirty="0">
                <a:cs typeface="Calibri"/>
              </a:rPr>
              <a:t>Services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200" dirty="0">
                <a:cs typeface="Calibri"/>
              </a:rPr>
              <a:t>Community fridges &amp; </a:t>
            </a:r>
            <a:r>
              <a:rPr lang="en-US" sz="2200" dirty="0" err="1">
                <a:cs typeface="Calibri"/>
              </a:rPr>
              <a:t>cosy</a:t>
            </a:r>
            <a:r>
              <a:rPr lang="en-US" sz="2200" dirty="0">
                <a:cs typeface="Calibri"/>
              </a:rPr>
              <a:t> campus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200" dirty="0">
                <a:cs typeface="Calibri"/>
              </a:rPr>
              <a:t>Travel (41 Victoria/ 147 Picadilly; </a:t>
            </a:r>
            <a:r>
              <a:rPr lang="en-US" sz="2200" dirty="0" err="1">
                <a:cs typeface="Calibri"/>
              </a:rPr>
              <a:t>railcard</a:t>
            </a:r>
            <a:r>
              <a:rPr lang="en-US" sz="2200" dirty="0">
                <a:cs typeface="Calibri"/>
              </a:rPr>
              <a:t>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200" dirty="0">
                <a:cs typeface="Calibri"/>
              </a:rPr>
              <a:t>Essentials (wardrobe, kitchen, pantry)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200" dirty="0">
                <a:cs typeface="Calibri"/>
              </a:rPr>
              <a:t>Emergency loan up to £150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2200" dirty="0"/>
              <a:t>Unexpected Financial Needs fund up to £2,000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600" dirty="0">
              <a:latin typeface="CocoSharp" pitchFamily="2" charset="0"/>
              <a:cs typeface="Calibri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600" dirty="0">
              <a:latin typeface="CocoSharp" pitchFamily="2" charset="0"/>
            </a:endParaRPr>
          </a:p>
          <a:p>
            <a:pPr algn="l"/>
            <a:endParaRPr lang="en-US" sz="1600" dirty="0">
              <a:latin typeface="CocoSharp" pitchFamily="2" charset="0"/>
            </a:endParaRPr>
          </a:p>
          <a:p>
            <a:pPr algn="l"/>
            <a:endParaRPr lang="en-US" sz="1600" dirty="0">
              <a:latin typeface="CocoSharp" pitchFamily="2" charset="0"/>
            </a:endParaRPr>
          </a:p>
        </p:txBody>
      </p:sp>
      <p:pic>
        <p:nvPicPr>
          <p:cNvPr id="5" name="Picture 4" descr="Uni of Manchester's Students' Union opens food and essentials pantry for  all students">
            <a:extLst>
              <a:ext uri="{FF2B5EF4-FFF2-40B4-BE49-F238E27FC236}">
                <a16:creationId xmlns:a16="http://schemas.microsoft.com/office/drawing/2014/main" id="{3D02A959-0F1C-03EF-AB04-FFA88898F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1738" y="2724439"/>
            <a:ext cx="5074091" cy="25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467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45AE9-D9E7-9A2F-E9E4-390BC7343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urple background with white text&#10;&#10;Description automatically generated">
            <a:extLst>
              <a:ext uri="{FF2B5EF4-FFF2-40B4-BE49-F238E27FC236}">
                <a16:creationId xmlns:a16="http://schemas.microsoft.com/office/drawing/2014/main" id="{240F0FEE-167C-2F89-C66B-FB5909FC4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F91F969-0CC9-6D32-60A5-03A8067BA0AE}"/>
              </a:ext>
            </a:extLst>
          </p:cNvPr>
          <p:cNvSpPr txBox="1">
            <a:spLocks/>
          </p:cNvSpPr>
          <p:nvPr/>
        </p:nvSpPr>
        <p:spPr>
          <a:xfrm>
            <a:off x="965886" y="875226"/>
            <a:ext cx="7549978" cy="8794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b="1" dirty="0">
                <a:solidFill>
                  <a:srgbClr val="FBF6EF"/>
                </a:solidFill>
                <a:latin typeface="GT America Bl"/>
              </a:rPr>
              <a:t>Spaces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BB2A2D5-7F80-A78E-62D3-F483E1B75B6E}"/>
              </a:ext>
            </a:extLst>
          </p:cNvPr>
          <p:cNvSpPr txBox="1">
            <a:spLocks/>
          </p:cNvSpPr>
          <p:nvPr/>
        </p:nvSpPr>
        <p:spPr>
          <a:xfrm>
            <a:off x="965886" y="1910848"/>
            <a:ext cx="10161372" cy="3099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BF6EF"/>
                </a:solidFill>
                <a:latin typeface="GT America" pitchFamily="2" charset="77"/>
              </a:rPr>
              <a:t>Body copy body copy </a:t>
            </a:r>
          </a:p>
          <a:p>
            <a:pPr algn="l"/>
            <a:endParaRPr lang="en-US" sz="1600" dirty="0">
              <a:latin typeface="CocoSharp" pitchFamily="2" charset="0"/>
            </a:endParaRPr>
          </a:p>
        </p:txBody>
      </p:sp>
      <p:pic>
        <p:nvPicPr>
          <p:cNvPr id="2" name="Picture 1" descr="A purple background with white text&#10;&#10;Description automatically generated">
            <a:extLst>
              <a:ext uri="{FF2B5EF4-FFF2-40B4-BE49-F238E27FC236}">
                <a16:creationId xmlns:a16="http://schemas.microsoft.com/office/drawing/2014/main" id="{73A5BF32-9518-CFAA-297D-3A1E0A46B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B8189FA-9D3A-EB2C-62BB-993B395E3D3B}"/>
              </a:ext>
            </a:extLst>
          </p:cNvPr>
          <p:cNvSpPr>
            <a:spLocks noGrp="1"/>
          </p:cNvSpPr>
          <p:nvPr/>
        </p:nvSpPr>
        <p:spPr>
          <a:xfrm>
            <a:off x="-5361523" y="537246"/>
            <a:ext cx="10715685" cy="8732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400" b="1" dirty="0">
                <a:solidFill>
                  <a:srgbClr val="FBF6EF"/>
                </a:solidFill>
                <a:latin typeface="GT America Bold"/>
              </a:rPr>
              <a:t>PGR Calendar </a:t>
            </a:r>
            <a:endParaRPr lang="en-US" dirty="0">
              <a:ea typeface="Calibri Light" panose="020F0302020204030204"/>
              <a:cs typeface="Calibri Light" panose="020F03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99BE94-BB95-206A-25C2-41E7BAA6FC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452" r="-358"/>
          <a:stretch>
            <a:fillRect/>
          </a:stretch>
        </p:blipFill>
        <p:spPr>
          <a:xfrm>
            <a:off x="1660106" y="1586528"/>
            <a:ext cx="2135270" cy="37580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176940-742B-D97D-8084-5D7CB90EEC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9851" y="1424299"/>
            <a:ext cx="4181664" cy="38883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F5B282-5775-F6AF-D865-5FD3D961EC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3214" y="3555568"/>
            <a:ext cx="3425440" cy="1733759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CFBFA0AE-618A-70FD-DB9B-14DED09FAEC2}"/>
              </a:ext>
            </a:extLst>
          </p:cNvPr>
          <p:cNvSpPr/>
          <p:nvPr/>
        </p:nvSpPr>
        <p:spPr>
          <a:xfrm>
            <a:off x="4235851" y="2966391"/>
            <a:ext cx="1023340" cy="86789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Picture 10" descr="A purple background with white text&#10;&#10;Description automatically generated">
            <a:extLst>
              <a:ext uri="{FF2B5EF4-FFF2-40B4-BE49-F238E27FC236}">
                <a16:creationId xmlns:a16="http://schemas.microsoft.com/office/drawing/2014/main" id="{7C215F99-81BD-6BA9-32DD-C6B7F664F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3ED4857C-67D2-4DBB-653C-491878E692F7}"/>
              </a:ext>
            </a:extLst>
          </p:cNvPr>
          <p:cNvSpPr>
            <a:spLocks noGrp="1"/>
          </p:cNvSpPr>
          <p:nvPr/>
        </p:nvSpPr>
        <p:spPr>
          <a:xfrm>
            <a:off x="965886" y="821656"/>
            <a:ext cx="10715685" cy="8732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b="1" dirty="0">
                <a:solidFill>
                  <a:srgbClr val="FBF6EF"/>
                </a:solidFill>
                <a:latin typeface="GT America Bold"/>
              </a:rPr>
              <a:t>Mind the Gap </a:t>
            </a:r>
            <a:endParaRPr lang="en-US" dirty="0">
              <a:ea typeface="Calibri Light" panose="020F0302020204030204"/>
              <a:cs typeface="Calibri Light" panose="020F0302020204030204"/>
            </a:endParaRP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7097CDD2-2DC6-F305-1B38-E128569A55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4742" y="2215400"/>
            <a:ext cx="10161372" cy="30998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2000" b="1" dirty="0">
                <a:solidFill>
                  <a:schemeClr val="bg1"/>
                </a:solidFill>
                <a:ea typeface="Calibri"/>
                <a:cs typeface="Calibri"/>
              </a:rPr>
              <a:t>Campaigning for: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a typeface="Calibri"/>
                <a:cs typeface="Calibri"/>
              </a:rPr>
              <a:t>New funding pot for PGRs not eligible for other funds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a typeface="Calibri"/>
                <a:cs typeface="Calibri"/>
              </a:rPr>
              <a:t>Expand access to existing funds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  <a:ea typeface="Calibri"/>
              <a:cs typeface="Calibri"/>
            </a:endParaRPr>
          </a:p>
          <a:p>
            <a:pPr algn="l"/>
            <a:r>
              <a:rPr lang="en-US" sz="2000" dirty="0">
                <a:solidFill>
                  <a:schemeClr val="bg1"/>
                </a:solidFill>
                <a:ea typeface="Calibri"/>
                <a:cs typeface="Calibri"/>
              </a:rPr>
              <a:t>I need </a:t>
            </a:r>
            <a:r>
              <a:rPr lang="en-US" sz="2000" i="1" dirty="0">
                <a:solidFill>
                  <a:schemeClr val="bg1"/>
                </a:solidFill>
                <a:ea typeface="Calibri"/>
                <a:cs typeface="Calibri"/>
              </a:rPr>
              <a:t>your</a:t>
            </a:r>
            <a:r>
              <a:rPr lang="en-US" sz="2000" dirty="0">
                <a:solidFill>
                  <a:schemeClr val="bg1"/>
                </a:solidFill>
                <a:ea typeface="Calibri"/>
                <a:cs typeface="Calibri"/>
              </a:rPr>
              <a:t> help!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cs typeface="Calibri"/>
              </a:rPr>
              <a:t>Stories</a:t>
            </a:r>
            <a:endParaRPr lang="en-US" sz="2000" dirty="0">
              <a:solidFill>
                <a:schemeClr val="bg1"/>
              </a:solidFill>
            </a:endParaRPr>
          </a:p>
          <a:p>
            <a:pPr algn="l"/>
            <a:endParaRPr lang="en-US" sz="1600" dirty="0">
              <a:latin typeface="CocoSharp" pitchFamily="2" charset="0"/>
            </a:endParaRPr>
          </a:p>
          <a:p>
            <a:pPr algn="l"/>
            <a:endParaRPr lang="en-US" sz="1600" dirty="0">
              <a:latin typeface="CocoSharp" pitchFamily="2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619F1FD-79D3-5C8F-6F7D-6C5BA6E9CFF5}"/>
              </a:ext>
            </a:extLst>
          </p:cNvPr>
          <p:cNvSpPr/>
          <p:nvPr/>
        </p:nvSpPr>
        <p:spPr>
          <a:xfrm>
            <a:off x="7762841" y="1258651"/>
            <a:ext cx="3579266" cy="3472586"/>
          </a:xfrm>
          <a:prstGeom prst="ellipse">
            <a:avLst/>
          </a:prstGeom>
          <a:solidFill>
            <a:srgbClr val="EFB2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b="1" dirty="0">
                <a:solidFill>
                  <a:schemeClr val="bg1"/>
                </a:solidFill>
              </a:rPr>
              <a:t>1 </a:t>
            </a:r>
            <a:r>
              <a:rPr lang="en-GB" sz="7200" dirty="0">
                <a:solidFill>
                  <a:schemeClr val="bg1"/>
                </a:solidFill>
              </a:rPr>
              <a:t>in</a:t>
            </a:r>
            <a:r>
              <a:rPr lang="en-GB" sz="7200" b="1" dirty="0">
                <a:solidFill>
                  <a:schemeClr val="bg1"/>
                </a:solidFill>
              </a:rPr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1643475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F3C7A-4E32-BBB5-B5E0-D59852844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rectangular object with black text&#10;&#10;Description automatically generated">
            <a:extLst>
              <a:ext uri="{FF2B5EF4-FFF2-40B4-BE49-F238E27FC236}">
                <a16:creationId xmlns:a16="http://schemas.microsoft.com/office/drawing/2014/main" id="{E23EB9FB-62FA-9D33-0199-60528525C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62DD0A-E04B-FB2C-FA3B-D8FFF4818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886" y="875226"/>
            <a:ext cx="7549978" cy="879475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>
                <a:solidFill>
                  <a:srgbClr val="AC62C9"/>
                </a:solidFill>
                <a:latin typeface="GT America Bl"/>
              </a:rPr>
              <a:t>When things go wrong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591D99-80DA-E636-C1E9-AF838B59FD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886" y="1910848"/>
            <a:ext cx="10161372" cy="30998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endParaRPr lang="en-US" sz="1600" dirty="0">
              <a:latin typeface="CocoSharp" pitchFamily="2" charset="0"/>
            </a:endParaRPr>
          </a:p>
          <a:p>
            <a:pPr algn="l"/>
            <a:endParaRPr lang="en-US" sz="1600" dirty="0">
              <a:latin typeface="CocoSharp" pitchFamily="2" charset="0"/>
            </a:endParaRPr>
          </a:p>
          <a:p>
            <a:pPr algn="l"/>
            <a:endParaRPr lang="en-US" sz="1600" dirty="0">
              <a:latin typeface="CocoSharp" pitchFamily="2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906335F-5E5B-B79C-A06E-FEEC45B92480}"/>
              </a:ext>
            </a:extLst>
          </p:cNvPr>
          <p:cNvSpPr txBox="1">
            <a:spLocks/>
          </p:cNvSpPr>
          <p:nvPr/>
        </p:nvSpPr>
        <p:spPr>
          <a:xfrm>
            <a:off x="1118286" y="2063248"/>
            <a:ext cx="10161372" cy="30998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600" dirty="0">
              <a:latin typeface="CocoSharp" pitchFamily="2" charset="0"/>
              <a:cs typeface="Calibri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600" dirty="0">
              <a:latin typeface="CocoSharp" pitchFamily="2" charset="0"/>
            </a:endParaRPr>
          </a:p>
          <a:p>
            <a:pPr algn="l"/>
            <a:endParaRPr lang="en-US" sz="1600" dirty="0">
              <a:latin typeface="CocoSharp" pitchFamily="2" charset="0"/>
            </a:endParaRPr>
          </a:p>
          <a:p>
            <a:pPr algn="l"/>
            <a:endParaRPr lang="en-US" sz="1600" dirty="0">
              <a:latin typeface="CocoSharp" pitchFamily="2" charset="0"/>
            </a:endParaRPr>
          </a:p>
        </p:txBody>
      </p:sp>
      <p:pic>
        <p:nvPicPr>
          <p:cNvPr id="6" name="Picture 5" descr="University of Manchester Students' Union">
            <a:extLst>
              <a:ext uri="{FF2B5EF4-FFF2-40B4-BE49-F238E27FC236}">
                <a16:creationId xmlns:a16="http://schemas.microsoft.com/office/drawing/2014/main" id="{2B7B2E6F-3423-8C8C-A5DE-343FAAF126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2772" y="1809750"/>
            <a:ext cx="7772400" cy="16192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CA62BCE-77AF-7333-CD47-B3914A8367B8}"/>
              </a:ext>
            </a:extLst>
          </p:cNvPr>
          <p:cNvSpPr txBox="1"/>
          <p:nvPr/>
        </p:nvSpPr>
        <p:spPr>
          <a:xfrm>
            <a:off x="2199297" y="3521716"/>
            <a:ext cx="97173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dirty="0">
                <a:ea typeface="Calibri"/>
                <a:cs typeface="Calibri"/>
              </a:rPr>
              <a:t>Fill in self-referral </a:t>
            </a:r>
            <a:r>
              <a:rPr lang="en-US" sz="2000" dirty="0">
                <a:ea typeface="Calibri"/>
                <a:cs typeface="Calibri"/>
                <a:sym typeface="Wingdings" pitchFamily="2" charset="2"/>
              </a:rPr>
              <a:t> Advice Service Assistant or Advisor gets back to you</a:t>
            </a:r>
            <a:endParaRPr lang="en-US" sz="2000" dirty="0">
              <a:ea typeface="Calibri"/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8733CF-F42C-CD51-9C82-A4219346EC69}"/>
              </a:ext>
            </a:extLst>
          </p:cNvPr>
          <p:cNvSpPr txBox="1"/>
          <p:nvPr/>
        </p:nvSpPr>
        <p:spPr>
          <a:xfrm>
            <a:off x="1064742" y="4215161"/>
            <a:ext cx="745112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1" dirty="0">
                <a:ea typeface="Calibri"/>
                <a:cs typeface="Calibri"/>
              </a:rPr>
              <a:t>Not getting the help you need? Consider reaching out to…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ea typeface="Calibri"/>
                <a:cs typeface="Calibri"/>
              </a:rPr>
              <a:t>School reps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ea typeface="Calibri"/>
                <a:cs typeface="Calibri"/>
              </a:rPr>
              <a:t>SU officer team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ea typeface="Calibri"/>
                <a:cs typeface="Calibri"/>
              </a:rPr>
              <a:t>Peer support networks</a:t>
            </a:r>
          </a:p>
        </p:txBody>
      </p:sp>
    </p:spTree>
    <p:extLst>
      <p:ext uri="{BB962C8B-B14F-4D97-AF65-F5344CB8AC3E}">
        <p14:creationId xmlns:p14="http://schemas.microsoft.com/office/powerpoint/2010/main" val="1792382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EECF4-C473-AEB4-1C3B-805F4020C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rectangular object with black text&#10;&#10;Description automatically generated">
            <a:extLst>
              <a:ext uri="{FF2B5EF4-FFF2-40B4-BE49-F238E27FC236}">
                <a16:creationId xmlns:a16="http://schemas.microsoft.com/office/drawing/2014/main" id="{9CEEB618-209A-7B23-7EBF-460872AC1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" y="-18536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7212E05-D889-A3BA-205D-819775B9BE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886" y="875226"/>
            <a:ext cx="7549978" cy="879475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>
                <a:solidFill>
                  <a:srgbClr val="AC62C9"/>
                </a:solidFill>
                <a:latin typeface="GT America Bl"/>
              </a:rPr>
              <a:t>HELP EVERYTHING IS ON FIRE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506CDA-108C-7F46-8590-951A880C0D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886" y="1910848"/>
            <a:ext cx="10161372" cy="30998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endParaRPr lang="en-US" sz="1600" dirty="0">
              <a:latin typeface="CocoSharp" pitchFamily="2" charset="0"/>
            </a:endParaRPr>
          </a:p>
          <a:p>
            <a:pPr algn="l"/>
            <a:endParaRPr lang="en-US" sz="1600" dirty="0">
              <a:latin typeface="CocoSharp" pitchFamily="2" charset="0"/>
            </a:endParaRPr>
          </a:p>
          <a:p>
            <a:pPr algn="l"/>
            <a:endParaRPr lang="en-US" sz="1600" dirty="0">
              <a:latin typeface="CocoSharp" pitchFamily="2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77A97E1-C0B0-ED24-BCF6-0F0441DC762C}"/>
              </a:ext>
            </a:extLst>
          </p:cNvPr>
          <p:cNvSpPr txBox="1">
            <a:spLocks/>
          </p:cNvSpPr>
          <p:nvPr/>
        </p:nvSpPr>
        <p:spPr>
          <a:xfrm>
            <a:off x="1118286" y="2063248"/>
            <a:ext cx="10161372" cy="30998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600" dirty="0">
              <a:latin typeface="CocoSharp" pitchFamily="2" charset="0"/>
              <a:cs typeface="Calibri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600" dirty="0">
              <a:latin typeface="CocoSharp" pitchFamily="2" charset="0"/>
            </a:endParaRPr>
          </a:p>
          <a:p>
            <a:pPr algn="l"/>
            <a:endParaRPr lang="en-US" sz="1600" dirty="0">
              <a:latin typeface="CocoSharp" pitchFamily="2" charset="0"/>
            </a:endParaRPr>
          </a:p>
          <a:p>
            <a:pPr algn="l"/>
            <a:endParaRPr lang="en-US" sz="1600" dirty="0">
              <a:latin typeface="CocoSharp" pitchFamily="2" charset="0"/>
            </a:endParaRPr>
          </a:p>
        </p:txBody>
      </p:sp>
      <p:sp>
        <p:nvSpPr>
          <p:cNvPr id="6" name="Explosion 1 5">
            <a:extLst>
              <a:ext uri="{FF2B5EF4-FFF2-40B4-BE49-F238E27FC236}">
                <a16:creationId xmlns:a16="http://schemas.microsoft.com/office/drawing/2014/main" id="{8F4A7535-7DE3-AE4B-16D4-8BC67655AB6A}"/>
              </a:ext>
            </a:extLst>
          </p:cNvPr>
          <p:cNvSpPr/>
          <p:nvPr/>
        </p:nvSpPr>
        <p:spPr>
          <a:xfrm rot="21178150">
            <a:off x="209021" y="3435796"/>
            <a:ext cx="1889760" cy="1889760"/>
          </a:xfrm>
          <a:prstGeom prst="irregularSeal1">
            <a:avLst/>
          </a:prstGeom>
          <a:solidFill>
            <a:srgbClr val="AD5E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trans rights</a:t>
            </a:r>
          </a:p>
        </p:txBody>
      </p:sp>
      <p:sp>
        <p:nvSpPr>
          <p:cNvPr id="7" name="Explosion 1 6">
            <a:extLst>
              <a:ext uri="{FF2B5EF4-FFF2-40B4-BE49-F238E27FC236}">
                <a16:creationId xmlns:a16="http://schemas.microsoft.com/office/drawing/2014/main" id="{599EF50B-DD54-26CB-87D5-584EF15E766F}"/>
              </a:ext>
            </a:extLst>
          </p:cNvPr>
          <p:cNvSpPr/>
          <p:nvPr/>
        </p:nvSpPr>
        <p:spPr>
          <a:xfrm rot="21328395">
            <a:off x="5001795" y="3874256"/>
            <a:ext cx="1889760" cy="1889760"/>
          </a:xfrm>
          <a:prstGeom prst="irregularSeal1">
            <a:avLst/>
          </a:prstGeom>
          <a:solidFill>
            <a:srgbClr val="EFB2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AI</a:t>
            </a:r>
          </a:p>
        </p:txBody>
      </p:sp>
      <p:sp>
        <p:nvSpPr>
          <p:cNvPr id="9" name="Explosion 1 8">
            <a:extLst>
              <a:ext uri="{FF2B5EF4-FFF2-40B4-BE49-F238E27FC236}">
                <a16:creationId xmlns:a16="http://schemas.microsoft.com/office/drawing/2014/main" id="{79AEF112-BE02-F1A9-2EE3-5840513A4C25}"/>
              </a:ext>
            </a:extLst>
          </p:cNvPr>
          <p:cNvSpPr/>
          <p:nvPr/>
        </p:nvSpPr>
        <p:spPr>
          <a:xfrm>
            <a:off x="3963061" y="2408960"/>
            <a:ext cx="1834382" cy="1889760"/>
          </a:xfrm>
          <a:prstGeom prst="irregularSeal1">
            <a:avLst/>
          </a:prstGeom>
          <a:solidFill>
            <a:srgbClr val="EFB2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genocide</a:t>
            </a:r>
          </a:p>
        </p:txBody>
      </p:sp>
      <p:sp>
        <p:nvSpPr>
          <p:cNvPr id="10" name="Explosion 1 9">
            <a:extLst>
              <a:ext uri="{FF2B5EF4-FFF2-40B4-BE49-F238E27FC236}">
                <a16:creationId xmlns:a16="http://schemas.microsoft.com/office/drawing/2014/main" id="{D2C1EEF3-49E9-4C1A-7618-46B912D34F47}"/>
              </a:ext>
            </a:extLst>
          </p:cNvPr>
          <p:cNvSpPr/>
          <p:nvPr/>
        </p:nvSpPr>
        <p:spPr>
          <a:xfrm>
            <a:off x="3195895" y="4074490"/>
            <a:ext cx="1889760" cy="1889760"/>
          </a:xfrm>
          <a:prstGeom prst="irregularSeal1">
            <a:avLst/>
          </a:prstGeom>
          <a:solidFill>
            <a:srgbClr val="AD5E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rise of fascism</a:t>
            </a:r>
          </a:p>
        </p:txBody>
      </p:sp>
      <p:sp>
        <p:nvSpPr>
          <p:cNvPr id="11" name="Explosion 1 10">
            <a:extLst>
              <a:ext uri="{FF2B5EF4-FFF2-40B4-BE49-F238E27FC236}">
                <a16:creationId xmlns:a16="http://schemas.microsoft.com/office/drawing/2014/main" id="{98787FEF-9E0F-74C8-8E7E-A5440E31B51E}"/>
              </a:ext>
            </a:extLst>
          </p:cNvPr>
          <p:cNvSpPr/>
          <p:nvPr/>
        </p:nvSpPr>
        <p:spPr>
          <a:xfrm rot="758988">
            <a:off x="1505733" y="4105452"/>
            <a:ext cx="1889760" cy="1889760"/>
          </a:xfrm>
          <a:prstGeom prst="irregularSeal1">
            <a:avLst/>
          </a:prstGeom>
          <a:solidFill>
            <a:srgbClr val="EFB2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Climate crisis</a:t>
            </a:r>
          </a:p>
        </p:txBody>
      </p:sp>
      <p:sp>
        <p:nvSpPr>
          <p:cNvPr id="12" name="Explosion 1 11">
            <a:extLst>
              <a:ext uri="{FF2B5EF4-FFF2-40B4-BE49-F238E27FC236}">
                <a16:creationId xmlns:a16="http://schemas.microsoft.com/office/drawing/2014/main" id="{D5D35C8D-ACF4-9260-2373-735C13079044}"/>
              </a:ext>
            </a:extLst>
          </p:cNvPr>
          <p:cNvSpPr/>
          <p:nvPr/>
        </p:nvSpPr>
        <p:spPr>
          <a:xfrm rot="476320">
            <a:off x="2205448" y="2511690"/>
            <a:ext cx="1889760" cy="1889760"/>
          </a:xfrm>
          <a:prstGeom prst="irregularSeal1">
            <a:avLst/>
          </a:prstGeom>
          <a:solidFill>
            <a:srgbClr val="AD5E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Cost of living</a:t>
            </a:r>
          </a:p>
        </p:txBody>
      </p:sp>
      <p:sp>
        <p:nvSpPr>
          <p:cNvPr id="13" name="Explosion 1 12">
            <a:extLst>
              <a:ext uri="{FF2B5EF4-FFF2-40B4-BE49-F238E27FC236}">
                <a16:creationId xmlns:a16="http://schemas.microsoft.com/office/drawing/2014/main" id="{C35CCA80-2957-5142-9084-067BB4A2B0B5}"/>
              </a:ext>
            </a:extLst>
          </p:cNvPr>
          <p:cNvSpPr/>
          <p:nvPr/>
        </p:nvSpPr>
        <p:spPr>
          <a:xfrm rot="21174330">
            <a:off x="5776425" y="2518177"/>
            <a:ext cx="1889760" cy="1889760"/>
          </a:xfrm>
          <a:prstGeom prst="irregularSeal1">
            <a:avLst/>
          </a:prstGeom>
          <a:solidFill>
            <a:srgbClr val="AD5E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manosphere</a:t>
            </a:r>
          </a:p>
        </p:txBody>
      </p:sp>
      <p:sp>
        <p:nvSpPr>
          <p:cNvPr id="14" name="Explosion 1 13">
            <a:extLst>
              <a:ext uri="{FF2B5EF4-FFF2-40B4-BE49-F238E27FC236}">
                <a16:creationId xmlns:a16="http://schemas.microsoft.com/office/drawing/2014/main" id="{E4ECB263-47D3-C166-10DC-5A78C43238C2}"/>
              </a:ext>
            </a:extLst>
          </p:cNvPr>
          <p:cNvSpPr/>
          <p:nvPr/>
        </p:nvSpPr>
        <p:spPr>
          <a:xfrm rot="21178150">
            <a:off x="6867521" y="3828305"/>
            <a:ext cx="1889760" cy="1889760"/>
          </a:xfrm>
          <a:prstGeom prst="irregularSeal1">
            <a:avLst/>
          </a:prstGeom>
          <a:solidFill>
            <a:srgbClr val="AD5E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Hostility to immigrants</a:t>
            </a:r>
          </a:p>
        </p:txBody>
      </p:sp>
      <p:sp>
        <p:nvSpPr>
          <p:cNvPr id="15" name="Explosion 1 14">
            <a:extLst>
              <a:ext uri="{FF2B5EF4-FFF2-40B4-BE49-F238E27FC236}">
                <a16:creationId xmlns:a16="http://schemas.microsoft.com/office/drawing/2014/main" id="{88109319-9E55-F455-6932-7A9C6A7BF1E8}"/>
              </a:ext>
            </a:extLst>
          </p:cNvPr>
          <p:cNvSpPr/>
          <p:nvPr/>
        </p:nvSpPr>
        <p:spPr>
          <a:xfrm rot="707830">
            <a:off x="7635212" y="2402768"/>
            <a:ext cx="1889760" cy="1889760"/>
          </a:xfrm>
          <a:prstGeom prst="irregularSeal1">
            <a:avLst/>
          </a:prstGeom>
          <a:solidFill>
            <a:srgbClr val="EFB2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housing</a:t>
            </a:r>
          </a:p>
        </p:txBody>
      </p:sp>
      <p:sp>
        <p:nvSpPr>
          <p:cNvPr id="16" name="Explosion 1 15">
            <a:extLst>
              <a:ext uri="{FF2B5EF4-FFF2-40B4-BE49-F238E27FC236}">
                <a16:creationId xmlns:a16="http://schemas.microsoft.com/office/drawing/2014/main" id="{0AE1368D-8161-82DC-6812-B9C3C2D72E23}"/>
              </a:ext>
            </a:extLst>
          </p:cNvPr>
          <p:cNvSpPr/>
          <p:nvPr/>
        </p:nvSpPr>
        <p:spPr>
          <a:xfrm rot="631151">
            <a:off x="9423571" y="2471020"/>
            <a:ext cx="1889760" cy="1889760"/>
          </a:xfrm>
          <a:prstGeom prst="irregularSeal1">
            <a:avLst/>
          </a:prstGeom>
          <a:solidFill>
            <a:srgbClr val="AD5E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HE sector</a:t>
            </a:r>
          </a:p>
        </p:txBody>
      </p:sp>
      <p:sp>
        <p:nvSpPr>
          <p:cNvPr id="17" name="Explosion 1 16">
            <a:extLst>
              <a:ext uri="{FF2B5EF4-FFF2-40B4-BE49-F238E27FC236}">
                <a16:creationId xmlns:a16="http://schemas.microsoft.com/office/drawing/2014/main" id="{E770298F-7400-9ECC-2201-EC7F5C50741B}"/>
              </a:ext>
            </a:extLst>
          </p:cNvPr>
          <p:cNvSpPr/>
          <p:nvPr/>
        </p:nvSpPr>
        <p:spPr>
          <a:xfrm rot="1121970">
            <a:off x="8670785" y="3845701"/>
            <a:ext cx="1889760" cy="1889760"/>
          </a:xfrm>
          <a:prstGeom prst="irregularSeal1">
            <a:avLst/>
          </a:prstGeom>
          <a:solidFill>
            <a:srgbClr val="EFB2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NHS waiting lists</a:t>
            </a:r>
          </a:p>
        </p:txBody>
      </p:sp>
      <p:sp>
        <p:nvSpPr>
          <p:cNvPr id="18" name="Explosion 1 17">
            <a:extLst>
              <a:ext uri="{FF2B5EF4-FFF2-40B4-BE49-F238E27FC236}">
                <a16:creationId xmlns:a16="http://schemas.microsoft.com/office/drawing/2014/main" id="{2A67763D-64AB-A662-63ED-E40E7847FD56}"/>
              </a:ext>
            </a:extLst>
          </p:cNvPr>
          <p:cNvSpPr/>
          <p:nvPr/>
        </p:nvSpPr>
        <p:spPr>
          <a:xfrm rot="21328395">
            <a:off x="817273" y="2134875"/>
            <a:ext cx="1889760" cy="1889760"/>
          </a:xfrm>
          <a:prstGeom prst="irregularSeal1">
            <a:avLst/>
          </a:prstGeom>
          <a:solidFill>
            <a:srgbClr val="EFB2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disability benefits</a:t>
            </a:r>
          </a:p>
        </p:txBody>
      </p:sp>
      <p:sp>
        <p:nvSpPr>
          <p:cNvPr id="19" name="Explosion 1 18">
            <a:extLst>
              <a:ext uri="{FF2B5EF4-FFF2-40B4-BE49-F238E27FC236}">
                <a16:creationId xmlns:a16="http://schemas.microsoft.com/office/drawing/2014/main" id="{9F898A6C-BBC4-6132-A58C-3A032F66FC36}"/>
              </a:ext>
            </a:extLst>
          </p:cNvPr>
          <p:cNvSpPr/>
          <p:nvPr/>
        </p:nvSpPr>
        <p:spPr>
          <a:xfrm rot="21053470">
            <a:off x="10334672" y="3799189"/>
            <a:ext cx="1889760" cy="1889760"/>
          </a:xfrm>
          <a:prstGeom prst="irregularSeal1">
            <a:avLst/>
          </a:prstGeom>
          <a:solidFill>
            <a:srgbClr val="AD5E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militarisation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6BE4A98-776D-0B63-73C2-12C305D0C2AC}"/>
              </a:ext>
            </a:extLst>
          </p:cNvPr>
          <p:cNvSpPr txBox="1"/>
          <p:nvPr/>
        </p:nvSpPr>
        <p:spPr>
          <a:xfrm>
            <a:off x="8405164" y="902035"/>
            <a:ext cx="61295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1" dirty="0">
                <a:ea typeface="Calibri"/>
                <a:cs typeface="Calibri"/>
              </a:rPr>
              <a:t>Officer Soapboxes</a:t>
            </a:r>
          </a:p>
          <a:p>
            <a:pPr algn="l"/>
            <a:r>
              <a:rPr lang="en-US" sz="2000" dirty="0">
                <a:ea typeface="Calibri"/>
                <a:cs typeface="Calibri"/>
              </a:rPr>
              <a:t>@</a:t>
            </a:r>
            <a:r>
              <a:rPr lang="en-US" sz="2000" dirty="0" err="1">
                <a:ea typeface="Calibri"/>
                <a:cs typeface="Calibri"/>
              </a:rPr>
              <a:t>Manchester_SU</a:t>
            </a:r>
            <a:endParaRPr lang="en-US" sz="20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4703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F08A4-7BAC-9899-0947-0925E3013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urple background with white text&#10;&#10;Description automatically generated">
            <a:extLst>
              <a:ext uri="{FF2B5EF4-FFF2-40B4-BE49-F238E27FC236}">
                <a16:creationId xmlns:a16="http://schemas.microsoft.com/office/drawing/2014/main" id="{381665AE-2329-E9C1-84EC-2981023FEF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67B99D8-B45D-5F5A-7BF3-D492DB1959B3}"/>
              </a:ext>
            </a:extLst>
          </p:cNvPr>
          <p:cNvSpPr txBox="1">
            <a:spLocks/>
          </p:cNvSpPr>
          <p:nvPr/>
        </p:nvSpPr>
        <p:spPr>
          <a:xfrm>
            <a:off x="965886" y="875226"/>
            <a:ext cx="7549978" cy="8794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b="1" dirty="0">
                <a:solidFill>
                  <a:srgbClr val="FBF6EF"/>
                </a:solidFill>
                <a:latin typeface="GT America Bl"/>
              </a:rPr>
              <a:t>Spaces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7F2D4A8-C544-ADD7-1B45-1C8C00D46342}"/>
              </a:ext>
            </a:extLst>
          </p:cNvPr>
          <p:cNvSpPr txBox="1">
            <a:spLocks/>
          </p:cNvSpPr>
          <p:nvPr/>
        </p:nvSpPr>
        <p:spPr>
          <a:xfrm>
            <a:off x="965886" y="1910848"/>
            <a:ext cx="10161372" cy="3099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BF6EF"/>
                </a:solidFill>
                <a:latin typeface="GT America" pitchFamily="2" charset="77"/>
              </a:rPr>
              <a:t>Body copy body copy </a:t>
            </a:r>
          </a:p>
          <a:p>
            <a:pPr algn="l"/>
            <a:endParaRPr lang="en-US" sz="1600" dirty="0">
              <a:latin typeface="CocoSharp" pitchFamily="2" charset="0"/>
            </a:endParaRPr>
          </a:p>
        </p:txBody>
      </p:sp>
      <p:pic>
        <p:nvPicPr>
          <p:cNvPr id="2" name="Picture 1" descr="A purple background with white text&#10;&#10;Description automatically generated">
            <a:extLst>
              <a:ext uri="{FF2B5EF4-FFF2-40B4-BE49-F238E27FC236}">
                <a16:creationId xmlns:a16="http://schemas.microsoft.com/office/drawing/2014/main" id="{6EFA1BAC-C37B-25D8-313A-213B97BBA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00A88F0-E893-A607-1255-F2A7F66CE498}"/>
              </a:ext>
            </a:extLst>
          </p:cNvPr>
          <p:cNvSpPr>
            <a:spLocks noGrp="1"/>
          </p:cNvSpPr>
          <p:nvPr/>
        </p:nvSpPr>
        <p:spPr>
          <a:xfrm>
            <a:off x="-5361523" y="537246"/>
            <a:ext cx="10715685" cy="8732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400" b="1" dirty="0">
                <a:solidFill>
                  <a:srgbClr val="FBF6EF"/>
                </a:solidFill>
                <a:latin typeface="GT America Bold"/>
              </a:rPr>
              <a:t>PGR Calendar </a:t>
            </a:r>
            <a:endParaRPr lang="en-US" dirty="0">
              <a:ea typeface="Calibri Light" panose="020F0302020204030204"/>
              <a:cs typeface="Calibri Light" panose="020F03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717FA9-1BFB-4766-7B41-7AAC99BEA68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5452" r="-358"/>
          <a:stretch>
            <a:fillRect/>
          </a:stretch>
        </p:blipFill>
        <p:spPr>
          <a:xfrm>
            <a:off x="1660106" y="1586528"/>
            <a:ext cx="2135270" cy="37580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BA1DF0D-CEE2-BB3C-C0FF-E50A2F6BD6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9851" y="1424299"/>
            <a:ext cx="4181664" cy="38883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C9C4F1-4999-E381-2B38-849B5F02F6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3214" y="3555568"/>
            <a:ext cx="3425440" cy="1733759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1C7D4AC1-AF45-DF20-9656-A329A4BC65B6}"/>
              </a:ext>
            </a:extLst>
          </p:cNvPr>
          <p:cNvSpPr/>
          <p:nvPr/>
        </p:nvSpPr>
        <p:spPr>
          <a:xfrm>
            <a:off x="4235851" y="2966391"/>
            <a:ext cx="1023340" cy="86789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Picture 10" descr="A purple background with white text&#10;&#10;Description automatically generated">
            <a:extLst>
              <a:ext uri="{FF2B5EF4-FFF2-40B4-BE49-F238E27FC236}">
                <a16:creationId xmlns:a16="http://schemas.microsoft.com/office/drawing/2014/main" id="{8CD302A3-A679-11EF-3C18-3C222CA60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62FCC955-759B-6D9B-2E00-1A7F249F87F1}"/>
              </a:ext>
            </a:extLst>
          </p:cNvPr>
          <p:cNvSpPr>
            <a:spLocks noGrp="1"/>
          </p:cNvSpPr>
          <p:nvPr/>
        </p:nvSpPr>
        <p:spPr>
          <a:xfrm>
            <a:off x="965886" y="821656"/>
            <a:ext cx="10715685" cy="8732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b="1" dirty="0">
                <a:solidFill>
                  <a:srgbClr val="FBF6EF"/>
                </a:solidFill>
                <a:latin typeface="GT America Bold"/>
              </a:rPr>
              <a:t>So what do we do? </a:t>
            </a:r>
            <a:endParaRPr lang="en-US" dirty="0">
              <a:ea typeface="Calibri Light" panose="020F0302020204030204"/>
              <a:cs typeface="Calibri Light" panose="020F0302020204030204"/>
            </a:endParaRP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E0711A88-97F8-2453-C5B7-1902B1E955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4742" y="2215400"/>
            <a:ext cx="10062516" cy="309981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a typeface="Calibri"/>
                <a:cs typeface="Calibri"/>
              </a:rPr>
              <a:t>Not Sunday Not School 21</a:t>
            </a:r>
            <a:r>
              <a:rPr lang="en-US" sz="2000" baseline="30000" dirty="0">
                <a:solidFill>
                  <a:schemeClr val="bg1"/>
                </a:solidFill>
                <a:ea typeface="Calibri"/>
                <a:cs typeface="Calibri"/>
              </a:rPr>
              <a:t>st</a:t>
            </a:r>
            <a:r>
              <a:rPr lang="en-US" sz="2000" dirty="0">
                <a:solidFill>
                  <a:schemeClr val="bg1"/>
                </a:solidFill>
                <a:ea typeface="Calibri"/>
                <a:cs typeface="Calibri"/>
              </a:rPr>
              <a:t> October</a:t>
            </a:r>
            <a:endParaRPr lang="en-US" sz="2000" b="1" dirty="0">
              <a:solidFill>
                <a:schemeClr val="bg1"/>
              </a:solidFill>
              <a:ea typeface="Calibri"/>
              <a:cs typeface="Calibri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</a:rPr>
              <a:t>Right to Food campaign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Mon 5th October 6pm, room 2.3, 2</a:t>
            </a:r>
            <a:r>
              <a:rPr lang="en-GB" baseline="30000" dirty="0">
                <a:solidFill>
                  <a:schemeClr val="bg1"/>
                </a:solidFill>
              </a:rPr>
              <a:t>nd</a:t>
            </a:r>
            <a:r>
              <a:rPr lang="en-GB" dirty="0">
                <a:solidFill>
                  <a:schemeClr val="bg1"/>
                </a:solidFill>
              </a:rPr>
              <a:t> floor of SU </a:t>
            </a:r>
            <a:endParaRPr lang="en-GB" dirty="0">
              <a:solidFill>
                <a:schemeClr val="bg1"/>
              </a:solidFill>
              <a:ea typeface="Calibri"/>
              <a:cs typeface="Calibri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a typeface="Calibri"/>
                <a:cs typeface="Calibri"/>
              </a:rPr>
              <a:t>Reclaim the Night, 12</a:t>
            </a:r>
            <a:r>
              <a:rPr lang="en-US" sz="2000" baseline="30000" dirty="0">
                <a:solidFill>
                  <a:schemeClr val="bg1"/>
                </a:solidFill>
                <a:ea typeface="Calibri"/>
                <a:cs typeface="Calibri"/>
              </a:rPr>
              <a:t>th</a:t>
            </a:r>
            <a:r>
              <a:rPr lang="en-US" sz="2000" dirty="0">
                <a:solidFill>
                  <a:schemeClr val="bg1"/>
                </a:solidFill>
                <a:ea typeface="Calibri"/>
                <a:cs typeface="Calibri"/>
              </a:rPr>
              <a:t> November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a typeface="Calibri"/>
                <a:cs typeface="Calibri"/>
              </a:rPr>
              <a:t>Campaigns Hut (1</a:t>
            </a:r>
            <a:r>
              <a:rPr lang="en-US" sz="2000" baseline="30000" dirty="0">
                <a:solidFill>
                  <a:schemeClr val="bg1"/>
                </a:solidFill>
                <a:ea typeface="Calibri"/>
                <a:cs typeface="Calibri"/>
              </a:rPr>
              <a:t>st</a:t>
            </a:r>
            <a:r>
              <a:rPr lang="en-US" sz="2000" dirty="0">
                <a:solidFill>
                  <a:schemeClr val="bg1"/>
                </a:solidFill>
                <a:ea typeface="Calibri"/>
                <a:cs typeface="Calibri"/>
              </a:rPr>
              <a:t> floor SU)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a typeface="Calibri"/>
                <a:cs typeface="Calibri"/>
              </a:rPr>
              <a:t>Join UCU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  <a:ea typeface="Calibri"/>
              <a:cs typeface="Calibri"/>
            </a:endParaRPr>
          </a:p>
          <a:p>
            <a:pPr algn="l"/>
            <a:r>
              <a:rPr lang="en-US" sz="2000" dirty="0">
                <a:solidFill>
                  <a:schemeClr val="bg1"/>
                </a:solidFill>
                <a:ea typeface="Calibri"/>
                <a:cs typeface="Calibri"/>
              </a:rPr>
              <a:t>Have expertise in a particular area that might be helpful?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  <a:ea typeface="Calibri"/>
              <a:cs typeface="Calibri"/>
            </a:endParaRPr>
          </a:p>
          <a:p>
            <a:pPr algn="l"/>
            <a:endParaRPr lang="en-US" sz="2000" b="1" dirty="0">
              <a:solidFill>
                <a:schemeClr val="bg1"/>
              </a:solidFill>
              <a:ea typeface="Calibri"/>
              <a:cs typeface="Calibri"/>
            </a:endParaRPr>
          </a:p>
          <a:p>
            <a:pPr algn="l"/>
            <a:endParaRPr lang="en-US" sz="2000" dirty="0">
              <a:solidFill>
                <a:schemeClr val="bg1"/>
              </a:solidFill>
            </a:endParaRPr>
          </a:p>
          <a:p>
            <a:pPr algn="l"/>
            <a:endParaRPr lang="en-US" sz="1600" dirty="0">
              <a:latin typeface="CocoSharp" pitchFamily="2" charset="0"/>
            </a:endParaRPr>
          </a:p>
          <a:p>
            <a:pPr algn="l"/>
            <a:endParaRPr lang="en-US" sz="1600" dirty="0">
              <a:latin typeface="CocoSharp" pitchFamily="2" charset="0"/>
            </a:endParaRPr>
          </a:p>
        </p:txBody>
      </p:sp>
      <p:pic>
        <p:nvPicPr>
          <p:cNvPr id="13" name="Picture 12" descr="Banner for Not Sunday Not School event">
            <a:extLst>
              <a:ext uri="{FF2B5EF4-FFF2-40B4-BE49-F238E27FC236}">
                <a16:creationId xmlns:a16="http://schemas.microsoft.com/office/drawing/2014/main" id="{FF5618EA-3E3D-1B16-1F4F-1D50C33380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4227" y="574010"/>
            <a:ext cx="3885402" cy="259411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5876E29-D33F-76DF-D2A5-4BE649CB36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5" t="36696" r="25715" b="14527"/>
          <a:stretch>
            <a:fillRect/>
          </a:stretch>
        </p:blipFill>
        <p:spPr>
          <a:xfrm>
            <a:off x="8695458" y="3324268"/>
            <a:ext cx="2042939" cy="2027422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50A0553-EB21-FF58-C51C-37F575CCECB7}"/>
              </a:ext>
            </a:extLst>
          </p:cNvPr>
          <p:cNvCxnSpPr/>
          <p:nvPr/>
        </p:nvCxnSpPr>
        <p:spPr>
          <a:xfrm flipV="1">
            <a:off x="7388352" y="4535424"/>
            <a:ext cx="1064862" cy="329184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0866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background with white text and symbols&#10;&#10;Description automatically generated">
            <a:extLst>
              <a:ext uri="{FF2B5EF4-FFF2-40B4-BE49-F238E27FC236}">
                <a16:creationId xmlns:a16="http://schemas.microsoft.com/office/drawing/2014/main" id="{529CA5BA-8B1D-CCE9-C099-FCC92425B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6038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IMETER_SERIES_ID_KEY" val="alg1fgsqkuoamnki62qvq2fixntwjunx"/>
  <p:tag name="MENTI_PPT_SLIDE_MAP" val="{&quot;273&quot;:&quot;ic4288dxtpd9&quot;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IMETER_QUESTION_ID_KEY" val="ic4288dxtpd9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webextensions/webextension1.xml><?xml version="1.0" encoding="utf-8"?>
<we:webextension xmlns:we="http://schemas.microsoft.com/office/webextensions/webextension/2010/11" id="{F4E78BCE-9602-0C43-B8D8-0E4886B16BDC}">
  <we:reference id="wa104379261" version="4.4.0.0" store="en-GB" storeType="OMEX"/>
  <we:alternateReferences>
    <we:reference id="wa104379261" version="4.4.0.0" store="wa104379261" storeType="OMEX"/>
  </we:alternateReferences>
  <we:properties>
    <we:property name="MENTIMETER_QUESTION_ID_KEY" value="&quot;ic4288dxtpd9&quot;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1458</TotalTime>
  <Words>765</Words>
  <Application>Microsoft Office PowerPoint</Application>
  <PresentationFormat>Widescreen</PresentationFormat>
  <Paragraphs>213</Paragraphs>
  <Slides>14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What's the Students Union got to do with PGRs?</vt:lpstr>
      <vt:lpstr>PGR Officer </vt:lpstr>
      <vt:lpstr>PowerPoint Presentation</vt:lpstr>
      <vt:lpstr>What's your biggest concern right now?</vt:lpstr>
      <vt:lpstr>Social</vt:lpstr>
      <vt:lpstr>PowerPoint Presentation</vt:lpstr>
      <vt:lpstr>Space</vt:lpstr>
      <vt:lpstr>Space</vt:lpstr>
      <vt:lpstr>Finances</vt:lpstr>
      <vt:lpstr>PowerPoint Presentation</vt:lpstr>
      <vt:lpstr>When things go wrong</vt:lpstr>
      <vt:lpstr>HELP EVERYTHING IS ON FIRE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Beck Heslop</cp:lastModifiedBy>
  <cp:revision>32</cp:revision>
  <dcterms:created xsi:type="dcterms:W3CDTF">2013-07-15T20:26:40Z</dcterms:created>
  <dcterms:modified xsi:type="dcterms:W3CDTF">2026-09-29T08:36:37Z</dcterms:modified>
</cp:coreProperties>
</file>