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6"/>
  </p:notesMasterIdLst>
  <p:handoutMasterIdLst>
    <p:handoutMasterId r:id="rId17"/>
  </p:handoutMasterIdLst>
  <p:sldIdLst>
    <p:sldId id="256" r:id="rId2"/>
    <p:sldId id="299" r:id="rId3"/>
    <p:sldId id="292" r:id="rId4"/>
    <p:sldId id="293" r:id="rId5"/>
    <p:sldId id="294" r:id="rId6"/>
    <p:sldId id="301" r:id="rId7"/>
    <p:sldId id="295" r:id="rId8"/>
    <p:sldId id="287" r:id="rId9"/>
    <p:sldId id="289" r:id="rId10"/>
    <p:sldId id="296" r:id="rId11"/>
    <p:sldId id="288" r:id="rId12"/>
    <p:sldId id="298" r:id="rId13"/>
    <p:sldId id="283" r:id="rId14"/>
    <p:sldId id="285" r:id="rId15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C06986-1D56-4E54-89EF-A5B1AB73483B}" v="9" dt="2026-09-29T22:05:23.8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3348" autoAdjust="0"/>
  </p:normalViewPr>
  <p:slideViewPr>
    <p:cSldViewPr>
      <p:cViewPr>
        <p:scale>
          <a:sx n="75" d="100"/>
          <a:sy n="75" d="100"/>
        </p:scale>
        <p:origin x="109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6572"/>
          </a:xfrm>
          <a:prstGeom prst="rect">
            <a:avLst/>
          </a:prstGeom>
        </p:spPr>
        <p:txBody>
          <a:bodyPr vert="horz" lIns="92994" tIns="46497" rIns="92994" bIns="46497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098" y="0"/>
            <a:ext cx="2944958" cy="496572"/>
          </a:xfrm>
          <a:prstGeom prst="rect">
            <a:avLst/>
          </a:prstGeom>
        </p:spPr>
        <p:txBody>
          <a:bodyPr vert="horz" lIns="92994" tIns="46497" rIns="92994" bIns="46497" rtlCol="0"/>
          <a:lstStyle>
            <a:lvl1pPr algn="r">
              <a:defRPr sz="1200"/>
            </a:lvl1pPr>
          </a:lstStyle>
          <a:p>
            <a:fld id="{01BFE59E-1E14-497C-A78C-1462B8309BA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41"/>
            <a:ext cx="2944958" cy="496572"/>
          </a:xfrm>
          <a:prstGeom prst="rect">
            <a:avLst/>
          </a:prstGeom>
        </p:spPr>
        <p:txBody>
          <a:bodyPr vert="horz" lIns="92994" tIns="46497" rIns="92994" bIns="46497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098" y="9430041"/>
            <a:ext cx="2944958" cy="496572"/>
          </a:xfrm>
          <a:prstGeom prst="rect">
            <a:avLst/>
          </a:prstGeom>
        </p:spPr>
        <p:txBody>
          <a:bodyPr vert="horz" lIns="92994" tIns="46497" rIns="92994" bIns="46497" rtlCol="0" anchor="b"/>
          <a:lstStyle>
            <a:lvl1pPr algn="r">
              <a:defRPr sz="1200"/>
            </a:lvl1pPr>
          </a:lstStyle>
          <a:p>
            <a:fld id="{BDBC985E-BC9D-4204-A2BA-539CF686D3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44011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3807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679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3873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2775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formal presentation may be required; the Department Coordinator will confirm. Prepare for questions about the literature and methodology. Use the review to ask for specific feedback.</a:t>
            </a:r>
          </a:p>
        </p:txBody>
      </p:sp>
    </p:spTree>
    <p:extLst>
      <p:ext uri="{BB962C8B-B14F-4D97-AF65-F5344CB8AC3E}">
        <p14:creationId xmlns:p14="http://schemas.microsoft.com/office/powerpoint/2010/main" val="1885032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/>
          </a:p>
        </p:txBody>
      </p:sp>
    </p:spTree>
    <p:extLst>
      <p:ext uri="{BB962C8B-B14F-4D97-AF65-F5344CB8AC3E}">
        <p14:creationId xmlns:p14="http://schemas.microsoft.com/office/powerpoint/2010/main" val="4503111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Click the milestone title in eProg to open the relevant form. School-specific examples follow in the appendix.</a:t>
            </a:r>
          </a:p>
        </p:txBody>
      </p:sp>
    </p:spTree>
    <p:extLst>
      <p:ext uri="{BB962C8B-B14F-4D97-AF65-F5344CB8AC3E}">
        <p14:creationId xmlns:p14="http://schemas.microsoft.com/office/powerpoint/2010/main" val="20021495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Submitted</a:t>
            </a:r>
            <a:r>
              <a:rPr lang="en-GB" baseline="0" dirty="0"/>
              <a:t> work for annual review is usually a more enhanced version of the research proposal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/>
              <a:t>Expected length and content is in online handbook </a:t>
            </a:r>
          </a:p>
        </p:txBody>
      </p:sp>
    </p:spTree>
    <p:extLst>
      <p:ext uri="{BB962C8B-B14F-4D97-AF65-F5344CB8AC3E}">
        <p14:creationId xmlns:p14="http://schemas.microsoft.com/office/powerpoint/2010/main" val="41661987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/>
              <a:t>Review panel need time to read submitted work - don’t submit it on the day of the review meeting</a:t>
            </a:r>
          </a:p>
        </p:txBody>
      </p:sp>
    </p:spTree>
    <p:extLst>
      <p:ext uri="{BB962C8B-B14F-4D97-AF65-F5344CB8AC3E}">
        <p14:creationId xmlns:p14="http://schemas.microsoft.com/office/powerpoint/2010/main" val="3153721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EB08-D021-4371-B3A5-8E5FFC8D791F}" type="datetime1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AEE21-0410-4B91-8D0B-9C1C34D93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362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F71A-0D70-40EB-9437-4D309C91B5F3}" type="datetime1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AEE21-0410-4B91-8D0B-9C1C34D93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227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9C75-1438-4595-A76A-E65919443300}" type="datetime1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AEE21-0410-4B91-8D0B-9C1C34D93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077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856A5-3F82-4565-92B4-5F4779508162}" type="datetime1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AEE21-0410-4B91-8D0B-9C1C34D93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3057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4DDB7-93D1-4795-822B-B3ED5A5E9E7C}" type="datetime1">
              <a:rPr lang="en-GB" smtClean="0"/>
              <a:t>30/09/2026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AEE21-0410-4B91-8D0B-9C1C34D93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31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08E6E-548C-4921-BDE7-9B7F90BEF41D}" type="datetime1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AEE21-0410-4B91-8D0B-9C1C34D93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1541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313B-24B6-4679-A40E-4484B1A84F0F}" type="datetime1">
              <a:rPr lang="en-GB" smtClean="0"/>
              <a:t>30/09/2026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AEE21-0410-4B91-8D0B-9C1C34D93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8662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8DC19-8E1B-4B77-81AD-C5EE03DD24FD}" type="datetime1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AEE21-0410-4B91-8D0B-9C1C34D93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078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1BE76-3E96-4463-BE75-34B26FE30AA9}" type="datetime1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AEE21-0410-4B91-8D0B-9C1C34D93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9880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B5945-7A7B-4461-94D7-221820790925}" type="datetime1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AEE21-0410-4B91-8D0B-9C1C34D93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8971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249A0-6106-4159-A2DE-6BAB90CA6B36}" type="datetime1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AEE21-0410-4B91-8D0B-9C1C34D93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670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C7356-C886-47A5-8686-00E15550E3BF}" type="datetime1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AEE21-0410-4B91-8D0B-9C1C34D933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86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nchester.ac.uk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manchester.ac.uk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training.itservices.manchester.ac.uk/public/setp/pgr/eprog/pgrprogression/content/#/" TargetMode="External"/><Relationship Id="rId5" Type="http://schemas.openxmlformats.org/officeDocument/2006/relationships/hyperlink" Target="https://livemanchesterac.sharepoint.com/sites/UOM-HUM-DA/PGR-Handbook/SitePages/Progress-reviews.aspx" TargetMode="External"/><Relationship Id="rId4" Type="http://schemas.openxmlformats.org/officeDocument/2006/relationships/hyperlink" Target="https://my.manchester.ac.uk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manchester.ac.uk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manchester.ac.uk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nchester.ac.uk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manchester.ac.uk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nchester.ac.uk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nchester.ac.uk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nchester.ac.uk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nchester.ac.uk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manchester.ac.uk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https://livemanchesterac.sharepoint.com/sites/UOM-HUM-DA/PGR-Handbook/SitePages/Contact-us.aspx" TargetMode="External"/><Relationship Id="rId4" Type="http://schemas.openxmlformats.org/officeDocument/2006/relationships/hyperlink" Target="https://www.training.itservices.manchester.ac.uk/public/setp/pgr/eprog/pgrprogression/content/#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manchester.ac.uk/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nchester.ac.uk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nchester.ac.uk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GB" sz="3000" b="1">
                <a:solidFill>
                  <a:srgbClr val="7030A0"/>
                </a:solidFill>
                <a:latin typeface="Arial"/>
              </a:rPr>
              <a:t>Supporting your progress with eProg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4293095"/>
            <a:ext cx="6480720" cy="1470025"/>
          </a:xfrm>
        </p:spPr>
        <p:txBody>
          <a:bodyPr>
            <a:normAutofit/>
          </a:bodyPr>
          <a:lstStyle/>
          <a:p>
            <a:pPr algn="l"/>
            <a:endParaRPr lang="en-GB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/>
            <a:r>
              <a:rPr lang="en-GB" sz="1500" b="0">
                <a:solidFill>
                  <a:srgbClr val="222222"/>
                </a:solidFill>
                <a:latin typeface="Arial"/>
              </a:rPr>
              <a:t>Anusarin Lowe</a:t>
            </a:r>
          </a:p>
          <a:p>
            <a:pPr algn="l"/>
            <a:r>
              <a:rPr lang="en-GB" sz="1500" b="0">
                <a:solidFill>
                  <a:srgbClr val="222222"/>
                </a:solidFill>
                <a:latin typeface="Arial"/>
              </a:rPr>
              <a:t>PGR Operations Officer</a:t>
            </a:r>
          </a:p>
          <a:p>
            <a:pPr algn="l"/>
            <a:r>
              <a:rPr lang="en-GB" sz="1500" b="0">
                <a:solidFill>
                  <a:srgbClr val="222222"/>
                </a:solidFill>
                <a:latin typeface="Arial"/>
              </a:rPr>
              <a:t>Faculty of Humanities Doctoral Academy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83879" y="6419088"/>
            <a:ext cx="457200" cy="228600"/>
          </a:xfrm>
        </p:spPr>
        <p:txBody>
          <a:bodyPr/>
          <a:lstStyle/>
          <a:p>
            <a:fld id="{533AEE21-0410-4B91-8D0B-9C1C34D933D0}" type="slidenum">
              <a:rPr lang="en-GB" smtClean="0"/>
              <a:t>1</a:t>
            </a:fld>
            <a:endParaRPr lang="en-GB"/>
          </a:p>
        </p:txBody>
      </p:sp>
      <p:pic>
        <p:nvPicPr>
          <p:cNvPr id="1026" name="Picture 2" descr="The University of Manchester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408083"/>
            <a:ext cx="1589088" cy="648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0826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801ED38-33BD-1C64-AAF5-07DD6C179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3879" y="6419088"/>
            <a:ext cx="457200" cy="228600"/>
          </a:xfr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>
              <a:spcAft>
                <a:spcPts val="600"/>
              </a:spcAft>
            </a:pPr>
            <a:fld id="{533AEE21-0410-4B91-8D0B-9C1C34D933D0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Picture 2" descr="The University of Manchester">
            <a:hlinkClick r:id="rId2"/>
            <a:extLst>
              <a:ext uri="{FF2B5EF4-FFF2-40B4-BE49-F238E27FC236}">
                <a16:creationId xmlns:a16="http://schemas.microsoft.com/office/drawing/2014/main" id="{B64E6B8E-D9D5-1C96-8FFB-6D4B4BEF1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" y="388431"/>
            <a:ext cx="1591056" cy="649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02920" y="1170432"/>
            <a:ext cx="8138160" cy="6766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dirty="0">
                <a:solidFill>
                  <a:srgbClr val="7030A0"/>
                </a:solidFill>
                <a:latin typeface="Arial"/>
              </a:rPr>
              <a:t>What you will learn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1901952"/>
            <a:ext cx="658368" cy="36576"/>
          </a:xfrm>
          <a:prstGeom prst="rect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12648" y="2212848"/>
            <a:ext cx="548640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37C78"/>
                </a:solidFill>
                <a:latin typeface="Arial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98448" y="2194560"/>
            <a:ext cx="288036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22222"/>
                </a:solidFill>
                <a:latin typeface="Arial"/>
              </a:rPr>
              <a:t>Why eProg matters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24528" y="2194560"/>
            <a:ext cx="425196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5E646B"/>
                </a:solidFill>
                <a:latin typeface="Arial"/>
              </a:rPr>
              <a:t>Understand its role as your central progress record.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298448" y="2825496"/>
            <a:ext cx="7178040" cy="10972"/>
          </a:xfrm>
          <a:prstGeom prst="rect">
            <a:avLst/>
          </a:prstGeom>
          <a:solidFill>
            <a:srgbClr val="E3E6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12648" y="3182112"/>
            <a:ext cx="548640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37C78"/>
                </a:solidFill>
                <a:latin typeface="Arial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98448" y="3163824"/>
            <a:ext cx="288036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22222"/>
                </a:solidFill>
                <a:latin typeface="Arial"/>
              </a:rPr>
              <a:t>How to access and use it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24528" y="3163824"/>
            <a:ext cx="425196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 dirty="0">
                <a:solidFill>
                  <a:srgbClr val="5E646B"/>
                </a:solidFill>
                <a:latin typeface="Arial"/>
              </a:rPr>
              <a:t>Find eProg in </a:t>
            </a:r>
            <a:r>
              <a:rPr sz="1500" b="0" dirty="0" err="1">
                <a:solidFill>
                  <a:srgbClr val="5E646B"/>
                </a:solidFill>
                <a:latin typeface="Arial"/>
                <a:hlinkClick r:id="rId4"/>
              </a:rPr>
              <a:t>MyManchester</a:t>
            </a:r>
            <a:r>
              <a:rPr sz="1500" b="0" dirty="0">
                <a:solidFill>
                  <a:srgbClr val="5E646B"/>
                </a:solidFill>
                <a:latin typeface="Arial"/>
              </a:rPr>
              <a:t> and </a:t>
            </a:r>
            <a:r>
              <a:rPr lang="en-GB" sz="1500" b="0" dirty="0">
                <a:solidFill>
                  <a:srgbClr val="5E646B"/>
                </a:solidFill>
                <a:latin typeface="Arial"/>
              </a:rPr>
              <a:t>your online </a:t>
            </a:r>
            <a:r>
              <a:rPr lang="en-GB" sz="1500" b="0" dirty="0">
                <a:solidFill>
                  <a:srgbClr val="5E646B"/>
                </a:solidFill>
                <a:latin typeface="Arial"/>
                <a:hlinkClick r:id="rId5"/>
              </a:rPr>
              <a:t>handbook</a:t>
            </a:r>
            <a:endParaRPr sz="1500" b="0" dirty="0">
              <a:solidFill>
                <a:srgbClr val="5E646B"/>
              </a:solidFill>
              <a:latin typeface="Arial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298448" y="3794760"/>
            <a:ext cx="7178040" cy="10972"/>
          </a:xfrm>
          <a:prstGeom prst="rect">
            <a:avLst/>
          </a:prstGeom>
          <a:solidFill>
            <a:srgbClr val="E3E6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12648" y="4151376"/>
            <a:ext cx="548640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37C78"/>
                </a:solidFill>
                <a:latin typeface="Arial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98448" y="4133088"/>
            <a:ext cx="288036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22222"/>
                </a:solidFill>
                <a:latin typeface="Arial"/>
              </a:rPr>
              <a:t>How to manage progression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24528" y="4133088"/>
            <a:ext cx="425196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 dirty="0">
                <a:solidFill>
                  <a:srgbClr val="5E646B"/>
                </a:solidFill>
                <a:latin typeface="Arial"/>
              </a:rPr>
              <a:t>Use milestones and reviews to</a:t>
            </a:r>
            <a:r>
              <a:rPr lang="en-GB" sz="1500" b="0" dirty="0">
                <a:solidFill>
                  <a:srgbClr val="5E646B"/>
                </a:solidFill>
                <a:latin typeface="Arial"/>
              </a:rPr>
              <a:t> support your progress</a:t>
            </a:r>
            <a:endParaRPr sz="1500" b="0" dirty="0">
              <a:solidFill>
                <a:srgbClr val="5E646B"/>
              </a:solidFill>
              <a:latin typeface="Arial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298448" y="4764024"/>
            <a:ext cx="7178040" cy="10972"/>
          </a:xfrm>
          <a:prstGeom prst="rect">
            <a:avLst/>
          </a:prstGeom>
          <a:solidFill>
            <a:srgbClr val="E3E6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12648" y="5120640"/>
            <a:ext cx="548640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37C78"/>
                </a:solidFill>
                <a:latin typeface="Arial"/>
              </a:rP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98448" y="5102352"/>
            <a:ext cx="288036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22222"/>
                </a:solidFill>
                <a:latin typeface="Arial"/>
              </a:rPr>
              <a:t>Where to get support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224528" y="5102352"/>
            <a:ext cx="425196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GB" sz="1500" dirty="0">
                <a:solidFill>
                  <a:srgbClr val="5E646B"/>
                </a:solidFill>
                <a:latin typeface="Arial"/>
              </a:rPr>
              <a:t>Online</a:t>
            </a:r>
            <a:r>
              <a:rPr lang="en-GB" sz="1500" dirty="0">
                <a:solidFill>
                  <a:srgbClr val="5E646B"/>
                </a:solidFill>
                <a:latin typeface="Arial"/>
                <a:hlinkClick r:id="rId6"/>
              </a:rPr>
              <a:t> guidance</a:t>
            </a:r>
            <a:r>
              <a:rPr lang="en-GB" sz="1500" dirty="0">
                <a:solidFill>
                  <a:srgbClr val="5E646B"/>
                </a:solidFill>
                <a:latin typeface="Arial"/>
              </a:rPr>
              <a:t>, Department Coordinator and Doctoral Academy</a:t>
            </a:r>
            <a:endParaRPr sz="1500" b="0" dirty="0">
              <a:solidFill>
                <a:srgbClr val="5E646B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1363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83879" y="6419088"/>
            <a:ext cx="457200" cy="228600"/>
          </a:xfrm>
        </p:spPr>
        <p:txBody>
          <a:bodyPr/>
          <a:lstStyle/>
          <a:p>
            <a:fld id="{533AEE21-0410-4B91-8D0B-9C1C34D933D0}" type="slidenum">
              <a:rPr lang="en-GB" smtClean="0"/>
              <a:t>3</a:t>
            </a:fld>
            <a:endParaRPr lang="en-GB"/>
          </a:p>
        </p:txBody>
      </p:sp>
      <p:pic>
        <p:nvPicPr>
          <p:cNvPr id="4" name="Picture 2" descr="The University of Manchester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" y="388431"/>
            <a:ext cx="1591056" cy="649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2920" y="1170432"/>
            <a:ext cx="8138160" cy="6766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GB" sz="2800" b="0">
                <a:solidFill>
                  <a:srgbClr val="7030A0"/>
                </a:solidFill>
                <a:latin typeface="Arial"/>
              </a:rPr>
              <a:t>eProg is your central progress record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901952"/>
            <a:ext cx="658368" cy="36576"/>
          </a:xfrm>
          <a:prstGeom prst="rect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8368" y="2423160"/>
            <a:ext cx="566928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37C78"/>
                </a:solidFill>
                <a:latin typeface="Arial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44168" y="2423160"/>
            <a:ext cx="301752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7030A0"/>
                </a:solidFill>
                <a:latin typeface="Arial"/>
              </a:rPr>
              <a:t>Plan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4168" y="2898648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dirty="0">
                <a:solidFill>
                  <a:srgbClr val="222222"/>
                </a:solidFill>
                <a:latin typeface="Arial"/>
              </a:rPr>
              <a:t>Track objectives and deadlines.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44168" y="3593591"/>
            <a:ext cx="2971800" cy="22860"/>
          </a:xfrm>
          <a:prstGeom prst="rect">
            <a:avLst/>
          </a:prstGeom>
          <a:solidFill>
            <a:srgbClr val="E3E6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709160" y="2423160"/>
            <a:ext cx="566928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37C78"/>
                </a:solidFill>
                <a:latin typeface="Arial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94960" y="2423160"/>
            <a:ext cx="301752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7030A0"/>
                </a:solidFill>
                <a:latin typeface="Arial"/>
              </a:rPr>
              <a:t>Monitor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94960" y="2898648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GB" sz="1600" b="0" dirty="0">
                <a:solidFill>
                  <a:srgbClr val="222222"/>
                </a:solidFill>
                <a:latin typeface="Arial"/>
              </a:rPr>
              <a:t>See upcoming</a:t>
            </a:r>
            <a:r>
              <a:rPr sz="1600" b="0" dirty="0">
                <a:solidFill>
                  <a:srgbClr val="222222"/>
                </a:solidFill>
                <a:latin typeface="Arial"/>
              </a:rPr>
              <a:t> milestones</a:t>
            </a:r>
            <a:r>
              <a:rPr lang="en-GB" sz="1600" dirty="0">
                <a:solidFill>
                  <a:srgbClr val="222222"/>
                </a:solidFill>
                <a:latin typeface="Arial"/>
              </a:rPr>
              <a:t>. Supervisors record your engagement.</a:t>
            </a:r>
            <a:endParaRPr sz="1600" b="0" dirty="0">
              <a:solidFill>
                <a:srgbClr val="222222"/>
              </a:solidFill>
              <a:latin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94960" y="3593591"/>
            <a:ext cx="2971800" cy="22860"/>
          </a:xfrm>
          <a:prstGeom prst="rect">
            <a:avLst/>
          </a:prstGeom>
          <a:solidFill>
            <a:srgbClr val="E3E6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8368" y="4224528"/>
            <a:ext cx="566928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37C78"/>
                </a:solidFill>
                <a:latin typeface="Arial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44168" y="4224528"/>
            <a:ext cx="301752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7030A0"/>
                </a:solidFill>
                <a:latin typeface="Arial"/>
              </a:rPr>
              <a:t>Record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44168" y="4700016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222222"/>
                </a:solidFill>
                <a:latin typeface="Arial"/>
              </a:rPr>
              <a:t>Capture training and development.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44168" y="5394960"/>
            <a:ext cx="2971800" cy="22860"/>
          </a:xfrm>
          <a:prstGeom prst="rect">
            <a:avLst/>
          </a:prstGeom>
          <a:solidFill>
            <a:srgbClr val="E3E6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709160" y="4224528"/>
            <a:ext cx="566928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37C78"/>
                </a:solidFill>
                <a:latin typeface="Arial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94960" y="4224528"/>
            <a:ext cx="301752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7030A0"/>
                </a:solidFill>
                <a:latin typeface="Arial"/>
              </a:rPr>
              <a:t>Evidence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94960" y="4700016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dirty="0">
                <a:solidFill>
                  <a:srgbClr val="222222"/>
                </a:solidFill>
                <a:latin typeface="Arial"/>
              </a:rPr>
              <a:t>Retain review and examination records.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394960" y="5394960"/>
            <a:ext cx="2971800" cy="22860"/>
          </a:xfrm>
          <a:prstGeom prst="rect">
            <a:avLst/>
          </a:prstGeom>
          <a:solidFill>
            <a:srgbClr val="E3E6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454521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The University of Manchester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" y="388431"/>
            <a:ext cx="1591056" cy="649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02920" y="1170432"/>
            <a:ext cx="8138160" cy="6766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>
                <a:solidFill>
                  <a:srgbClr val="7030A0"/>
                </a:solidFill>
                <a:latin typeface="Arial"/>
              </a:rPr>
              <a:t>Access eProg through MyManchester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1901952"/>
            <a:ext cx="658368" cy="36576"/>
          </a:xfrm>
          <a:prstGeom prst="rect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94360" y="2267712"/>
            <a:ext cx="59436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7030A0"/>
                </a:solidFill>
                <a:latin typeface="Arial"/>
              </a:rPr>
              <a:t>01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07592" y="2286000"/>
            <a:ext cx="2944368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222222"/>
                </a:solidFill>
                <a:latin typeface="Arial"/>
              </a:rPr>
              <a:t>Sign 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07592" y="2706624"/>
            <a:ext cx="2944368" cy="6126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5E646B"/>
                </a:solidFill>
                <a:latin typeface="Arial"/>
              </a:rPr>
              <a:t>Open MyManchester with your University account.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307592" y="3346704"/>
            <a:ext cx="2944368" cy="13716"/>
          </a:xfrm>
          <a:prstGeom prst="rect">
            <a:avLst/>
          </a:prstGeom>
          <a:solidFill>
            <a:srgbClr val="E3E6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94360" y="3520440"/>
            <a:ext cx="59436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7030A0"/>
                </a:solidFill>
                <a:latin typeface="Arial"/>
              </a:rPr>
              <a:t>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07592" y="3538728"/>
            <a:ext cx="2944368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222222"/>
                </a:solidFill>
                <a:latin typeface="Arial"/>
              </a:rPr>
              <a:t>Open Tools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07592" y="3959352"/>
            <a:ext cx="2944368" cy="6126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5E646B"/>
                </a:solidFill>
                <a:latin typeface="Arial"/>
              </a:rPr>
              <a:t>Find the Tools section in MyManchester.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307592" y="4599432"/>
            <a:ext cx="2944368" cy="13716"/>
          </a:xfrm>
          <a:prstGeom prst="rect">
            <a:avLst/>
          </a:prstGeom>
          <a:solidFill>
            <a:srgbClr val="E3E6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4360" y="4773168"/>
            <a:ext cx="59436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7030A0"/>
                </a:solidFill>
                <a:latin typeface="Arial"/>
              </a:rPr>
              <a:t>03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07592" y="4791455"/>
            <a:ext cx="2944368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222222"/>
                </a:solidFill>
                <a:latin typeface="Arial"/>
              </a:rPr>
              <a:t>Select eProg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07592" y="5212079"/>
            <a:ext cx="2944368" cy="6126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5E646B"/>
                </a:solidFill>
                <a:latin typeface="Arial"/>
              </a:rPr>
              <a:t>Open eProg from the list of available tools.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307592" y="5852159"/>
            <a:ext cx="2944368" cy="13716"/>
          </a:xfrm>
          <a:prstGeom prst="rect">
            <a:avLst/>
          </a:prstGeom>
          <a:solidFill>
            <a:srgbClr val="E3E6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4"/>
          <a:srcRect r="24175"/>
          <a:stretch>
            <a:fillRect/>
          </a:stretch>
        </p:blipFill>
        <p:spPr>
          <a:xfrm>
            <a:off x="4617720" y="2267712"/>
            <a:ext cx="3977639" cy="3401568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4617720" y="5833872"/>
            <a:ext cx="3977639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5E646B"/>
                </a:solidFill>
                <a:latin typeface="Arial"/>
              </a:rPr>
              <a:t>Direct access: </a:t>
            </a:r>
            <a:r>
              <a:rPr sz="1300" b="1">
                <a:solidFill>
                  <a:srgbClr val="7030A0"/>
                </a:solidFill>
                <a:latin typeface="Arial"/>
              </a:rPr>
              <a:t>app.manchester.ac.uk/eprog</a:t>
            </a:r>
          </a:p>
        </p:txBody>
      </p:sp>
    </p:spTree>
    <p:extLst>
      <p:ext uri="{BB962C8B-B14F-4D97-AF65-F5344CB8AC3E}">
        <p14:creationId xmlns:p14="http://schemas.microsoft.com/office/powerpoint/2010/main" val="3529996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83879" y="6419088"/>
            <a:ext cx="457200" cy="228600"/>
          </a:xfrm>
        </p:spPr>
        <p:txBody>
          <a:bodyPr/>
          <a:lstStyle/>
          <a:p>
            <a:fld id="{533AEE21-0410-4B91-8D0B-9C1C34D933D0}" type="slidenum">
              <a:rPr lang="en-GB" smtClean="0"/>
              <a:t>5</a:t>
            </a:fld>
            <a:endParaRPr lang="en-GB"/>
          </a:p>
        </p:txBody>
      </p:sp>
      <p:pic>
        <p:nvPicPr>
          <p:cNvPr id="5" name="Picture 2" descr="The University of Manchester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" y="388431"/>
            <a:ext cx="1591056" cy="649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2920" y="1170432"/>
            <a:ext cx="8138160" cy="6766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>
                <a:solidFill>
                  <a:srgbClr val="7030A0"/>
                </a:solidFill>
                <a:latin typeface="Arial"/>
              </a:rPr>
              <a:t>Functions in eProg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901952"/>
            <a:ext cx="658368" cy="36576"/>
          </a:xfrm>
          <a:prstGeom prst="rect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2267712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37C78"/>
                </a:solidFill>
                <a:latin typeface="Arial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2249424"/>
            <a:ext cx="3291840" cy="3474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dirty="0">
                <a:solidFill>
                  <a:srgbClr val="7030A0"/>
                </a:solidFill>
                <a:latin typeface="Arial"/>
              </a:rPr>
              <a:t>Programme status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0160" y="2651760"/>
            <a:ext cx="342900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dirty="0">
                <a:solidFill>
                  <a:srgbClr val="5E646B"/>
                </a:solidFill>
                <a:latin typeface="Arial"/>
              </a:rPr>
              <a:t>T</a:t>
            </a:r>
            <a:r>
              <a:rPr lang="en-GB" sz="1400" b="0" dirty="0" err="1">
                <a:solidFill>
                  <a:srgbClr val="5E646B"/>
                </a:solidFill>
                <a:latin typeface="Arial"/>
              </a:rPr>
              <a:t>hesis</a:t>
            </a:r>
            <a:r>
              <a:rPr lang="en-GB" sz="1400" b="0" dirty="0">
                <a:solidFill>
                  <a:srgbClr val="5E646B"/>
                </a:solidFill>
                <a:latin typeface="Arial"/>
              </a:rPr>
              <a:t> t</a:t>
            </a:r>
            <a:r>
              <a:rPr sz="1400" b="0" dirty="0" err="1">
                <a:solidFill>
                  <a:srgbClr val="5E646B"/>
                </a:solidFill>
                <a:latin typeface="Arial"/>
              </a:rPr>
              <a:t>itle</a:t>
            </a:r>
            <a:r>
              <a:rPr sz="1400" b="0" dirty="0">
                <a:solidFill>
                  <a:srgbClr val="5E646B"/>
                </a:solidFill>
                <a:latin typeface="Arial"/>
              </a:rPr>
              <a:t>, supervisors and </a:t>
            </a:r>
            <a:r>
              <a:rPr lang="en-GB" sz="1400" b="0" dirty="0">
                <a:solidFill>
                  <a:srgbClr val="5E646B"/>
                </a:solidFill>
                <a:latin typeface="Arial"/>
              </a:rPr>
              <a:t>programme end</a:t>
            </a:r>
            <a:r>
              <a:rPr sz="1400" b="0" dirty="0">
                <a:solidFill>
                  <a:srgbClr val="5E646B"/>
                </a:solidFill>
                <a:latin typeface="Arial"/>
              </a:rPr>
              <a:t> date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792" y="3474720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37C78"/>
                </a:solidFill>
                <a:latin typeface="Arial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456432"/>
            <a:ext cx="3291840" cy="3474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7030A0"/>
                </a:solidFill>
                <a:latin typeface="Arial"/>
              </a:rPr>
              <a:t>Annual timeline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3858768"/>
            <a:ext cx="342900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dirty="0">
                <a:solidFill>
                  <a:srgbClr val="5E646B"/>
                </a:solidFill>
                <a:latin typeface="Arial"/>
              </a:rPr>
              <a:t>Key activity for each year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792" y="4681728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37C78"/>
                </a:solidFill>
                <a:latin typeface="Arial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80160" y="4663440"/>
            <a:ext cx="3291840" cy="3474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7030A0"/>
                </a:solidFill>
                <a:latin typeface="Arial"/>
              </a:rPr>
              <a:t>Progression milestones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5065776"/>
            <a:ext cx="342900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5E646B"/>
                </a:solidFill>
                <a:latin typeface="Arial"/>
              </a:rPr>
              <a:t>Requirements and traffic-light status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73752" y="2267712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37C78"/>
                </a:solidFill>
                <a:latin typeface="Arial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32120" y="2249424"/>
            <a:ext cx="3291840" cy="3474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7030A0"/>
                </a:solidFill>
                <a:latin typeface="Arial"/>
              </a:rPr>
              <a:t>Training record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32120" y="2651760"/>
            <a:ext cx="342900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dirty="0">
                <a:solidFill>
                  <a:srgbClr val="5E646B"/>
                </a:solidFill>
                <a:latin typeface="Arial"/>
              </a:rPr>
              <a:t>Upcoming and completed development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73752" y="3474720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37C78"/>
                </a:solidFill>
                <a:latin typeface="Arial"/>
              </a:rPr>
              <a:t>05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32120" y="3456432"/>
            <a:ext cx="3291840" cy="3474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7030A0"/>
                </a:solidFill>
                <a:latin typeface="Arial"/>
              </a:rPr>
              <a:t>Document store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32120" y="3858768"/>
            <a:ext cx="342900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5E646B"/>
                </a:solidFill>
                <a:latin typeface="Arial"/>
              </a:rPr>
              <a:t>Review reports and uploaded evidence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73752" y="4681728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37C78"/>
                </a:solidFill>
                <a:latin typeface="Arial"/>
              </a:rPr>
              <a:t>06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532120" y="4663440"/>
            <a:ext cx="3291840" cy="3474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7030A0"/>
                </a:solidFill>
                <a:latin typeface="Arial"/>
              </a:rPr>
              <a:t>Examination status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32120" y="5065776"/>
            <a:ext cx="342900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5E646B"/>
                </a:solidFill>
                <a:latin typeface="Arial"/>
              </a:rPr>
              <a:t>Thesis and examination progress</a:t>
            </a:r>
          </a:p>
        </p:txBody>
      </p:sp>
    </p:spTree>
    <p:extLst>
      <p:ext uri="{BB962C8B-B14F-4D97-AF65-F5344CB8AC3E}">
        <p14:creationId xmlns:p14="http://schemas.microsoft.com/office/powerpoint/2010/main" val="3339754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BE7ABC-080E-82D0-BCFD-F54F1A640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3879" y="6419088"/>
            <a:ext cx="457200" cy="228600"/>
          </a:xfrm>
        </p:spPr>
        <p:txBody>
          <a:bodyPr/>
          <a:lstStyle/>
          <a:p>
            <a:fld id="{533AEE21-0410-4B91-8D0B-9C1C34D933D0}" type="slidenum">
              <a:rPr lang="en-GB" smtClean="0"/>
              <a:t>6</a:t>
            </a:fld>
            <a:endParaRPr lang="en-GB"/>
          </a:p>
        </p:txBody>
      </p:sp>
      <p:pic>
        <p:nvPicPr>
          <p:cNvPr id="8" name="Picture 2" descr="The University of Manchester">
            <a:hlinkClick r:id="rId2"/>
            <a:extLst>
              <a:ext uri="{FF2B5EF4-FFF2-40B4-BE49-F238E27FC236}">
                <a16:creationId xmlns:a16="http://schemas.microsoft.com/office/drawing/2014/main" id="{87EA1DDF-CE75-AB35-3900-358A518CB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" y="388431"/>
            <a:ext cx="1591056" cy="649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02920" y="1170432"/>
            <a:ext cx="8138160" cy="6766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dirty="0">
                <a:solidFill>
                  <a:srgbClr val="7030A0"/>
                </a:solidFill>
                <a:latin typeface="Arial"/>
              </a:rPr>
              <a:t>Engage with </a:t>
            </a:r>
            <a:r>
              <a:rPr lang="en-GB" sz="2800" b="0">
                <a:solidFill>
                  <a:srgbClr val="7030A0"/>
                </a:solidFill>
                <a:latin typeface="Arial"/>
              </a:rPr>
              <a:t>eProg</a:t>
            </a:r>
            <a:endParaRPr sz="2800" b="0" dirty="0">
              <a:solidFill>
                <a:srgbClr val="7030A0"/>
              </a:solidFill>
              <a:latin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2920" y="1901952"/>
            <a:ext cx="658368" cy="36576"/>
          </a:xfrm>
          <a:prstGeom prst="rect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94360" y="2331720"/>
            <a:ext cx="3337560" cy="329184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5000"/>
              </a:lnSpc>
              <a:spcAft>
                <a:spcPts val="1800"/>
              </a:spcAft>
            </a:pPr>
            <a:r>
              <a:rPr sz="1700" b="1" dirty="0">
                <a:solidFill>
                  <a:srgbClr val="137C78"/>
                </a:solidFill>
                <a:latin typeface="Arial"/>
              </a:rPr>
              <a:t>•  </a:t>
            </a:r>
            <a:r>
              <a:rPr sz="1700" b="0" dirty="0">
                <a:solidFill>
                  <a:srgbClr val="222222"/>
                </a:solidFill>
                <a:latin typeface="Arial"/>
              </a:rPr>
              <a:t>Check milestone status regularly</a:t>
            </a:r>
          </a:p>
          <a:p>
            <a:pPr>
              <a:lnSpc>
                <a:spcPct val="105000"/>
              </a:lnSpc>
              <a:spcAft>
                <a:spcPts val="1800"/>
              </a:spcAft>
            </a:pPr>
            <a:r>
              <a:rPr sz="1700" b="1" dirty="0">
                <a:solidFill>
                  <a:srgbClr val="137C78"/>
                </a:solidFill>
                <a:latin typeface="Arial"/>
              </a:rPr>
              <a:t>•  </a:t>
            </a:r>
            <a:r>
              <a:rPr sz="1700" b="0" dirty="0">
                <a:solidFill>
                  <a:srgbClr val="222222"/>
                </a:solidFill>
                <a:latin typeface="Arial"/>
              </a:rPr>
              <a:t>Upload documents before deadlines</a:t>
            </a:r>
          </a:p>
          <a:p>
            <a:pPr>
              <a:lnSpc>
                <a:spcPct val="105000"/>
              </a:lnSpc>
              <a:spcAft>
                <a:spcPts val="1800"/>
              </a:spcAft>
            </a:pPr>
            <a:r>
              <a:rPr sz="1700" b="1" dirty="0">
                <a:solidFill>
                  <a:srgbClr val="137C78"/>
                </a:solidFill>
                <a:latin typeface="Arial"/>
              </a:rPr>
              <a:t>•  </a:t>
            </a:r>
            <a:r>
              <a:rPr sz="1700" b="0" dirty="0">
                <a:solidFill>
                  <a:srgbClr val="222222"/>
                </a:solidFill>
                <a:latin typeface="Arial"/>
              </a:rPr>
              <a:t>Save drafts while completing forms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rcRect r="25658"/>
          <a:stretch>
            <a:fillRect/>
          </a:stretch>
        </p:blipFill>
        <p:spPr>
          <a:xfrm>
            <a:off x="4160520" y="2240280"/>
            <a:ext cx="4434840" cy="361188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160520" y="5925312"/>
            <a:ext cx="443484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5E646B"/>
                </a:solidFill>
                <a:latin typeface="Arial"/>
              </a:rPr>
              <a:t>Use the navigation to move between your record, milestones and documents.</a:t>
            </a:r>
          </a:p>
        </p:txBody>
      </p:sp>
    </p:spTree>
    <p:extLst>
      <p:ext uri="{BB962C8B-B14F-4D97-AF65-F5344CB8AC3E}">
        <p14:creationId xmlns:p14="http://schemas.microsoft.com/office/powerpoint/2010/main" val="1049016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6922008" y="2148840"/>
            <a:ext cx="1865376" cy="512064"/>
          </a:xfrm>
          <a:prstGeom prst="rect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4791456" y="2148840"/>
            <a:ext cx="1865376" cy="512064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2660904" y="2148840"/>
            <a:ext cx="1865376" cy="512064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30352" y="2148840"/>
            <a:ext cx="1865376" cy="512064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83879" y="6419088"/>
            <a:ext cx="457200" cy="228600"/>
          </a:xfrm>
        </p:spPr>
        <p:txBody>
          <a:bodyPr/>
          <a:lstStyle/>
          <a:p>
            <a:fld id="{533AEE21-0410-4B91-8D0B-9C1C34D933D0}" type="slidenum">
              <a:rPr lang="en-GB" smtClean="0"/>
              <a:t>7</a:t>
            </a:fld>
            <a:endParaRPr lang="en-GB"/>
          </a:p>
        </p:txBody>
      </p:sp>
      <p:pic>
        <p:nvPicPr>
          <p:cNvPr id="3" name="Picture 2" descr="The University of Manchester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" y="388431"/>
            <a:ext cx="1591056" cy="649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/>
          </p:cNvSpPr>
          <p:nvPr/>
        </p:nvSpPr>
        <p:spPr>
          <a:xfrm>
            <a:off x="502920" y="1170432"/>
            <a:ext cx="8138160" cy="6766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GB" sz="2800" b="0">
                <a:solidFill>
                  <a:srgbClr val="7030A0"/>
                </a:solidFill>
                <a:latin typeface="Arial"/>
              </a:rPr>
              <a:t>Milestones structure your progression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901952"/>
            <a:ext cx="658368" cy="36576"/>
          </a:xfrm>
          <a:prstGeom prst="rect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30352" y="2212848"/>
            <a:ext cx="1865376" cy="34747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FFFFFF"/>
                </a:solidFill>
                <a:latin typeface="Arial"/>
              </a:rPr>
              <a:t>YEAR 1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792" y="2852928"/>
            <a:ext cx="36576" cy="2999232"/>
          </a:xfrm>
          <a:prstGeom prst="rect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530352" y="2880360"/>
            <a:ext cx="219456" cy="219456"/>
          </a:xfrm>
          <a:prstGeom prst="ellipse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41247" y="2788920"/>
            <a:ext cx="1517904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222"/>
                </a:solidFill>
                <a:latin typeface="Arial"/>
              </a:rPr>
              <a:t>Planning meeting</a:t>
            </a:r>
          </a:p>
        </p:txBody>
      </p:sp>
      <p:sp>
        <p:nvSpPr>
          <p:cNvPr id="13" name="Oval 12"/>
          <p:cNvSpPr/>
          <p:nvPr/>
        </p:nvSpPr>
        <p:spPr>
          <a:xfrm>
            <a:off x="530352" y="3502152"/>
            <a:ext cx="219456" cy="219456"/>
          </a:xfrm>
          <a:prstGeom prst="ellipse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1247" y="3410712"/>
            <a:ext cx="1517904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dirty="0">
                <a:solidFill>
                  <a:srgbClr val="222222"/>
                </a:solidFill>
                <a:latin typeface="Arial"/>
              </a:rPr>
              <a:t>Core online training</a:t>
            </a:r>
          </a:p>
        </p:txBody>
      </p:sp>
      <p:sp>
        <p:nvSpPr>
          <p:cNvPr id="15" name="Oval 14"/>
          <p:cNvSpPr/>
          <p:nvPr/>
        </p:nvSpPr>
        <p:spPr>
          <a:xfrm>
            <a:off x="530352" y="4123944"/>
            <a:ext cx="219456" cy="219456"/>
          </a:xfrm>
          <a:prstGeom prst="ellipse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1247" y="4032504"/>
            <a:ext cx="1517904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222"/>
                </a:solidFill>
                <a:latin typeface="Arial"/>
              </a:rPr>
              <a:t>Mid-year review</a:t>
            </a:r>
          </a:p>
        </p:txBody>
      </p:sp>
      <p:sp>
        <p:nvSpPr>
          <p:cNvPr id="17" name="Oval 16"/>
          <p:cNvSpPr/>
          <p:nvPr/>
        </p:nvSpPr>
        <p:spPr>
          <a:xfrm>
            <a:off x="530352" y="4745735"/>
            <a:ext cx="219456" cy="219456"/>
          </a:xfrm>
          <a:prstGeom prst="ellipse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41247" y="4654296"/>
            <a:ext cx="1517904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222"/>
                </a:solidFill>
                <a:latin typeface="Arial"/>
              </a:rPr>
              <a:t>Annual review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60904" y="2212848"/>
            <a:ext cx="1865376" cy="34747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FFFFFF"/>
                </a:solidFill>
                <a:latin typeface="Arial"/>
              </a:rPr>
              <a:t>YEAR 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752344" y="2852928"/>
            <a:ext cx="36576" cy="2999232"/>
          </a:xfrm>
          <a:prstGeom prst="rect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2660904" y="2880360"/>
            <a:ext cx="219456" cy="219456"/>
          </a:xfrm>
          <a:prstGeom prst="ellipse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2971800" y="2788920"/>
            <a:ext cx="1517904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222"/>
                </a:solidFill>
                <a:latin typeface="Arial"/>
              </a:rPr>
              <a:t>Ethics approval</a:t>
            </a:r>
          </a:p>
        </p:txBody>
      </p:sp>
      <p:sp>
        <p:nvSpPr>
          <p:cNvPr id="24" name="Oval 23"/>
          <p:cNvSpPr/>
          <p:nvPr/>
        </p:nvSpPr>
        <p:spPr>
          <a:xfrm>
            <a:off x="2660904" y="3502152"/>
            <a:ext cx="219456" cy="219456"/>
          </a:xfrm>
          <a:prstGeom prst="ellipse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2971800" y="3410712"/>
            <a:ext cx="1517904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222"/>
                </a:solidFill>
                <a:latin typeface="Arial"/>
              </a:rPr>
              <a:t>Development needs analysis</a:t>
            </a:r>
          </a:p>
        </p:txBody>
      </p:sp>
      <p:sp>
        <p:nvSpPr>
          <p:cNvPr id="26" name="Oval 25"/>
          <p:cNvSpPr/>
          <p:nvPr/>
        </p:nvSpPr>
        <p:spPr>
          <a:xfrm>
            <a:off x="2660904" y="4123944"/>
            <a:ext cx="219456" cy="219456"/>
          </a:xfrm>
          <a:prstGeom prst="ellipse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2971800" y="4032504"/>
            <a:ext cx="1517904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222"/>
                </a:solidFill>
                <a:latin typeface="Arial"/>
              </a:rPr>
              <a:t>Mid-year review</a:t>
            </a:r>
          </a:p>
        </p:txBody>
      </p:sp>
      <p:sp>
        <p:nvSpPr>
          <p:cNvPr id="28" name="Oval 27"/>
          <p:cNvSpPr/>
          <p:nvPr/>
        </p:nvSpPr>
        <p:spPr>
          <a:xfrm>
            <a:off x="2660904" y="4745736"/>
            <a:ext cx="219456" cy="219456"/>
          </a:xfrm>
          <a:prstGeom prst="ellipse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2971800" y="4654296"/>
            <a:ext cx="1517904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222"/>
                </a:solidFill>
                <a:latin typeface="Arial"/>
              </a:rPr>
              <a:t>Annual review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91456" y="2212848"/>
            <a:ext cx="1865376" cy="34747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FFFFFF"/>
                </a:solidFill>
                <a:latin typeface="Arial"/>
              </a:rPr>
              <a:t>YEAR 3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882896" y="2852928"/>
            <a:ext cx="36576" cy="2999232"/>
          </a:xfrm>
          <a:prstGeom prst="rect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4791456" y="2880360"/>
            <a:ext cx="219456" cy="219456"/>
          </a:xfrm>
          <a:prstGeom prst="ellipse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5102352" y="2788920"/>
            <a:ext cx="1517904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222"/>
                </a:solidFill>
                <a:latin typeface="Arial"/>
              </a:rPr>
              <a:t>Development needs analysis</a:t>
            </a:r>
          </a:p>
        </p:txBody>
      </p:sp>
      <p:sp>
        <p:nvSpPr>
          <p:cNvPr id="35" name="Oval 34"/>
          <p:cNvSpPr/>
          <p:nvPr/>
        </p:nvSpPr>
        <p:spPr>
          <a:xfrm>
            <a:off x="4791456" y="3502152"/>
            <a:ext cx="219456" cy="219456"/>
          </a:xfrm>
          <a:prstGeom prst="ellipse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5102352" y="3410712"/>
            <a:ext cx="1517904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222"/>
                </a:solidFill>
                <a:latin typeface="Arial"/>
              </a:rPr>
              <a:t>Mid-year review</a:t>
            </a:r>
          </a:p>
        </p:txBody>
      </p:sp>
      <p:sp>
        <p:nvSpPr>
          <p:cNvPr id="37" name="Oval 36"/>
          <p:cNvSpPr/>
          <p:nvPr/>
        </p:nvSpPr>
        <p:spPr>
          <a:xfrm>
            <a:off x="4791456" y="4123944"/>
            <a:ext cx="219456" cy="219456"/>
          </a:xfrm>
          <a:prstGeom prst="ellipse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5102352" y="4032504"/>
            <a:ext cx="1517904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222"/>
                </a:solidFill>
                <a:latin typeface="Arial"/>
              </a:rPr>
              <a:t>Annual review</a:t>
            </a:r>
          </a:p>
        </p:txBody>
      </p:sp>
      <p:sp>
        <p:nvSpPr>
          <p:cNvPr id="39" name="Oval 38"/>
          <p:cNvSpPr/>
          <p:nvPr/>
        </p:nvSpPr>
        <p:spPr>
          <a:xfrm>
            <a:off x="4791456" y="4745736"/>
            <a:ext cx="219456" cy="219456"/>
          </a:xfrm>
          <a:prstGeom prst="ellipse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5102352" y="4654296"/>
            <a:ext cx="1517904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dirty="0">
                <a:solidFill>
                  <a:srgbClr val="222222"/>
                </a:solidFill>
                <a:latin typeface="Arial"/>
              </a:rPr>
              <a:t>Submission planning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922008" y="2212848"/>
            <a:ext cx="1865376" cy="34747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FFFFFF"/>
                </a:solidFill>
                <a:latin typeface="Arial"/>
              </a:rPr>
              <a:t>SUBMISSION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013448" y="2852928"/>
            <a:ext cx="36576" cy="2999232"/>
          </a:xfrm>
          <a:prstGeom prst="rect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Oval 43"/>
          <p:cNvSpPr/>
          <p:nvPr/>
        </p:nvSpPr>
        <p:spPr>
          <a:xfrm>
            <a:off x="6922008" y="2880360"/>
            <a:ext cx="219456" cy="219456"/>
          </a:xfrm>
          <a:prstGeom prst="ellipse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7232904" y="2788920"/>
            <a:ext cx="1517904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dirty="0">
                <a:solidFill>
                  <a:srgbClr val="222222"/>
                </a:solidFill>
                <a:latin typeface="Arial"/>
              </a:rPr>
              <a:t>Submission milestones</a:t>
            </a:r>
          </a:p>
        </p:txBody>
      </p:sp>
      <p:sp>
        <p:nvSpPr>
          <p:cNvPr id="46" name="Oval 45"/>
          <p:cNvSpPr/>
          <p:nvPr/>
        </p:nvSpPr>
        <p:spPr>
          <a:xfrm>
            <a:off x="6922008" y="3502152"/>
            <a:ext cx="219456" cy="219456"/>
          </a:xfrm>
          <a:prstGeom prst="ellipse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7232904" y="3410712"/>
            <a:ext cx="1517904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222"/>
                </a:solidFill>
                <a:latin typeface="Arial"/>
              </a:rPr>
              <a:t>Examination process</a:t>
            </a:r>
          </a:p>
        </p:txBody>
      </p:sp>
    </p:spTree>
    <p:extLst>
      <p:ext uri="{BB962C8B-B14F-4D97-AF65-F5344CB8AC3E}">
        <p14:creationId xmlns:p14="http://schemas.microsoft.com/office/powerpoint/2010/main" val="147780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83879" y="6419088"/>
            <a:ext cx="457200" cy="228600"/>
          </a:xfrm>
        </p:spPr>
        <p:txBody>
          <a:bodyPr/>
          <a:lstStyle/>
          <a:p>
            <a:fld id="{533AEE21-0410-4B91-8D0B-9C1C34D933D0}" type="slidenum">
              <a:rPr lang="en-GB" smtClean="0"/>
              <a:t>8</a:t>
            </a:fld>
            <a:endParaRPr lang="en-GB"/>
          </a:p>
        </p:txBody>
      </p:sp>
      <p:pic>
        <p:nvPicPr>
          <p:cNvPr id="5" name="Picture 2" descr="The University of Manchester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" y="388431"/>
            <a:ext cx="1591056" cy="649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2920" y="1170432"/>
            <a:ext cx="8138160" cy="6766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>
                <a:solidFill>
                  <a:srgbClr val="7030A0"/>
                </a:solidFill>
                <a:latin typeface="Arial"/>
              </a:rPr>
              <a:t>Progress reviews are for reflection and feedback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901952"/>
            <a:ext cx="658368" cy="36576"/>
          </a:xfrm>
          <a:prstGeom prst="rect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76072" y="2331720"/>
            <a:ext cx="2423160" cy="3474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37C78"/>
                </a:solidFill>
                <a:latin typeface="Arial"/>
              </a:rPr>
              <a:t>BEFORE</a:t>
            </a:r>
          </a:p>
        </p:txBody>
      </p:sp>
      <p:sp>
        <p:nvSpPr>
          <p:cNvPr id="9" name="Rectangle 8"/>
          <p:cNvSpPr/>
          <p:nvPr/>
        </p:nvSpPr>
        <p:spPr>
          <a:xfrm>
            <a:off x="576072" y="2761488"/>
            <a:ext cx="2423160" cy="32004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76072" y="3090672"/>
            <a:ext cx="292608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37C78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3544" y="3081528"/>
            <a:ext cx="2084831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222"/>
                </a:solidFill>
                <a:latin typeface="Arial"/>
              </a:rPr>
              <a:t>Check requirements and deadlines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6072" y="3931920"/>
            <a:ext cx="292608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37C78"/>
                </a:solidFill>
                <a:latin typeface="Arial"/>
              </a:rP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544" y="3922776"/>
            <a:ext cx="2084831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222"/>
                </a:solidFill>
                <a:latin typeface="Arial"/>
              </a:rPr>
              <a:t>Agree expectations with supervisors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6072" y="4773168"/>
            <a:ext cx="292608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37C78"/>
                </a:solidFill>
                <a:latin typeface="Arial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3544" y="4764024"/>
            <a:ext cx="2084831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222"/>
                </a:solidFill>
                <a:latin typeface="Arial"/>
              </a:rPr>
              <a:t>Submit written work in advance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29000" y="2331720"/>
            <a:ext cx="2423160" cy="3474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37C78"/>
                </a:solidFill>
                <a:latin typeface="Arial"/>
              </a:rPr>
              <a:t>DURING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429000" y="2761488"/>
            <a:ext cx="2423160" cy="32004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429000" y="3090672"/>
            <a:ext cx="292608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37C78"/>
                </a:solidFill>
                <a:latin typeface="Arial"/>
              </a:rPr>
              <a:t>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76472" y="3081528"/>
            <a:ext cx="2084831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222"/>
                </a:solidFill>
                <a:latin typeface="Arial"/>
              </a:rPr>
              <a:t>Discuss progress and challenges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29000" y="3931920"/>
            <a:ext cx="292608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37C78"/>
                </a:solidFill>
                <a:latin typeface="Arial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76472" y="3922776"/>
            <a:ext cx="2084831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 dirty="0">
                <a:solidFill>
                  <a:srgbClr val="222222"/>
                </a:solidFill>
                <a:latin typeface="Arial"/>
              </a:rPr>
              <a:t>Explain your plan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29000" y="4773168"/>
            <a:ext cx="292608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37C78"/>
                </a:solidFill>
                <a:latin typeface="Arial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76472" y="4764024"/>
            <a:ext cx="2084831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 dirty="0">
                <a:solidFill>
                  <a:srgbClr val="222222"/>
                </a:solidFill>
                <a:latin typeface="Arial"/>
              </a:rPr>
              <a:t>Ask for specific feedback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81928" y="2331720"/>
            <a:ext cx="2423160" cy="3474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37C78"/>
                </a:solidFill>
                <a:latin typeface="Arial"/>
              </a:rPr>
              <a:t>AFTER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281928" y="2761488"/>
            <a:ext cx="2423160" cy="32004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281928" y="3090672"/>
            <a:ext cx="292608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37C78"/>
                </a:solidFill>
                <a:latin typeface="Arial"/>
              </a:rPr>
              <a:t>✓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29400" y="3081528"/>
            <a:ext cx="2084831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GB" sz="1500" b="0" dirty="0">
                <a:solidFill>
                  <a:srgbClr val="222222"/>
                </a:solidFill>
                <a:latin typeface="Arial"/>
              </a:rPr>
              <a:t>Panel decision will be confirmed</a:t>
            </a:r>
            <a:endParaRPr sz="1500" b="0" dirty="0">
              <a:solidFill>
                <a:srgbClr val="222222"/>
              </a:solidFill>
              <a:latin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281928" y="3931920"/>
            <a:ext cx="292608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37C78"/>
                </a:solidFill>
                <a:latin typeface="Arial"/>
              </a:rPr>
              <a:t>✓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29400" y="3922776"/>
            <a:ext cx="2084831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GB" sz="1500" dirty="0">
                <a:solidFill>
                  <a:srgbClr val="222222"/>
                </a:solidFill>
                <a:latin typeface="Arial"/>
              </a:rPr>
              <a:t>Work on revision if required</a:t>
            </a:r>
            <a:endParaRPr sz="1500" b="0" dirty="0">
              <a:solidFill>
                <a:srgbClr val="222222"/>
              </a:solidFill>
              <a:latin typeface="Arial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81928" y="4773168"/>
            <a:ext cx="292608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37C78"/>
                </a:solidFill>
                <a:latin typeface="Arial"/>
              </a:rPr>
              <a:t>✓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29400" y="4764024"/>
            <a:ext cx="2084831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222"/>
                </a:solidFill>
                <a:latin typeface="Arial"/>
              </a:rPr>
              <a:t>Check the next milestone</a:t>
            </a:r>
          </a:p>
        </p:txBody>
      </p:sp>
    </p:spTree>
    <p:extLst>
      <p:ext uri="{BB962C8B-B14F-4D97-AF65-F5344CB8AC3E}">
        <p14:creationId xmlns:p14="http://schemas.microsoft.com/office/powerpoint/2010/main" val="1115857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83879" y="6419088"/>
            <a:ext cx="457200" cy="228600"/>
          </a:xfrm>
        </p:spPr>
        <p:txBody>
          <a:bodyPr/>
          <a:lstStyle/>
          <a:p>
            <a:fld id="{533AEE21-0410-4B91-8D0B-9C1C34D933D0}" type="slidenum">
              <a:rPr lang="en-GB" smtClean="0"/>
              <a:t>9</a:t>
            </a:fld>
            <a:endParaRPr lang="en-GB"/>
          </a:p>
        </p:txBody>
      </p:sp>
      <p:pic>
        <p:nvPicPr>
          <p:cNvPr id="11" name="Picture 2" descr="The University of Manchester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" y="388431"/>
            <a:ext cx="1591056" cy="649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02920" y="1170432"/>
            <a:ext cx="8138160" cy="6766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 dirty="0">
                <a:solidFill>
                  <a:srgbClr val="7030A0"/>
                </a:solidFill>
                <a:latin typeface="Arial"/>
              </a:rPr>
              <a:t>Complete forms and uploads </a:t>
            </a:r>
            <a:r>
              <a:rPr lang="en-GB" sz="2800" b="0" dirty="0">
                <a:solidFill>
                  <a:srgbClr val="7030A0"/>
                </a:solidFill>
                <a:latin typeface="Arial"/>
              </a:rPr>
              <a:t>files</a:t>
            </a:r>
            <a:endParaRPr sz="2800" b="0" dirty="0">
              <a:solidFill>
                <a:srgbClr val="7030A0"/>
              </a:solidFill>
              <a:latin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02920" y="1901952"/>
            <a:ext cx="658368" cy="36576"/>
          </a:xfrm>
          <a:prstGeom prst="rect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76072" y="2267712"/>
            <a:ext cx="59436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7030A0"/>
                </a:solidFill>
                <a:latin typeface="Arial"/>
              </a:rPr>
              <a:t>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89304" y="2286000"/>
            <a:ext cx="3127248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222222"/>
                </a:solidFill>
                <a:latin typeface="Arial"/>
              </a:rPr>
              <a:t>Save Draft regularly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9304" y="2706624"/>
            <a:ext cx="3127248" cy="6126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 dirty="0">
                <a:solidFill>
                  <a:srgbClr val="5E646B"/>
                </a:solidFill>
                <a:latin typeface="Arial"/>
              </a:rPr>
              <a:t>eProg </a:t>
            </a:r>
            <a:r>
              <a:rPr lang="en-GB" sz="1500" b="0" dirty="0">
                <a:solidFill>
                  <a:srgbClr val="5E646B"/>
                </a:solidFill>
                <a:latin typeface="Arial"/>
              </a:rPr>
              <a:t>may</a:t>
            </a:r>
            <a:r>
              <a:rPr lang="en-GB" sz="1500" dirty="0">
                <a:solidFill>
                  <a:srgbClr val="5E646B"/>
                </a:solidFill>
                <a:latin typeface="Arial"/>
              </a:rPr>
              <a:t> time out </a:t>
            </a:r>
            <a:r>
              <a:rPr sz="1500" b="0" dirty="0">
                <a:solidFill>
                  <a:srgbClr val="5E646B"/>
                </a:solidFill>
                <a:latin typeface="Arial"/>
              </a:rPr>
              <a:t>while you work. </a:t>
            </a:r>
            <a:r>
              <a:rPr lang="en-GB" sz="1500" dirty="0">
                <a:solidFill>
                  <a:srgbClr val="5E646B"/>
                </a:solidFill>
                <a:latin typeface="Arial"/>
              </a:rPr>
              <a:t>Click Save draft every 5 minutes. Otherwise, you will lose form content!</a:t>
            </a:r>
            <a:r>
              <a:rPr sz="1500" b="0" dirty="0">
                <a:solidFill>
                  <a:srgbClr val="5E646B"/>
                </a:solidFill>
                <a:latin typeface="Arial"/>
              </a:rPr>
              <a:t>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257727" y="4066286"/>
            <a:ext cx="3127248" cy="13716"/>
          </a:xfrm>
          <a:prstGeom prst="rect">
            <a:avLst/>
          </a:prstGeom>
          <a:solidFill>
            <a:srgbClr val="E3E6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76072" y="4297680"/>
            <a:ext cx="59436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7030A0"/>
                </a:solidFill>
                <a:latin typeface="Arial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89304" y="4315968"/>
            <a:ext cx="3127248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222222"/>
                </a:solidFill>
                <a:latin typeface="Arial"/>
              </a:rPr>
              <a:t>Check </a:t>
            </a:r>
            <a:r>
              <a:rPr lang="en-GB" sz="2000" b="1" dirty="0">
                <a:solidFill>
                  <a:srgbClr val="222222"/>
                </a:solidFill>
                <a:latin typeface="Arial"/>
              </a:rPr>
              <a:t>file</a:t>
            </a:r>
            <a:r>
              <a:rPr sz="2000" b="1" dirty="0">
                <a:solidFill>
                  <a:srgbClr val="222222"/>
                </a:solidFill>
                <a:latin typeface="Arial"/>
              </a:rPr>
              <a:t> upload guide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89304" y="4736592"/>
            <a:ext cx="3127248" cy="6126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GB" sz="1500" b="0" dirty="0">
                <a:solidFill>
                  <a:srgbClr val="5E646B"/>
                </a:solidFill>
                <a:latin typeface="Arial"/>
              </a:rPr>
              <a:t>eProg has file upload restrictions</a:t>
            </a:r>
            <a:endParaRPr sz="1500" b="0" dirty="0">
              <a:solidFill>
                <a:srgbClr val="5E646B"/>
              </a:solidFill>
              <a:latin typeface="Arial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289304" y="5376672"/>
            <a:ext cx="3127248" cy="13716"/>
          </a:xfrm>
          <a:prstGeom prst="rect">
            <a:avLst/>
          </a:prstGeom>
          <a:solidFill>
            <a:srgbClr val="E3E6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036ED1-DBB5-5A18-E3DC-E2175FB809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7450" y="2086762"/>
            <a:ext cx="4189980" cy="335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331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83879" y="6419088"/>
            <a:ext cx="457200" cy="228600"/>
          </a:xfrm>
        </p:spPr>
        <p:txBody>
          <a:bodyPr/>
          <a:lstStyle/>
          <a:p>
            <a:fld id="{533AEE21-0410-4B91-8D0B-9C1C34D933D0}" type="slidenum">
              <a:rPr lang="en-GB" smtClean="0"/>
              <a:t>10</a:t>
            </a:fld>
            <a:endParaRPr lang="en-GB"/>
          </a:p>
        </p:txBody>
      </p:sp>
      <p:pic>
        <p:nvPicPr>
          <p:cNvPr id="4" name="Picture 2" descr="The University of Manchester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" y="388431"/>
            <a:ext cx="1591056" cy="649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/>
          </p:cNvSpPr>
          <p:nvPr/>
        </p:nvSpPr>
        <p:spPr>
          <a:xfrm>
            <a:off x="502920" y="1170432"/>
            <a:ext cx="8138160" cy="6766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GB" sz="2800" b="0" dirty="0">
                <a:solidFill>
                  <a:srgbClr val="7030A0"/>
                </a:solidFill>
                <a:latin typeface="Arial"/>
              </a:rPr>
              <a:t>Progress review requirements vary by Programme, Department or School</a:t>
            </a:r>
          </a:p>
        </p:txBody>
      </p:sp>
      <p:sp>
        <p:nvSpPr>
          <p:cNvPr id="6" name="Rectangle 5"/>
          <p:cNvSpPr/>
          <p:nvPr/>
        </p:nvSpPr>
        <p:spPr>
          <a:xfrm>
            <a:off x="483108" y="2348880"/>
            <a:ext cx="658368" cy="36576"/>
          </a:xfrm>
          <a:prstGeom prst="rect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49808" y="5961888"/>
            <a:ext cx="7498079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5E646B"/>
                </a:solidFill>
                <a:latin typeface="Arial"/>
              </a:rPr>
              <a:t>Detailed School examples are included in the appendix.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2761488"/>
            <a:ext cx="640080" cy="438912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sz="2600" b="1">
                <a:solidFill>
                  <a:srgbClr val="137C78"/>
                </a:solidFill>
                <a:latin typeface="Arial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36192" y="2779776"/>
            <a:ext cx="2788920" cy="38404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sz="1800" b="1">
                <a:solidFill>
                  <a:srgbClr val="7030A0"/>
                </a:solidFill>
                <a:latin typeface="Arial"/>
              </a:rPr>
              <a:t>Check current requirements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2761488"/>
            <a:ext cx="3447288" cy="768096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sz="1500" b="0" dirty="0">
                <a:solidFill>
                  <a:srgbClr val="222222"/>
                </a:solidFill>
                <a:latin typeface="Arial"/>
              </a:rPr>
              <a:t>Review your School handbook. Requirements may include taught course completion, a written report, a thesis timeline and a presentation.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536192" y="3886200"/>
            <a:ext cx="6620256" cy="16459"/>
          </a:xfrm>
          <a:prstGeom prst="rect">
            <a:avLst/>
          </a:prstGeom>
          <a:solidFill>
            <a:srgbClr val="E3E6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8368" y="4261103"/>
            <a:ext cx="640080" cy="438912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sz="2600" b="1">
                <a:solidFill>
                  <a:srgbClr val="137C78"/>
                </a:solidFill>
                <a:latin typeface="Arial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36192" y="4279391"/>
            <a:ext cx="2788920" cy="38404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sz="1800" b="1">
                <a:solidFill>
                  <a:srgbClr val="7030A0"/>
                </a:solidFill>
                <a:latin typeface="Arial"/>
              </a:rPr>
              <a:t>Follow local instructions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09160" y="4261103"/>
            <a:ext cx="3447288" cy="768096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sz="1500" b="0">
                <a:solidFill>
                  <a:srgbClr val="222222"/>
                </a:solidFill>
                <a:latin typeface="Arial"/>
              </a:rPr>
              <a:t>Follow guidance from your Programme Director or Department Coordinator.</a:t>
            </a:r>
          </a:p>
        </p:txBody>
      </p:sp>
    </p:spTree>
    <p:extLst>
      <p:ext uri="{BB962C8B-B14F-4D97-AF65-F5344CB8AC3E}">
        <p14:creationId xmlns:p14="http://schemas.microsoft.com/office/powerpoint/2010/main" val="2161741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83879" y="6419088"/>
            <a:ext cx="457200" cy="228600"/>
          </a:xfrm>
        </p:spPr>
        <p:txBody>
          <a:bodyPr/>
          <a:lstStyle/>
          <a:p>
            <a:fld id="{533AEE21-0410-4B91-8D0B-9C1C34D933D0}" type="slidenum">
              <a:rPr lang="en-GB" smtClean="0"/>
              <a:t>11</a:t>
            </a:fld>
            <a:endParaRPr lang="en-GB"/>
          </a:p>
        </p:txBody>
      </p:sp>
      <p:pic>
        <p:nvPicPr>
          <p:cNvPr id="18" name="Picture 2" descr="The University of Manchester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" y="388431"/>
            <a:ext cx="1591056" cy="649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02920" y="1170432"/>
            <a:ext cx="8138160" cy="6766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>
                <a:solidFill>
                  <a:srgbClr val="7030A0"/>
                </a:solidFill>
                <a:latin typeface="Arial"/>
              </a:rPr>
              <a:t>Know where to get help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1901952"/>
            <a:ext cx="658368" cy="36576"/>
          </a:xfrm>
          <a:prstGeom prst="rect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94360" y="2176272"/>
            <a:ext cx="347472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37C78"/>
                </a:solidFill>
                <a:latin typeface="Arial"/>
              </a:rPr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33271" y="2157984"/>
            <a:ext cx="2011680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7030A0"/>
                </a:solidFill>
                <a:latin typeface="Arial"/>
                <a:hlinkClick r:id="rId4"/>
              </a:rPr>
              <a:t>eProg student guide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127248" y="2157984"/>
            <a:ext cx="2852928" cy="6583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5E646B"/>
                </a:solidFill>
                <a:latin typeface="Arial"/>
              </a:rPr>
              <a:t>Step-by-step instructions for using the system.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4360" y="3127248"/>
            <a:ext cx="347472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37C78"/>
                </a:solidFill>
                <a:latin typeface="Arial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33271" y="3108960"/>
            <a:ext cx="2011680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7030A0"/>
                </a:solidFill>
                <a:latin typeface="Arial"/>
                <a:hlinkClick r:id="rId5"/>
              </a:rPr>
              <a:t>Online handbook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27248" y="3108960"/>
            <a:ext cx="2852928" cy="6583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5E646B"/>
                </a:solidFill>
                <a:latin typeface="Arial"/>
              </a:rPr>
              <a:t>Requirements, policies and School guidance.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4360" y="4187952"/>
            <a:ext cx="347472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37C78"/>
                </a:solidFill>
                <a:latin typeface="Arial"/>
              </a:rPr>
              <a:t>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33271" y="4169664"/>
            <a:ext cx="2011680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7030A0"/>
                </a:solidFill>
                <a:latin typeface="Arial"/>
              </a:rPr>
              <a:t>Department Coordinator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127248" y="4169664"/>
            <a:ext cx="2852928" cy="6583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GB" sz="1400" b="0" dirty="0">
                <a:solidFill>
                  <a:srgbClr val="5E646B"/>
                </a:solidFill>
                <a:latin typeface="Arial"/>
              </a:rPr>
              <a:t>Department</a:t>
            </a:r>
            <a:r>
              <a:rPr sz="1400" b="0" dirty="0">
                <a:solidFill>
                  <a:srgbClr val="5E646B"/>
                </a:solidFill>
                <a:latin typeface="Arial"/>
              </a:rPr>
              <a:t>-specific questions</a:t>
            </a:r>
            <a:r>
              <a:rPr lang="en-GB" sz="1400" dirty="0">
                <a:solidFill>
                  <a:srgbClr val="5E646B"/>
                </a:solidFill>
                <a:latin typeface="Arial"/>
              </a:rPr>
              <a:t> a</a:t>
            </a:r>
            <a:r>
              <a:rPr sz="1400" b="0" dirty="0" err="1">
                <a:solidFill>
                  <a:srgbClr val="5E646B"/>
                </a:solidFill>
                <a:latin typeface="Arial"/>
              </a:rPr>
              <a:t>nd</a:t>
            </a:r>
            <a:r>
              <a:rPr sz="1400" b="0" dirty="0">
                <a:solidFill>
                  <a:srgbClr val="5E646B"/>
                </a:solidFill>
                <a:latin typeface="Arial"/>
              </a:rPr>
              <a:t> review arrangements.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4360" y="5285232"/>
            <a:ext cx="347472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37C78"/>
                </a:solidFill>
                <a:latin typeface="Arial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33271" y="5266944"/>
            <a:ext cx="2011680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7030A0"/>
                </a:solidFill>
                <a:latin typeface="Arial"/>
              </a:rPr>
              <a:t>Doctoral Academy team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127248" y="5266944"/>
            <a:ext cx="2852928" cy="6583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dirty="0">
                <a:solidFill>
                  <a:srgbClr val="5E646B"/>
                </a:solidFill>
                <a:latin typeface="Arial"/>
              </a:rPr>
              <a:t>Progression, </a:t>
            </a:r>
            <a:r>
              <a:rPr lang="en-GB" sz="1400" dirty="0">
                <a:solidFill>
                  <a:srgbClr val="5E646B"/>
                </a:solidFill>
                <a:latin typeface="Arial"/>
              </a:rPr>
              <a:t>w</a:t>
            </a:r>
            <a:r>
              <a:rPr sz="1400" b="0" dirty="0" err="1">
                <a:solidFill>
                  <a:srgbClr val="5E646B"/>
                </a:solidFill>
                <a:latin typeface="Arial"/>
              </a:rPr>
              <a:t>elfare</a:t>
            </a:r>
            <a:r>
              <a:rPr sz="1400" b="0" dirty="0">
                <a:solidFill>
                  <a:srgbClr val="5E646B"/>
                </a:solidFill>
                <a:latin typeface="Arial"/>
              </a:rPr>
              <a:t> and wider PGR support.</a:t>
            </a:r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236208" y="2660503"/>
            <a:ext cx="2395728" cy="2826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040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68CC1E-DB8D-23BD-77FA-09E7EF0D1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3879" y="6419088"/>
            <a:ext cx="457200" cy="228600"/>
          </a:xfrm>
        </p:spPr>
        <p:txBody>
          <a:bodyPr/>
          <a:lstStyle/>
          <a:p>
            <a:fld id="{533AEE21-0410-4B91-8D0B-9C1C34D933D0}" type="slidenum">
              <a:rPr lang="en-GB" smtClean="0"/>
              <a:t>12</a:t>
            </a:fld>
            <a:endParaRPr lang="en-GB"/>
          </a:p>
        </p:txBody>
      </p:sp>
      <p:pic>
        <p:nvPicPr>
          <p:cNvPr id="8" name="Picture 2" descr="The University of Manchester">
            <a:hlinkClick r:id="rId2"/>
            <a:extLst>
              <a:ext uri="{FF2B5EF4-FFF2-40B4-BE49-F238E27FC236}">
                <a16:creationId xmlns:a16="http://schemas.microsoft.com/office/drawing/2014/main" id="{F4920408-4BAB-1B4B-340D-A29985F29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" y="388431"/>
            <a:ext cx="1591056" cy="649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02920" y="1170432"/>
            <a:ext cx="8138160" cy="6766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>
                <a:solidFill>
                  <a:srgbClr val="7030A0"/>
                </a:solidFill>
                <a:latin typeface="Arial"/>
              </a:rPr>
              <a:t>Your next three actions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901952"/>
            <a:ext cx="658368" cy="36576"/>
          </a:xfrm>
          <a:prstGeom prst="rect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8368" y="2304288"/>
            <a:ext cx="731520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37C78"/>
                </a:solidFill>
                <a:latin typeface="Arial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72768" y="2313432"/>
            <a:ext cx="283464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7030A0"/>
                </a:solidFill>
                <a:latin typeface="Arial"/>
              </a:rPr>
              <a:t>Log in to eProg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2304288"/>
            <a:ext cx="3794760" cy="6583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dirty="0">
                <a:solidFill>
                  <a:srgbClr val="222222"/>
                </a:solidFill>
                <a:latin typeface="Arial"/>
              </a:rPr>
              <a:t>Confirm that you can access your record.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72768" y="3218688"/>
            <a:ext cx="6656832" cy="16459"/>
          </a:xfrm>
          <a:prstGeom prst="rect">
            <a:avLst/>
          </a:prstGeom>
          <a:solidFill>
            <a:srgbClr val="E3E6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8368" y="3611880"/>
            <a:ext cx="731520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37C78"/>
                </a:solidFill>
                <a:latin typeface="Arial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72768" y="3621024"/>
            <a:ext cx="283464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7030A0"/>
                </a:solidFill>
                <a:latin typeface="Arial"/>
              </a:rPr>
              <a:t>Check your next milestone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34840" y="3611880"/>
            <a:ext cx="3794760" cy="6583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dirty="0">
                <a:solidFill>
                  <a:srgbClr val="222222"/>
                </a:solidFill>
                <a:latin typeface="Arial"/>
              </a:rPr>
              <a:t>Note the requirement</a:t>
            </a:r>
            <a:r>
              <a:rPr lang="en-GB" sz="1600" b="0" dirty="0">
                <a:solidFill>
                  <a:srgbClr val="222222"/>
                </a:solidFill>
                <a:latin typeface="Arial"/>
              </a:rPr>
              <a:t>s </a:t>
            </a:r>
            <a:r>
              <a:rPr sz="1600" b="0" dirty="0">
                <a:solidFill>
                  <a:srgbClr val="222222"/>
                </a:solidFill>
                <a:latin typeface="Arial"/>
              </a:rPr>
              <a:t>and deadline.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572768" y="4526280"/>
            <a:ext cx="6656832" cy="16459"/>
          </a:xfrm>
          <a:prstGeom prst="rect">
            <a:avLst/>
          </a:prstGeom>
          <a:solidFill>
            <a:srgbClr val="E3E6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58368" y="4919472"/>
            <a:ext cx="731520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37C78"/>
                </a:solidFill>
                <a:latin typeface="Arial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72768" y="4928616"/>
            <a:ext cx="283464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7030A0"/>
                </a:solidFill>
                <a:latin typeface="Arial"/>
              </a:rPr>
              <a:t>Bookmark your guidance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34840" y="4919472"/>
            <a:ext cx="3794760" cy="6583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222222"/>
                </a:solidFill>
                <a:latin typeface="Arial"/>
              </a:rPr>
              <a:t>Save the eProg student guide and online handbook.</a:t>
            </a:r>
          </a:p>
        </p:txBody>
      </p:sp>
    </p:spTree>
    <p:extLst>
      <p:ext uri="{BB962C8B-B14F-4D97-AF65-F5344CB8AC3E}">
        <p14:creationId xmlns:p14="http://schemas.microsoft.com/office/powerpoint/2010/main" val="560420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83879" y="6419088"/>
            <a:ext cx="457200" cy="228600"/>
          </a:xfrm>
        </p:spPr>
        <p:txBody>
          <a:bodyPr/>
          <a:lstStyle/>
          <a:p>
            <a:fld id="{533AEE21-0410-4B91-8D0B-9C1C34D933D0}" type="slidenum">
              <a:rPr lang="en-GB" smtClean="0"/>
              <a:t>13</a:t>
            </a:fld>
            <a:endParaRPr lang="en-GB"/>
          </a:p>
        </p:txBody>
      </p:sp>
      <p:pic>
        <p:nvPicPr>
          <p:cNvPr id="5" name="Picture 2" descr="The University of Manchester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" y="388431"/>
            <a:ext cx="1591056" cy="649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8017FF-A8D1-201F-A605-3767C9477BE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71500" y="2596083"/>
            <a:ext cx="8001000" cy="32660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1024128"/>
            <a:ext cx="804672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137C78"/>
                </a:solidFill>
                <a:latin typeface="Arial"/>
              </a:rPr>
              <a:t>APPENDIX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298448"/>
            <a:ext cx="8138160" cy="6766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>
                <a:solidFill>
                  <a:srgbClr val="7030A0"/>
                </a:solidFill>
                <a:latin typeface="Arial"/>
              </a:rPr>
              <a:t>School of Environment, Education and Development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267305"/>
            <a:ext cx="658368" cy="36576"/>
          </a:xfrm>
          <a:prstGeom prst="rect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649073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83879" y="6419088"/>
            <a:ext cx="457200" cy="228600"/>
          </a:xfrm>
        </p:spPr>
        <p:txBody>
          <a:bodyPr/>
          <a:lstStyle/>
          <a:p>
            <a:fld id="{533AEE21-0410-4B91-8D0B-9C1C34D933D0}" type="slidenum">
              <a:rPr lang="en-GB" smtClean="0"/>
              <a:t>14</a:t>
            </a:fld>
            <a:endParaRPr lang="en-GB"/>
          </a:p>
        </p:txBody>
      </p:sp>
      <p:pic>
        <p:nvPicPr>
          <p:cNvPr id="5" name="Picture 2" descr="The University of Manchester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" y="388431"/>
            <a:ext cx="1591056" cy="649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60A3AD-9914-47A9-462D-65BD029A848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149994" y="2286000"/>
            <a:ext cx="4844010" cy="3886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1024128"/>
            <a:ext cx="804672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137C78"/>
                </a:solidFill>
                <a:latin typeface="Arial"/>
              </a:rPr>
              <a:t>APPENDIX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298448"/>
            <a:ext cx="8138160" cy="6766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>
                <a:solidFill>
                  <a:srgbClr val="7030A0"/>
                </a:solidFill>
                <a:latin typeface="Arial"/>
              </a:rPr>
              <a:t>Alliance Manchester Business School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029967"/>
            <a:ext cx="658368" cy="36576"/>
          </a:xfrm>
          <a:prstGeom prst="rect">
            <a:avLst/>
          </a:prstGeom>
          <a:solidFill>
            <a:srgbClr val="137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235822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7749</TotalTime>
  <Words>658</Words>
  <Application>Microsoft Office PowerPoint</Application>
  <PresentationFormat>On-screen Show (4:3)</PresentationFormat>
  <Paragraphs>167</Paragraphs>
  <Slides>14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Supporting your progress with eProg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Manchester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eProg induction September 2013</dc:title>
  <dc:creator>Claire Smith</dc:creator>
  <cp:lastModifiedBy>Anusarin Lowe</cp:lastModifiedBy>
  <cp:revision>234</cp:revision>
  <cp:lastPrinted>2020-02-10T12:02:33Z</cp:lastPrinted>
  <dcterms:created xsi:type="dcterms:W3CDTF">2013-08-07T13:39:56Z</dcterms:created>
  <dcterms:modified xsi:type="dcterms:W3CDTF">2026-09-30T10:21:16Z</dcterms:modified>
</cp:coreProperties>
</file>