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6"/>
  </p:notesMasterIdLst>
  <p:handoutMasterIdLst>
    <p:handoutMasterId r:id="rId27"/>
  </p:handoutMasterIdLst>
  <p:sldIdLst>
    <p:sldId id="314" r:id="rId2"/>
    <p:sldId id="397" r:id="rId3"/>
    <p:sldId id="398" r:id="rId4"/>
    <p:sldId id="392" r:id="rId5"/>
    <p:sldId id="394" r:id="rId6"/>
    <p:sldId id="376" r:id="rId7"/>
    <p:sldId id="350" r:id="rId8"/>
    <p:sldId id="383" r:id="rId9"/>
    <p:sldId id="347" r:id="rId10"/>
    <p:sldId id="396" r:id="rId11"/>
    <p:sldId id="384" r:id="rId12"/>
    <p:sldId id="348" r:id="rId13"/>
    <p:sldId id="349" r:id="rId14"/>
    <p:sldId id="351" r:id="rId15"/>
    <p:sldId id="352" r:id="rId16"/>
    <p:sldId id="395" r:id="rId17"/>
    <p:sldId id="353" r:id="rId18"/>
    <p:sldId id="354" r:id="rId19"/>
    <p:sldId id="342" r:id="rId20"/>
    <p:sldId id="385" r:id="rId21"/>
    <p:sldId id="386" r:id="rId22"/>
    <p:sldId id="388" r:id="rId23"/>
    <p:sldId id="390" r:id="rId24"/>
    <p:sldId id="391" r:id="rId25"/>
  </p:sldIdLst>
  <p:sldSz cx="9144000" cy="6858000" type="screen4x3"/>
  <p:notesSz cx="6669088" cy="9928225"/>
  <p:custDataLst>
    <p:tags r:id="rId28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5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3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57" d="100"/>
          <a:sy n="57" d="100"/>
        </p:scale>
        <p:origin x="-1812" y="-18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9579" cy="49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3" tIns="47786" rIns="95573" bIns="47786" numCol="1" anchor="t" anchorCtr="0" compatLnSpc="1">
            <a:prstTxWarp prst="textNoShape">
              <a:avLst/>
            </a:prstTxWarp>
          </a:bodyPr>
          <a:lstStyle>
            <a:lvl1pPr defTabSz="956347">
              <a:defRPr sz="1300"/>
            </a:lvl1pPr>
          </a:lstStyle>
          <a:p>
            <a:endParaRPr lang="en-GB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7973" y="0"/>
            <a:ext cx="2889579" cy="49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3" tIns="47786" rIns="95573" bIns="47786" numCol="1" anchor="t" anchorCtr="0" compatLnSpc="1">
            <a:prstTxWarp prst="textNoShape">
              <a:avLst/>
            </a:prstTxWarp>
          </a:bodyPr>
          <a:lstStyle>
            <a:lvl1pPr algn="r" defTabSz="956347">
              <a:defRPr sz="1300"/>
            </a:lvl1pPr>
          </a:lstStyle>
          <a:p>
            <a:endParaRPr lang="en-GB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612"/>
            <a:ext cx="2889579" cy="49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3" tIns="47786" rIns="95573" bIns="47786" numCol="1" anchor="b" anchorCtr="0" compatLnSpc="1">
            <a:prstTxWarp prst="textNoShape">
              <a:avLst/>
            </a:prstTxWarp>
          </a:bodyPr>
          <a:lstStyle>
            <a:lvl1pPr defTabSz="956347">
              <a:defRPr sz="1300"/>
            </a:lvl1pPr>
          </a:lstStyle>
          <a:p>
            <a:endParaRPr lang="en-GB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7973" y="9429612"/>
            <a:ext cx="2889579" cy="49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3" tIns="47786" rIns="95573" bIns="47786" numCol="1" anchor="b" anchorCtr="0" compatLnSpc="1">
            <a:prstTxWarp prst="textNoShape">
              <a:avLst/>
            </a:prstTxWarp>
          </a:bodyPr>
          <a:lstStyle>
            <a:lvl1pPr algn="r" defTabSz="956347">
              <a:defRPr sz="1300"/>
            </a:lvl1pPr>
          </a:lstStyle>
          <a:p>
            <a:fld id="{C727DC44-A071-4C08-B5E1-C88203280DA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199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9579" cy="49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3" tIns="47786" rIns="95573" bIns="47786" numCol="1" anchor="t" anchorCtr="0" compatLnSpc="1">
            <a:prstTxWarp prst="textNoShape">
              <a:avLst/>
            </a:prstTxWarp>
          </a:bodyPr>
          <a:lstStyle>
            <a:lvl1pPr defTabSz="956347">
              <a:defRPr sz="1300"/>
            </a:lvl1pPr>
          </a:lstStyle>
          <a:p>
            <a:endParaRPr lang="en-GB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973" y="0"/>
            <a:ext cx="2889579" cy="49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3" tIns="47786" rIns="95573" bIns="47786" numCol="1" anchor="t" anchorCtr="0" compatLnSpc="1">
            <a:prstTxWarp prst="textNoShape">
              <a:avLst/>
            </a:prstTxWarp>
          </a:bodyPr>
          <a:lstStyle>
            <a:lvl1pPr algn="r" defTabSz="956347">
              <a:defRPr sz="1300"/>
            </a:lvl1pPr>
          </a:lstStyle>
          <a:p>
            <a:endParaRPr lang="en-GB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7064" y="4715596"/>
            <a:ext cx="5334963" cy="4468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3" tIns="47786" rIns="95573" bIns="47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612"/>
            <a:ext cx="2889579" cy="49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3" tIns="47786" rIns="95573" bIns="47786" numCol="1" anchor="b" anchorCtr="0" compatLnSpc="1">
            <a:prstTxWarp prst="textNoShape">
              <a:avLst/>
            </a:prstTxWarp>
          </a:bodyPr>
          <a:lstStyle>
            <a:lvl1pPr defTabSz="956347">
              <a:defRPr sz="1300"/>
            </a:lvl1pPr>
          </a:lstStyle>
          <a:p>
            <a:endParaRPr lang="en-GB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973" y="9429612"/>
            <a:ext cx="2889579" cy="49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3" tIns="47786" rIns="95573" bIns="47786" numCol="1" anchor="b" anchorCtr="0" compatLnSpc="1">
            <a:prstTxWarp prst="textNoShape">
              <a:avLst/>
            </a:prstTxWarp>
          </a:bodyPr>
          <a:lstStyle>
            <a:lvl1pPr algn="r" defTabSz="956347">
              <a:defRPr sz="1300"/>
            </a:lvl1pPr>
          </a:lstStyle>
          <a:p>
            <a:fld id="{339443E2-D9FE-48B2-8FD0-7C77FC6AF53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6640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9443E2-D9FE-48B2-8FD0-7C77FC6AF53E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4215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9443E2-D9FE-48B2-8FD0-7C77FC6AF53E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0284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9443E2-D9FE-48B2-8FD0-7C77FC6AF53E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1040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9443E2-D9FE-48B2-8FD0-7C77FC6AF53E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3411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9443E2-D9FE-48B2-8FD0-7C77FC6AF53E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73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245" indent="-2842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795" indent="-2274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9776" indent="-2274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6177" indent="-2274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1000" indent="-2274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5822" indent="-2274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0645" indent="-2274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75467" indent="-2274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2A15896-289C-4D51-8CBA-4C75A237AC6D}" type="slidenum">
              <a:rPr lang="en-GB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GB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3277" indent="-28972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8888" indent="-23177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22443" indent="-23177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85998" indent="-23177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49553" indent="-2317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13108" indent="-2317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76663" indent="-2317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40218" indent="-2317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BE83607-F8BE-4D0C-A17D-28480D811456}" type="slidenum">
              <a:rPr lang="en-GB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GB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9443E2-D9FE-48B2-8FD0-7C77FC6AF53E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85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9443E2-D9FE-48B2-8FD0-7C77FC6AF53E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074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9443E2-D9FE-48B2-8FD0-7C77FC6AF53E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9137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9443E2-D9FE-48B2-8FD0-7C77FC6AF53E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0717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9443E2-D9FE-48B2-8FD0-7C77FC6AF53E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229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000"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2627313" y="6092825"/>
            <a:ext cx="396875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GB" altLang="en-GB"/>
              <a:t>Compliance and Risk</a:t>
            </a:r>
            <a:endParaRPr lang="en-GB"/>
          </a:p>
        </p:txBody>
      </p:sp>
      <p:pic>
        <p:nvPicPr>
          <p:cNvPr id="6" name="Picture 1" descr="TAB_allwhit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10210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GB"/>
              <a:t>Compliance and Risk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4013" y="692150"/>
            <a:ext cx="1982787" cy="54340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5650" y="692150"/>
            <a:ext cx="5795963" cy="54340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GB"/>
              <a:t>Compliance and Risk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GB" dirty="0"/>
              <a:t>Compliance </a:t>
            </a:r>
            <a:r>
              <a:rPr lang="en-GB" altLang="en-GB" dirty="0" smtClean="0"/>
              <a:t>&amp; </a:t>
            </a:r>
            <a:r>
              <a:rPr lang="en-GB" altLang="en-GB" dirty="0"/>
              <a:t>Risk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GB"/>
              <a:t>Compliance and Risk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5650" y="1600200"/>
            <a:ext cx="38893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7425" y="1600200"/>
            <a:ext cx="38893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GB"/>
              <a:t>Compliance and Risk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GB"/>
              <a:t>Compliance and Risk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GB"/>
              <a:t>Compliance and Risk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GB"/>
              <a:t>Compliance and Risk</a:t>
            </a:r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GB"/>
              <a:t>Compliance and Risk</a:t>
            </a:r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GB"/>
              <a:t>Compliance and Risk</a:t>
            </a:r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BD29FF"/>
            </a:gs>
            <a:gs pos="100000">
              <a:srgbClr val="5F008A"/>
            </a:gs>
          </a:gsLst>
          <a:path path="rect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692150"/>
            <a:ext cx="793115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600200"/>
            <a:ext cx="793115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245225"/>
            <a:ext cx="8229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2400">
                <a:solidFill>
                  <a:srgbClr val="9999FF"/>
                </a:solidFill>
                <a:latin typeface="R Frutiger Roman" charset="0"/>
              </a:defRPr>
            </a:lvl1pPr>
          </a:lstStyle>
          <a:p>
            <a:r>
              <a:rPr lang="en-GB" altLang="en-GB"/>
              <a:t>Compliance and Risk</a:t>
            </a:r>
            <a:endParaRPr lang="en-GB"/>
          </a:p>
        </p:txBody>
      </p:sp>
      <p:pic>
        <p:nvPicPr>
          <p:cNvPr id="6" name="Picture 5" descr="TAB_allwhite.eps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00" y="1844824"/>
            <a:ext cx="7931150" cy="1872208"/>
          </a:xfrm>
        </p:spPr>
        <p:txBody>
          <a:bodyPr/>
          <a:lstStyle/>
          <a:p>
            <a:r>
              <a:rPr lang="en-GB" b="1" dirty="0" smtClean="0">
                <a:solidFill>
                  <a:schemeClr val="tx1"/>
                </a:solidFill>
              </a:rPr>
              <a:t/>
            </a:r>
            <a:br>
              <a:rPr lang="en-GB" b="1" dirty="0" smtClean="0">
                <a:solidFill>
                  <a:schemeClr val="tx1"/>
                </a:solidFill>
              </a:rPr>
            </a:br>
            <a:r>
              <a:rPr lang="en-GB" b="1" dirty="0">
                <a:solidFill>
                  <a:schemeClr val="tx1"/>
                </a:solidFill>
              </a:rPr>
              <a:t/>
            </a:r>
            <a:br>
              <a:rPr lang="en-GB" b="1" dirty="0">
                <a:solidFill>
                  <a:schemeClr val="tx1"/>
                </a:solidFill>
              </a:rPr>
            </a:br>
            <a:r>
              <a:rPr lang="en-GB" b="1" dirty="0" smtClean="0">
                <a:solidFill>
                  <a:schemeClr val="tx1"/>
                </a:solidFill>
              </a:rPr>
              <a:t/>
            </a:r>
            <a:br>
              <a:rPr lang="en-GB" b="1" dirty="0" smtClean="0">
                <a:solidFill>
                  <a:schemeClr val="tx1"/>
                </a:solidFill>
              </a:rPr>
            </a:br>
            <a:r>
              <a:rPr lang="en-GB" sz="6600" b="1" dirty="0" smtClean="0">
                <a:solidFill>
                  <a:schemeClr val="tx1"/>
                </a:solidFill>
              </a:rPr>
              <a:t>Outlook and Shared Drives</a:t>
            </a:r>
            <a:r>
              <a:rPr lang="en-GB" b="1" dirty="0" smtClean="0">
                <a:solidFill>
                  <a:schemeClr val="tx1"/>
                </a:solidFill>
              </a:rPr>
              <a:t/>
            </a:r>
            <a:br>
              <a:rPr lang="en-GB" b="1" dirty="0" smtClean="0">
                <a:solidFill>
                  <a:schemeClr val="tx1"/>
                </a:solidFill>
              </a:rPr>
            </a:b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67705" y="5373216"/>
            <a:ext cx="43709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Alan Carter</a:t>
            </a:r>
          </a:p>
          <a:p>
            <a:pPr algn="ctr"/>
            <a:r>
              <a:rPr lang="en-US" sz="2400" dirty="0" smtClean="0"/>
              <a:t>Information Governance Office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Examples of records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Policy papers and recommendations</a:t>
            </a:r>
          </a:p>
          <a:p>
            <a:r>
              <a:rPr lang="en-GB" dirty="0" smtClean="0"/>
              <a:t>Meeting minutes</a:t>
            </a:r>
          </a:p>
          <a:p>
            <a:r>
              <a:rPr lang="en-GB" dirty="0" smtClean="0"/>
              <a:t>Material received from external sources that is used for University business</a:t>
            </a:r>
          </a:p>
          <a:p>
            <a:r>
              <a:rPr lang="en-GB" dirty="0" smtClean="0"/>
              <a:t>Supporting material- raw data</a:t>
            </a:r>
          </a:p>
          <a:p>
            <a:r>
              <a:rPr lang="en-GB" dirty="0" smtClean="0"/>
              <a:t>Correspondence!</a:t>
            </a:r>
          </a:p>
          <a:p>
            <a:r>
              <a:rPr lang="en-GB" dirty="0" smtClean="0"/>
              <a:t>Attachments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altLang="en-GB" smtClean="0"/>
              <a:t>Compliance &amp; Risk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2557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650" y="1124744"/>
            <a:ext cx="7931150" cy="1440160"/>
          </a:xfrm>
        </p:spPr>
        <p:txBody>
          <a:bodyPr/>
          <a:lstStyle/>
          <a:p>
            <a:pPr lvl="0"/>
            <a:r>
              <a:rPr lang="en-GB" dirty="0" smtClean="0">
                <a:solidFill>
                  <a:srgbClr val="FFFFFF"/>
                </a:solidFill>
                <a:ea typeface="+mn-ea"/>
                <a:cs typeface="+mn-cs"/>
              </a:rPr>
              <a:t>Emails which are not records</a:t>
            </a:r>
            <a:r>
              <a:rPr lang="en-GB" sz="3200" b="1" kern="1200" dirty="0">
                <a:solidFill>
                  <a:srgbClr val="FFFFFF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en-GB" sz="3200" b="1" kern="1200" dirty="0">
                <a:solidFill>
                  <a:srgbClr val="FFFFFF"/>
                </a:solidFill>
                <a:latin typeface="Arial" charset="0"/>
                <a:ea typeface="+mn-ea"/>
                <a:cs typeface="+mn-cs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060848"/>
            <a:ext cx="7931150" cy="3489251"/>
          </a:xfrm>
        </p:spPr>
        <p:txBody>
          <a:bodyPr/>
          <a:lstStyle/>
          <a:p>
            <a:r>
              <a:rPr lang="en-GB" dirty="0" smtClean="0"/>
              <a:t>Copies!</a:t>
            </a:r>
          </a:p>
          <a:p>
            <a:r>
              <a:rPr lang="en-GB" dirty="0" smtClean="0"/>
              <a:t>CCs</a:t>
            </a:r>
          </a:p>
          <a:p>
            <a:r>
              <a:rPr lang="en-GB" dirty="0" smtClean="0"/>
              <a:t>Out of Offices </a:t>
            </a:r>
            <a:r>
              <a:rPr lang="en-GB" dirty="0" err="1" smtClean="0"/>
              <a:t>etc</a:t>
            </a:r>
            <a:endParaRPr lang="en-GB" dirty="0" smtClean="0"/>
          </a:p>
          <a:p>
            <a:r>
              <a:rPr lang="en-GB" dirty="0" smtClean="0"/>
              <a:t>JISC mail</a:t>
            </a:r>
          </a:p>
          <a:p>
            <a:r>
              <a:rPr lang="en-GB" dirty="0" smtClean="0"/>
              <a:t>Social communications</a:t>
            </a:r>
          </a:p>
          <a:p>
            <a:r>
              <a:rPr lang="en-GB" dirty="0" smtClean="0"/>
              <a:t>Meeting arrangements</a:t>
            </a:r>
          </a:p>
          <a:p>
            <a:pPr marL="0" indent="0">
              <a:buNone/>
            </a:pPr>
            <a:r>
              <a:rPr lang="en-GB" dirty="0" smtClean="0"/>
              <a:t>These emails should be deleted as soon as possible and in any case not later than the retention schedule would allow</a:t>
            </a:r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650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441" y="1628800"/>
            <a:ext cx="7931150" cy="4464496"/>
          </a:xfrm>
        </p:spPr>
        <p:txBody>
          <a:bodyPr/>
          <a:lstStyle/>
          <a:p>
            <a:r>
              <a:rPr lang="en-US" sz="2400" dirty="0" smtClean="0"/>
              <a:t>Often the sender should keep the record, particularly if the recipient is external</a:t>
            </a:r>
          </a:p>
          <a:p>
            <a:r>
              <a:rPr lang="en-US" sz="2400" dirty="0" smtClean="0"/>
              <a:t>Recipients of external emails</a:t>
            </a:r>
          </a:p>
          <a:p>
            <a:r>
              <a:rPr lang="en-US" sz="2400" dirty="0" smtClean="0"/>
              <a:t>Owners of processes should keep the audit trail- not often clear</a:t>
            </a:r>
          </a:p>
          <a:p>
            <a:r>
              <a:rPr lang="en-US" sz="2400" dirty="0" smtClean="0"/>
              <a:t>How important are you?</a:t>
            </a:r>
          </a:p>
          <a:p>
            <a:endParaRPr lang="en-US" sz="2400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908720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Responsibilities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180423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650" y="1844824"/>
            <a:ext cx="7931150" cy="4536504"/>
          </a:xfrm>
        </p:spPr>
        <p:txBody>
          <a:bodyPr/>
          <a:lstStyle/>
          <a:p>
            <a:r>
              <a:rPr lang="en-GB" sz="2200" dirty="0" smtClean="0"/>
              <a:t>Save as .</a:t>
            </a:r>
            <a:r>
              <a:rPr lang="en-GB" sz="2200" dirty="0" err="1" smtClean="0"/>
              <a:t>msg</a:t>
            </a:r>
            <a:r>
              <a:rPr lang="en-GB" sz="2200" dirty="0" smtClean="0"/>
              <a:t> files</a:t>
            </a:r>
          </a:p>
          <a:p>
            <a:r>
              <a:rPr lang="en-GB" sz="2200" dirty="0" smtClean="0"/>
              <a:t>Set aside an appropriate period of time every day to deal with email management</a:t>
            </a:r>
          </a:p>
          <a:p>
            <a:r>
              <a:rPr lang="en-GB" sz="2200" dirty="0" smtClean="0"/>
              <a:t>Be familiar with the retention requirements for your area of work</a:t>
            </a:r>
          </a:p>
          <a:p>
            <a:r>
              <a:rPr lang="en-GB" sz="2200" dirty="0" smtClean="0"/>
              <a:t>We still hold items in your deleted folder</a:t>
            </a:r>
          </a:p>
          <a:p>
            <a:r>
              <a:rPr lang="en-GB" sz="2200" dirty="0" smtClean="0"/>
              <a:t>Use tools available: flags, duplicate finding, rules</a:t>
            </a:r>
          </a:p>
          <a:p>
            <a:endParaRPr lang="en-GB" sz="2200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35696" y="692696"/>
            <a:ext cx="5904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Practicalities?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180423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1196752"/>
            <a:ext cx="7931150" cy="3600400"/>
          </a:xfrm>
        </p:spPr>
        <p:txBody>
          <a:bodyPr/>
          <a:lstStyle/>
          <a:p>
            <a:pPr eaLnBrk="1" hangingPunct="1"/>
            <a:r>
              <a:rPr lang="en-GB" altLang="en-US" sz="3600" b="1" dirty="0"/>
              <a:t/>
            </a:r>
            <a:br>
              <a:rPr lang="en-GB" altLang="en-US" sz="3600" b="1" dirty="0"/>
            </a:br>
            <a:r>
              <a:rPr lang="en-GB" altLang="en-US" sz="3600" b="1" dirty="0"/>
              <a:t/>
            </a:r>
            <a:br>
              <a:rPr lang="en-GB" altLang="en-US" sz="3600" b="1" dirty="0"/>
            </a:br>
            <a:r>
              <a:rPr lang="en-GB" altLang="en-US" sz="3600" b="1" dirty="0"/>
              <a:t/>
            </a:r>
            <a:br>
              <a:rPr lang="en-GB" altLang="en-US" sz="3600" b="1" dirty="0"/>
            </a:br>
            <a:r>
              <a:rPr lang="en-GB" altLang="en-US" sz="6600" b="1" dirty="0"/>
              <a:t>How to Manage </a:t>
            </a:r>
            <a:r>
              <a:rPr lang="en-GB" altLang="en-US" sz="6600" b="1" dirty="0" smtClean="0"/>
              <a:t>Shared Drives</a:t>
            </a:r>
            <a:r>
              <a:rPr lang="en-GB" altLang="en-US" sz="3600" b="1" dirty="0"/>
              <a:t/>
            </a:r>
            <a:br>
              <a:rPr lang="en-GB" altLang="en-US" sz="3600" b="1" dirty="0"/>
            </a:br>
            <a:r>
              <a:rPr lang="en-GB" altLang="en-US" sz="3600" b="1" dirty="0"/>
              <a:t/>
            </a:r>
            <a:br>
              <a:rPr lang="en-GB" altLang="en-US" sz="3600" b="1" dirty="0"/>
            </a:br>
            <a:endParaRPr lang="en-GB" alt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805264"/>
            <a:ext cx="503982" cy="320899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GB" altLang="en-US" dirty="0" smtClean="0"/>
          </a:p>
          <a:p>
            <a:pPr eaLnBrk="1" hangingPunct="1">
              <a:lnSpc>
                <a:spcPct val="90000"/>
              </a:lnSpc>
            </a:pPr>
            <a:endParaRPr lang="en-GB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14975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908720"/>
            <a:ext cx="7931150" cy="648072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Shared drives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Shared drives (and SharePoint) are the appropriate places to store University records</a:t>
            </a:r>
          </a:p>
          <a:p>
            <a:pPr eaLnBrk="1" hangingPunct="1"/>
            <a:r>
              <a:rPr lang="en-GB" altLang="en-US" dirty="0" smtClean="0"/>
              <a:t>University records should be managed in accordance with the retention schedule</a:t>
            </a:r>
          </a:p>
          <a:p>
            <a:pPr eaLnBrk="1" hangingPunct="1"/>
            <a:r>
              <a:rPr lang="en-GB" altLang="en-US" dirty="0" smtClean="0"/>
              <a:t>University records should be accessible and easy to locate and use</a:t>
            </a:r>
          </a:p>
          <a:p>
            <a:pPr eaLnBrk="1" hangingPunct="1"/>
            <a:r>
              <a:rPr lang="en-GB" altLang="en-US" dirty="0" smtClean="0"/>
              <a:t>University records should be secure</a:t>
            </a:r>
          </a:p>
          <a:p>
            <a:pPr eaLnBrk="1" hangingPunct="1"/>
            <a:endParaRPr lang="en-GB" altLang="en-US" dirty="0" smtClean="0"/>
          </a:p>
          <a:p>
            <a:pPr eaLnBrk="1" hangingPunct="1"/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220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 of shared drives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Should be the default storage location for documents</a:t>
            </a:r>
          </a:p>
          <a:p>
            <a:r>
              <a:rPr lang="en-GB" dirty="0" smtClean="0"/>
              <a:t>Documents should be shared with links rather than as attachments to reduce proliferation</a:t>
            </a:r>
          </a:p>
          <a:p>
            <a:r>
              <a:rPr lang="en-GB" dirty="0" smtClean="0"/>
              <a:t>Used to promote a culture of sharing information and collaboration</a:t>
            </a:r>
          </a:p>
          <a:p>
            <a:r>
              <a:rPr lang="en-GB" dirty="0" smtClean="0"/>
              <a:t>Backed up and recoverable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altLang="en-GB" smtClean="0"/>
              <a:t>Compliance &amp; Risk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909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Roles and responsibilities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Ownership of shared drives should be clear</a:t>
            </a:r>
          </a:p>
          <a:p>
            <a:r>
              <a:rPr lang="en-GB" altLang="en-US" dirty="0" smtClean="0"/>
              <a:t>Responsibilities should be clear among those staff who have access</a:t>
            </a:r>
          </a:p>
          <a:p>
            <a:r>
              <a:rPr lang="en-GB" altLang="en-US" dirty="0" smtClean="0"/>
              <a:t>There should be a clear transition of roles and responsibilities when staff move</a:t>
            </a:r>
          </a:p>
          <a:p>
            <a:r>
              <a:rPr lang="en-GB" altLang="en-US" dirty="0" smtClean="0"/>
              <a:t>Staff who should no longer have access to a drive should be removed</a:t>
            </a:r>
          </a:p>
          <a:p>
            <a:r>
              <a:rPr lang="en-GB" altLang="en-US" dirty="0" smtClean="0"/>
              <a:t>Staff who set up “informal” folders will need to be responsible for their management</a:t>
            </a:r>
          </a:p>
          <a:p>
            <a:pPr marL="0" indent="0">
              <a:buNone/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85550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908720"/>
            <a:ext cx="7931150" cy="725488"/>
          </a:xfrm>
        </p:spPr>
        <p:txBody>
          <a:bodyPr/>
          <a:lstStyle/>
          <a:p>
            <a:pPr eaLnBrk="1" hangingPunct="1"/>
            <a:r>
              <a:rPr lang="en-GB" altLang="en-US" sz="3600" b="1" dirty="0" smtClean="0"/>
              <a:t>University records</a:t>
            </a:r>
            <a:endParaRPr lang="en-GB" altLang="en-US" sz="4000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492896"/>
            <a:ext cx="7931150" cy="3633267"/>
          </a:xfrm>
        </p:spPr>
        <p:txBody>
          <a:bodyPr/>
          <a:lstStyle/>
          <a:p>
            <a:pPr eaLnBrk="1" hangingPunct="1"/>
            <a:r>
              <a:rPr lang="en-GB" altLang="en-US" sz="2800" dirty="0" smtClean="0"/>
              <a:t>Same criteria as for emails</a:t>
            </a:r>
          </a:p>
          <a:p>
            <a:pPr eaLnBrk="1" hangingPunct="1"/>
            <a:r>
              <a:rPr lang="en-GB" altLang="en-US" dirty="0" smtClean="0"/>
              <a:t>Drives can store a mixture of ephemera, copies, versions, reference material and records, but the records should be stored in a distinct filing system</a:t>
            </a:r>
          </a:p>
          <a:p>
            <a:pPr eaLnBrk="1" hangingPunct="1"/>
            <a:r>
              <a:rPr lang="en-GB" altLang="en-US" sz="2800" dirty="0" smtClean="0"/>
              <a:t>Records should be managed, other material should be deleted when no longer needed</a:t>
            </a:r>
          </a:p>
          <a:p>
            <a:pPr eaLnBrk="1" hangingPunct="1"/>
            <a:endParaRPr lang="en-GB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5049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91344"/>
            <a:ext cx="7931150" cy="941512"/>
          </a:xfrm>
        </p:spPr>
        <p:txBody>
          <a:bodyPr/>
          <a:lstStyle/>
          <a:p>
            <a:r>
              <a:rPr lang="en-GB" b="1" dirty="0" smtClean="0">
                <a:solidFill>
                  <a:schemeClr val="tx1"/>
                </a:solidFill>
              </a:rPr>
              <a:t>Structure of shared drives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988840"/>
            <a:ext cx="7931150" cy="3240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Shared drives should have an agreed consistent structure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Files and folders should be subject to naming conventions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High level folder structure should reflect local classification schemes, retention schedules and structure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Folder names should be concise to avoid lengthy </a:t>
            </a:r>
            <a:r>
              <a:rPr lang="en-GB" dirty="0" err="1" smtClean="0"/>
              <a:t>filepaths</a:t>
            </a:r>
            <a:endParaRPr lang="en-GB" dirty="0" smtClean="0"/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50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Unstructured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Data which is not in formal filing systems or databases</a:t>
            </a:r>
          </a:p>
          <a:p>
            <a:r>
              <a:rPr lang="en-GB" dirty="0" smtClean="0"/>
              <a:t>Often not searchable</a:t>
            </a:r>
          </a:p>
          <a:p>
            <a:r>
              <a:rPr lang="en-GB" dirty="0" smtClean="0"/>
              <a:t>No useful metadata</a:t>
            </a:r>
          </a:p>
          <a:p>
            <a:r>
              <a:rPr lang="en-GB" dirty="0" smtClean="0"/>
              <a:t>Often no coherent filing system- data is buried</a:t>
            </a:r>
          </a:p>
          <a:p>
            <a:r>
              <a:rPr lang="en-GB" dirty="0" smtClean="0"/>
              <a:t>No way of applying the retention schedule</a:t>
            </a:r>
          </a:p>
          <a:p>
            <a:r>
              <a:rPr lang="en-GB" dirty="0" smtClean="0"/>
              <a:t>No way of meeting legal obligations</a:t>
            </a:r>
          </a:p>
          <a:p>
            <a:r>
              <a:rPr lang="en-GB" dirty="0" smtClean="0"/>
              <a:t>Data is lost if the person who knows where it is goes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altLang="en-GB" smtClean="0"/>
              <a:t>Compliance &amp; Risk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67064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Structure of shared drives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Lower level folders should be structured in a way which aids management</a:t>
            </a:r>
          </a:p>
          <a:p>
            <a:r>
              <a:rPr lang="en-GB" dirty="0" smtClean="0"/>
              <a:t>Versions kept separate from finished documents</a:t>
            </a:r>
          </a:p>
          <a:p>
            <a:r>
              <a:rPr lang="en-GB" dirty="0" smtClean="0"/>
              <a:t>Dates in a standard format</a:t>
            </a:r>
          </a:p>
          <a:p>
            <a:r>
              <a:rPr lang="en-GB" dirty="0" smtClean="0"/>
              <a:t>Chronological folders to aid disposal</a:t>
            </a:r>
          </a:p>
          <a:p>
            <a:r>
              <a:rPr lang="en-GB" dirty="0" smtClean="0"/>
              <a:t>Naming conventions with standard document types and version numbering</a:t>
            </a:r>
          </a:p>
          <a:p>
            <a:r>
              <a:rPr lang="en-GB" dirty="0" smtClean="0"/>
              <a:t>Close folders when appropriate- e.g. at end of financial year etc.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687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Standard naming conventions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Clear and meaningful names: not “</a:t>
            </a:r>
            <a:r>
              <a:rPr lang="en-GB" dirty="0" err="1" smtClean="0"/>
              <a:t>misc</a:t>
            </a:r>
            <a:r>
              <a:rPr lang="en-GB" dirty="0" smtClean="0"/>
              <a:t>” or “Fred’s files”</a:t>
            </a:r>
          </a:p>
          <a:p>
            <a:r>
              <a:rPr lang="en-GB" dirty="0" smtClean="0"/>
              <a:t>Two or three digit numbers to make them easier to order, </a:t>
            </a:r>
            <a:r>
              <a:rPr lang="en-GB" dirty="0" err="1" smtClean="0"/>
              <a:t>ie</a:t>
            </a:r>
            <a:r>
              <a:rPr lang="en-GB" dirty="0" smtClean="0"/>
              <a:t> [0]01-[9]99</a:t>
            </a:r>
          </a:p>
          <a:p>
            <a:r>
              <a:rPr lang="en-GB" dirty="0" smtClean="0"/>
              <a:t>Surnames before initials!</a:t>
            </a:r>
          </a:p>
          <a:p>
            <a:r>
              <a:rPr lang="en-GB" dirty="0" smtClean="0"/>
              <a:t>Reverse hierarchical order when describing structure: IGO/ Compliance and Risk </a:t>
            </a:r>
          </a:p>
          <a:p>
            <a:r>
              <a:rPr lang="en-GB" dirty="0" smtClean="0"/>
              <a:t>Hierarchical order when </a:t>
            </a:r>
            <a:r>
              <a:rPr lang="en-GB" dirty="0"/>
              <a:t>describing content: </a:t>
            </a:r>
            <a:r>
              <a:rPr lang="en-GB" dirty="0" smtClean="0"/>
              <a:t>Finance/ Invoices/ </a:t>
            </a:r>
            <a:r>
              <a:rPr lang="en-GB" dirty="0"/>
              <a:t>2013-14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582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Records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Identified records stored in formal structures</a:t>
            </a:r>
          </a:p>
          <a:p>
            <a:r>
              <a:rPr lang="en-GB" dirty="0" smtClean="0"/>
              <a:t>Read only where possible</a:t>
            </a:r>
          </a:p>
          <a:p>
            <a:r>
              <a:rPr lang="en-GB" dirty="0" smtClean="0"/>
              <a:t>Documents which are not records should be disposed of when they are no longer needed, but certainly should not be kept for longer than the retention period if they were a record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158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Records Management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Advantages of managing records within shared drives properly:</a:t>
            </a:r>
          </a:p>
          <a:p>
            <a:r>
              <a:rPr lang="en-GB" dirty="0" smtClean="0"/>
              <a:t>Improves ease of location of records</a:t>
            </a:r>
          </a:p>
          <a:p>
            <a:r>
              <a:rPr lang="en-GB" dirty="0" smtClean="0"/>
              <a:t>To distinguish documents from each other</a:t>
            </a:r>
          </a:p>
          <a:p>
            <a:r>
              <a:rPr lang="en-GB" dirty="0" smtClean="0"/>
              <a:t>To enable the sorting of documents</a:t>
            </a:r>
          </a:p>
          <a:p>
            <a:r>
              <a:rPr lang="en-GB" dirty="0" smtClean="0"/>
              <a:t>To enable the confident deletion of documents</a:t>
            </a:r>
          </a:p>
          <a:p>
            <a:r>
              <a:rPr lang="en-GB" dirty="0" smtClean="0"/>
              <a:t>To enable easier migration to new systems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47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Version control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Version numbers should be included in the name of a document if </a:t>
            </a:r>
            <a:r>
              <a:rPr lang="en-GB" dirty="0" smtClean="0"/>
              <a:t>various members </a:t>
            </a:r>
            <a:r>
              <a:rPr lang="en-GB" dirty="0"/>
              <a:t>of staff are working on it at the same </a:t>
            </a:r>
            <a:r>
              <a:rPr lang="en-GB" dirty="0" smtClean="0"/>
              <a:t>time</a:t>
            </a:r>
          </a:p>
          <a:p>
            <a:r>
              <a:rPr lang="en-GB" dirty="0" smtClean="0"/>
              <a:t>Version control numbering should be standard</a:t>
            </a:r>
          </a:p>
          <a:p>
            <a:r>
              <a:rPr lang="en-GB" dirty="0" smtClean="0"/>
              <a:t>Typical: 0.1 for first draft, 0.2, 0.3 </a:t>
            </a:r>
            <a:r>
              <a:rPr lang="en-GB" dirty="0" err="1" smtClean="0"/>
              <a:t>etc</a:t>
            </a:r>
            <a:endParaRPr lang="en-GB" dirty="0" smtClean="0"/>
          </a:p>
          <a:p>
            <a:r>
              <a:rPr lang="en-GB" dirty="0" smtClean="0"/>
              <a:t>Completed document is 1.0</a:t>
            </a:r>
          </a:p>
          <a:p>
            <a:r>
              <a:rPr lang="en-GB" dirty="0" smtClean="0"/>
              <a:t>Minor changes then 1.1, 1.2</a:t>
            </a:r>
          </a:p>
          <a:p>
            <a:r>
              <a:rPr lang="en-GB" dirty="0" smtClean="0"/>
              <a:t>Major changes 2.0, 3.0 </a:t>
            </a:r>
            <a:r>
              <a:rPr lang="en-GB" dirty="0" err="1" smtClean="0"/>
              <a:t>etc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241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Unstructured data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Identified as major risk by GDPR Project</a:t>
            </a:r>
          </a:p>
          <a:p>
            <a:r>
              <a:rPr lang="en-GB" dirty="0" smtClean="0"/>
              <a:t>Will hamper the move to O365</a:t>
            </a:r>
          </a:p>
          <a:p>
            <a:r>
              <a:rPr lang="en-GB" dirty="0" smtClean="0"/>
              <a:t>Biggest repositories are the shared drives and Outlook. Also SharePoint, paper filing systems </a:t>
            </a:r>
            <a:r>
              <a:rPr lang="en-GB" dirty="0" err="1" smtClean="0"/>
              <a:t>etc</a:t>
            </a:r>
            <a:endParaRPr lang="en-GB" dirty="0" smtClean="0"/>
          </a:p>
          <a:p>
            <a:r>
              <a:rPr lang="en-GB" dirty="0" smtClean="0"/>
              <a:t>Starting campaign!</a:t>
            </a:r>
          </a:p>
          <a:p>
            <a:r>
              <a:rPr lang="en-GB" dirty="0" smtClean="0"/>
              <a:t>Put aside 5 minutes a day to sort out today’s work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altLang="en-GB" smtClean="0"/>
              <a:t>Compliance &amp; Risk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5689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Emails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 smtClean="0"/>
              <a:t>Main communication method</a:t>
            </a:r>
          </a:p>
          <a:p>
            <a:r>
              <a:rPr lang="en-GB" sz="3200" dirty="0" smtClean="0"/>
              <a:t>Much formal University business is conducted by email</a:t>
            </a:r>
          </a:p>
          <a:p>
            <a:r>
              <a:rPr lang="en-GB" sz="3200" dirty="0" smtClean="0"/>
              <a:t>Form parts of audit trails</a:t>
            </a:r>
          </a:p>
          <a:p>
            <a:r>
              <a:rPr lang="en-GB" sz="3200" dirty="0" smtClean="0"/>
              <a:t>Much email ephemeral</a:t>
            </a:r>
          </a:p>
          <a:p>
            <a:r>
              <a:rPr lang="en-GB" sz="3200" dirty="0" smtClean="0"/>
              <a:t>But also can contain personal, sensitive and confidential data</a:t>
            </a:r>
          </a:p>
          <a:p>
            <a:r>
              <a:rPr lang="en-GB" sz="3200" dirty="0" smtClean="0"/>
              <a:t>Over half of data incidents involve email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altLang="en-GB" dirty="0" smtClean="0"/>
              <a:t>Compliance &amp; Risk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923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Emails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Emails are the property of the University</a:t>
            </a:r>
          </a:p>
          <a:p>
            <a:pPr marL="0" indent="0">
              <a:buNone/>
            </a:pPr>
            <a:r>
              <a:rPr lang="en-GB" dirty="0" smtClean="0"/>
              <a:t>Emails are subject to the Data Protection Act</a:t>
            </a:r>
          </a:p>
          <a:p>
            <a:pPr marL="0" indent="0">
              <a:buNone/>
            </a:pPr>
            <a:r>
              <a:rPr lang="en-GB" dirty="0" smtClean="0"/>
              <a:t>Emails are subject to the Freedom of Information Act</a:t>
            </a:r>
          </a:p>
          <a:p>
            <a:pPr marL="0" indent="0">
              <a:buNone/>
            </a:pPr>
            <a:r>
              <a:rPr lang="en-GB" dirty="0" smtClean="0"/>
              <a:t>Emails can be used as evidence in legal and disciplinary proceedings</a:t>
            </a:r>
          </a:p>
          <a:p>
            <a:pPr marL="0" indent="0">
              <a:buNone/>
            </a:pPr>
            <a:r>
              <a:rPr lang="en-GB" dirty="0" smtClean="0"/>
              <a:t>Email is not a storage </a:t>
            </a:r>
            <a:r>
              <a:rPr lang="en-GB" dirty="0" smtClean="0"/>
              <a:t>system</a:t>
            </a:r>
          </a:p>
          <a:p>
            <a:pPr marL="0" indent="0">
              <a:buNone/>
            </a:pPr>
            <a:r>
              <a:rPr lang="en-GB" dirty="0" smtClean="0"/>
              <a:t>Email is not backed up for very long centrally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altLang="en-GB" smtClean="0"/>
              <a:t>Compliance &amp; Risk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109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908720"/>
            <a:ext cx="8712968" cy="1080120"/>
          </a:xfrm>
        </p:spPr>
        <p:txBody>
          <a:bodyPr/>
          <a:lstStyle/>
          <a:p>
            <a:pPr eaLnBrk="1" hangingPunct="1"/>
            <a:r>
              <a:rPr lang="en-GB" altLang="en-US" sz="3200" b="1" dirty="0" smtClean="0">
                <a:solidFill>
                  <a:schemeClr val="tx1"/>
                </a:solidFill>
              </a:rPr>
              <a:t>Email best practice (briefly)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988840"/>
            <a:ext cx="7859712" cy="4137323"/>
          </a:xfrm>
        </p:spPr>
        <p:txBody>
          <a:bodyPr/>
          <a:lstStyle/>
          <a:p>
            <a:pPr marL="625475" lvl="1" indent="-446088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GB" altLang="en-US" sz="2400" dirty="0" smtClean="0"/>
              <a:t>Avoid unnecessary use of email – use the telephone!</a:t>
            </a:r>
          </a:p>
          <a:p>
            <a:pPr marL="625475" lvl="1" indent="-446088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GB" altLang="en-US" dirty="0" smtClean="0"/>
              <a:t>Limit emails to just one subject</a:t>
            </a:r>
            <a:endParaRPr lang="en-GB" altLang="en-US" dirty="0"/>
          </a:p>
          <a:p>
            <a:pPr marL="625475" lvl="1" indent="-446088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GB" altLang="en-US" dirty="0" smtClean="0"/>
              <a:t>Limit recipients and ccs to those who actually need to know</a:t>
            </a:r>
            <a:endParaRPr lang="en-GB" altLang="en-US" dirty="0"/>
          </a:p>
          <a:p>
            <a:pPr marL="625475" lvl="1" indent="-446088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GB" altLang="en-US" dirty="0" smtClean="0"/>
              <a:t>Assume that anything you write could be released</a:t>
            </a:r>
          </a:p>
          <a:p>
            <a:pPr marL="625475" lvl="1" indent="-446088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GB" altLang="en-US" dirty="0" smtClean="0"/>
              <a:t>Be careful what you say about individuals- opinion is subject to DP disclosure rules</a:t>
            </a:r>
            <a:endParaRPr lang="en-GB" altLang="en-US" dirty="0"/>
          </a:p>
          <a:p>
            <a:pPr marL="625475" lvl="1" indent="-446088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en-GB" alt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09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7859713" cy="936104"/>
          </a:xfrm>
        </p:spPr>
        <p:txBody>
          <a:bodyPr/>
          <a:lstStyle/>
          <a:p>
            <a:pPr eaLnBrk="1" hangingPunct="1"/>
            <a:r>
              <a:rPr lang="en-GB" altLang="en-US" sz="3200" b="1" dirty="0" smtClean="0"/>
              <a:t>Organise your mailbox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988840"/>
            <a:ext cx="8713788" cy="4319884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altLang="en-US" sz="200" dirty="0" smtClean="0">
              <a:solidFill>
                <a:srgbClr val="6600FF"/>
              </a:solidFill>
              <a:latin typeface="Tahoma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altLang="en-US" b="1" dirty="0" smtClean="0"/>
              <a:t>Set up folders relating to particular tasks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altLang="en-US" b="1" dirty="0" smtClean="0"/>
              <a:t>Align your folder structure with your filing system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altLang="en-US" b="1" dirty="0" smtClean="0"/>
              <a:t>Set up rules to divert particular emails to the right folders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altLang="en-US" b="1" dirty="0" smtClean="0"/>
              <a:t>Get rid of ephemeral messages as soon as possible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altLang="en-US" b="1" dirty="0" smtClean="0"/>
              <a:t>Make sure that the responsibility for managing shared mailboxes is assigned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altLang="en-US" b="1" dirty="0" smtClean="0"/>
              <a:t>Remove records from the email system and store them somewhere else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altLang="en-US" b="1" dirty="0"/>
          </a:p>
          <a:p>
            <a:pPr lvl="1">
              <a:buFontTx/>
              <a:buNone/>
            </a:pPr>
            <a:endParaRPr lang="en-GB" altLang="en-US" b="1" dirty="0" smtClean="0"/>
          </a:p>
          <a:p>
            <a:pPr lvl="1" eaLnBrk="1" hangingPunct="1">
              <a:buFont typeface="Arial" charset="0"/>
              <a:buChar char="•"/>
            </a:pPr>
            <a:endParaRPr lang="en-GB" altLang="en-US" sz="20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endParaRPr lang="en-GB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6257376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908720"/>
            <a:ext cx="7931150" cy="1008112"/>
          </a:xfrm>
        </p:spPr>
        <p:txBody>
          <a:bodyPr/>
          <a:lstStyle/>
          <a:p>
            <a:r>
              <a:rPr lang="en-GB" dirty="0" smtClean="0"/>
              <a:t>Identifying records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838623" y="1941037"/>
            <a:ext cx="75608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Only a small proportion of emails will qualify as a formal business record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Formal business records need to be kept in an appropriate filing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Formal business records need to be managed in line with the appropriate retention, security and access rules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36613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824217"/>
            <a:ext cx="7931150" cy="374998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An email constitutes a record if any of the following apply: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1052736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kern="0" dirty="0" smtClean="0">
                <a:solidFill>
                  <a:srgbClr val="FFFFFF"/>
                </a:solidFill>
                <a:latin typeface="Arial"/>
                <a:ea typeface="+mj-ea"/>
                <a:cs typeface="+mj-cs"/>
              </a:rPr>
              <a:t>Records:</a:t>
            </a:r>
            <a:endParaRPr lang="en-GB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899592" y="2708920"/>
            <a:ext cx="705678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It provides evidence of a business transaction or activity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It needs to be retained for legal purposes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It needs to be retained for financial purposes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It provides evidence of a decision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It authorises an action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It approves a policy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It provides useful data for a future decision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It sets an important precedent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I</a:t>
            </a:r>
            <a:r>
              <a:rPr lang="en-GB" sz="2000" dirty="0" smtClean="0"/>
              <a:t>t provides details of liabilities or responsibilities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It provides information to protect  rights or assets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It contains information of historical value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80423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dc37da6d8cf793ca9671c82538b8359ac8b2ec"/>
</p:tagLst>
</file>

<file path=ppt/theme/theme1.xml><?xml version="1.0" encoding="utf-8"?>
<a:theme xmlns:a="http://schemas.openxmlformats.org/drawingml/2006/main" name="PowerPoint template">
  <a:themeElements>
    <a:clrScheme name="PowerPoint template 14">
      <a:dk1>
        <a:srgbClr val="808080"/>
      </a:dk1>
      <a:lt1>
        <a:srgbClr val="FFFFFF"/>
      </a:lt1>
      <a:dk2>
        <a:srgbClr val="6D009D"/>
      </a:dk2>
      <a:lt2>
        <a:srgbClr val="FFFFFF"/>
      </a:lt2>
      <a:accent1>
        <a:srgbClr val="BBE0E3"/>
      </a:accent1>
      <a:accent2>
        <a:srgbClr val="333399"/>
      </a:accent2>
      <a:accent3>
        <a:srgbClr val="BAAACC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owerPoin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owerPoint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template 13">
        <a:dk1>
          <a:srgbClr val="808080"/>
        </a:dk1>
        <a:lt1>
          <a:srgbClr val="FFFFFF"/>
        </a:lt1>
        <a:dk2>
          <a:srgbClr val="C400AE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DEAAD3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template 14">
        <a:dk1>
          <a:srgbClr val="808080"/>
        </a:dk1>
        <a:lt1>
          <a:srgbClr val="FFFFFF"/>
        </a:lt1>
        <a:dk2>
          <a:srgbClr val="6D009D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BAAACC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10201</TotalTime>
  <Words>1117</Words>
  <Application>Microsoft Office PowerPoint</Application>
  <PresentationFormat>On-screen Show (4:3)</PresentationFormat>
  <Paragraphs>170</Paragraphs>
  <Slides>24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PowerPoint template</vt:lpstr>
      <vt:lpstr>   Outlook and Shared Drives </vt:lpstr>
      <vt:lpstr>Unstructured Data</vt:lpstr>
      <vt:lpstr>Unstructured data 2</vt:lpstr>
      <vt:lpstr>Emails</vt:lpstr>
      <vt:lpstr>Emails</vt:lpstr>
      <vt:lpstr>Email best practice (briefly)</vt:lpstr>
      <vt:lpstr>Organise your mailbox</vt:lpstr>
      <vt:lpstr>Identifying records</vt:lpstr>
      <vt:lpstr>PowerPoint Presentation</vt:lpstr>
      <vt:lpstr>Examples of records</vt:lpstr>
      <vt:lpstr>Emails which are not records </vt:lpstr>
      <vt:lpstr>PowerPoint Presentation</vt:lpstr>
      <vt:lpstr>PowerPoint Presentation</vt:lpstr>
      <vt:lpstr>   How to Manage Shared Drives  </vt:lpstr>
      <vt:lpstr>Shared drives</vt:lpstr>
      <vt:lpstr>Use of shared drives</vt:lpstr>
      <vt:lpstr>Roles and responsibilities</vt:lpstr>
      <vt:lpstr>University records</vt:lpstr>
      <vt:lpstr>Structure of shared drives</vt:lpstr>
      <vt:lpstr>Structure of shared drives 2</vt:lpstr>
      <vt:lpstr>Standard naming conventions</vt:lpstr>
      <vt:lpstr>Records</vt:lpstr>
      <vt:lpstr>Records Management</vt:lpstr>
      <vt:lpstr>Version control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Frost</dc:creator>
  <cp:lastModifiedBy>Alan Carter</cp:lastModifiedBy>
  <cp:revision>379</cp:revision>
  <cp:lastPrinted>2013-10-14T06:52:42Z</cp:lastPrinted>
  <dcterms:created xsi:type="dcterms:W3CDTF">2010-01-15T16:53:17Z</dcterms:created>
  <dcterms:modified xsi:type="dcterms:W3CDTF">2019-03-07T09:14:36Z</dcterms:modified>
</cp:coreProperties>
</file>