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652" r:id="rId2"/>
    <p:sldId id="274" r:id="rId3"/>
    <p:sldId id="1293234220" r:id="rId4"/>
    <p:sldId id="688" r:id="rId5"/>
    <p:sldId id="1293234245" r:id="rId6"/>
    <p:sldId id="1293234246" r:id="rId7"/>
    <p:sldId id="700" r:id="rId8"/>
    <p:sldId id="1293234247" r:id="rId9"/>
    <p:sldId id="259" r:id="rId10"/>
    <p:sldId id="260" r:id="rId11"/>
    <p:sldId id="264" r:id="rId12"/>
    <p:sldId id="265" r:id="rId13"/>
    <p:sldId id="261" r:id="rId14"/>
    <p:sldId id="262" r:id="rId15"/>
    <p:sldId id="263" r:id="rId16"/>
    <p:sldId id="266" r:id="rId17"/>
    <p:sldId id="267" r:id="rId18"/>
    <p:sldId id="268" r:id="rId19"/>
    <p:sldId id="269" r:id="rId20"/>
    <p:sldId id="1293234249" r:id="rId21"/>
    <p:sldId id="1293234251" r:id="rId22"/>
    <p:sldId id="1293234253" r:id="rId23"/>
    <p:sldId id="1293234252" r:id="rId24"/>
    <p:sldId id="1857" r:id="rId25"/>
    <p:sldId id="1859" r:id="rId26"/>
    <p:sldId id="691" r:id="rId27"/>
    <p:sldId id="693" r:id="rId28"/>
    <p:sldId id="384" r:id="rId29"/>
    <p:sldId id="682" r:id="rId30"/>
    <p:sldId id="45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42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73166" autoAdjust="0"/>
  </p:normalViewPr>
  <p:slideViewPr>
    <p:cSldViewPr snapToGrid="0">
      <p:cViewPr varScale="1">
        <p:scale>
          <a:sx n="79" d="100"/>
          <a:sy n="79" d="100"/>
        </p:scale>
        <p:origin x="198" y="5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6A4AF5-28F2-45FC-A04E-06307647DAA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GB"/>
        </a:p>
      </dgm:t>
    </dgm:pt>
    <dgm:pt modelId="{670CD8F3-0355-4364-86E1-F43D0BC81C1B}">
      <dgm:prSet phldrT="[Text]"/>
      <dgm:spPr/>
      <dgm:t>
        <a:bodyPr/>
        <a:lstStyle/>
        <a:p>
          <a:r>
            <a:rPr lang="en-GB" dirty="0">
              <a:solidFill>
                <a:srgbClr val="ED7D31"/>
              </a:solidFill>
            </a:rPr>
            <a:t>LAB: </a:t>
          </a:r>
          <a:r>
            <a:rPr lang="en-GB" dirty="0"/>
            <a:t>Test new products less toxic for environment (2)</a:t>
          </a:r>
        </a:p>
      </dgm:t>
    </dgm:pt>
    <dgm:pt modelId="{B29D8F50-7D39-4DE3-83A3-033F78936939}" type="parTrans" cxnId="{D6B16586-01EE-47F2-834A-3CB2B4D0295E}">
      <dgm:prSet/>
      <dgm:spPr/>
      <dgm:t>
        <a:bodyPr/>
        <a:lstStyle/>
        <a:p>
          <a:endParaRPr lang="en-GB"/>
        </a:p>
      </dgm:t>
    </dgm:pt>
    <dgm:pt modelId="{6727E613-E4B2-4A84-A04D-645DB7FA0914}" type="sibTrans" cxnId="{D6B16586-01EE-47F2-834A-3CB2B4D0295E}">
      <dgm:prSet/>
      <dgm:spPr/>
      <dgm:t>
        <a:bodyPr/>
        <a:lstStyle/>
        <a:p>
          <a:endParaRPr lang="en-GB"/>
        </a:p>
      </dgm:t>
    </dgm:pt>
    <dgm:pt modelId="{FC7C9EB2-1AA8-4E62-ACF9-F079FFFCE23D}">
      <dgm:prSet phldrT="[Text]"/>
      <dgm:spPr/>
      <dgm:t>
        <a:bodyPr/>
        <a:lstStyle/>
        <a:p>
          <a:r>
            <a:rPr lang="en-GB" dirty="0">
              <a:solidFill>
                <a:srgbClr val="ED7D31"/>
              </a:solidFill>
            </a:rPr>
            <a:t>LAB: </a:t>
          </a:r>
          <a:r>
            <a:rPr lang="en-GB" dirty="0"/>
            <a:t>Audit plastics waste and explore or monitor options to increase plastic recycling range or compliance (4)</a:t>
          </a:r>
        </a:p>
      </dgm:t>
    </dgm:pt>
    <dgm:pt modelId="{AB5853F6-F26B-4AF8-A7A0-75B1B8E6AF0B}" type="parTrans" cxnId="{ED3B661F-D9DB-4AF6-A514-E80A54DC817D}">
      <dgm:prSet/>
      <dgm:spPr/>
      <dgm:t>
        <a:bodyPr/>
        <a:lstStyle/>
        <a:p>
          <a:endParaRPr lang="en-GB"/>
        </a:p>
      </dgm:t>
    </dgm:pt>
    <dgm:pt modelId="{9E5216F0-A0AC-431B-9F62-A4B7AAF8D7D8}" type="sibTrans" cxnId="{ED3B661F-D9DB-4AF6-A514-E80A54DC817D}">
      <dgm:prSet/>
      <dgm:spPr/>
      <dgm:t>
        <a:bodyPr/>
        <a:lstStyle/>
        <a:p>
          <a:endParaRPr lang="en-GB"/>
        </a:p>
      </dgm:t>
    </dgm:pt>
    <dgm:pt modelId="{D98BEFAC-7811-4664-B6CC-A207557B3815}">
      <dgm:prSet phldrT="[Text]"/>
      <dgm:spPr/>
      <dgm:t>
        <a:bodyPr/>
        <a:lstStyle/>
        <a:p>
          <a:r>
            <a:rPr lang="en-GB" dirty="0">
              <a:solidFill>
                <a:srgbClr val="ED7D31"/>
              </a:solidFill>
            </a:rPr>
            <a:t>LAB: </a:t>
          </a:r>
          <a:r>
            <a:rPr lang="en-GB" dirty="0"/>
            <a:t>Use 6R to review plastic uses in a lab, a practical or for a technique (4)</a:t>
          </a:r>
        </a:p>
      </dgm:t>
    </dgm:pt>
    <dgm:pt modelId="{419842BE-0C3B-417E-9A36-B60E92E8CF2A}" type="parTrans" cxnId="{8755CBAE-7CF1-4F59-B2BA-B91D1BB5752B}">
      <dgm:prSet/>
      <dgm:spPr/>
      <dgm:t>
        <a:bodyPr/>
        <a:lstStyle/>
        <a:p>
          <a:endParaRPr lang="en-GB"/>
        </a:p>
      </dgm:t>
    </dgm:pt>
    <dgm:pt modelId="{4C8EED12-4294-430B-96F4-2F2EF508AC1B}" type="sibTrans" cxnId="{8755CBAE-7CF1-4F59-B2BA-B91D1BB5752B}">
      <dgm:prSet/>
      <dgm:spPr/>
      <dgm:t>
        <a:bodyPr/>
        <a:lstStyle/>
        <a:p>
          <a:endParaRPr lang="en-GB"/>
        </a:p>
      </dgm:t>
    </dgm:pt>
    <dgm:pt modelId="{ADFDAF8F-F38A-4D0A-8D06-FFC0BA112ADA}">
      <dgm:prSet phldrT="[Text]"/>
      <dgm:spPr/>
      <dgm:t>
        <a:bodyPr/>
        <a:lstStyle/>
        <a:p>
          <a:r>
            <a:rPr lang="en-GB" dirty="0">
              <a:solidFill>
                <a:srgbClr val="ED7D31"/>
              </a:solidFill>
            </a:rPr>
            <a:t>LAB: </a:t>
          </a:r>
          <a:r>
            <a:rPr lang="en-GB" dirty="0"/>
            <a:t>Explore reducing energy use by raising cold storage T or lowering heat equipment T (2) </a:t>
          </a:r>
        </a:p>
      </dgm:t>
    </dgm:pt>
    <dgm:pt modelId="{8CE91BE0-E6D0-404F-9662-A68A8F220D1E}" type="parTrans" cxnId="{93B3D9C0-254D-4CEE-8C8A-03FD4171B6A7}">
      <dgm:prSet/>
      <dgm:spPr/>
      <dgm:t>
        <a:bodyPr/>
        <a:lstStyle/>
        <a:p>
          <a:endParaRPr lang="en-GB"/>
        </a:p>
      </dgm:t>
    </dgm:pt>
    <dgm:pt modelId="{F2FFEC3F-3A5E-4469-80DD-C53632A62BA0}" type="sibTrans" cxnId="{93B3D9C0-254D-4CEE-8C8A-03FD4171B6A7}">
      <dgm:prSet/>
      <dgm:spPr/>
      <dgm:t>
        <a:bodyPr/>
        <a:lstStyle/>
        <a:p>
          <a:endParaRPr lang="en-GB"/>
        </a:p>
      </dgm:t>
    </dgm:pt>
    <dgm:pt modelId="{4CD1D24A-AF14-4CF9-B134-22EC07AED170}">
      <dgm:prSet phldrT="[Text]"/>
      <dgm:spPr/>
      <dgm:t>
        <a:bodyPr/>
        <a:lstStyle/>
        <a:p>
          <a:r>
            <a:rPr lang="en-GB" dirty="0">
              <a:solidFill>
                <a:srgbClr val="ED7D31"/>
              </a:solidFill>
            </a:rPr>
            <a:t>LAB: </a:t>
          </a:r>
          <a:r>
            <a:rPr lang="en-GB" dirty="0"/>
            <a:t>Use 6R to review the provision of students and staff lab coats to define more sustainable options (1)</a:t>
          </a:r>
        </a:p>
      </dgm:t>
    </dgm:pt>
    <dgm:pt modelId="{CB1CD379-9DCB-4AA8-AD1F-4583C42E2925}" type="parTrans" cxnId="{B8FFFF3E-DBAE-4B74-AD2B-2EAAD3C79918}">
      <dgm:prSet/>
      <dgm:spPr/>
      <dgm:t>
        <a:bodyPr/>
        <a:lstStyle/>
        <a:p>
          <a:endParaRPr lang="en-GB"/>
        </a:p>
      </dgm:t>
    </dgm:pt>
    <dgm:pt modelId="{AAE0D1E0-616E-4415-A61B-B90E4E235922}" type="sibTrans" cxnId="{B8FFFF3E-DBAE-4B74-AD2B-2EAAD3C79918}">
      <dgm:prSet/>
      <dgm:spPr/>
      <dgm:t>
        <a:bodyPr/>
        <a:lstStyle/>
        <a:p>
          <a:endParaRPr lang="en-GB"/>
        </a:p>
      </dgm:t>
    </dgm:pt>
    <dgm:pt modelId="{8E2E7042-CE86-449A-958B-60EAD822AA67}">
      <dgm:prSet phldrT="[Text]"/>
      <dgm:spPr/>
      <dgm:t>
        <a:bodyPr/>
        <a:lstStyle/>
        <a:p>
          <a:r>
            <a:rPr lang="en-GB" dirty="0">
              <a:solidFill>
                <a:srgbClr val="ED7D31"/>
              </a:solidFill>
            </a:rPr>
            <a:t>EDUCATION/OUTREACH: </a:t>
          </a:r>
          <a:r>
            <a:rPr lang="en-GB" dirty="0"/>
            <a:t>Develop a 6R education package for primary/secondary school (1) </a:t>
          </a:r>
        </a:p>
      </dgm:t>
    </dgm:pt>
    <dgm:pt modelId="{15B1379A-4479-4B13-B4ED-419EE71ED57D}" type="parTrans" cxnId="{59919EA2-1153-4AB5-840C-C0331F26C452}">
      <dgm:prSet/>
      <dgm:spPr/>
      <dgm:t>
        <a:bodyPr/>
        <a:lstStyle/>
        <a:p>
          <a:endParaRPr lang="en-GB"/>
        </a:p>
      </dgm:t>
    </dgm:pt>
    <dgm:pt modelId="{2D7B6EB4-9966-4644-B5BC-4E9D81EDE971}" type="sibTrans" cxnId="{59919EA2-1153-4AB5-840C-C0331F26C452}">
      <dgm:prSet/>
      <dgm:spPr/>
      <dgm:t>
        <a:bodyPr/>
        <a:lstStyle/>
        <a:p>
          <a:endParaRPr lang="en-GB"/>
        </a:p>
      </dgm:t>
    </dgm:pt>
    <dgm:pt modelId="{B7CB8A88-2788-4B01-9411-1AD1334EE593}">
      <dgm:prSet phldrT="[Text]"/>
      <dgm:spPr/>
      <dgm:t>
        <a:bodyPr/>
        <a:lstStyle/>
        <a:p>
          <a:r>
            <a:rPr lang="en-GB" dirty="0">
              <a:solidFill>
                <a:srgbClr val="ED7D31"/>
              </a:solidFill>
            </a:rPr>
            <a:t>More: </a:t>
          </a:r>
          <a:r>
            <a:rPr lang="en-GB" dirty="0"/>
            <a:t>Green prescription, ….</a:t>
          </a:r>
        </a:p>
      </dgm:t>
    </dgm:pt>
    <dgm:pt modelId="{5FF2B505-84FE-41C2-B749-2D46C957DAFF}" type="parTrans" cxnId="{51594619-7C06-46F1-9D71-17E27A12E8CC}">
      <dgm:prSet/>
      <dgm:spPr/>
      <dgm:t>
        <a:bodyPr/>
        <a:lstStyle/>
        <a:p>
          <a:endParaRPr lang="en-GB"/>
        </a:p>
      </dgm:t>
    </dgm:pt>
    <dgm:pt modelId="{2C2FFDF4-B732-4461-BF87-43AE8C2E02BB}" type="sibTrans" cxnId="{51594619-7C06-46F1-9D71-17E27A12E8CC}">
      <dgm:prSet/>
      <dgm:spPr/>
      <dgm:t>
        <a:bodyPr/>
        <a:lstStyle/>
        <a:p>
          <a:endParaRPr lang="en-GB"/>
        </a:p>
      </dgm:t>
    </dgm:pt>
    <dgm:pt modelId="{86D7A2AD-1663-4FF9-843A-BAA542F6CC77}" type="pres">
      <dgm:prSet presAssocID="{026A4AF5-28F2-45FC-A04E-06307647DAA9}" presName="vert0" presStyleCnt="0">
        <dgm:presLayoutVars>
          <dgm:dir/>
          <dgm:animOne val="branch"/>
          <dgm:animLvl val="lvl"/>
        </dgm:presLayoutVars>
      </dgm:prSet>
      <dgm:spPr/>
      <dgm:t>
        <a:bodyPr/>
        <a:lstStyle/>
        <a:p>
          <a:endParaRPr lang="en-US"/>
        </a:p>
      </dgm:t>
    </dgm:pt>
    <dgm:pt modelId="{CE93CBC0-8251-464D-A1A4-77E05CC2A052}" type="pres">
      <dgm:prSet presAssocID="{670CD8F3-0355-4364-86E1-F43D0BC81C1B}" presName="thickLine" presStyleLbl="alignNode1" presStyleIdx="0" presStyleCnt="7"/>
      <dgm:spPr/>
    </dgm:pt>
    <dgm:pt modelId="{A9C0F1E7-4649-4E49-92B5-104CC25E3F1E}" type="pres">
      <dgm:prSet presAssocID="{670CD8F3-0355-4364-86E1-F43D0BC81C1B}" presName="horz1" presStyleCnt="0"/>
      <dgm:spPr/>
    </dgm:pt>
    <dgm:pt modelId="{92F7F11A-0224-4E2D-B2AE-99116E2F63FD}" type="pres">
      <dgm:prSet presAssocID="{670CD8F3-0355-4364-86E1-F43D0BC81C1B}" presName="tx1" presStyleLbl="revTx" presStyleIdx="0" presStyleCnt="7"/>
      <dgm:spPr/>
      <dgm:t>
        <a:bodyPr/>
        <a:lstStyle/>
        <a:p>
          <a:endParaRPr lang="en-US"/>
        </a:p>
      </dgm:t>
    </dgm:pt>
    <dgm:pt modelId="{59574899-BF81-4D52-AAC3-6ED05A55715C}" type="pres">
      <dgm:prSet presAssocID="{670CD8F3-0355-4364-86E1-F43D0BC81C1B}" presName="vert1" presStyleCnt="0"/>
      <dgm:spPr/>
    </dgm:pt>
    <dgm:pt modelId="{8EE0F66C-2B6A-407A-BE28-CA266ED41F94}" type="pres">
      <dgm:prSet presAssocID="{FC7C9EB2-1AA8-4E62-ACF9-F079FFFCE23D}" presName="thickLine" presStyleLbl="alignNode1" presStyleIdx="1" presStyleCnt="7"/>
      <dgm:spPr/>
    </dgm:pt>
    <dgm:pt modelId="{0F6EA6BB-12FB-4E8F-90E9-71CDFB116E38}" type="pres">
      <dgm:prSet presAssocID="{FC7C9EB2-1AA8-4E62-ACF9-F079FFFCE23D}" presName="horz1" presStyleCnt="0"/>
      <dgm:spPr/>
    </dgm:pt>
    <dgm:pt modelId="{228F626B-B4FB-4F81-89A6-EB0467D3FEF5}" type="pres">
      <dgm:prSet presAssocID="{FC7C9EB2-1AA8-4E62-ACF9-F079FFFCE23D}" presName="tx1" presStyleLbl="revTx" presStyleIdx="1" presStyleCnt="7"/>
      <dgm:spPr/>
      <dgm:t>
        <a:bodyPr/>
        <a:lstStyle/>
        <a:p>
          <a:endParaRPr lang="en-US"/>
        </a:p>
      </dgm:t>
    </dgm:pt>
    <dgm:pt modelId="{A655948C-5ADC-460A-ABB9-7954B4D347D4}" type="pres">
      <dgm:prSet presAssocID="{FC7C9EB2-1AA8-4E62-ACF9-F079FFFCE23D}" presName="vert1" presStyleCnt="0"/>
      <dgm:spPr/>
    </dgm:pt>
    <dgm:pt modelId="{C65D1B38-4A38-43DF-A792-972955A3B430}" type="pres">
      <dgm:prSet presAssocID="{D98BEFAC-7811-4664-B6CC-A207557B3815}" presName="thickLine" presStyleLbl="alignNode1" presStyleIdx="2" presStyleCnt="7"/>
      <dgm:spPr/>
    </dgm:pt>
    <dgm:pt modelId="{56668794-DF72-45EB-82C7-A100256F2D1C}" type="pres">
      <dgm:prSet presAssocID="{D98BEFAC-7811-4664-B6CC-A207557B3815}" presName="horz1" presStyleCnt="0"/>
      <dgm:spPr/>
    </dgm:pt>
    <dgm:pt modelId="{DBFD8EFA-21DB-4559-992E-BCD91218EBF8}" type="pres">
      <dgm:prSet presAssocID="{D98BEFAC-7811-4664-B6CC-A207557B3815}" presName="tx1" presStyleLbl="revTx" presStyleIdx="2" presStyleCnt="7"/>
      <dgm:spPr/>
      <dgm:t>
        <a:bodyPr/>
        <a:lstStyle/>
        <a:p>
          <a:endParaRPr lang="en-US"/>
        </a:p>
      </dgm:t>
    </dgm:pt>
    <dgm:pt modelId="{59B015D1-A8E1-49FC-8E19-B3791BD65EF9}" type="pres">
      <dgm:prSet presAssocID="{D98BEFAC-7811-4664-B6CC-A207557B3815}" presName="vert1" presStyleCnt="0"/>
      <dgm:spPr/>
    </dgm:pt>
    <dgm:pt modelId="{3F4BB082-BE99-444D-995E-4DE7ED27E965}" type="pres">
      <dgm:prSet presAssocID="{ADFDAF8F-F38A-4D0A-8D06-FFC0BA112ADA}" presName="thickLine" presStyleLbl="alignNode1" presStyleIdx="3" presStyleCnt="7"/>
      <dgm:spPr/>
    </dgm:pt>
    <dgm:pt modelId="{679342CD-B5E8-42B2-97ED-9456388815FC}" type="pres">
      <dgm:prSet presAssocID="{ADFDAF8F-F38A-4D0A-8D06-FFC0BA112ADA}" presName="horz1" presStyleCnt="0"/>
      <dgm:spPr/>
    </dgm:pt>
    <dgm:pt modelId="{F906C211-79F8-408E-8CB9-8B72A0751DEA}" type="pres">
      <dgm:prSet presAssocID="{ADFDAF8F-F38A-4D0A-8D06-FFC0BA112ADA}" presName="tx1" presStyleLbl="revTx" presStyleIdx="3" presStyleCnt="7"/>
      <dgm:spPr/>
      <dgm:t>
        <a:bodyPr/>
        <a:lstStyle/>
        <a:p>
          <a:endParaRPr lang="en-US"/>
        </a:p>
      </dgm:t>
    </dgm:pt>
    <dgm:pt modelId="{5C661B4A-895D-4D4D-B4BA-00E00E399559}" type="pres">
      <dgm:prSet presAssocID="{ADFDAF8F-F38A-4D0A-8D06-FFC0BA112ADA}" presName="vert1" presStyleCnt="0"/>
      <dgm:spPr/>
    </dgm:pt>
    <dgm:pt modelId="{B92FD404-A4F8-44EF-875A-383F1CA63F87}" type="pres">
      <dgm:prSet presAssocID="{4CD1D24A-AF14-4CF9-B134-22EC07AED170}" presName="thickLine" presStyleLbl="alignNode1" presStyleIdx="4" presStyleCnt="7"/>
      <dgm:spPr/>
    </dgm:pt>
    <dgm:pt modelId="{0E9837DE-8F3B-46DC-9BD9-3E0F2CD7FFE9}" type="pres">
      <dgm:prSet presAssocID="{4CD1D24A-AF14-4CF9-B134-22EC07AED170}" presName="horz1" presStyleCnt="0"/>
      <dgm:spPr/>
    </dgm:pt>
    <dgm:pt modelId="{B6C0C7E6-017C-427C-8EA9-B3AC9FD78623}" type="pres">
      <dgm:prSet presAssocID="{4CD1D24A-AF14-4CF9-B134-22EC07AED170}" presName="tx1" presStyleLbl="revTx" presStyleIdx="4" presStyleCnt="7"/>
      <dgm:spPr/>
      <dgm:t>
        <a:bodyPr/>
        <a:lstStyle/>
        <a:p>
          <a:endParaRPr lang="en-US"/>
        </a:p>
      </dgm:t>
    </dgm:pt>
    <dgm:pt modelId="{6CA63011-042A-4B61-B249-CE0DEF8B3F6F}" type="pres">
      <dgm:prSet presAssocID="{4CD1D24A-AF14-4CF9-B134-22EC07AED170}" presName="vert1" presStyleCnt="0"/>
      <dgm:spPr/>
    </dgm:pt>
    <dgm:pt modelId="{8544DB68-4C92-4E89-8E67-F02193C87051}" type="pres">
      <dgm:prSet presAssocID="{8E2E7042-CE86-449A-958B-60EAD822AA67}" presName="thickLine" presStyleLbl="alignNode1" presStyleIdx="5" presStyleCnt="7"/>
      <dgm:spPr/>
    </dgm:pt>
    <dgm:pt modelId="{405B4683-3598-4719-92B9-FBE51893EBC4}" type="pres">
      <dgm:prSet presAssocID="{8E2E7042-CE86-449A-958B-60EAD822AA67}" presName="horz1" presStyleCnt="0"/>
      <dgm:spPr/>
    </dgm:pt>
    <dgm:pt modelId="{62946261-3D62-4B09-8764-0A7C42496A59}" type="pres">
      <dgm:prSet presAssocID="{8E2E7042-CE86-449A-958B-60EAD822AA67}" presName="tx1" presStyleLbl="revTx" presStyleIdx="5" presStyleCnt="7"/>
      <dgm:spPr/>
      <dgm:t>
        <a:bodyPr/>
        <a:lstStyle/>
        <a:p>
          <a:endParaRPr lang="en-US"/>
        </a:p>
      </dgm:t>
    </dgm:pt>
    <dgm:pt modelId="{C8C17C10-A67E-4B17-8B93-4E442CE244F9}" type="pres">
      <dgm:prSet presAssocID="{8E2E7042-CE86-449A-958B-60EAD822AA67}" presName="vert1" presStyleCnt="0"/>
      <dgm:spPr/>
    </dgm:pt>
    <dgm:pt modelId="{ACF86CE8-4F09-4B13-932E-F80A45EE742A}" type="pres">
      <dgm:prSet presAssocID="{B7CB8A88-2788-4B01-9411-1AD1334EE593}" presName="thickLine" presStyleLbl="alignNode1" presStyleIdx="6" presStyleCnt="7"/>
      <dgm:spPr/>
    </dgm:pt>
    <dgm:pt modelId="{A0D1176B-ED03-4494-8193-829E9EF9D013}" type="pres">
      <dgm:prSet presAssocID="{B7CB8A88-2788-4B01-9411-1AD1334EE593}" presName="horz1" presStyleCnt="0"/>
      <dgm:spPr/>
    </dgm:pt>
    <dgm:pt modelId="{4D3B7D3B-E33C-4F98-AF03-8C2E9AAA70D8}" type="pres">
      <dgm:prSet presAssocID="{B7CB8A88-2788-4B01-9411-1AD1334EE593}" presName="tx1" presStyleLbl="revTx" presStyleIdx="6" presStyleCnt="7"/>
      <dgm:spPr/>
      <dgm:t>
        <a:bodyPr/>
        <a:lstStyle/>
        <a:p>
          <a:endParaRPr lang="en-US"/>
        </a:p>
      </dgm:t>
    </dgm:pt>
    <dgm:pt modelId="{0C1B50BF-224A-4749-8C5A-287E2894684F}" type="pres">
      <dgm:prSet presAssocID="{B7CB8A88-2788-4B01-9411-1AD1334EE593}" presName="vert1" presStyleCnt="0"/>
      <dgm:spPr/>
    </dgm:pt>
  </dgm:ptLst>
  <dgm:cxnLst>
    <dgm:cxn modelId="{E3AD9C82-C24C-4163-B774-8ABE3F5FC318}" type="presOf" srcId="{FC7C9EB2-1AA8-4E62-ACF9-F079FFFCE23D}" destId="{228F626B-B4FB-4F81-89A6-EB0467D3FEF5}" srcOrd="0" destOrd="0" presId="urn:microsoft.com/office/officeart/2008/layout/LinedList"/>
    <dgm:cxn modelId="{7AD3AB8F-10AB-42CB-9826-BA488DB8E583}" type="presOf" srcId="{4CD1D24A-AF14-4CF9-B134-22EC07AED170}" destId="{B6C0C7E6-017C-427C-8EA9-B3AC9FD78623}" srcOrd="0" destOrd="0" presId="urn:microsoft.com/office/officeart/2008/layout/LinedList"/>
    <dgm:cxn modelId="{A161E99D-8D7C-40C6-B49C-E9C97FBD2960}" type="presOf" srcId="{D98BEFAC-7811-4664-B6CC-A207557B3815}" destId="{DBFD8EFA-21DB-4559-992E-BCD91218EBF8}" srcOrd="0" destOrd="0" presId="urn:microsoft.com/office/officeart/2008/layout/LinedList"/>
    <dgm:cxn modelId="{B3C9A4CF-4CF4-412E-8AFD-8CE637E8A6E9}" type="presOf" srcId="{8E2E7042-CE86-449A-958B-60EAD822AA67}" destId="{62946261-3D62-4B09-8764-0A7C42496A59}" srcOrd="0" destOrd="0" presId="urn:microsoft.com/office/officeart/2008/layout/LinedList"/>
    <dgm:cxn modelId="{5BD2E3BB-1C50-43D4-8025-45384863D3DE}" type="presOf" srcId="{670CD8F3-0355-4364-86E1-F43D0BC81C1B}" destId="{92F7F11A-0224-4E2D-B2AE-99116E2F63FD}" srcOrd="0" destOrd="0" presId="urn:microsoft.com/office/officeart/2008/layout/LinedList"/>
    <dgm:cxn modelId="{D6B16586-01EE-47F2-834A-3CB2B4D0295E}" srcId="{026A4AF5-28F2-45FC-A04E-06307647DAA9}" destId="{670CD8F3-0355-4364-86E1-F43D0BC81C1B}" srcOrd="0" destOrd="0" parTransId="{B29D8F50-7D39-4DE3-83A3-033F78936939}" sibTransId="{6727E613-E4B2-4A84-A04D-645DB7FA0914}"/>
    <dgm:cxn modelId="{BD93C5FF-6D9F-4E6C-B338-D89E808911F9}" type="presOf" srcId="{ADFDAF8F-F38A-4D0A-8D06-FFC0BA112ADA}" destId="{F906C211-79F8-408E-8CB9-8B72A0751DEA}" srcOrd="0" destOrd="0" presId="urn:microsoft.com/office/officeart/2008/layout/LinedList"/>
    <dgm:cxn modelId="{93B3D9C0-254D-4CEE-8C8A-03FD4171B6A7}" srcId="{026A4AF5-28F2-45FC-A04E-06307647DAA9}" destId="{ADFDAF8F-F38A-4D0A-8D06-FFC0BA112ADA}" srcOrd="3" destOrd="0" parTransId="{8CE91BE0-E6D0-404F-9662-A68A8F220D1E}" sibTransId="{F2FFEC3F-3A5E-4469-80DD-C53632A62BA0}"/>
    <dgm:cxn modelId="{51594619-7C06-46F1-9D71-17E27A12E8CC}" srcId="{026A4AF5-28F2-45FC-A04E-06307647DAA9}" destId="{B7CB8A88-2788-4B01-9411-1AD1334EE593}" srcOrd="6" destOrd="0" parTransId="{5FF2B505-84FE-41C2-B749-2D46C957DAFF}" sibTransId="{2C2FFDF4-B732-4461-BF87-43AE8C2E02BB}"/>
    <dgm:cxn modelId="{ED3B661F-D9DB-4AF6-A514-E80A54DC817D}" srcId="{026A4AF5-28F2-45FC-A04E-06307647DAA9}" destId="{FC7C9EB2-1AA8-4E62-ACF9-F079FFFCE23D}" srcOrd="1" destOrd="0" parTransId="{AB5853F6-F26B-4AF8-A7A0-75B1B8E6AF0B}" sibTransId="{9E5216F0-A0AC-431B-9F62-A4B7AAF8D7D8}"/>
    <dgm:cxn modelId="{59919EA2-1153-4AB5-840C-C0331F26C452}" srcId="{026A4AF5-28F2-45FC-A04E-06307647DAA9}" destId="{8E2E7042-CE86-449A-958B-60EAD822AA67}" srcOrd="5" destOrd="0" parTransId="{15B1379A-4479-4B13-B4ED-419EE71ED57D}" sibTransId="{2D7B6EB4-9966-4644-B5BC-4E9D81EDE971}"/>
    <dgm:cxn modelId="{421B3892-7F0C-4E5E-A569-CE27999D05DC}" type="presOf" srcId="{B7CB8A88-2788-4B01-9411-1AD1334EE593}" destId="{4D3B7D3B-E33C-4F98-AF03-8C2E9AAA70D8}" srcOrd="0" destOrd="0" presId="urn:microsoft.com/office/officeart/2008/layout/LinedList"/>
    <dgm:cxn modelId="{B8FFFF3E-DBAE-4B74-AD2B-2EAAD3C79918}" srcId="{026A4AF5-28F2-45FC-A04E-06307647DAA9}" destId="{4CD1D24A-AF14-4CF9-B134-22EC07AED170}" srcOrd="4" destOrd="0" parTransId="{CB1CD379-9DCB-4AA8-AD1F-4583C42E2925}" sibTransId="{AAE0D1E0-616E-4415-A61B-B90E4E235922}"/>
    <dgm:cxn modelId="{3B6E6903-B94D-4922-BFFB-ECA3A0A2FEEB}" type="presOf" srcId="{026A4AF5-28F2-45FC-A04E-06307647DAA9}" destId="{86D7A2AD-1663-4FF9-843A-BAA542F6CC77}" srcOrd="0" destOrd="0" presId="urn:microsoft.com/office/officeart/2008/layout/LinedList"/>
    <dgm:cxn modelId="{8755CBAE-7CF1-4F59-B2BA-B91D1BB5752B}" srcId="{026A4AF5-28F2-45FC-A04E-06307647DAA9}" destId="{D98BEFAC-7811-4664-B6CC-A207557B3815}" srcOrd="2" destOrd="0" parTransId="{419842BE-0C3B-417E-9A36-B60E92E8CF2A}" sibTransId="{4C8EED12-4294-430B-96F4-2F2EF508AC1B}"/>
    <dgm:cxn modelId="{01D20910-8610-4EC5-912F-7B7AF5CEDE25}" type="presParOf" srcId="{86D7A2AD-1663-4FF9-843A-BAA542F6CC77}" destId="{CE93CBC0-8251-464D-A1A4-77E05CC2A052}" srcOrd="0" destOrd="0" presId="urn:microsoft.com/office/officeart/2008/layout/LinedList"/>
    <dgm:cxn modelId="{B2D7C1AB-5182-451F-9864-CE51074D952A}" type="presParOf" srcId="{86D7A2AD-1663-4FF9-843A-BAA542F6CC77}" destId="{A9C0F1E7-4649-4E49-92B5-104CC25E3F1E}" srcOrd="1" destOrd="0" presId="urn:microsoft.com/office/officeart/2008/layout/LinedList"/>
    <dgm:cxn modelId="{FB40571B-35B0-403F-9CBD-B7C0E0321489}" type="presParOf" srcId="{A9C0F1E7-4649-4E49-92B5-104CC25E3F1E}" destId="{92F7F11A-0224-4E2D-B2AE-99116E2F63FD}" srcOrd="0" destOrd="0" presId="urn:microsoft.com/office/officeart/2008/layout/LinedList"/>
    <dgm:cxn modelId="{2DA96E1D-DDEF-4D1F-B0A3-626D048AF3F1}" type="presParOf" srcId="{A9C0F1E7-4649-4E49-92B5-104CC25E3F1E}" destId="{59574899-BF81-4D52-AAC3-6ED05A55715C}" srcOrd="1" destOrd="0" presId="urn:microsoft.com/office/officeart/2008/layout/LinedList"/>
    <dgm:cxn modelId="{2F8BD501-D429-4804-A63D-0AD760B45017}" type="presParOf" srcId="{86D7A2AD-1663-4FF9-843A-BAA542F6CC77}" destId="{8EE0F66C-2B6A-407A-BE28-CA266ED41F94}" srcOrd="2" destOrd="0" presId="urn:microsoft.com/office/officeart/2008/layout/LinedList"/>
    <dgm:cxn modelId="{86DCE2F1-6FE3-4F5B-9A27-9447BCD5996D}" type="presParOf" srcId="{86D7A2AD-1663-4FF9-843A-BAA542F6CC77}" destId="{0F6EA6BB-12FB-4E8F-90E9-71CDFB116E38}" srcOrd="3" destOrd="0" presId="urn:microsoft.com/office/officeart/2008/layout/LinedList"/>
    <dgm:cxn modelId="{270DE666-3D56-46D6-9EA3-FB5C982219C0}" type="presParOf" srcId="{0F6EA6BB-12FB-4E8F-90E9-71CDFB116E38}" destId="{228F626B-B4FB-4F81-89A6-EB0467D3FEF5}" srcOrd="0" destOrd="0" presId="urn:microsoft.com/office/officeart/2008/layout/LinedList"/>
    <dgm:cxn modelId="{8425980C-4F33-43F7-8FED-F23369A9F958}" type="presParOf" srcId="{0F6EA6BB-12FB-4E8F-90E9-71CDFB116E38}" destId="{A655948C-5ADC-460A-ABB9-7954B4D347D4}" srcOrd="1" destOrd="0" presId="urn:microsoft.com/office/officeart/2008/layout/LinedList"/>
    <dgm:cxn modelId="{DE620AE7-CDA9-4827-8DA4-E8782376193E}" type="presParOf" srcId="{86D7A2AD-1663-4FF9-843A-BAA542F6CC77}" destId="{C65D1B38-4A38-43DF-A792-972955A3B430}" srcOrd="4" destOrd="0" presId="urn:microsoft.com/office/officeart/2008/layout/LinedList"/>
    <dgm:cxn modelId="{FE1211AC-14C7-47D1-A74A-195BC0895CCE}" type="presParOf" srcId="{86D7A2AD-1663-4FF9-843A-BAA542F6CC77}" destId="{56668794-DF72-45EB-82C7-A100256F2D1C}" srcOrd="5" destOrd="0" presId="urn:microsoft.com/office/officeart/2008/layout/LinedList"/>
    <dgm:cxn modelId="{46590E81-0407-46E6-829C-FA5783F648C6}" type="presParOf" srcId="{56668794-DF72-45EB-82C7-A100256F2D1C}" destId="{DBFD8EFA-21DB-4559-992E-BCD91218EBF8}" srcOrd="0" destOrd="0" presId="urn:microsoft.com/office/officeart/2008/layout/LinedList"/>
    <dgm:cxn modelId="{FA261169-8768-438F-8580-25A0FAD6706D}" type="presParOf" srcId="{56668794-DF72-45EB-82C7-A100256F2D1C}" destId="{59B015D1-A8E1-49FC-8E19-B3791BD65EF9}" srcOrd="1" destOrd="0" presId="urn:microsoft.com/office/officeart/2008/layout/LinedList"/>
    <dgm:cxn modelId="{38B6E5F4-2F5C-4E95-883C-A78B6CA45485}" type="presParOf" srcId="{86D7A2AD-1663-4FF9-843A-BAA542F6CC77}" destId="{3F4BB082-BE99-444D-995E-4DE7ED27E965}" srcOrd="6" destOrd="0" presId="urn:microsoft.com/office/officeart/2008/layout/LinedList"/>
    <dgm:cxn modelId="{55681BFD-6F10-416F-8DDD-84B59CCE49BB}" type="presParOf" srcId="{86D7A2AD-1663-4FF9-843A-BAA542F6CC77}" destId="{679342CD-B5E8-42B2-97ED-9456388815FC}" srcOrd="7" destOrd="0" presId="urn:microsoft.com/office/officeart/2008/layout/LinedList"/>
    <dgm:cxn modelId="{1929DDE9-4AD8-4720-8D94-3CD658039E0F}" type="presParOf" srcId="{679342CD-B5E8-42B2-97ED-9456388815FC}" destId="{F906C211-79F8-408E-8CB9-8B72A0751DEA}" srcOrd="0" destOrd="0" presId="urn:microsoft.com/office/officeart/2008/layout/LinedList"/>
    <dgm:cxn modelId="{A5670F24-E15B-426A-81C5-490F21E560F6}" type="presParOf" srcId="{679342CD-B5E8-42B2-97ED-9456388815FC}" destId="{5C661B4A-895D-4D4D-B4BA-00E00E399559}" srcOrd="1" destOrd="0" presId="urn:microsoft.com/office/officeart/2008/layout/LinedList"/>
    <dgm:cxn modelId="{B6B76FF6-134F-4989-9005-A14BC104888E}" type="presParOf" srcId="{86D7A2AD-1663-4FF9-843A-BAA542F6CC77}" destId="{B92FD404-A4F8-44EF-875A-383F1CA63F87}" srcOrd="8" destOrd="0" presId="urn:microsoft.com/office/officeart/2008/layout/LinedList"/>
    <dgm:cxn modelId="{474F930E-68D1-4190-BB75-9098E058A565}" type="presParOf" srcId="{86D7A2AD-1663-4FF9-843A-BAA542F6CC77}" destId="{0E9837DE-8F3B-46DC-9BD9-3E0F2CD7FFE9}" srcOrd="9" destOrd="0" presId="urn:microsoft.com/office/officeart/2008/layout/LinedList"/>
    <dgm:cxn modelId="{65AD4D25-C9CC-4837-8ACF-6C728547EC83}" type="presParOf" srcId="{0E9837DE-8F3B-46DC-9BD9-3E0F2CD7FFE9}" destId="{B6C0C7E6-017C-427C-8EA9-B3AC9FD78623}" srcOrd="0" destOrd="0" presId="urn:microsoft.com/office/officeart/2008/layout/LinedList"/>
    <dgm:cxn modelId="{75AA32BD-171B-48B9-A376-C4315A7700FB}" type="presParOf" srcId="{0E9837DE-8F3B-46DC-9BD9-3E0F2CD7FFE9}" destId="{6CA63011-042A-4B61-B249-CE0DEF8B3F6F}" srcOrd="1" destOrd="0" presId="urn:microsoft.com/office/officeart/2008/layout/LinedList"/>
    <dgm:cxn modelId="{FFB1EDD2-06EB-450A-A075-1F6DD33E12B4}" type="presParOf" srcId="{86D7A2AD-1663-4FF9-843A-BAA542F6CC77}" destId="{8544DB68-4C92-4E89-8E67-F02193C87051}" srcOrd="10" destOrd="0" presId="urn:microsoft.com/office/officeart/2008/layout/LinedList"/>
    <dgm:cxn modelId="{9A3C23F9-D801-4B92-A95F-D4494DC1C490}" type="presParOf" srcId="{86D7A2AD-1663-4FF9-843A-BAA542F6CC77}" destId="{405B4683-3598-4719-92B9-FBE51893EBC4}" srcOrd="11" destOrd="0" presId="urn:microsoft.com/office/officeart/2008/layout/LinedList"/>
    <dgm:cxn modelId="{F6F67FE2-7E89-4C8A-9AE4-BD4397446BA5}" type="presParOf" srcId="{405B4683-3598-4719-92B9-FBE51893EBC4}" destId="{62946261-3D62-4B09-8764-0A7C42496A59}" srcOrd="0" destOrd="0" presId="urn:microsoft.com/office/officeart/2008/layout/LinedList"/>
    <dgm:cxn modelId="{1404C8B8-71B5-4B6C-8994-4CE168C70F54}" type="presParOf" srcId="{405B4683-3598-4719-92B9-FBE51893EBC4}" destId="{C8C17C10-A67E-4B17-8B93-4E442CE244F9}" srcOrd="1" destOrd="0" presId="urn:microsoft.com/office/officeart/2008/layout/LinedList"/>
    <dgm:cxn modelId="{F8922F9A-2CEF-4D81-A04B-49471A6C52B6}" type="presParOf" srcId="{86D7A2AD-1663-4FF9-843A-BAA542F6CC77}" destId="{ACF86CE8-4F09-4B13-932E-F80A45EE742A}" srcOrd="12" destOrd="0" presId="urn:microsoft.com/office/officeart/2008/layout/LinedList"/>
    <dgm:cxn modelId="{7415D047-9A74-45B0-BB38-197128F8C43A}" type="presParOf" srcId="{86D7A2AD-1663-4FF9-843A-BAA542F6CC77}" destId="{A0D1176B-ED03-4494-8193-829E9EF9D013}" srcOrd="13" destOrd="0" presId="urn:microsoft.com/office/officeart/2008/layout/LinedList"/>
    <dgm:cxn modelId="{60760AEE-3DD4-4CEA-A9CB-95F8138CFD15}" type="presParOf" srcId="{A0D1176B-ED03-4494-8193-829E9EF9D013}" destId="{4D3B7D3B-E33C-4F98-AF03-8C2E9AAA70D8}" srcOrd="0" destOrd="0" presId="urn:microsoft.com/office/officeart/2008/layout/LinedList"/>
    <dgm:cxn modelId="{74C034E4-57A6-4600-B706-54E11AFB7F06}" type="presParOf" srcId="{A0D1176B-ED03-4494-8193-829E9EF9D013}" destId="{0C1B50BF-224A-4749-8C5A-287E289468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3CBC0-8251-464D-A1A4-77E05CC2A052}">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F7F11A-0224-4E2D-B2AE-99116E2F63FD}">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a:solidFill>
                <a:srgbClr val="ED7D31"/>
              </a:solidFill>
            </a:rPr>
            <a:t>LAB: </a:t>
          </a:r>
          <a:r>
            <a:rPr lang="en-GB" sz="2200" kern="1200" dirty="0"/>
            <a:t>Test new products less toxic for environment (2)</a:t>
          </a:r>
        </a:p>
      </dsp:txBody>
      <dsp:txXfrm>
        <a:off x="0" y="675"/>
        <a:ext cx="6900512" cy="790684"/>
      </dsp:txXfrm>
    </dsp:sp>
    <dsp:sp modelId="{8EE0F66C-2B6A-407A-BE28-CA266ED41F94}">
      <dsp:nvSpPr>
        <dsp:cNvPr id="0" name=""/>
        <dsp:cNvSpPr/>
      </dsp:nvSpPr>
      <dsp:spPr>
        <a:xfrm>
          <a:off x="0" y="791359"/>
          <a:ext cx="6900512"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F626B-B4FB-4F81-89A6-EB0467D3FEF5}">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a:solidFill>
                <a:srgbClr val="ED7D31"/>
              </a:solidFill>
            </a:rPr>
            <a:t>LAB: </a:t>
          </a:r>
          <a:r>
            <a:rPr lang="en-GB" sz="2200" kern="1200" dirty="0"/>
            <a:t>Audit plastics waste and explore or monitor options to increase plastic recycling range or compliance (4)</a:t>
          </a:r>
        </a:p>
      </dsp:txBody>
      <dsp:txXfrm>
        <a:off x="0" y="791359"/>
        <a:ext cx="6900512" cy="790684"/>
      </dsp:txXfrm>
    </dsp:sp>
    <dsp:sp modelId="{C65D1B38-4A38-43DF-A792-972955A3B430}">
      <dsp:nvSpPr>
        <dsp:cNvPr id="0" name=""/>
        <dsp:cNvSpPr/>
      </dsp:nvSpPr>
      <dsp:spPr>
        <a:xfrm>
          <a:off x="0" y="1582044"/>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D8EFA-21DB-4559-992E-BCD91218EBF8}">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a:solidFill>
                <a:srgbClr val="ED7D31"/>
              </a:solidFill>
            </a:rPr>
            <a:t>LAB: </a:t>
          </a:r>
          <a:r>
            <a:rPr lang="en-GB" sz="2200" kern="1200" dirty="0"/>
            <a:t>Use 6R to review plastic uses in a lab, a practical or for a technique (4)</a:t>
          </a:r>
        </a:p>
      </dsp:txBody>
      <dsp:txXfrm>
        <a:off x="0" y="1582044"/>
        <a:ext cx="6900512" cy="790684"/>
      </dsp:txXfrm>
    </dsp:sp>
    <dsp:sp modelId="{3F4BB082-BE99-444D-995E-4DE7ED27E965}">
      <dsp:nvSpPr>
        <dsp:cNvPr id="0" name=""/>
        <dsp:cNvSpPr/>
      </dsp:nvSpPr>
      <dsp:spPr>
        <a:xfrm>
          <a:off x="0" y="2372728"/>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06C211-79F8-408E-8CB9-8B72A0751DEA}">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a:solidFill>
                <a:srgbClr val="ED7D31"/>
              </a:solidFill>
            </a:rPr>
            <a:t>LAB: </a:t>
          </a:r>
          <a:r>
            <a:rPr lang="en-GB" sz="2200" kern="1200" dirty="0"/>
            <a:t>Explore reducing energy use by raising cold storage T or lowering heat equipment T (2) </a:t>
          </a:r>
        </a:p>
      </dsp:txBody>
      <dsp:txXfrm>
        <a:off x="0" y="2372728"/>
        <a:ext cx="6900512" cy="790684"/>
      </dsp:txXfrm>
    </dsp:sp>
    <dsp:sp modelId="{B92FD404-A4F8-44EF-875A-383F1CA63F87}">
      <dsp:nvSpPr>
        <dsp:cNvPr id="0" name=""/>
        <dsp:cNvSpPr/>
      </dsp:nvSpPr>
      <dsp:spPr>
        <a:xfrm>
          <a:off x="0" y="3163412"/>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0C7E6-017C-427C-8EA9-B3AC9FD78623}">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a:solidFill>
                <a:srgbClr val="ED7D31"/>
              </a:solidFill>
            </a:rPr>
            <a:t>LAB: </a:t>
          </a:r>
          <a:r>
            <a:rPr lang="en-GB" sz="2200" kern="1200" dirty="0"/>
            <a:t>Use 6R to review the provision of students and staff lab coats to define more sustainable options (1)</a:t>
          </a:r>
        </a:p>
      </dsp:txBody>
      <dsp:txXfrm>
        <a:off x="0" y="3163412"/>
        <a:ext cx="6900512" cy="790684"/>
      </dsp:txXfrm>
    </dsp:sp>
    <dsp:sp modelId="{8544DB68-4C92-4E89-8E67-F02193C87051}">
      <dsp:nvSpPr>
        <dsp:cNvPr id="0" name=""/>
        <dsp:cNvSpPr/>
      </dsp:nvSpPr>
      <dsp:spPr>
        <a:xfrm>
          <a:off x="0" y="3954096"/>
          <a:ext cx="6900512"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46261-3D62-4B09-8764-0A7C42496A59}">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a:solidFill>
                <a:srgbClr val="ED7D31"/>
              </a:solidFill>
            </a:rPr>
            <a:t>EDUCATION/OUTREACH: </a:t>
          </a:r>
          <a:r>
            <a:rPr lang="en-GB" sz="2200" kern="1200" dirty="0"/>
            <a:t>Develop a 6R education package for primary/secondary school (1) </a:t>
          </a:r>
        </a:p>
      </dsp:txBody>
      <dsp:txXfrm>
        <a:off x="0" y="3954096"/>
        <a:ext cx="6900512" cy="790684"/>
      </dsp:txXfrm>
    </dsp:sp>
    <dsp:sp modelId="{ACF86CE8-4F09-4B13-932E-F80A45EE742A}">
      <dsp:nvSpPr>
        <dsp:cNvPr id="0" name=""/>
        <dsp:cNvSpPr/>
      </dsp:nvSpPr>
      <dsp:spPr>
        <a:xfrm>
          <a:off x="0" y="4744781"/>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3B7D3B-E33C-4F98-AF03-8C2E9AAA70D8}">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a:solidFill>
                <a:srgbClr val="ED7D31"/>
              </a:solidFill>
            </a:rPr>
            <a:t>More: </a:t>
          </a:r>
          <a:r>
            <a:rPr lang="en-GB" sz="2200" kern="1200" dirty="0"/>
            <a:t>Green prescription, ….</a:t>
          </a:r>
        </a:p>
      </dsp:txBody>
      <dsp:txXfrm>
        <a:off x="0" y="4744781"/>
        <a:ext cx="6900512" cy="7906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8D42C-19E8-455F-ABC9-B34A0AF2EC64}" type="datetimeFigureOut">
              <a:rPr lang="en-GB" smtClean="0"/>
              <a:t>27/04/2023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8430A-7106-463C-AADD-DAC227C16D64}" type="slidenum">
              <a:rPr lang="en-GB" smtClean="0"/>
              <a:t>‹#›</a:t>
            </a:fld>
            <a:endParaRPr lang="en-GB"/>
          </a:p>
        </p:txBody>
      </p:sp>
    </p:spTree>
    <p:extLst>
      <p:ext uri="{BB962C8B-B14F-4D97-AF65-F5344CB8AC3E}">
        <p14:creationId xmlns:p14="http://schemas.microsoft.com/office/powerpoint/2010/main" val="83683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qualtrics.manchester.ac.uk/jfe/form/SV_77Cue8AwW5hlbQG" TargetMode="External"/><Relationship Id="rId7" Type="http://schemas.openxmlformats.org/officeDocument/2006/relationships/hyperlink" Target="http://documents.manchester.ac.uk/DocuInfo.aspx?DocID=44432"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sustainability.manchester.ac.uk/get-involved/staff/50000actions/" TargetMode="External"/><Relationship Id="rId5" Type="http://schemas.openxmlformats.org/officeDocument/2006/relationships/hyperlink" Target="https://docs.google.com/document/d/16wjxe1q4OAjBTvzqIEfk9czKxUgdXbISYN78Dq2gmv0/edit?usp=sharing" TargetMode="External"/><Relationship Id="rId4" Type="http://schemas.openxmlformats.org/officeDocument/2006/relationships/hyperlink" Target="https://docs.google.com/document/d/1PBHZzpCqedexWnwd8WtCeYIxzVzCamUqrVRrmKg-iBo/edit?usp=shar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doi.org/10.1111/imcb.12624" TargetMode="External"/><Relationship Id="rId3" Type="http://schemas.openxmlformats.org/officeDocument/2006/relationships/hyperlink" Target="https://doi.org/10.1038/528479c" TargetMode="External"/><Relationship Id="rId7" Type="http://schemas.openxmlformats.org/officeDocument/2006/relationships/hyperlink" Target="https://doi.org/10.1016/j.tibs.2022.09.001"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doi.org/10.1038/s41580-022-00505-7" TargetMode="External"/><Relationship Id="rId5" Type="http://schemas.openxmlformats.org/officeDocument/2006/relationships/hyperlink" Target="https://physicsworld.com/a/leading-by-example-going-green-in-the-lab/" TargetMode="External"/><Relationship Id="rId4" Type="http://schemas.openxmlformats.org/officeDocument/2006/relationships/hyperlink" Target="https://www.chemistryworld.com/opinion/reducing-plastic-waste-in-the-lab/4011550.articl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pp.manchester.ac.uk/FBMHS_LEAF00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app.manchester.ac.uk/training/profile.aspx?unitid=9774&amp;parentId=4&amp;returnId=4&amp;returntxt=Return+To+Search&amp;returnQs=%3fterm%3dLEAF002%26org%3d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PBHZzpCqedexWnwd8WtCeYIxzVzCamUqrVRrmKg-iBo/edit?usp=sharin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documents.manchester.ac.uk/DocuInfo.aspx?DocID=44432" TargetMode="External"/><Relationship Id="rId5" Type="http://schemas.openxmlformats.org/officeDocument/2006/relationships/hyperlink" Target="https://www.sustainability.manchester.ac.uk/get-involved/staff/50000actions/" TargetMode="External"/><Relationship Id="rId4" Type="http://schemas.openxmlformats.org/officeDocument/2006/relationships/hyperlink" Target="https://docs.google.com/document/d/16wjxe1q4OAjBTvzqIEfk9czKxUgdXbISYN78Dq2gmv0/edit?usp=shari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plan to improve sustainability in FBMH by 2025 is articulated around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LEAF:</a:t>
            </a:r>
            <a:r>
              <a:rPr lang="en-GB" dirty="0"/>
              <a:t> Laboratory Efficiency Assessment Framework - UK lab accreditation system. Register your lab </a:t>
            </a:r>
            <a:r>
              <a:rPr lang="en-GB" dirty="0">
                <a:hlinkClick r:id="rId3"/>
              </a:rPr>
              <a:t>here</a:t>
            </a:r>
            <a:r>
              <a:rPr lang="en-GB"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6R: </a:t>
            </a:r>
            <a:r>
              <a:rPr lang="en-GB" dirty="0"/>
              <a:t>Review, Reduce, Reuse, Refill, Replace, Recycle: SBS protocol to manage plastics sustainably in </a:t>
            </a:r>
            <a:r>
              <a:rPr lang="en-GB" dirty="0" err="1">
                <a:hlinkClick r:id="rId4"/>
              </a:rPr>
              <a:t>practicals</a:t>
            </a:r>
            <a:r>
              <a:rPr lang="en-GB" dirty="0">
                <a:hlinkClick r:id="rId4"/>
              </a:rPr>
              <a:t> and labs</a:t>
            </a:r>
            <a:r>
              <a:rPr lang="en-GB" dirty="0"/>
              <a:t>, </a:t>
            </a:r>
            <a:r>
              <a:rPr lang="en-GB" dirty="0">
                <a:hlinkClick r:id="rId5"/>
              </a:rPr>
              <a:t>home and campus</a:t>
            </a:r>
            <a:r>
              <a:rPr lang="en-GB" dirty="0"/>
              <a:t> and any other setting.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NHS labs and clinics, the guidance and tools are issued by the NHS, which provides very accessible documents and plans. Some tools cited were </a:t>
            </a:r>
            <a:r>
              <a:rPr lang="en-GB" b="1" dirty="0"/>
              <a:t>CSAT and PSAT</a:t>
            </a:r>
            <a:r>
              <a:rPr lang="en-GB" dirty="0"/>
              <a:t>: Clinical and Program Sustainability Assessment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hlinkClick r:id="rId6"/>
              </a:rPr>
              <a:t>50,000 actions</a:t>
            </a:r>
            <a:r>
              <a:rPr lang="en-GB" dirty="0"/>
              <a:t>: UoM portal for staff and students with many ideas for non-lab sustainability actions and a way to record these actions individually or as teams so that we feel a collective achievement.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Includes 6R and Harriet Bickley’s </a:t>
            </a:r>
            <a:r>
              <a:rPr lang="en-GB" u="sng" dirty="0">
                <a:hlinkClick r:id="rId7"/>
              </a:rPr>
              <a:t>Easy Everyday Eco Actions booklet</a:t>
            </a:r>
            <a:r>
              <a:rPr lang="en-GB" u="sng" dirty="0"/>
              <a:t>. </a:t>
            </a:r>
          </a:p>
          <a:p>
            <a:pPr marL="628650" lvl="1" indent="-171450">
              <a:buFont typeface="Arial" panose="020B0604020202020204" pitchFamily="34" charset="0"/>
              <a:buChar char="•"/>
            </a:pPr>
            <a:r>
              <a:rPr lang="en-GB" dirty="0"/>
              <a:t>Extension of 10,000 actions to include students. Can run individual and team actions</a:t>
            </a:r>
          </a:p>
          <a:p>
            <a:pPr marL="628650" lvl="1" indent="-171450">
              <a:buFont typeface="Arial" panose="020B0604020202020204" pitchFamily="34" charset="0"/>
              <a:buChar char="•"/>
            </a:pPr>
            <a:r>
              <a:rPr lang="en-GB" b="0" dirty="0">
                <a:solidFill>
                  <a:srgbClr val="F15226"/>
                </a:solidFill>
              </a:rPr>
              <a:t>Replaces green impact for non lab</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C0CDBD3-F405-4956-8142-2C33854726DA}" type="slidenum">
              <a:rPr lang="en-GB" smtClean="0"/>
              <a:t>1</a:t>
            </a:fld>
            <a:endParaRPr lang="en-GB"/>
          </a:p>
        </p:txBody>
      </p:sp>
    </p:spTree>
    <p:extLst>
      <p:ext uri="{BB962C8B-B14F-4D97-AF65-F5344CB8AC3E}">
        <p14:creationId xmlns:p14="http://schemas.microsoft.com/office/powerpoint/2010/main" val="1778573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8430A-7106-463C-AADD-DAC227C16D64}" type="slidenum">
              <a:rPr lang="en-GB" smtClean="0"/>
              <a:t>21</a:t>
            </a:fld>
            <a:endParaRPr lang="en-GB"/>
          </a:p>
        </p:txBody>
      </p:sp>
    </p:spTree>
    <p:extLst>
      <p:ext uri="{BB962C8B-B14F-4D97-AF65-F5344CB8AC3E}">
        <p14:creationId xmlns:p14="http://schemas.microsoft.com/office/powerpoint/2010/main" val="1392490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Reducing energy use in labs is key to becoming zero C by 2038 (scope 1 and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By reducing our consumption, we will also reduce our scope 3 carbon footprint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Furthermore, labs ought to reduce water use and toxic substances where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1. Labs are estimated to trash 5.5 million tons of plastic waste in a single year. Every laboratory researcher produces nearly 15 times the amount of plastic waste as the average individual. </a:t>
            </a:r>
            <a:r>
              <a:rPr lang="en-GB" dirty="0">
                <a:solidFill>
                  <a:srgbClr val="EA36C3"/>
                </a:solidFill>
              </a:rPr>
              <a:t>Urbina, M., Watts, A. &amp; Reardon, E. (2015). Labs should cut plastic waste too. </a:t>
            </a:r>
            <a:r>
              <a:rPr lang="en-GB" i="1" dirty="0">
                <a:solidFill>
                  <a:srgbClr val="EA36C3"/>
                </a:solidFill>
              </a:rPr>
              <a:t>Nature</a:t>
            </a:r>
            <a:r>
              <a:rPr lang="en-GB" dirty="0">
                <a:solidFill>
                  <a:srgbClr val="EA36C3"/>
                </a:solidFill>
              </a:rPr>
              <a:t> 528</a:t>
            </a:r>
            <a:r>
              <a:rPr lang="en-GB" b="1" dirty="0">
                <a:solidFill>
                  <a:srgbClr val="EA36C3"/>
                </a:solidFill>
              </a:rPr>
              <a:t>, </a:t>
            </a:r>
            <a:r>
              <a:rPr lang="en-GB" dirty="0">
                <a:solidFill>
                  <a:srgbClr val="EA36C3"/>
                </a:solidFill>
              </a:rPr>
              <a:t>479. </a:t>
            </a:r>
            <a:r>
              <a:rPr lang="en-GB" dirty="0">
                <a:solidFill>
                  <a:srgbClr val="EA36C3"/>
                </a:solidFill>
                <a:hlinkClick r:id="rId3">
                  <a:extLst>
                    <a:ext uri="{A12FA001-AC4F-418D-AE19-62706E023703}">
                      <ahyp:hlinkClr xmlns:ahyp="http://schemas.microsoft.com/office/drawing/2018/hyperlinkcolor" xmlns="" val="tx"/>
                    </a:ext>
                  </a:extLst>
                </a:hlinkClick>
              </a:rPr>
              <a:t>https://doi.org/10.1038/528479c</a:t>
            </a:r>
            <a:r>
              <a:rPr lang="en-GB" dirty="0">
                <a:solidFill>
                  <a:srgbClr val="EA36C3"/>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2. Only 0.1% of people are in a scientific role, yet scientists contribute ~2% of plastic waste worldwide.</a:t>
            </a:r>
            <a:r>
              <a:rPr lang="en-GB" sz="1200" b="0" i="0" kern="1200" baseline="300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Krause, M., Gautam, K., </a:t>
            </a:r>
            <a:r>
              <a:rPr lang="en-GB" sz="1200" b="0" i="0" kern="1200" dirty="0" err="1">
                <a:solidFill>
                  <a:schemeClr val="tx1"/>
                </a:solidFill>
                <a:effectLst/>
                <a:latin typeface="+mn-lt"/>
                <a:ea typeface="+mn-ea"/>
                <a:cs typeface="+mn-cs"/>
              </a:rPr>
              <a:t>Gazda</a:t>
            </a:r>
            <a:r>
              <a:rPr lang="en-GB" sz="1200" b="0" i="0" kern="1200" dirty="0">
                <a:solidFill>
                  <a:schemeClr val="tx1"/>
                </a:solidFill>
                <a:effectLst/>
                <a:latin typeface="+mn-lt"/>
                <a:ea typeface="+mn-ea"/>
                <a:cs typeface="+mn-cs"/>
              </a:rPr>
              <a:t>, M. A. &amp; April 2020, A. N. Reducing plastic waste in the lab. </a:t>
            </a:r>
            <a:r>
              <a:rPr lang="en-GB" sz="1200" b="0" i="1" kern="1200" dirty="0">
                <a:solidFill>
                  <a:schemeClr val="tx1"/>
                </a:solidFill>
                <a:effectLst/>
                <a:latin typeface="+mn-lt"/>
                <a:ea typeface="+mn-ea"/>
                <a:cs typeface="+mn-cs"/>
              </a:rPr>
              <a:t>Chemistry World.</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
              </a:rPr>
              <a:t>https://www.chemistryworld.com/opinion/reducing-plastic-waste-in-the-lab/4011550.article</a:t>
            </a:r>
            <a:r>
              <a:rPr lang="en-GB"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3. Energy and water data + presentation of various green lab schemes: </a:t>
            </a:r>
            <a:r>
              <a:rPr lang="en-GB" sz="1200" b="0" i="0" kern="1200" dirty="0" err="1">
                <a:solidFill>
                  <a:schemeClr val="tx1"/>
                </a:solidFill>
                <a:effectLst/>
                <a:latin typeface="+mn-lt"/>
                <a:ea typeface="+mn-ea"/>
                <a:cs typeface="+mn-cs"/>
              </a:rPr>
              <a:t>Skuse</a:t>
            </a:r>
            <a:r>
              <a:rPr lang="en-GB" sz="1200" b="0" i="0" kern="1200" dirty="0">
                <a:solidFill>
                  <a:schemeClr val="tx1"/>
                </a:solidFill>
                <a:effectLst/>
                <a:latin typeface="+mn-lt"/>
                <a:ea typeface="+mn-ea"/>
                <a:cs typeface="+mn-cs"/>
              </a:rPr>
              <a:t> B. Leading by example: going green in the lab. Taken from the June 2019 issue of </a:t>
            </a:r>
            <a:r>
              <a:rPr lang="en-GB" sz="1200" b="0" i="1" kern="1200" dirty="0">
                <a:solidFill>
                  <a:schemeClr val="tx1"/>
                </a:solidFill>
                <a:effectLst/>
                <a:latin typeface="+mn-lt"/>
                <a:ea typeface="+mn-ea"/>
                <a:cs typeface="+mn-cs"/>
              </a:rPr>
              <a:t>Physics World</a:t>
            </a:r>
            <a:r>
              <a:rPr lang="en-GB" sz="1200" b="0" i="0" kern="1200" dirty="0">
                <a:solidFill>
                  <a:schemeClr val="tx1"/>
                </a:solidFill>
                <a:effectLst/>
                <a:latin typeface="+mn-lt"/>
                <a:ea typeface="+mn-ea"/>
                <a:cs typeface="+mn-cs"/>
              </a:rPr>
              <a:t>. </a:t>
            </a:r>
            <a:r>
              <a:rPr lang="en-GB" dirty="0">
                <a:hlinkClick r:id="rId5"/>
              </a:rPr>
              <a:t>https://physicsworld.com/a/leading-by-example-going-green-in-the-lab/</a:t>
            </a:r>
            <a:r>
              <a:rPr lang="en-GB" dirty="0"/>
              <a: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4. Energy data: Farley, M. How green is your science? The race to make laboratories sustainable. </a:t>
            </a:r>
            <a:r>
              <a:rPr lang="en-GB" sz="1200" b="0" i="1" kern="1200" dirty="0">
                <a:solidFill>
                  <a:schemeClr val="tx1"/>
                </a:solidFill>
                <a:effectLst/>
                <a:latin typeface="+mn-lt"/>
                <a:ea typeface="+mn-ea"/>
                <a:cs typeface="+mn-cs"/>
              </a:rPr>
              <a:t>Nat Rev Mol Cell </a:t>
            </a:r>
            <a:r>
              <a:rPr lang="en-GB" sz="1200" b="0" i="1" kern="1200" dirty="0" err="1">
                <a:solidFill>
                  <a:schemeClr val="tx1"/>
                </a:solidFill>
                <a:effectLst/>
                <a:latin typeface="+mn-lt"/>
                <a:ea typeface="+mn-ea"/>
                <a:cs typeface="+mn-cs"/>
              </a:rPr>
              <a:t>Biol</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23</a:t>
            </a:r>
            <a:r>
              <a:rPr lang="en-GB" sz="1200" b="0" i="0" kern="1200" dirty="0">
                <a:solidFill>
                  <a:schemeClr val="tx1"/>
                </a:solidFill>
                <a:effectLst/>
                <a:latin typeface="+mn-lt"/>
                <a:ea typeface="+mn-ea"/>
                <a:cs typeface="+mn-cs"/>
              </a:rPr>
              <a:t>, 517 (2022). </a:t>
            </a:r>
            <a:r>
              <a:rPr lang="en-GB" dirty="0">
                <a:hlinkClick r:id="rId6"/>
              </a:rPr>
              <a:t>https://doi.org/10.1038/s41580-022-00505-7</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a:t>
            </a:r>
            <a:r>
              <a:rPr lang="en-GB" sz="1200" b="0" i="0" kern="1200" dirty="0">
                <a:solidFill>
                  <a:schemeClr val="tx1"/>
                </a:solidFill>
                <a:effectLst/>
                <a:latin typeface="+mn-lt"/>
                <a:ea typeface="+mn-ea"/>
                <a:cs typeface="+mn-cs"/>
              </a:rPr>
              <a:t>Leak LB et al. 2023. Forging a path toward a more sustainable laboratory. </a:t>
            </a:r>
            <a:r>
              <a:rPr lang="en-GB" sz="1200" b="0" i="1" kern="1200" dirty="0">
                <a:solidFill>
                  <a:schemeClr val="tx1"/>
                </a:solidFill>
                <a:effectLst/>
                <a:latin typeface="+mn-lt"/>
                <a:ea typeface="+mn-ea"/>
                <a:cs typeface="+mn-cs"/>
              </a:rPr>
              <a:t>Trends </a:t>
            </a:r>
            <a:r>
              <a:rPr lang="en-GB" sz="1200" b="0" i="1" kern="1200" dirty="0" err="1">
                <a:solidFill>
                  <a:schemeClr val="tx1"/>
                </a:solidFill>
                <a:effectLst/>
                <a:latin typeface="+mn-lt"/>
                <a:ea typeface="+mn-ea"/>
                <a:cs typeface="+mn-cs"/>
              </a:rPr>
              <a:t>Biochem</a:t>
            </a:r>
            <a:r>
              <a:rPr lang="en-GB" sz="1200" b="0" i="1" kern="1200" dirty="0">
                <a:solidFill>
                  <a:schemeClr val="tx1"/>
                </a:solidFill>
                <a:effectLst/>
                <a:latin typeface="+mn-lt"/>
                <a:ea typeface="+mn-ea"/>
                <a:cs typeface="+mn-cs"/>
              </a:rPr>
              <a:t> Sci. </a:t>
            </a:r>
            <a:r>
              <a:rPr lang="en-GB" sz="1200" b="1" i="0" kern="1200" dirty="0">
                <a:solidFill>
                  <a:schemeClr val="tx1"/>
                </a:solidFill>
                <a:effectLst/>
                <a:latin typeface="+mn-lt"/>
                <a:ea typeface="+mn-ea"/>
                <a:cs typeface="+mn-cs"/>
              </a:rPr>
              <a:t>48</a:t>
            </a:r>
            <a:r>
              <a:rPr lang="en-GB" sz="1200" b="0" i="0" kern="1200" dirty="0">
                <a:solidFill>
                  <a:schemeClr val="tx1"/>
                </a:solidFill>
                <a:effectLst/>
                <a:latin typeface="+mn-lt"/>
                <a:ea typeface="+mn-ea"/>
                <a:cs typeface="+mn-cs"/>
              </a:rPr>
              <a:t>(1):5-8. </a:t>
            </a:r>
            <a:r>
              <a:rPr lang="en-GB" dirty="0">
                <a:hlinkClick r:id="rId7"/>
              </a:rPr>
              <a:t>https://doi.org/10.1016/j.tibs.2022.09.001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6. </a:t>
            </a:r>
            <a:r>
              <a:rPr lang="en-GB" dirty="0" err="1"/>
              <a:t>Durgan</a:t>
            </a:r>
            <a:r>
              <a:rPr lang="en-GB" dirty="0"/>
              <a:t> J et al., (2023). </a:t>
            </a:r>
            <a:r>
              <a:rPr lang="en-GB" sz="1200" b="0" i="0" u="none" strike="noStrike" kern="1200" baseline="0" dirty="0">
                <a:solidFill>
                  <a:schemeClr val="tx1"/>
                </a:solidFill>
                <a:latin typeface="+mn-lt"/>
                <a:ea typeface="+mn-ea"/>
                <a:cs typeface="+mn-cs"/>
              </a:rPr>
              <a:t>Green Labs: a guide to developing sustainable science in</a:t>
            </a:r>
          </a:p>
          <a:p>
            <a:r>
              <a:rPr lang="en-GB" sz="1200" b="0" i="0" u="none" strike="noStrike" kern="1200" baseline="0" dirty="0">
                <a:solidFill>
                  <a:schemeClr val="tx1"/>
                </a:solidFill>
                <a:latin typeface="+mn-lt"/>
                <a:ea typeface="+mn-ea"/>
                <a:cs typeface="+mn-cs"/>
              </a:rPr>
              <a:t>your organization. </a:t>
            </a:r>
            <a:r>
              <a:rPr lang="en-GB" sz="1200" b="0" i="0" kern="1200" dirty="0">
                <a:solidFill>
                  <a:schemeClr val="tx1"/>
                </a:solidFill>
                <a:effectLst/>
                <a:latin typeface="+mn-lt"/>
                <a:ea typeface="+mn-ea"/>
                <a:cs typeface="+mn-cs"/>
              </a:rPr>
              <a:t>Immunol Cell Biol. Ahead of print. </a:t>
            </a:r>
            <a:r>
              <a:rPr lang="en-GB" sz="1200" b="0" i="0" u="none" strike="noStrike" kern="1200" dirty="0">
                <a:solidFill>
                  <a:schemeClr val="tx1"/>
                </a:solidFill>
                <a:effectLst/>
                <a:latin typeface="+mn-lt"/>
                <a:ea typeface="+mn-ea"/>
                <a:cs typeface="+mn-cs"/>
                <a:hlinkClick r:id="rId8"/>
              </a:rPr>
              <a:t>https://doi.org/10.1111/imcb.12624</a:t>
            </a:r>
            <a:endParaRPr lang="en-GB" b="0" dirty="0"/>
          </a:p>
        </p:txBody>
      </p:sp>
      <p:sp>
        <p:nvSpPr>
          <p:cNvPr id="4" name="Slide Number Placeholder 3"/>
          <p:cNvSpPr>
            <a:spLocks noGrp="1"/>
          </p:cNvSpPr>
          <p:nvPr>
            <p:ph type="sldNum" sz="quarter" idx="5"/>
          </p:nvPr>
        </p:nvSpPr>
        <p:spPr/>
        <p:txBody>
          <a:bodyPr/>
          <a:lstStyle/>
          <a:p>
            <a:fld id="{00834AD8-5CEF-4663-A0E8-39E23EB63387}" type="slidenum">
              <a:rPr lang="en-GB" smtClean="0"/>
              <a:t>24</a:t>
            </a:fld>
            <a:endParaRPr lang="en-GB"/>
          </a:p>
        </p:txBody>
      </p:sp>
    </p:spTree>
    <p:extLst>
      <p:ext uri="{BB962C8B-B14F-4D97-AF65-F5344CB8AC3E}">
        <p14:creationId xmlns:p14="http://schemas.microsoft.com/office/powerpoint/2010/main" val="56255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1" kern="1200" dirty="0">
                <a:solidFill>
                  <a:schemeClr val="tx1"/>
                </a:solidFill>
                <a:effectLst/>
                <a:latin typeface="+mn-lt"/>
                <a:ea typeface="+mn-ea"/>
                <a:cs typeface="+mn-cs"/>
              </a:rPr>
              <a:t>LEAF stands for Laboratory Efficiency Assessment Framework.</a:t>
            </a:r>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It is a UK wide (free to use) accreditation system established in 2019 by a consortium of UK Universities (LEAN) and the associated online platform is hosted by UCL.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LEAF aims to promote and improve sustainability in labs through a set of criteria of increasing challenges with three levels: bronze, silver and gold.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It makes labs </a:t>
            </a:r>
            <a:r>
              <a:rPr lang="en-GB" sz="1200" dirty="0"/>
              <a:t>review their activities, implement and promote principles of sustainable use, and organise themselves beyond their lab unit to (1) avoid waste of energy, water, chemicals and consumables, (2) reduce consumption, (3) share resources more effectively, and (4) increase recycling range and compliance. (6R is the same with a focus on plastics).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LEAF has been chosen by many Universities and Institutions (e.g. MRC) in and outside the UK. </a:t>
            </a:r>
            <a:r>
              <a:rPr lang="en-GB" sz="1200" b="1" kern="1200" dirty="0">
                <a:solidFill>
                  <a:schemeClr val="tx1"/>
                </a:solidFill>
                <a:effectLst/>
                <a:latin typeface="+mn-lt"/>
                <a:ea typeface="+mn-ea"/>
                <a:cs typeface="+mn-cs"/>
              </a:rPr>
              <a:t>LEAF is here to stay</a:t>
            </a:r>
            <a:r>
              <a:rPr lang="en-GB" sz="1200" kern="1200" dirty="0">
                <a:solidFill>
                  <a:schemeClr val="tx1"/>
                </a:solidFill>
                <a:effectLst/>
                <a:latin typeface="+mn-lt"/>
                <a:ea typeface="+mn-ea"/>
                <a:cs typeface="+mn-cs"/>
              </a:rPr>
              <a:t> and will evolve as technology and legislation progress.  </a:t>
            </a:r>
          </a:p>
          <a:p>
            <a:endParaRPr lang="en-GB" dirty="0"/>
          </a:p>
        </p:txBody>
      </p:sp>
      <p:sp>
        <p:nvSpPr>
          <p:cNvPr id="4" name="Slide Number Placeholder 3"/>
          <p:cNvSpPr>
            <a:spLocks noGrp="1"/>
          </p:cNvSpPr>
          <p:nvPr>
            <p:ph type="sldNum" sz="quarter" idx="5"/>
          </p:nvPr>
        </p:nvSpPr>
        <p:spPr/>
        <p:txBody>
          <a:bodyPr/>
          <a:lstStyle/>
          <a:p>
            <a:fld id="{9C0CDBD3-F405-4956-8142-2C33854726DA}" type="slidenum">
              <a:rPr lang="en-GB" smtClean="0"/>
              <a:t>25</a:t>
            </a:fld>
            <a:endParaRPr lang="en-GB"/>
          </a:p>
        </p:txBody>
      </p:sp>
    </p:spTree>
    <p:extLst>
      <p:ext uri="{BB962C8B-B14F-4D97-AF65-F5344CB8AC3E}">
        <p14:creationId xmlns:p14="http://schemas.microsoft.com/office/powerpoint/2010/main" val="46579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0CDBD3-F405-4956-8142-2C33854726DA}" type="slidenum">
              <a:rPr lang="en-GB" smtClean="0"/>
              <a:t>26</a:t>
            </a:fld>
            <a:endParaRPr lang="en-GB"/>
          </a:p>
        </p:txBody>
      </p:sp>
    </p:spTree>
    <p:extLst>
      <p:ext uri="{BB962C8B-B14F-4D97-AF65-F5344CB8AC3E}">
        <p14:creationId xmlns:p14="http://schemas.microsoft.com/office/powerpoint/2010/main" val="2505674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57AE91-FB24-498A-BC93-BB726F7556DC}" type="slidenum">
              <a:rPr lang="en-GB" smtClean="0"/>
              <a:t>27</a:t>
            </a:fld>
            <a:endParaRPr lang="en-GB"/>
          </a:p>
        </p:txBody>
      </p:sp>
    </p:spTree>
    <p:extLst>
      <p:ext uri="{BB962C8B-B14F-4D97-AF65-F5344CB8AC3E}">
        <p14:creationId xmlns:p14="http://schemas.microsoft.com/office/powerpoint/2010/main" val="3344201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6R: Review, Reduce, Reuse, Refill, Replace, Recycle: SBS protocol to manage plastics sustainably in </a:t>
            </a:r>
            <a:r>
              <a:rPr lang="en-GB" dirty="0" err="1"/>
              <a:t>practicals</a:t>
            </a:r>
            <a:r>
              <a:rPr lang="en-GB" dirty="0"/>
              <a:t>, labs, campus, home and any other setting.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6R maps within aspects of LEAF Silver and Gold, but we currently keep it separate as it is a great tool (easy to use) for sustainability projects within and outside labs.</a:t>
            </a:r>
          </a:p>
          <a:p>
            <a:endParaRPr lang="en-GB" dirty="0"/>
          </a:p>
        </p:txBody>
      </p:sp>
      <p:sp>
        <p:nvSpPr>
          <p:cNvPr id="4" name="Slide Number Placeholder 3"/>
          <p:cNvSpPr>
            <a:spLocks noGrp="1"/>
          </p:cNvSpPr>
          <p:nvPr>
            <p:ph type="sldNum" sz="quarter" idx="5"/>
          </p:nvPr>
        </p:nvSpPr>
        <p:spPr/>
        <p:txBody>
          <a:bodyPr/>
          <a:lstStyle/>
          <a:p>
            <a:fld id="{9C0CDBD3-F405-4956-8142-2C33854726DA}" type="slidenum">
              <a:rPr lang="en-GB" smtClean="0"/>
              <a:t>28</a:t>
            </a:fld>
            <a:endParaRPr lang="en-GB"/>
          </a:p>
        </p:txBody>
      </p:sp>
    </p:spTree>
    <p:extLst>
      <p:ext uri="{BB962C8B-B14F-4D97-AF65-F5344CB8AC3E}">
        <p14:creationId xmlns:p14="http://schemas.microsoft.com/office/powerpoint/2010/main" val="357486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CDBD3-F405-4956-8142-2C33854726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0689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E22454-3D7D-4C9E-A2D5-7F698D6DE4E9}" type="slidenum">
              <a:rPr lang="en-GB" smtClean="0"/>
              <a:t>30</a:t>
            </a:fld>
            <a:endParaRPr lang="en-GB"/>
          </a:p>
        </p:txBody>
      </p:sp>
    </p:spTree>
    <p:extLst>
      <p:ext uri="{BB962C8B-B14F-4D97-AF65-F5344CB8AC3E}">
        <p14:creationId xmlns:p14="http://schemas.microsoft.com/office/powerpoint/2010/main" val="414948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A1DC8-C2F8-FC4C-BA44-1555FE82A4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54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8430A-7106-463C-AADD-DAC227C16D64}" type="slidenum">
              <a:rPr lang="en-GB" smtClean="0"/>
              <a:t>3</a:t>
            </a:fld>
            <a:endParaRPr lang="en-GB"/>
          </a:p>
        </p:txBody>
      </p:sp>
    </p:spTree>
    <p:extLst>
      <p:ext uri="{BB962C8B-B14F-4D97-AF65-F5344CB8AC3E}">
        <p14:creationId xmlns:p14="http://schemas.microsoft.com/office/powerpoint/2010/main" val="191176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plan to improve sustainability in FBMH labs by 2025 is articulated around 2 tools</a:t>
            </a:r>
          </a:p>
          <a:p>
            <a:pPr marL="171450" indent="-171450">
              <a:buFont typeface="Arial" panose="020B0604020202020204" pitchFamily="34" charset="0"/>
              <a:buChar char="•"/>
            </a:pPr>
            <a:r>
              <a:rPr lang="en-GB" dirty="0"/>
              <a:t>LEAF: Laboratory Efficiency Assessment Framework - UK lab accreditation </a:t>
            </a:r>
            <a:r>
              <a:rPr lang="en-GB" sz="1200" kern="1200" dirty="0">
                <a:solidFill>
                  <a:schemeClr val="tx1"/>
                </a:solidFill>
                <a:latin typeface="+mn-lt"/>
                <a:ea typeface="+mn-ea"/>
                <a:cs typeface="+mn-cs"/>
              </a:rPr>
              <a:t>tool to drive improvements in laboratory efficiency</a:t>
            </a:r>
          </a:p>
          <a:p>
            <a:pPr marL="171450" indent="-171450">
              <a:buFont typeface="Arial" panose="020B0604020202020204" pitchFamily="34" charset="0"/>
              <a:buChar char="•"/>
            </a:pPr>
            <a:r>
              <a:rPr lang="en-GB" dirty="0"/>
              <a:t>6R: Review, Reduce, Reuse, Refill, Replace, Recycle: SBS protocol to manage plastics sustainably in </a:t>
            </a:r>
            <a:r>
              <a:rPr lang="en-GB" dirty="0" err="1"/>
              <a:t>practicals</a:t>
            </a:r>
            <a:r>
              <a:rPr lang="en-GB" dirty="0"/>
              <a:t>, labs, campus, home and any other setting.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NHS labs and clinics, the guidance and tools are issued by the NHS, which provides very accessible documents and plans. Some tools cited were </a:t>
            </a:r>
            <a:r>
              <a:rPr lang="en-GB" b="1" dirty="0"/>
              <a:t>CSAT and PSAT</a:t>
            </a:r>
            <a:r>
              <a:rPr lang="en-GB" dirty="0"/>
              <a:t>: Clinical and Program Sustainability Assessment tool.</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C0CDBD3-F405-4956-8142-2C33854726DA}" type="slidenum">
              <a:rPr lang="en-GB" smtClean="0"/>
              <a:t>4</a:t>
            </a:fld>
            <a:endParaRPr lang="en-GB"/>
          </a:p>
        </p:txBody>
      </p:sp>
    </p:spTree>
    <p:extLst>
      <p:ext uri="{BB962C8B-B14F-4D97-AF65-F5344CB8AC3E}">
        <p14:creationId xmlns:p14="http://schemas.microsoft.com/office/powerpoint/2010/main" val="177857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u="sng" kern="1200" dirty="0">
                <a:solidFill>
                  <a:schemeClr val="tx1"/>
                </a:solidFill>
                <a:effectLst/>
                <a:latin typeface="+mn-lt"/>
                <a:ea typeface="+mn-ea"/>
                <a:cs typeface="+mn-cs"/>
                <a:hlinkClick r:id="rId3"/>
              </a:rPr>
              <a:t>1. FBMHS_LEAF001 LEAF BRONZE induction</a:t>
            </a:r>
            <a:r>
              <a:rPr lang="en-GB" sz="1200" b="0" kern="1200" dirty="0">
                <a:solidFill>
                  <a:schemeClr val="tx1"/>
                </a:solidFill>
                <a:effectLst/>
                <a:latin typeface="+mn-lt"/>
                <a:ea typeface="+mn-ea"/>
                <a:cs typeface="+mn-cs"/>
              </a:rPr>
              <a:t> </a:t>
            </a:r>
          </a:p>
          <a:p>
            <a:endParaRPr lang="en-GB" sz="1200" b="0" kern="1200" dirty="0">
              <a:solidFill>
                <a:schemeClr val="tx1"/>
              </a:solidFill>
              <a:effectLst/>
              <a:latin typeface="+mn-lt"/>
              <a:ea typeface="+mn-ea"/>
              <a:cs typeface="+mn-cs"/>
            </a:endParaRPr>
          </a:p>
          <a:p>
            <a:r>
              <a:rPr lang="en-GB" sz="1200" b="0" u="sng" kern="1200" dirty="0">
                <a:solidFill>
                  <a:schemeClr val="tx1"/>
                </a:solidFill>
                <a:effectLst/>
                <a:latin typeface="+mn-lt"/>
                <a:ea typeface="+mn-ea"/>
                <a:cs typeface="+mn-cs"/>
                <a:hlinkClick r:id="rId4"/>
              </a:rPr>
              <a:t>2. FBMHS-LEAF002 Improving sustainability in the lab with LEAF and 6R</a:t>
            </a:r>
            <a:endParaRPr lang="en-GB" sz="1200" b="0" u="sng" kern="1200" dirty="0">
              <a:solidFill>
                <a:schemeClr val="tx1"/>
              </a:solidFill>
              <a:effectLst/>
              <a:latin typeface="+mn-lt"/>
              <a:ea typeface="+mn-ea"/>
              <a:cs typeface="+mn-cs"/>
            </a:endParaRPr>
          </a:p>
          <a:p>
            <a:endParaRPr lang="en-GB" sz="1200" b="0" u="sng" kern="1200" dirty="0">
              <a:solidFill>
                <a:schemeClr val="tx1"/>
              </a:solidFill>
              <a:effectLst/>
              <a:latin typeface="+mn-lt"/>
              <a:ea typeface="+mn-ea"/>
              <a:cs typeface="+mn-cs"/>
            </a:endParaRPr>
          </a:p>
          <a:p>
            <a:r>
              <a:rPr lang="en-GB" sz="1200" b="0" u="sng" kern="1200" dirty="0">
                <a:solidFill>
                  <a:schemeClr val="tx1"/>
                </a:solidFill>
                <a:effectLst/>
                <a:latin typeface="+mn-lt"/>
                <a:ea typeface="+mn-ea"/>
                <a:cs typeface="+mn-cs"/>
              </a:rPr>
              <a:t>3. ESP course description and project ideas: https://www.dropbox.com/sh/ehbpf60u1klc1e0/AABLTTq7fYFYjDxsnKdSJH08a?dl=0 </a:t>
            </a:r>
          </a:p>
          <a:p>
            <a:endParaRPr lang="en-GB" dirty="0"/>
          </a:p>
        </p:txBody>
      </p:sp>
      <p:sp>
        <p:nvSpPr>
          <p:cNvPr id="4" name="Slide Number Placeholder 3"/>
          <p:cNvSpPr>
            <a:spLocks noGrp="1"/>
          </p:cNvSpPr>
          <p:nvPr>
            <p:ph type="sldNum" sz="quarter" idx="5"/>
          </p:nvPr>
        </p:nvSpPr>
        <p:spPr/>
        <p:txBody>
          <a:bodyPr/>
          <a:lstStyle/>
          <a:p>
            <a:fld id="{B048430A-7106-463C-AADD-DAC227C16D64}" type="slidenum">
              <a:rPr lang="en-GB" smtClean="0"/>
              <a:t>5</a:t>
            </a:fld>
            <a:endParaRPr lang="en-GB"/>
          </a:p>
        </p:txBody>
      </p:sp>
    </p:spTree>
    <p:extLst>
      <p:ext uri="{BB962C8B-B14F-4D97-AF65-F5344CB8AC3E}">
        <p14:creationId xmlns:p14="http://schemas.microsoft.com/office/powerpoint/2010/main" val="345635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NHS labs and clinics, the guidance and tools are issued by the NHS, which provides very accessible documents and plans. Some tools cited were </a:t>
            </a:r>
            <a:r>
              <a:rPr lang="en-GB" b="1" dirty="0"/>
              <a:t>CSAT and PSAT</a:t>
            </a:r>
            <a:r>
              <a:rPr lang="en-GB" dirty="0"/>
              <a:t>: Clinical and Program Sustainability Assessment tool.</a:t>
            </a:r>
          </a:p>
        </p:txBody>
      </p:sp>
      <p:sp>
        <p:nvSpPr>
          <p:cNvPr id="4" name="Slide Number Placeholder 3"/>
          <p:cNvSpPr>
            <a:spLocks noGrp="1"/>
          </p:cNvSpPr>
          <p:nvPr>
            <p:ph type="sldNum" sz="quarter" idx="5"/>
          </p:nvPr>
        </p:nvSpPr>
        <p:spPr/>
        <p:txBody>
          <a:bodyPr/>
          <a:lstStyle/>
          <a:p>
            <a:fld id="{B048430A-7106-463C-AADD-DAC227C16D64}" type="slidenum">
              <a:rPr lang="en-GB" smtClean="0"/>
              <a:t>6</a:t>
            </a:fld>
            <a:endParaRPr lang="en-GB"/>
          </a:p>
        </p:txBody>
      </p:sp>
    </p:spTree>
    <p:extLst>
      <p:ext uri="{BB962C8B-B14F-4D97-AF65-F5344CB8AC3E}">
        <p14:creationId xmlns:p14="http://schemas.microsoft.com/office/powerpoint/2010/main" val="1694119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CDBD3-F405-4956-8142-2C33854726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2046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plan to improve sustainability in FBMH by 2025 is articulated around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6R: </a:t>
            </a:r>
            <a:r>
              <a:rPr lang="en-GB" dirty="0"/>
              <a:t>Review, Reduce, Reuse, Refill, Replace, Recycle: SBS protocol to manage plastics sustainably in </a:t>
            </a:r>
            <a:r>
              <a:rPr lang="en-GB" dirty="0" err="1">
                <a:hlinkClick r:id="rId3"/>
              </a:rPr>
              <a:t>practicals</a:t>
            </a:r>
            <a:r>
              <a:rPr lang="en-GB" dirty="0">
                <a:hlinkClick r:id="rId3"/>
              </a:rPr>
              <a:t> and labs</a:t>
            </a:r>
            <a:r>
              <a:rPr lang="en-GB" dirty="0"/>
              <a:t>, </a:t>
            </a:r>
            <a:r>
              <a:rPr lang="en-GB" dirty="0">
                <a:hlinkClick r:id="rId4"/>
              </a:rPr>
              <a:t>home and campus</a:t>
            </a:r>
            <a:r>
              <a:rPr lang="en-GB" dirty="0"/>
              <a:t> and any other setting.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hlinkClick r:id="rId5"/>
              </a:rPr>
              <a:t>50,000 actions</a:t>
            </a:r>
            <a:r>
              <a:rPr lang="en-GB" dirty="0"/>
              <a:t>: UoM portal for staff and students with many ideas for non-lab sustainability actions and a way to record these actions individually or as teams so that we feel a collective achievement.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Includes 6R and Harriet Bickley’s </a:t>
            </a:r>
            <a:r>
              <a:rPr lang="en-GB" u="sng" dirty="0">
                <a:hlinkClick r:id="rId6"/>
              </a:rPr>
              <a:t>Easy Everyday Eco Actions booklet</a:t>
            </a:r>
            <a:r>
              <a:rPr lang="en-GB" u="sng" dirty="0"/>
              <a:t>. </a:t>
            </a:r>
          </a:p>
          <a:p>
            <a:pPr marL="628650" lvl="1" indent="-171450">
              <a:buFont typeface="Arial" panose="020B0604020202020204" pitchFamily="34" charset="0"/>
              <a:buChar char="•"/>
            </a:pPr>
            <a:r>
              <a:rPr lang="en-GB" dirty="0"/>
              <a:t>Extension of 10,000 actions to include students. Can run individual and team actions</a:t>
            </a:r>
          </a:p>
          <a:p>
            <a:pPr marL="628650" lvl="1" indent="-171450">
              <a:buFont typeface="Arial" panose="020B0604020202020204" pitchFamily="34" charset="0"/>
              <a:buChar char="•"/>
            </a:pPr>
            <a:r>
              <a:rPr lang="en-GB" b="0" dirty="0">
                <a:solidFill>
                  <a:srgbClr val="F15226"/>
                </a:solidFill>
              </a:rPr>
              <a:t>Replaces green impact for non lab</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C0CDBD3-F405-4956-8142-2C33854726DA}" type="slidenum">
              <a:rPr lang="en-GB" smtClean="0"/>
              <a:t>8</a:t>
            </a:fld>
            <a:endParaRPr lang="en-GB"/>
          </a:p>
        </p:txBody>
      </p:sp>
    </p:spTree>
    <p:extLst>
      <p:ext uri="{BB962C8B-B14F-4D97-AF65-F5344CB8AC3E}">
        <p14:creationId xmlns:p14="http://schemas.microsoft.com/office/powerpoint/2010/main" val="372182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Compared to 2018-19. </a:t>
            </a:r>
          </a:p>
        </p:txBody>
      </p:sp>
      <p:sp>
        <p:nvSpPr>
          <p:cNvPr id="4" name="Slide Number Placeholder 3"/>
          <p:cNvSpPr>
            <a:spLocks noGrp="1"/>
          </p:cNvSpPr>
          <p:nvPr>
            <p:ph type="sldNum" sz="quarter" idx="5"/>
          </p:nvPr>
        </p:nvSpPr>
        <p:spPr/>
        <p:txBody>
          <a:bodyPr/>
          <a:lstStyle/>
          <a:p>
            <a:fld id="{B048430A-7106-463C-AADD-DAC227C16D64}" type="slidenum">
              <a:rPr lang="en-GB" smtClean="0"/>
              <a:t>20</a:t>
            </a:fld>
            <a:endParaRPr lang="en-GB"/>
          </a:p>
        </p:txBody>
      </p:sp>
    </p:spTree>
    <p:extLst>
      <p:ext uri="{BB962C8B-B14F-4D97-AF65-F5344CB8AC3E}">
        <p14:creationId xmlns:p14="http://schemas.microsoft.com/office/powerpoint/2010/main" val="261705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2E5E-BF5A-4024-B221-E9ED2CD5C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2E6B06E-8160-4AE4-B5E2-D11E090058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4E88B4-E347-4093-86FD-30242608CC1E}"/>
              </a:ext>
            </a:extLst>
          </p:cNvPr>
          <p:cNvSpPr>
            <a:spLocks noGrp="1"/>
          </p:cNvSpPr>
          <p:nvPr>
            <p:ph type="dt" sz="half" idx="10"/>
          </p:nvPr>
        </p:nvSpPr>
        <p:spPr/>
        <p:txBody>
          <a:bodyPr/>
          <a:lstStyle/>
          <a:p>
            <a:fld id="{A7489BC1-1E53-4E05-9446-2C643A1AD629}" type="datetimeFigureOut">
              <a:rPr lang="en-GB" smtClean="0"/>
              <a:t>27/04/2023</a:t>
            </a:fld>
            <a:endParaRPr lang="en-GB"/>
          </a:p>
        </p:txBody>
      </p:sp>
      <p:sp>
        <p:nvSpPr>
          <p:cNvPr id="5" name="Footer Placeholder 4">
            <a:extLst>
              <a:ext uri="{FF2B5EF4-FFF2-40B4-BE49-F238E27FC236}">
                <a16:creationId xmlns:a16="http://schemas.microsoft.com/office/drawing/2014/main" id="{AEC1D2D0-A615-4624-9B0F-928EAD07AB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0B7B32-7A63-4564-8098-7CFBC9417099}"/>
              </a:ext>
            </a:extLst>
          </p:cNvPr>
          <p:cNvSpPr>
            <a:spLocks noGrp="1"/>
          </p:cNvSpPr>
          <p:nvPr>
            <p:ph type="sldNum" sz="quarter" idx="12"/>
          </p:nvPr>
        </p:nvSpPr>
        <p:spPr/>
        <p:txBody>
          <a:bodyPr/>
          <a:lstStyle/>
          <a:p>
            <a:fld id="{2EB2215D-4236-42C5-9D15-812E91B429D3}" type="slidenum">
              <a:rPr lang="en-GB" smtClean="0"/>
              <a:t>‹#›</a:t>
            </a:fld>
            <a:endParaRPr lang="en-GB"/>
          </a:p>
        </p:txBody>
      </p:sp>
    </p:spTree>
    <p:extLst>
      <p:ext uri="{BB962C8B-B14F-4D97-AF65-F5344CB8AC3E}">
        <p14:creationId xmlns:p14="http://schemas.microsoft.com/office/powerpoint/2010/main" val="37729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3B4D-05BF-4872-9DD6-8FD07562BE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4E3CC1-287C-4B04-B4F4-3963F5A923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F522CD-C6CA-42E5-BB09-8494056ED121}"/>
              </a:ext>
            </a:extLst>
          </p:cNvPr>
          <p:cNvSpPr>
            <a:spLocks noGrp="1"/>
          </p:cNvSpPr>
          <p:nvPr>
            <p:ph type="dt" sz="half" idx="10"/>
          </p:nvPr>
        </p:nvSpPr>
        <p:spPr/>
        <p:txBody>
          <a:bodyPr/>
          <a:lstStyle/>
          <a:p>
            <a:fld id="{A7489BC1-1E53-4E05-9446-2C643A1AD629}" type="datetimeFigureOut">
              <a:rPr lang="en-GB" smtClean="0"/>
              <a:t>27/04/2023</a:t>
            </a:fld>
            <a:endParaRPr lang="en-GB"/>
          </a:p>
        </p:txBody>
      </p:sp>
      <p:sp>
        <p:nvSpPr>
          <p:cNvPr id="5" name="Footer Placeholder 4">
            <a:extLst>
              <a:ext uri="{FF2B5EF4-FFF2-40B4-BE49-F238E27FC236}">
                <a16:creationId xmlns:a16="http://schemas.microsoft.com/office/drawing/2014/main" id="{111E9A8B-9325-42B5-8898-DEBC9811BF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E13CBE-E3CA-452A-A47A-EC213D264DD3}"/>
              </a:ext>
            </a:extLst>
          </p:cNvPr>
          <p:cNvSpPr>
            <a:spLocks noGrp="1"/>
          </p:cNvSpPr>
          <p:nvPr>
            <p:ph type="sldNum" sz="quarter" idx="12"/>
          </p:nvPr>
        </p:nvSpPr>
        <p:spPr/>
        <p:txBody>
          <a:bodyPr/>
          <a:lstStyle/>
          <a:p>
            <a:fld id="{2EB2215D-4236-42C5-9D15-812E91B429D3}" type="slidenum">
              <a:rPr lang="en-GB" smtClean="0"/>
              <a:t>‹#›</a:t>
            </a:fld>
            <a:endParaRPr lang="en-GB"/>
          </a:p>
        </p:txBody>
      </p:sp>
    </p:spTree>
    <p:extLst>
      <p:ext uri="{BB962C8B-B14F-4D97-AF65-F5344CB8AC3E}">
        <p14:creationId xmlns:p14="http://schemas.microsoft.com/office/powerpoint/2010/main" val="370845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4D556-C765-4EEC-9436-F06DAEF5AD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40C351-71D0-45CC-A96D-84326C4EC1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23BEF8-9591-4CDA-A870-2750CC827A0B}"/>
              </a:ext>
            </a:extLst>
          </p:cNvPr>
          <p:cNvSpPr>
            <a:spLocks noGrp="1"/>
          </p:cNvSpPr>
          <p:nvPr>
            <p:ph type="dt" sz="half" idx="10"/>
          </p:nvPr>
        </p:nvSpPr>
        <p:spPr/>
        <p:txBody>
          <a:bodyPr/>
          <a:lstStyle/>
          <a:p>
            <a:fld id="{A7489BC1-1E53-4E05-9446-2C643A1AD629}" type="datetimeFigureOut">
              <a:rPr lang="en-GB" smtClean="0"/>
              <a:t>27/04/2023</a:t>
            </a:fld>
            <a:endParaRPr lang="en-GB"/>
          </a:p>
        </p:txBody>
      </p:sp>
      <p:sp>
        <p:nvSpPr>
          <p:cNvPr id="5" name="Footer Placeholder 4">
            <a:extLst>
              <a:ext uri="{FF2B5EF4-FFF2-40B4-BE49-F238E27FC236}">
                <a16:creationId xmlns:a16="http://schemas.microsoft.com/office/drawing/2014/main" id="{BF4EA6DB-7310-41FE-B1C2-3CFE044D76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BF682A-84A3-45B3-940C-6407EDF962A3}"/>
              </a:ext>
            </a:extLst>
          </p:cNvPr>
          <p:cNvSpPr>
            <a:spLocks noGrp="1"/>
          </p:cNvSpPr>
          <p:nvPr>
            <p:ph type="sldNum" sz="quarter" idx="12"/>
          </p:nvPr>
        </p:nvSpPr>
        <p:spPr/>
        <p:txBody>
          <a:bodyPr/>
          <a:lstStyle/>
          <a:p>
            <a:fld id="{2EB2215D-4236-42C5-9D15-812E91B429D3}" type="slidenum">
              <a:rPr lang="en-GB" smtClean="0"/>
              <a:t>‹#›</a:t>
            </a:fld>
            <a:endParaRPr lang="en-GB"/>
          </a:p>
        </p:txBody>
      </p:sp>
    </p:spTree>
    <p:extLst>
      <p:ext uri="{BB962C8B-B14F-4D97-AF65-F5344CB8AC3E}">
        <p14:creationId xmlns:p14="http://schemas.microsoft.com/office/powerpoint/2010/main" val="106458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5E65-0613-434B-B62C-C2319522D4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64C3FA-59BE-4AFF-BEF6-F71F5864CF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F657E1-8C82-40AF-B9C0-744F67DC5978}"/>
              </a:ext>
            </a:extLst>
          </p:cNvPr>
          <p:cNvSpPr>
            <a:spLocks noGrp="1"/>
          </p:cNvSpPr>
          <p:nvPr>
            <p:ph type="dt" sz="half" idx="10"/>
          </p:nvPr>
        </p:nvSpPr>
        <p:spPr/>
        <p:txBody>
          <a:bodyPr/>
          <a:lstStyle/>
          <a:p>
            <a:fld id="{A7489BC1-1E53-4E05-9446-2C643A1AD629}" type="datetimeFigureOut">
              <a:rPr lang="en-GB" smtClean="0"/>
              <a:t>27/04/2023</a:t>
            </a:fld>
            <a:endParaRPr lang="en-GB"/>
          </a:p>
        </p:txBody>
      </p:sp>
      <p:sp>
        <p:nvSpPr>
          <p:cNvPr id="5" name="Footer Placeholder 4">
            <a:extLst>
              <a:ext uri="{FF2B5EF4-FFF2-40B4-BE49-F238E27FC236}">
                <a16:creationId xmlns:a16="http://schemas.microsoft.com/office/drawing/2014/main" id="{C3FA318E-3717-4607-AE06-9FEF9A9751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FE5083-FD16-4AC0-898C-8C56875976C7}"/>
              </a:ext>
            </a:extLst>
          </p:cNvPr>
          <p:cNvSpPr>
            <a:spLocks noGrp="1"/>
          </p:cNvSpPr>
          <p:nvPr>
            <p:ph type="sldNum" sz="quarter" idx="12"/>
          </p:nvPr>
        </p:nvSpPr>
        <p:spPr/>
        <p:txBody>
          <a:bodyPr/>
          <a:lstStyle/>
          <a:p>
            <a:fld id="{2EB2215D-4236-42C5-9D15-812E91B429D3}" type="slidenum">
              <a:rPr lang="en-GB" smtClean="0"/>
              <a:t>‹#›</a:t>
            </a:fld>
            <a:endParaRPr lang="en-GB"/>
          </a:p>
        </p:txBody>
      </p:sp>
    </p:spTree>
    <p:extLst>
      <p:ext uri="{BB962C8B-B14F-4D97-AF65-F5344CB8AC3E}">
        <p14:creationId xmlns:p14="http://schemas.microsoft.com/office/powerpoint/2010/main" val="404062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BCC0-9486-4BF0-9D55-B55813E7FD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ABF16C-3A79-4774-BE1A-6FB8C9F7C0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5D6A2C-E95E-4248-B1EC-429AE76ECD04}"/>
              </a:ext>
            </a:extLst>
          </p:cNvPr>
          <p:cNvSpPr>
            <a:spLocks noGrp="1"/>
          </p:cNvSpPr>
          <p:nvPr>
            <p:ph type="dt" sz="half" idx="10"/>
          </p:nvPr>
        </p:nvSpPr>
        <p:spPr/>
        <p:txBody>
          <a:bodyPr/>
          <a:lstStyle/>
          <a:p>
            <a:fld id="{A7489BC1-1E53-4E05-9446-2C643A1AD629}" type="datetimeFigureOut">
              <a:rPr lang="en-GB" smtClean="0"/>
              <a:t>27/04/2023</a:t>
            </a:fld>
            <a:endParaRPr lang="en-GB"/>
          </a:p>
        </p:txBody>
      </p:sp>
      <p:sp>
        <p:nvSpPr>
          <p:cNvPr id="5" name="Footer Placeholder 4">
            <a:extLst>
              <a:ext uri="{FF2B5EF4-FFF2-40B4-BE49-F238E27FC236}">
                <a16:creationId xmlns:a16="http://schemas.microsoft.com/office/drawing/2014/main" id="{11F09B93-B847-42C5-AFE2-7C2E235EA9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E9266F-61DB-41BF-A7A2-06E128DF0251}"/>
              </a:ext>
            </a:extLst>
          </p:cNvPr>
          <p:cNvSpPr>
            <a:spLocks noGrp="1"/>
          </p:cNvSpPr>
          <p:nvPr>
            <p:ph type="sldNum" sz="quarter" idx="12"/>
          </p:nvPr>
        </p:nvSpPr>
        <p:spPr/>
        <p:txBody>
          <a:bodyPr/>
          <a:lstStyle/>
          <a:p>
            <a:fld id="{2EB2215D-4236-42C5-9D15-812E91B429D3}" type="slidenum">
              <a:rPr lang="en-GB" smtClean="0"/>
              <a:t>‹#›</a:t>
            </a:fld>
            <a:endParaRPr lang="en-GB"/>
          </a:p>
        </p:txBody>
      </p:sp>
    </p:spTree>
    <p:extLst>
      <p:ext uri="{BB962C8B-B14F-4D97-AF65-F5344CB8AC3E}">
        <p14:creationId xmlns:p14="http://schemas.microsoft.com/office/powerpoint/2010/main" val="104231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C4B4-19C7-45D7-B577-A347D71B59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D93888-0123-4F44-A151-A84E274383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ADB1C2-CB6A-467C-B086-F15DDD3B93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054086-AAE2-4A8C-8303-012BEDD1955E}"/>
              </a:ext>
            </a:extLst>
          </p:cNvPr>
          <p:cNvSpPr>
            <a:spLocks noGrp="1"/>
          </p:cNvSpPr>
          <p:nvPr>
            <p:ph type="dt" sz="half" idx="10"/>
          </p:nvPr>
        </p:nvSpPr>
        <p:spPr/>
        <p:txBody>
          <a:bodyPr/>
          <a:lstStyle/>
          <a:p>
            <a:fld id="{A7489BC1-1E53-4E05-9446-2C643A1AD629}" type="datetimeFigureOut">
              <a:rPr lang="en-GB" smtClean="0"/>
              <a:t>27/04/2023</a:t>
            </a:fld>
            <a:endParaRPr lang="en-GB"/>
          </a:p>
        </p:txBody>
      </p:sp>
      <p:sp>
        <p:nvSpPr>
          <p:cNvPr id="6" name="Footer Placeholder 5">
            <a:extLst>
              <a:ext uri="{FF2B5EF4-FFF2-40B4-BE49-F238E27FC236}">
                <a16:creationId xmlns:a16="http://schemas.microsoft.com/office/drawing/2014/main" id="{5021E803-8BA8-4184-B07D-38CE4FBC90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651238-552D-4EE5-A703-DE8FB93A1CD2}"/>
              </a:ext>
            </a:extLst>
          </p:cNvPr>
          <p:cNvSpPr>
            <a:spLocks noGrp="1"/>
          </p:cNvSpPr>
          <p:nvPr>
            <p:ph type="sldNum" sz="quarter" idx="12"/>
          </p:nvPr>
        </p:nvSpPr>
        <p:spPr/>
        <p:txBody>
          <a:bodyPr/>
          <a:lstStyle/>
          <a:p>
            <a:fld id="{2EB2215D-4236-42C5-9D15-812E91B429D3}" type="slidenum">
              <a:rPr lang="en-GB" smtClean="0"/>
              <a:t>‹#›</a:t>
            </a:fld>
            <a:endParaRPr lang="en-GB"/>
          </a:p>
        </p:txBody>
      </p:sp>
    </p:spTree>
    <p:extLst>
      <p:ext uri="{BB962C8B-B14F-4D97-AF65-F5344CB8AC3E}">
        <p14:creationId xmlns:p14="http://schemas.microsoft.com/office/powerpoint/2010/main" val="319270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E6E4-79D0-4CE0-9B52-83B2E99242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A24D8D-753F-4668-B187-C70B559F7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2111CF-23EC-46E9-8B61-D29411FD32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156303-B3FA-4836-B364-F7F7DFE8AC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8A27DE-F2D5-432A-B9C1-4C2666AEF4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9BF087-5E2B-4212-8D78-6138545E908B}"/>
              </a:ext>
            </a:extLst>
          </p:cNvPr>
          <p:cNvSpPr>
            <a:spLocks noGrp="1"/>
          </p:cNvSpPr>
          <p:nvPr>
            <p:ph type="dt" sz="half" idx="10"/>
          </p:nvPr>
        </p:nvSpPr>
        <p:spPr/>
        <p:txBody>
          <a:bodyPr/>
          <a:lstStyle/>
          <a:p>
            <a:fld id="{A7489BC1-1E53-4E05-9446-2C643A1AD629}" type="datetimeFigureOut">
              <a:rPr lang="en-GB" smtClean="0"/>
              <a:t>27/04/2023</a:t>
            </a:fld>
            <a:endParaRPr lang="en-GB"/>
          </a:p>
        </p:txBody>
      </p:sp>
      <p:sp>
        <p:nvSpPr>
          <p:cNvPr id="8" name="Footer Placeholder 7">
            <a:extLst>
              <a:ext uri="{FF2B5EF4-FFF2-40B4-BE49-F238E27FC236}">
                <a16:creationId xmlns:a16="http://schemas.microsoft.com/office/drawing/2014/main" id="{DAD49B64-55C0-45EA-A1C7-17C4F8E989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21D895-DBEC-4E67-AC4A-6568D63AAE66}"/>
              </a:ext>
            </a:extLst>
          </p:cNvPr>
          <p:cNvSpPr>
            <a:spLocks noGrp="1"/>
          </p:cNvSpPr>
          <p:nvPr>
            <p:ph type="sldNum" sz="quarter" idx="12"/>
          </p:nvPr>
        </p:nvSpPr>
        <p:spPr/>
        <p:txBody>
          <a:bodyPr/>
          <a:lstStyle/>
          <a:p>
            <a:fld id="{2EB2215D-4236-42C5-9D15-812E91B429D3}" type="slidenum">
              <a:rPr lang="en-GB" smtClean="0"/>
              <a:t>‹#›</a:t>
            </a:fld>
            <a:endParaRPr lang="en-GB"/>
          </a:p>
        </p:txBody>
      </p:sp>
    </p:spTree>
    <p:extLst>
      <p:ext uri="{BB962C8B-B14F-4D97-AF65-F5344CB8AC3E}">
        <p14:creationId xmlns:p14="http://schemas.microsoft.com/office/powerpoint/2010/main" val="377225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3825-068A-4973-AFA6-69AF05A2EA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CB3FA7-636B-4BBD-BE83-9DEF5214ED61}"/>
              </a:ext>
            </a:extLst>
          </p:cNvPr>
          <p:cNvSpPr>
            <a:spLocks noGrp="1"/>
          </p:cNvSpPr>
          <p:nvPr>
            <p:ph type="dt" sz="half" idx="10"/>
          </p:nvPr>
        </p:nvSpPr>
        <p:spPr/>
        <p:txBody>
          <a:bodyPr/>
          <a:lstStyle/>
          <a:p>
            <a:fld id="{A7489BC1-1E53-4E05-9446-2C643A1AD629}" type="datetimeFigureOut">
              <a:rPr lang="en-GB" smtClean="0"/>
              <a:t>27/04/2023</a:t>
            </a:fld>
            <a:endParaRPr lang="en-GB"/>
          </a:p>
        </p:txBody>
      </p:sp>
      <p:sp>
        <p:nvSpPr>
          <p:cNvPr id="4" name="Footer Placeholder 3">
            <a:extLst>
              <a:ext uri="{FF2B5EF4-FFF2-40B4-BE49-F238E27FC236}">
                <a16:creationId xmlns:a16="http://schemas.microsoft.com/office/drawing/2014/main" id="{EE5994F4-33D1-4870-933E-15A91503B9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D1C3C8-124B-40B9-B7B7-CC316F7167CE}"/>
              </a:ext>
            </a:extLst>
          </p:cNvPr>
          <p:cNvSpPr>
            <a:spLocks noGrp="1"/>
          </p:cNvSpPr>
          <p:nvPr>
            <p:ph type="sldNum" sz="quarter" idx="12"/>
          </p:nvPr>
        </p:nvSpPr>
        <p:spPr/>
        <p:txBody>
          <a:bodyPr/>
          <a:lstStyle/>
          <a:p>
            <a:fld id="{2EB2215D-4236-42C5-9D15-812E91B429D3}" type="slidenum">
              <a:rPr lang="en-GB" smtClean="0"/>
              <a:t>‹#›</a:t>
            </a:fld>
            <a:endParaRPr lang="en-GB"/>
          </a:p>
        </p:txBody>
      </p:sp>
    </p:spTree>
    <p:extLst>
      <p:ext uri="{BB962C8B-B14F-4D97-AF65-F5344CB8AC3E}">
        <p14:creationId xmlns:p14="http://schemas.microsoft.com/office/powerpoint/2010/main" val="165817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1C22D4-21C4-4211-8A5F-D88AD5956E08}"/>
              </a:ext>
            </a:extLst>
          </p:cNvPr>
          <p:cNvSpPr>
            <a:spLocks noGrp="1"/>
          </p:cNvSpPr>
          <p:nvPr>
            <p:ph type="dt" sz="half" idx="10"/>
          </p:nvPr>
        </p:nvSpPr>
        <p:spPr/>
        <p:txBody>
          <a:bodyPr/>
          <a:lstStyle/>
          <a:p>
            <a:fld id="{A7489BC1-1E53-4E05-9446-2C643A1AD629}" type="datetimeFigureOut">
              <a:rPr lang="en-GB" smtClean="0"/>
              <a:t>27/04/2023</a:t>
            </a:fld>
            <a:endParaRPr lang="en-GB"/>
          </a:p>
        </p:txBody>
      </p:sp>
      <p:sp>
        <p:nvSpPr>
          <p:cNvPr id="3" name="Footer Placeholder 2">
            <a:extLst>
              <a:ext uri="{FF2B5EF4-FFF2-40B4-BE49-F238E27FC236}">
                <a16:creationId xmlns:a16="http://schemas.microsoft.com/office/drawing/2014/main" id="{3D88F75D-0555-4534-BE13-C84C6527B6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EFAAC4-0B2A-4917-94CB-6F53C34A4BB7}"/>
              </a:ext>
            </a:extLst>
          </p:cNvPr>
          <p:cNvSpPr>
            <a:spLocks noGrp="1"/>
          </p:cNvSpPr>
          <p:nvPr>
            <p:ph type="sldNum" sz="quarter" idx="12"/>
          </p:nvPr>
        </p:nvSpPr>
        <p:spPr/>
        <p:txBody>
          <a:bodyPr/>
          <a:lstStyle/>
          <a:p>
            <a:fld id="{2EB2215D-4236-42C5-9D15-812E91B429D3}" type="slidenum">
              <a:rPr lang="en-GB" smtClean="0"/>
              <a:t>‹#›</a:t>
            </a:fld>
            <a:endParaRPr lang="en-GB"/>
          </a:p>
        </p:txBody>
      </p:sp>
    </p:spTree>
    <p:extLst>
      <p:ext uri="{BB962C8B-B14F-4D97-AF65-F5344CB8AC3E}">
        <p14:creationId xmlns:p14="http://schemas.microsoft.com/office/powerpoint/2010/main" val="48816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8A51-4E17-4632-882C-FC801321A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A7ACD0-2FEA-4D5D-BFC8-1538F7C870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F27ED6-DD30-40C9-8467-D69F15631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C9683-4D5D-4E87-A21E-0D1F48FD2B33}"/>
              </a:ext>
            </a:extLst>
          </p:cNvPr>
          <p:cNvSpPr>
            <a:spLocks noGrp="1"/>
          </p:cNvSpPr>
          <p:nvPr>
            <p:ph type="dt" sz="half" idx="10"/>
          </p:nvPr>
        </p:nvSpPr>
        <p:spPr/>
        <p:txBody>
          <a:bodyPr/>
          <a:lstStyle/>
          <a:p>
            <a:fld id="{A7489BC1-1E53-4E05-9446-2C643A1AD629}" type="datetimeFigureOut">
              <a:rPr lang="en-GB" smtClean="0"/>
              <a:t>27/04/2023</a:t>
            </a:fld>
            <a:endParaRPr lang="en-GB"/>
          </a:p>
        </p:txBody>
      </p:sp>
      <p:sp>
        <p:nvSpPr>
          <p:cNvPr id="6" name="Footer Placeholder 5">
            <a:extLst>
              <a:ext uri="{FF2B5EF4-FFF2-40B4-BE49-F238E27FC236}">
                <a16:creationId xmlns:a16="http://schemas.microsoft.com/office/drawing/2014/main" id="{E7A4A393-4A7F-4DEF-939C-A1798A0CCB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B1B235-955F-44F5-BC2A-53AC050412AC}"/>
              </a:ext>
            </a:extLst>
          </p:cNvPr>
          <p:cNvSpPr>
            <a:spLocks noGrp="1"/>
          </p:cNvSpPr>
          <p:nvPr>
            <p:ph type="sldNum" sz="quarter" idx="12"/>
          </p:nvPr>
        </p:nvSpPr>
        <p:spPr/>
        <p:txBody>
          <a:bodyPr/>
          <a:lstStyle/>
          <a:p>
            <a:fld id="{2EB2215D-4236-42C5-9D15-812E91B429D3}" type="slidenum">
              <a:rPr lang="en-GB" smtClean="0"/>
              <a:t>‹#›</a:t>
            </a:fld>
            <a:endParaRPr lang="en-GB"/>
          </a:p>
        </p:txBody>
      </p:sp>
    </p:spTree>
    <p:extLst>
      <p:ext uri="{BB962C8B-B14F-4D97-AF65-F5344CB8AC3E}">
        <p14:creationId xmlns:p14="http://schemas.microsoft.com/office/powerpoint/2010/main" val="404396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4B29-F0C0-472C-8ECC-263BD65D2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4AB0A4-45EE-4C66-B2EB-182C2F64CB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25A8BB-A011-4476-AE64-B8AD0BBBF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311731-2D4C-4530-9BEA-15F29BBE17C5}"/>
              </a:ext>
            </a:extLst>
          </p:cNvPr>
          <p:cNvSpPr>
            <a:spLocks noGrp="1"/>
          </p:cNvSpPr>
          <p:nvPr>
            <p:ph type="dt" sz="half" idx="10"/>
          </p:nvPr>
        </p:nvSpPr>
        <p:spPr/>
        <p:txBody>
          <a:bodyPr/>
          <a:lstStyle/>
          <a:p>
            <a:fld id="{A7489BC1-1E53-4E05-9446-2C643A1AD629}" type="datetimeFigureOut">
              <a:rPr lang="en-GB" smtClean="0"/>
              <a:t>27/04/2023</a:t>
            </a:fld>
            <a:endParaRPr lang="en-GB"/>
          </a:p>
        </p:txBody>
      </p:sp>
      <p:sp>
        <p:nvSpPr>
          <p:cNvPr id="6" name="Footer Placeholder 5">
            <a:extLst>
              <a:ext uri="{FF2B5EF4-FFF2-40B4-BE49-F238E27FC236}">
                <a16:creationId xmlns:a16="http://schemas.microsoft.com/office/drawing/2014/main" id="{C4ACE029-2776-495D-A787-D90C384F9E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DA2CC1-4FEE-40A6-810B-18BDFDA3827E}"/>
              </a:ext>
            </a:extLst>
          </p:cNvPr>
          <p:cNvSpPr>
            <a:spLocks noGrp="1"/>
          </p:cNvSpPr>
          <p:nvPr>
            <p:ph type="sldNum" sz="quarter" idx="12"/>
          </p:nvPr>
        </p:nvSpPr>
        <p:spPr/>
        <p:txBody>
          <a:bodyPr/>
          <a:lstStyle/>
          <a:p>
            <a:fld id="{2EB2215D-4236-42C5-9D15-812E91B429D3}" type="slidenum">
              <a:rPr lang="en-GB" smtClean="0"/>
              <a:t>‹#›</a:t>
            </a:fld>
            <a:endParaRPr lang="en-GB"/>
          </a:p>
        </p:txBody>
      </p:sp>
    </p:spTree>
    <p:extLst>
      <p:ext uri="{BB962C8B-B14F-4D97-AF65-F5344CB8AC3E}">
        <p14:creationId xmlns:p14="http://schemas.microsoft.com/office/powerpoint/2010/main" val="213605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EFC6F-30AA-4B62-93AE-B74A6DF863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839E34-85B4-444F-91E6-0C2AF7FAD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E237CB-A01C-4D14-A0D3-55D6BA40B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89BC1-1E53-4E05-9446-2C643A1AD629}" type="datetimeFigureOut">
              <a:rPr lang="en-GB" smtClean="0"/>
              <a:t>27/04/2023</a:t>
            </a:fld>
            <a:endParaRPr lang="en-GB"/>
          </a:p>
        </p:txBody>
      </p:sp>
      <p:sp>
        <p:nvSpPr>
          <p:cNvPr id="5" name="Footer Placeholder 4">
            <a:extLst>
              <a:ext uri="{FF2B5EF4-FFF2-40B4-BE49-F238E27FC236}">
                <a16:creationId xmlns:a16="http://schemas.microsoft.com/office/drawing/2014/main" id="{68A4B24A-FF61-495B-A03C-4FC47EE8C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995988-9F9B-46D8-852F-3AE0C69B74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2215D-4236-42C5-9D15-812E91B429D3}" type="slidenum">
              <a:rPr lang="en-GB" smtClean="0"/>
              <a:t>‹#›</a:t>
            </a:fld>
            <a:endParaRPr lang="en-GB"/>
          </a:p>
        </p:txBody>
      </p:sp>
    </p:spTree>
    <p:extLst>
      <p:ext uri="{BB962C8B-B14F-4D97-AF65-F5344CB8AC3E}">
        <p14:creationId xmlns:p14="http://schemas.microsoft.com/office/powerpoint/2010/main" val="3459834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qualtrics.manchester.ac.uk/jfe/form/SV_77Cue8AwW5hlbQG"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hyperlink" Target="https://docs.google.com/document/d/16wjxe1q4OAjBTvzqIEfk9czKxUgdXbISYN78Dq2gmv0/edit?usp=sharing" TargetMode="External"/><Relationship Id="rId10" Type="http://schemas.openxmlformats.org/officeDocument/2006/relationships/image" Target="../media/image5.emf"/><Relationship Id="rId4" Type="http://schemas.openxmlformats.org/officeDocument/2006/relationships/image" Target="../media/image1.png"/><Relationship Id="rId9" Type="http://schemas.openxmlformats.org/officeDocument/2006/relationships/hyperlink" Target="http://documents.manchester.ac.uk/DocuInfo.aspx?DocID=4443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50000actions.manchester.ac.uk/"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es@manchester.ac.uk" TargetMode="External"/><Relationship Id="rId2" Type="http://schemas.openxmlformats.org/officeDocument/2006/relationships/hyperlink" Target="https://50000actions.manchester.ac.uk/team-action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www.manchester.ac.uk/sustainability" TargetMode="External"/><Relationship Id="rId4" Type="http://schemas.openxmlformats.org/officeDocument/2006/relationships/hyperlink" Target="mailto:es@mancheste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ustainablefutures.manchester.ac.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aggy.fostier@manchester.ac.uk"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ucl.ac.uk/sustainable/staff/leaf" TargetMode="External"/><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ustainablefutures.manchester.ac.uk/" TargetMode="External"/><Relationship Id="rId5" Type="http://schemas.openxmlformats.org/officeDocument/2006/relationships/hyperlink" Target="https://www.sustainability.manchester.ac.uk/get-involved/staff/50000actions/" TargetMode="External"/><Relationship Id="rId4" Type="http://schemas.openxmlformats.org/officeDocument/2006/relationships/hyperlink" Target="https://blogs.bmh.manchester.ac.uk/blog/2021/07/27/reducing-the-use-of-plastics-with-the-6r-protocol/?gator_td=hJyu8%2bWsW4Esq1ImVoVlw9hXJXMeuS6SB%2fEsWzikZkFtbCMM5Y0uEoIdzQKZvZN8PFccyXqvNB1fDEzsCZAd1oO0gunj1Qh3kzQ26uUPICuu0bET%2faxCtZOYXUHQnPjFh3B8iMQD1l%2bNDslClzlJ1A%3d%3d"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joanna.woodburn@manchester.ac.uk" TargetMode="External"/><Relationship Id="rId3" Type="http://schemas.openxmlformats.org/officeDocument/2006/relationships/image" Target="../media/image10.png"/><Relationship Id="rId7" Type="http://schemas.openxmlformats.org/officeDocument/2006/relationships/hyperlink" Target="mailto:lydia.wunderley@manchester.ac.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maggy.fostier@manchester.ac.uk" TargetMode="External"/><Relationship Id="rId11" Type="http://schemas.openxmlformats.org/officeDocument/2006/relationships/image" Target="../media/image9.png"/><Relationship Id="rId5" Type="http://schemas.openxmlformats.org/officeDocument/2006/relationships/hyperlink" Target="https://www.qualtrics.manchester.ac.uk/jfe/form/SV_5yE0TJ8oR6J4m2O" TargetMode="External"/><Relationship Id="rId10" Type="http://schemas.openxmlformats.org/officeDocument/2006/relationships/hyperlink" Target="https://app.manchester.ac.uk/training/profile.aspx?unitid=9774&amp;parentId=4&amp;returnId=4&amp;returntxt=Return+To+Search&amp;returnQs=%3fterm%3dLEAF002%26org%3d0" TargetMode="External"/><Relationship Id="rId4" Type="http://schemas.openxmlformats.org/officeDocument/2006/relationships/image" Target="../media/image11.jpeg"/><Relationship Id="rId9" Type="http://schemas.openxmlformats.org/officeDocument/2006/relationships/hyperlink" Target="https://www.qualtrics.manchester.ac.uk/jfe/form/SV_77Cue8AwW5hlbQ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hyperlink" Target="http://documents.manchester.ac.uk/DocuInfo.aspx?DocID=44432" TargetMode="External"/><Relationship Id="rId4" Type="http://schemas.openxmlformats.org/officeDocument/2006/relationships/image" Target="../media/image4.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71C2C77B-27F3-420B-B100-16497AAB11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28" y="1704192"/>
            <a:ext cx="3236976" cy="3236976"/>
          </a:xfrm>
          <a:prstGeom prst="rect">
            <a:avLst/>
          </a:prstGeom>
        </p:spPr>
      </p:pic>
      <p:pic>
        <p:nvPicPr>
          <p:cNvPr id="12" name="Picture 11">
            <a:hlinkClick r:id="rId5"/>
            <a:extLst>
              <a:ext uri="{FF2B5EF4-FFF2-40B4-BE49-F238E27FC236}">
                <a16:creationId xmlns:a16="http://schemas.microsoft.com/office/drawing/2014/main" id="{EFBBE297-E403-49FF-AC1A-8770E5258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7268" y="1504234"/>
            <a:ext cx="3672408" cy="3461243"/>
          </a:xfrm>
          <a:prstGeom prst="rect">
            <a:avLst/>
          </a:prstGeom>
        </p:spPr>
      </p:pic>
      <p:sp>
        <p:nvSpPr>
          <p:cNvPr id="11" name="TextBox 10">
            <a:extLst>
              <a:ext uri="{FF2B5EF4-FFF2-40B4-BE49-F238E27FC236}">
                <a16:creationId xmlns:a16="http://schemas.microsoft.com/office/drawing/2014/main" id="{8B8BCBEE-19CE-4DD9-9901-AE2D4C2D79CA}"/>
              </a:ext>
            </a:extLst>
          </p:cNvPr>
          <p:cNvSpPr txBox="1"/>
          <p:nvPr/>
        </p:nvSpPr>
        <p:spPr>
          <a:xfrm>
            <a:off x="8885156" y="3451405"/>
            <a:ext cx="2568506" cy="461665"/>
          </a:xfrm>
          <a:prstGeom prst="rect">
            <a:avLst/>
          </a:prstGeom>
          <a:noFill/>
        </p:spPr>
        <p:txBody>
          <a:bodyPr wrap="square" rtlCol="0">
            <a:spAutoFit/>
          </a:bodyPr>
          <a:lstStyle/>
          <a:p>
            <a:r>
              <a:rPr lang="en-GB" sz="2400" dirty="0"/>
              <a:t>Harriet Bickley’s</a:t>
            </a:r>
            <a:endParaRPr lang="en-GB" sz="2400" b="1" dirty="0">
              <a:solidFill>
                <a:srgbClr val="F15226"/>
              </a:solidFill>
            </a:endParaRPr>
          </a:p>
        </p:txBody>
      </p:sp>
      <p:sp>
        <p:nvSpPr>
          <p:cNvPr id="13" name="Arrow: Left-Right 12">
            <a:extLst>
              <a:ext uri="{FF2B5EF4-FFF2-40B4-BE49-F238E27FC236}">
                <a16:creationId xmlns:a16="http://schemas.microsoft.com/office/drawing/2014/main" id="{B56C6BA8-897F-40CB-8B6C-B7E939D8B4F1}"/>
              </a:ext>
            </a:extLst>
          </p:cNvPr>
          <p:cNvSpPr/>
          <p:nvPr/>
        </p:nvSpPr>
        <p:spPr>
          <a:xfrm>
            <a:off x="321563" y="4941168"/>
            <a:ext cx="6031111" cy="1228854"/>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6A2383"/>
                </a:solidFill>
              </a:rPr>
              <a:t>Lab and practical classes at UoM and UK</a:t>
            </a:r>
          </a:p>
        </p:txBody>
      </p:sp>
      <p:sp>
        <p:nvSpPr>
          <p:cNvPr id="22" name="Arrow: Left-Right 21">
            <a:extLst>
              <a:ext uri="{FF2B5EF4-FFF2-40B4-BE49-F238E27FC236}">
                <a16:creationId xmlns:a16="http://schemas.microsoft.com/office/drawing/2014/main" id="{808D178C-42FF-4987-90F4-8DB07A3FFE8C}"/>
              </a:ext>
            </a:extLst>
          </p:cNvPr>
          <p:cNvSpPr/>
          <p:nvPr/>
        </p:nvSpPr>
        <p:spPr>
          <a:xfrm>
            <a:off x="6513095" y="4945128"/>
            <a:ext cx="5509087" cy="1228854"/>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6A2383"/>
                </a:solidFill>
              </a:rPr>
              <a:t>Non-lab workplace, campus and outreach, including businesses</a:t>
            </a:r>
          </a:p>
        </p:txBody>
      </p:sp>
      <p:sp>
        <p:nvSpPr>
          <p:cNvPr id="14" name="Title 1">
            <a:extLst>
              <a:ext uri="{FF2B5EF4-FFF2-40B4-BE49-F238E27FC236}">
                <a16:creationId xmlns:a16="http://schemas.microsoft.com/office/drawing/2014/main" id="{7EB62F9D-22F8-4E3F-9284-EC9D43561A50}"/>
              </a:ext>
            </a:extLst>
          </p:cNvPr>
          <p:cNvSpPr txBox="1">
            <a:spLocks/>
          </p:cNvSpPr>
          <p:nvPr/>
        </p:nvSpPr>
        <p:spPr>
          <a:xfrm>
            <a:off x="2089816" y="416088"/>
            <a:ext cx="9949431" cy="1074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GB" sz="3700" dirty="0">
                <a:solidFill>
                  <a:srgbClr val="076633"/>
                </a:solidFill>
              </a:rPr>
              <a:t>Plan to improve sustainability in FBMH by 2025.</a:t>
            </a:r>
          </a:p>
          <a:p>
            <a:pPr>
              <a:lnSpc>
                <a:spcPct val="90000"/>
              </a:lnSpc>
            </a:pPr>
            <a:r>
              <a:rPr lang="en-GB" sz="2400" dirty="0">
                <a:solidFill>
                  <a:srgbClr val="076633"/>
                </a:solidFill>
              </a:rPr>
              <a:t>Dr Maggy Fostier- AD for Environmental sustainability</a:t>
            </a:r>
            <a:endParaRPr lang="en-GB" sz="2400" dirty="0">
              <a:solidFill>
                <a:srgbClr val="7030A0"/>
              </a:solidFill>
            </a:endParaRPr>
          </a:p>
        </p:txBody>
      </p:sp>
      <p:pic>
        <p:nvPicPr>
          <p:cNvPr id="16" name="Picture 15">
            <a:extLst>
              <a:ext uri="{FF2B5EF4-FFF2-40B4-BE49-F238E27FC236}">
                <a16:creationId xmlns:a16="http://schemas.microsoft.com/office/drawing/2014/main" id="{BE625231-216C-4972-80BE-B25D2AB793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6160" y="175935"/>
            <a:ext cx="4486022" cy="282988"/>
          </a:xfrm>
          <a:prstGeom prst="rect">
            <a:avLst/>
          </a:prstGeom>
        </p:spPr>
      </p:pic>
      <p:pic>
        <p:nvPicPr>
          <p:cNvPr id="18" name="Picture 17">
            <a:extLst>
              <a:ext uri="{FF2B5EF4-FFF2-40B4-BE49-F238E27FC236}">
                <a16:creationId xmlns:a16="http://schemas.microsoft.com/office/drawing/2014/main" id="{D0F1F9D8-C1EC-4403-9988-697160EE4F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0718"/>
            <a:ext cx="2089816" cy="1044908"/>
          </a:xfrm>
          <a:prstGeom prst="rect">
            <a:avLst/>
          </a:prstGeom>
        </p:spPr>
      </p:pic>
      <p:sp>
        <p:nvSpPr>
          <p:cNvPr id="4" name="TextBox 3">
            <a:extLst>
              <a:ext uri="{FF2B5EF4-FFF2-40B4-BE49-F238E27FC236}">
                <a16:creationId xmlns:a16="http://schemas.microsoft.com/office/drawing/2014/main" id="{045607C1-DBD5-4FD3-B667-093DD61D6BDA}"/>
              </a:ext>
            </a:extLst>
          </p:cNvPr>
          <p:cNvSpPr txBox="1"/>
          <p:nvPr/>
        </p:nvSpPr>
        <p:spPr>
          <a:xfrm>
            <a:off x="1127448" y="5957980"/>
            <a:ext cx="4536504" cy="846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000">
                <a:solidFill>
                  <a:srgbClr val="6A2383"/>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NHS labs and clinics have different guidance and tools : e.g. PSAT and CSAT.</a:t>
            </a:r>
          </a:p>
        </p:txBody>
      </p:sp>
      <p:sp>
        <p:nvSpPr>
          <p:cNvPr id="15" name="TextBox 14">
            <a:extLst>
              <a:ext uri="{FF2B5EF4-FFF2-40B4-BE49-F238E27FC236}">
                <a16:creationId xmlns:a16="http://schemas.microsoft.com/office/drawing/2014/main" id="{3A9F54A4-D14E-4227-B0BF-F82CBBF9E963}"/>
              </a:ext>
            </a:extLst>
          </p:cNvPr>
          <p:cNvSpPr txBox="1"/>
          <p:nvPr/>
        </p:nvSpPr>
        <p:spPr>
          <a:xfrm>
            <a:off x="8478509" y="6193653"/>
            <a:ext cx="2089816" cy="646331"/>
          </a:xfrm>
          <a:prstGeom prst="rect">
            <a:avLst/>
          </a:prstGeom>
          <a:solidFill>
            <a:srgbClr val="93E4FF"/>
          </a:solidFill>
        </p:spPr>
        <p:txBody>
          <a:bodyPr wrap="square" rtlCol="0">
            <a:spAutoFit/>
          </a:bodyPr>
          <a:lstStyle/>
          <a:p>
            <a:pPr algn="ctr"/>
            <a:r>
              <a:rPr lang="en-GB" dirty="0">
                <a:solidFill>
                  <a:srgbClr val="00472D"/>
                </a:solidFill>
              </a:rPr>
              <a:t>ES at lunch</a:t>
            </a:r>
          </a:p>
          <a:p>
            <a:pPr algn="ctr"/>
            <a:r>
              <a:rPr lang="en-GB" dirty="0">
                <a:solidFill>
                  <a:srgbClr val="C00000"/>
                </a:solidFill>
              </a:rPr>
              <a:t>26/04/2023</a:t>
            </a:r>
          </a:p>
        </p:txBody>
      </p:sp>
      <p:pic>
        <p:nvPicPr>
          <p:cNvPr id="17" name="Picture 16">
            <a:hlinkClick r:id="rId9"/>
            <a:extLst>
              <a:ext uri="{FF2B5EF4-FFF2-40B4-BE49-F238E27FC236}">
                <a16:creationId xmlns:a16="http://schemas.microsoft.com/office/drawing/2014/main" id="{98BE96E7-5FF9-4D59-99AD-6019D0C029C6}"/>
              </a:ext>
            </a:extLst>
          </p:cNvPr>
          <p:cNvPicPr>
            <a:picLocks noChangeAspect="1"/>
          </p:cNvPicPr>
          <p:nvPr/>
        </p:nvPicPr>
        <p:blipFill>
          <a:blip r:embed="rId10"/>
          <a:stretch>
            <a:fillRect/>
          </a:stretch>
        </p:blipFill>
        <p:spPr>
          <a:xfrm>
            <a:off x="8478509" y="3928340"/>
            <a:ext cx="3246120" cy="1176614"/>
          </a:xfrm>
          <a:prstGeom prst="rect">
            <a:avLst/>
          </a:prstGeom>
        </p:spPr>
      </p:pic>
      <p:pic>
        <p:nvPicPr>
          <p:cNvPr id="19" name="Picture 18">
            <a:extLst>
              <a:ext uri="{FF2B5EF4-FFF2-40B4-BE49-F238E27FC236}">
                <a16:creationId xmlns:a16="http://schemas.microsoft.com/office/drawing/2014/main" id="{80551DD0-1F55-4CBF-80DD-02296306EED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74552" y="1847401"/>
            <a:ext cx="3246120" cy="1199017"/>
          </a:xfrm>
          <a:prstGeom prst="rect">
            <a:avLst/>
          </a:prstGeom>
        </p:spPr>
      </p:pic>
    </p:spTree>
    <p:extLst>
      <p:ext uri="{BB962C8B-B14F-4D97-AF65-F5344CB8AC3E}">
        <p14:creationId xmlns:p14="http://schemas.microsoft.com/office/powerpoint/2010/main" val="3730162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410" y="230188"/>
            <a:ext cx="2462029" cy="10428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478" y="358055"/>
            <a:ext cx="2609516" cy="7331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25" y="6058703"/>
            <a:ext cx="1561277" cy="576688"/>
          </a:xfrm>
          <a:prstGeom prst="rect">
            <a:avLst/>
          </a:prstGeom>
        </p:spPr>
      </p:pic>
      <p:sp>
        <p:nvSpPr>
          <p:cNvPr id="7" name="Title 6"/>
          <p:cNvSpPr txBox="1">
            <a:spLocks/>
          </p:cNvSpPr>
          <p:nvPr/>
        </p:nvSpPr>
        <p:spPr>
          <a:xfrm>
            <a:off x="908764" y="61025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Arial" panose="020B0604020202020204" pitchFamily="34" charset="0"/>
                <a:cs typeface="Arial" panose="020B0604020202020204" pitchFamily="34" charset="0"/>
              </a:rPr>
              <a:t>The 50,000 Actions website</a:t>
            </a:r>
          </a:p>
        </p:txBody>
      </p:sp>
      <p:sp>
        <p:nvSpPr>
          <p:cNvPr id="8" name="Content Placeholder 7"/>
          <p:cNvSpPr txBox="1">
            <a:spLocks/>
          </p:cNvSpPr>
          <p:nvPr/>
        </p:nvSpPr>
        <p:spPr>
          <a:xfrm>
            <a:off x="1185509" y="2016918"/>
            <a:ext cx="9561373" cy="38599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To sign-in on the 50,000 Actions website, you will need to sign-in using your university log-in.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Once you have created an account, you can access the website and start recording actions.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Website: </a:t>
            </a:r>
            <a:r>
              <a:rPr lang="en-GB" dirty="0">
                <a:hlinkClick r:id="rId5"/>
              </a:rPr>
              <a:t>50,000 Actions (manchester.ac.uk)</a:t>
            </a:r>
            <a:endParaRPr lang="en-GB" dirty="0"/>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If the QR code isn’t working (an error saying you’ve been redirected too many times), clear your browser cookies first!</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9848" y="4965807"/>
            <a:ext cx="1669584" cy="1669584"/>
          </a:xfrm>
          <a:prstGeom prst="rect">
            <a:avLst/>
          </a:prstGeom>
        </p:spPr>
      </p:pic>
    </p:spTree>
    <p:extLst>
      <p:ext uri="{BB962C8B-B14F-4D97-AF65-F5344CB8AC3E}">
        <p14:creationId xmlns:p14="http://schemas.microsoft.com/office/powerpoint/2010/main" val="174229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410" y="230188"/>
            <a:ext cx="2462029" cy="10428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478" y="358055"/>
            <a:ext cx="2609516" cy="7331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25" y="6058703"/>
            <a:ext cx="1561277" cy="576688"/>
          </a:xfrm>
          <a:prstGeom prst="rect">
            <a:avLst/>
          </a:prstGeom>
        </p:spPr>
      </p:pic>
      <p:sp>
        <p:nvSpPr>
          <p:cNvPr id="7" name="Title 6"/>
          <p:cNvSpPr txBox="1">
            <a:spLocks/>
          </p:cNvSpPr>
          <p:nvPr/>
        </p:nvSpPr>
        <p:spPr>
          <a:xfrm>
            <a:off x="908764" y="61025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Arial" panose="020B0604020202020204" pitchFamily="34" charset="0"/>
                <a:cs typeface="Arial" panose="020B0604020202020204" pitchFamily="34" charset="0"/>
              </a:rPr>
              <a:t>Featured Actions</a:t>
            </a:r>
          </a:p>
        </p:txBody>
      </p:sp>
      <p:sp>
        <p:nvSpPr>
          <p:cNvPr id="8" name="Content Placeholder 7"/>
          <p:cNvSpPr txBox="1">
            <a:spLocks/>
          </p:cNvSpPr>
          <p:nvPr/>
        </p:nvSpPr>
        <p:spPr>
          <a:xfrm>
            <a:off x="1185509" y="2016918"/>
            <a:ext cx="9561373" cy="38599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Featured Actions are changed monthly to provide inspiration for new and returning users so you can find something new to work on across different sustainability themes.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Typically, featured actions change per month to reflect important sustainability-related events across the year.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Once you are on the home page, click the actions tab to view featured actions (on mobile: press the bar with three lines, then view actions).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You can also filter all actions by theme or through the U.N Sustainable Development Goals</a:t>
            </a:r>
          </a:p>
        </p:txBody>
      </p:sp>
    </p:spTree>
    <p:extLst>
      <p:ext uri="{BB962C8B-B14F-4D97-AF65-F5344CB8AC3E}">
        <p14:creationId xmlns:p14="http://schemas.microsoft.com/office/powerpoint/2010/main" val="239491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410" y="230188"/>
            <a:ext cx="2462029" cy="10428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478" y="358055"/>
            <a:ext cx="2609516" cy="7331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25" y="6058703"/>
            <a:ext cx="1561277" cy="576688"/>
          </a:xfrm>
          <a:prstGeom prst="rect">
            <a:avLst/>
          </a:prstGeom>
        </p:spPr>
      </p:pic>
      <p:sp>
        <p:nvSpPr>
          <p:cNvPr id="7" name="Title 6"/>
          <p:cNvSpPr txBox="1">
            <a:spLocks/>
          </p:cNvSpPr>
          <p:nvPr/>
        </p:nvSpPr>
        <p:spPr>
          <a:xfrm>
            <a:off x="526627" y="42842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Arial" panose="020B0604020202020204" pitchFamily="34" charset="0"/>
                <a:cs typeface="Arial" panose="020B0604020202020204" pitchFamily="34" charset="0"/>
              </a:rPr>
              <a:t>Commit to an action</a:t>
            </a:r>
          </a:p>
        </p:txBody>
      </p:sp>
      <p:sp>
        <p:nvSpPr>
          <p:cNvPr id="8" name="Content Placeholder 7"/>
          <p:cNvSpPr txBox="1">
            <a:spLocks/>
          </p:cNvSpPr>
          <p:nvPr/>
        </p:nvSpPr>
        <p:spPr>
          <a:xfrm>
            <a:off x="128125" y="1991818"/>
            <a:ext cx="3638657" cy="40668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If there is something new you would like to try at a later date, you can commit to take an action.</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Available on the home page, you will be sent an email reminder close to the date you choose to start a new action.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331" y="1935816"/>
            <a:ext cx="6834040" cy="4587813"/>
          </a:xfrm>
          <a:prstGeom prst="rect">
            <a:avLst/>
          </a:prstGeom>
        </p:spPr>
      </p:pic>
    </p:spTree>
    <p:extLst>
      <p:ext uri="{BB962C8B-B14F-4D97-AF65-F5344CB8AC3E}">
        <p14:creationId xmlns:p14="http://schemas.microsoft.com/office/powerpoint/2010/main" val="417289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409" y="230188"/>
            <a:ext cx="2462029" cy="10428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478" y="358055"/>
            <a:ext cx="2609516" cy="7331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7" y="6176000"/>
            <a:ext cx="1561277" cy="576688"/>
          </a:xfrm>
          <a:prstGeom prst="rect">
            <a:avLst/>
          </a:prstGeom>
        </p:spPr>
      </p:pic>
      <p:sp>
        <p:nvSpPr>
          <p:cNvPr id="7" name="Title 6"/>
          <p:cNvSpPr txBox="1">
            <a:spLocks/>
          </p:cNvSpPr>
          <p:nvPr/>
        </p:nvSpPr>
        <p:spPr>
          <a:xfrm>
            <a:off x="608514" y="-5252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Arial" panose="020B0604020202020204" pitchFamily="34" charset="0"/>
                <a:cs typeface="Arial" panose="020B0604020202020204" pitchFamily="34" charset="0"/>
              </a:rPr>
              <a:t>Recording an action</a:t>
            </a:r>
          </a:p>
        </p:txBody>
      </p:sp>
      <p:sp>
        <p:nvSpPr>
          <p:cNvPr id="8" name="Content Placeholder 7"/>
          <p:cNvSpPr txBox="1">
            <a:spLocks/>
          </p:cNvSpPr>
          <p:nvPr/>
        </p:nvSpPr>
        <p:spPr>
          <a:xfrm>
            <a:off x="1" y="1678676"/>
            <a:ext cx="3766782" cy="438002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To record an action, on the specific action page you choose you will see the option to log what you have done.</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You have the option to describe what specifically and provide evidence.</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Some actions will require you to quantify (e.g: how many miles you cycled to Uni or how many clothing items you have donated to a charity shop).</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3052" y="1348500"/>
            <a:ext cx="7836942" cy="5286891"/>
          </a:xfrm>
          <a:prstGeom prst="rect">
            <a:avLst/>
          </a:prstGeom>
        </p:spPr>
      </p:pic>
    </p:spTree>
    <p:extLst>
      <p:ext uri="{BB962C8B-B14F-4D97-AF65-F5344CB8AC3E}">
        <p14:creationId xmlns:p14="http://schemas.microsoft.com/office/powerpoint/2010/main" val="137251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An introduction to Team Actions</a:t>
            </a:r>
          </a:p>
        </p:txBody>
      </p:sp>
      <p:sp>
        <p:nvSpPr>
          <p:cNvPr id="3" name="Content Placeholder 2"/>
          <p:cNvSpPr>
            <a:spLocks noGrp="1"/>
          </p:cNvSpPr>
          <p:nvPr>
            <p:ph idx="1"/>
          </p:nvPr>
        </p:nvSpPr>
        <p:spPr/>
        <p:txBody>
          <a:bodyPr>
            <a:normAutofit/>
          </a:bodyPr>
          <a:lstStyle/>
          <a:p>
            <a:pPr algn="ctr"/>
            <a:r>
              <a:rPr lang="en-GB" dirty="0">
                <a:latin typeface="Arial" panose="020B0604020202020204" pitchFamily="34" charset="0"/>
                <a:cs typeface="Arial" panose="020B0604020202020204" pitchFamily="34" charset="0"/>
              </a:rPr>
              <a:t>Team Actions is a part of the 50,000 Actions platform, where staff members can form teams to take sustainable actions in the workplace and at home.</a:t>
            </a:r>
          </a:p>
          <a:p>
            <a:pPr algn="ctr"/>
            <a:r>
              <a:rPr lang="en-GB" dirty="0">
                <a:latin typeface="Arial" panose="020B0604020202020204" pitchFamily="34" charset="0"/>
                <a:cs typeface="Arial" panose="020B0604020202020204" pitchFamily="34" charset="0"/>
              </a:rPr>
              <a:t>Teams can complete actions online, which each action assigned a point score (Actions can be worth either 5, 10 or 15 points). Teams can work towards achieving an award across the academic year.</a:t>
            </a:r>
          </a:p>
          <a:p>
            <a:pPr algn="ctr"/>
            <a:r>
              <a:rPr lang="en-GB" dirty="0">
                <a:latin typeface="Arial" panose="020B0604020202020204" pitchFamily="34" charset="0"/>
                <a:cs typeface="Arial" panose="020B0604020202020204" pitchFamily="34" charset="0"/>
              </a:rPr>
              <a:t>The Team Actions section of the platform is open for staff based in an office, laboratory or a workshop.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443" y="5630046"/>
            <a:ext cx="2582398" cy="10938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945" y="5759332"/>
            <a:ext cx="2261316" cy="835261"/>
          </a:xfrm>
          <a:prstGeom prst="rect">
            <a:avLst/>
          </a:prstGeom>
        </p:spPr>
      </p:pic>
    </p:spTree>
    <p:extLst>
      <p:ext uri="{BB962C8B-B14F-4D97-AF65-F5344CB8AC3E}">
        <p14:creationId xmlns:p14="http://schemas.microsoft.com/office/powerpoint/2010/main" val="374054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How to get involved with Team Actions.</a:t>
            </a:r>
          </a:p>
        </p:txBody>
      </p:sp>
      <p:sp>
        <p:nvSpPr>
          <p:cNvPr id="3" name="Content Placeholder 2"/>
          <p:cNvSpPr>
            <a:spLocks noGrp="1"/>
          </p:cNvSpPr>
          <p:nvPr>
            <p:ph idx="1"/>
          </p:nvPr>
        </p:nvSpPr>
        <p:spPr/>
        <p:txBody>
          <a:bodyPr/>
          <a:lstStyle/>
          <a:p>
            <a:pPr algn="ctr"/>
            <a:r>
              <a:rPr lang="en-GB" dirty="0">
                <a:latin typeface="Arial" panose="020B0604020202020204" pitchFamily="34" charset="0"/>
                <a:cs typeface="Arial" panose="020B0604020202020204" pitchFamily="34" charset="0"/>
              </a:rPr>
              <a:t>Teams are organised by themselves and can be based in departments, buildings or just a group of like-minded colleagues. There is no size limit and anyone can initiate and lead a team.</a:t>
            </a:r>
          </a:p>
          <a:p>
            <a:pPr algn="ctr"/>
            <a:r>
              <a:rPr lang="en-GB" dirty="0">
                <a:latin typeface="Arial" panose="020B0604020202020204" pitchFamily="34" charset="0"/>
                <a:cs typeface="Arial" panose="020B0604020202020204" pitchFamily="34" charset="0"/>
              </a:rPr>
              <a:t>You can join a team using by visiting: </a:t>
            </a:r>
            <a:r>
              <a:rPr lang="en-GB" dirty="0">
                <a:latin typeface="Arial" panose="020B0604020202020204" pitchFamily="34" charset="0"/>
                <a:cs typeface="Arial" panose="020B0604020202020204" pitchFamily="34" charset="0"/>
                <a:hlinkClick r:id="rId2"/>
              </a:rPr>
              <a:t>https://50000actions.manchester.ac.uk/team-actions</a:t>
            </a: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If your team isn’t on the website, you can contact </a:t>
            </a:r>
            <a:r>
              <a:rPr lang="en-GB" dirty="0">
                <a:latin typeface="Arial" panose="020B0604020202020204" pitchFamily="34" charset="0"/>
                <a:cs typeface="Arial" panose="020B0604020202020204" pitchFamily="34" charset="0"/>
                <a:hlinkClick r:id="rId3"/>
              </a:rPr>
              <a:t>es@manchester.ac.uk</a:t>
            </a:r>
            <a:r>
              <a:rPr lang="en-GB" dirty="0">
                <a:latin typeface="Arial" panose="020B0604020202020204" pitchFamily="34" charset="0"/>
                <a:cs typeface="Arial" panose="020B0604020202020204" pitchFamily="34" charset="0"/>
              </a:rPr>
              <a:t> to have your team created.</a:t>
            </a:r>
          </a:p>
          <a:p>
            <a:pPr algn="ctr"/>
            <a:r>
              <a:rPr lang="en-GB" dirty="0">
                <a:latin typeface="Arial" panose="020B0604020202020204" pitchFamily="34" charset="0"/>
                <a:cs typeface="Arial" panose="020B0604020202020204" pitchFamily="34" charset="0"/>
              </a:rPr>
              <a:t>Edits to a team such as changing the name, sub-section etc. is currently done by the ES team.</a:t>
            </a: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70" y="5888911"/>
            <a:ext cx="1997242" cy="84597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0274" y="5992307"/>
            <a:ext cx="1965156" cy="725869"/>
          </a:xfrm>
          <a:prstGeom prst="rect">
            <a:avLst/>
          </a:prstGeom>
        </p:spPr>
      </p:pic>
    </p:spTree>
    <p:extLst>
      <p:ext uri="{BB962C8B-B14F-4D97-AF65-F5344CB8AC3E}">
        <p14:creationId xmlns:p14="http://schemas.microsoft.com/office/powerpoint/2010/main" val="427363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Actions you can take</a:t>
            </a:r>
          </a:p>
        </p:txBody>
      </p:sp>
      <p:sp>
        <p:nvSpPr>
          <p:cNvPr id="3" name="Content Placeholder 2"/>
          <p:cNvSpPr>
            <a:spLocks noGrp="1"/>
          </p:cNvSpPr>
          <p:nvPr>
            <p:ph idx="1"/>
          </p:nvPr>
        </p:nvSpPr>
        <p:spPr>
          <a:xfrm>
            <a:off x="838200" y="1825625"/>
            <a:ext cx="3156284" cy="4351338"/>
          </a:xfrm>
        </p:spPr>
        <p:txBody>
          <a:bodyPr>
            <a:normAutofit lnSpcReduction="10000"/>
          </a:bodyPr>
          <a:lstStyle/>
          <a:p>
            <a:r>
              <a:rPr lang="en-GB" dirty="0">
                <a:latin typeface="Arial" panose="020B0604020202020204" pitchFamily="34" charset="0"/>
                <a:cs typeface="Arial" panose="020B0604020202020204" pitchFamily="34" charset="0"/>
              </a:rPr>
              <a:t>Eliminate single-use plastic from as many team purchases as possible.</a:t>
            </a:r>
          </a:p>
          <a:p>
            <a:r>
              <a:rPr lang="en-GB" dirty="0">
                <a:latin typeface="Arial" panose="020B0604020202020204" pitchFamily="34" charset="0"/>
                <a:cs typeface="Arial" panose="020B0604020202020204" pitchFamily="34" charset="0"/>
              </a:rPr>
              <a:t>See if you can use the 6R approach to reduce plastics in your team.</a:t>
            </a:r>
          </a:p>
          <a:p>
            <a:r>
              <a:rPr lang="en-GB" dirty="0">
                <a:latin typeface="Arial" panose="020B0604020202020204" pitchFamily="34" charset="0"/>
                <a:cs typeface="Arial" panose="020B0604020202020204" pitchFamily="34" charset="0"/>
              </a:rPr>
              <a:t>Worth 5 points.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6024" y="1642813"/>
            <a:ext cx="4340692" cy="45341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7485" y="2436145"/>
            <a:ext cx="2911642" cy="29116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758" y="213477"/>
            <a:ext cx="2510209" cy="106325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3971" y="382170"/>
            <a:ext cx="1965156" cy="725869"/>
          </a:xfrm>
          <a:prstGeom prst="rect">
            <a:avLst/>
          </a:prstGeom>
        </p:spPr>
      </p:pic>
    </p:spTree>
    <p:extLst>
      <p:ext uri="{BB962C8B-B14F-4D97-AF65-F5344CB8AC3E}">
        <p14:creationId xmlns:p14="http://schemas.microsoft.com/office/powerpoint/2010/main" val="3681476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Actions you can take</a:t>
            </a:r>
          </a:p>
        </p:txBody>
      </p:sp>
      <p:sp>
        <p:nvSpPr>
          <p:cNvPr id="3" name="Content Placeholder 2"/>
          <p:cNvSpPr>
            <a:spLocks noGrp="1"/>
          </p:cNvSpPr>
          <p:nvPr>
            <p:ph idx="1"/>
          </p:nvPr>
        </p:nvSpPr>
        <p:spPr>
          <a:xfrm>
            <a:off x="838200" y="1825625"/>
            <a:ext cx="3156284" cy="4351338"/>
          </a:xfrm>
        </p:spPr>
        <p:txBody>
          <a:bodyPr>
            <a:normAutofit/>
          </a:bodyPr>
          <a:lstStyle/>
          <a:p>
            <a:r>
              <a:rPr lang="en-GB" dirty="0">
                <a:latin typeface="Arial" panose="020B0604020202020204" pitchFamily="34" charset="0"/>
                <a:cs typeface="Arial" panose="020B0604020202020204" pitchFamily="34" charset="0"/>
              </a:rPr>
              <a:t>Reuse furniture by accessing the furniture reuse store.</a:t>
            </a:r>
          </a:p>
          <a:p>
            <a:r>
              <a:rPr lang="en-GB" dirty="0">
                <a:latin typeface="Arial" panose="020B0604020202020204" pitchFamily="34" charset="0"/>
                <a:cs typeface="Arial" panose="020B0604020202020204" pitchFamily="34" charset="0"/>
              </a:rPr>
              <a:t>The store is based in the Simon building on the basement level.</a:t>
            </a:r>
          </a:p>
          <a:p>
            <a:r>
              <a:rPr lang="en-GB" dirty="0">
                <a:latin typeface="Arial" panose="020B0604020202020204" pitchFamily="34" charset="0"/>
                <a:cs typeface="Arial" panose="020B0604020202020204" pitchFamily="34" charset="0"/>
              </a:rPr>
              <a:t>Worth 10 points.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6271" y="1434669"/>
            <a:ext cx="3926439" cy="513457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4208" y="2773139"/>
            <a:ext cx="2784518" cy="278451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06" y="230188"/>
            <a:ext cx="2582398" cy="109383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570" y="230188"/>
            <a:ext cx="1965156" cy="725869"/>
          </a:xfrm>
          <a:prstGeom prst="rect">
            <a:avLst/>
          </a:prstGeom>
        </p:spPr>
      </p:pic>
    </p:spTree>
    <p:extLst>
      <p:ext uri="{BB962C8B-B14F-4D97-AF65-F5344CB8AC3E}">
        <p14:creationId xmlns:p14="http://schemas.microsoft.com/office/powerpoint/2010/main" val="118884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Actions you can take</a:t>
            </a:r>
          </a:p>
        </p:txBody>
      </p:sp>
      <p:sp>
        <p:nvSpPr>
          <p:cNvPr id="3" name="Content Placeholder 2"/>
          <p:cNvSpPr>
            <a:spLocks noGrp="1"/>
          </p:cNvSpPr>
          <p:nvPr>
            <p:ph idx="1"/>
          </p:nvPr>
        </p:nvSpPr>
        <p:spPr>
          <a:xfrm>
            <a:off x="192505" y="1434668"/>
            <a:ext cx="4193766" cy="5423331"/>
          </a:xfrm>
        </p:spPr>
        <p:txBody>
          <a:bodyPr>
            <a:normAutofit fontScale="92500"/>
          </a:bodyPr>
          <a:lstStyle/>
          <a:p>
            <a:r>
              <a:rPr lang="en-GB" dirty="0">
                <a:latin typeface="Arial" panose="020B0604020202020204" pitchFamily="34" charset="0"/>
                <a:cs typeface="Arial" panose="020B0604020202020204" pitchFamily="34" charset="0"/>
              </a:rPr>
              <a:t>Participate in LEAF (Laboratory Environmental Assessment Framework).</a:t>
            </a:r>
          </a:p>
          <a:p>
            <a:r>
              <a:rPr lang="en-GB" dirty="0">
                <a:latin typeface="Arial" panose="020B0604020202020204" pitchFamily="34" charset="0"/>
                <a:cs typeface="Arial" panose="020B0604020202020204" pitchFamily="34" charset="0"/>
              </a:rPr>
              <a:t>LEAF contains a set of criteria aimed at improving the sustainability and efficiency of research and teaching laboratory spaces., which can be audited at bronze, silver and gold award levels.</a:t>
            </a:r>
          </a:p>
          <a:p>
            <a:r>
              <a:rPr lang="en-GB" dirty="0">
                <a:latin typeface="Arial" panose="020B0604020202020204" pitchFamily="34" charset="0"/>
                <a:cs typeface="Arial" panose="020B0604020202020204" pitchFamily="34" charset="0"/>
              </a:rPr>
              <a:t>Worth 15 points.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2419" y="2498005"/>
            <a:ext cx="3296653" cy="32966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62" y="2026724"/>
            <a:ext cx="3391373" cy="42392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075" y="217957"/>
            <a:ext cx="2582398" cy="109383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3916" y="302037"/>
            <a:ext cx="1965156" cy="725869"/>
          </a:xfrm>
          <a:prstGeom prst="rect">
            <a:avLst/>
          </a:prstGeom>
        </p:spPr>
      </p:pic>
    </p:spTree>
    <p:extLst>
      <p:ext uri="{BB962C8B-B14F-4D97-AF65-F5344CB8AC3E}">
        <p14:creationId xmlns:p14="http://schemas.microsoft.com/office/powerpoint/2010/main" val="84124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410" y="230187"/>
            <a:ext cx="2096610" cy="8880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372" y="5801127"/>
            <a:ext cx="2675444" cy="751672"/>
          </a:xfrm>
          <a:prstGeom prst="rect">
            <a:avLst/>
          </a:prstGeom>
        </p:spPr>
      </p:pic>
      <p:sp>
        <p:nvSpPr>
          <p:cNvPr id="6" name="Title 5"/>
          <p:cNvSpPr>
            <a:spLocks noGrp="1"/>
          </p:cNvSpPr>
          <p:nvPr>
            <p:ph type="title"/>
          </p:nvPr>
        </p:nvSpPr>
        <p:spPr/>
        <p:txBody>
          <a:bodyPr>
            <a:normAutofit/>
          </a:bodyPr>
          <a:lstStyle/>
          <a:p>
            <a:pPr algn="ctr"/>
            <a:r>
              <a:rPr lang="en-GB" sz="4000" b="1" dirty="0">
                <a:latin typeface="Arial" panose="020B0604020202020204" pitchFamily="34" charset="0"/>
                <a:cs typeface="Arial" panose="020B0604020202020204" pitchFamily="34" charset="0"/>
              </a:rPr>
              <a:t>How to contact the ES team</a:t>
            </a:r>
          </a:p>
        </p:txBody>
      </p:sp>
      <p:sp>
        <p:nvSpPr>
          <p:cNvPr id="7" name="Content Placeholder 6"/>
          <p:cNvSpPr>
            <a:spLocks noGrp="1"/>
          </p:cNvSpPr>
          <p:nvPr>
            <p:ph idx="1"/>
          </p:nvPr>
        </p:nvSpPr>
        <p:spPr/>
        <p:txBody>
          <a:bodyPr/>
          <a:lstStyle/>
          <a:p>
            <a:r>
              <a:rPr lang="en-GB" dirty="0"/>
              <a:t>Email: </a:t>
            </a:r>
            <a:r>
              <a:rPr lang="en-GB" dirty="0">
                <a:hlinkClick r:id="rId4"/>
              </a:rPr>
              <a:t>es@manchester.ac.uk</a:t>
            </a:r>
            <a:endParaRPr lang="en-GB" dirty="0"/>
          </a:p>
          <a:p>
            <a:r>
              <a:rPr lang="en-GB" dirty="0"/>
              <a:t>Social Media: @UoMSust on Instagram and Twitter, UoM Sustainability on Facebook</a:t>
            </a:r>
          </a:p>
          <a:p>
            <a:r>
              <a:rPr lang="en-GB" dirty="0"/>
              <a:t>Website: </a:t>
            </a:r>
            <a:r>
              <a:rPr lang="en-GB" dirty="0">
                <a:hlinkClick r:id="rId5"/>
              </a:rPr>
              <a:t>www.manchester.ac.uk/sustainability</a:t>
            </a:r>
            <a:endParaRPr lang="en-GB" dirty="0"/>
          </a:p>
          <a:p>
            <a:pPr lvl="1"/>
            <a:r>
              <a:rPr lang="en-GB" dirty="0"/>
              <a:t>You can learn more about the university’s 2038 net-zero goal and how we’re working to achieve this by tackling different issues such as energy, waste/recycling, food waste, carbon investments and more. </a:t>
            </a:r>
          </a:p>
          <a:p>
            <a:pPr marL="457200" lvl="1" indent="0">
              <a:buNone/>
            </a:pPr>
            <a:endParaRPr lang="en-GB" dirty="0"/>
          </a:p>
        </p:txBody>
      </p:sp>
    </p:spTree>
    <p:extLst>
      <p:ext uri="{BB962C8B-B14F-4D97-AF65-F5344CB8AC3E}">
        <p14:creationId xmlns:p14="http://schemas.microsoft.com/office/powerpoint/2010/main" val="238778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0AE097-DE78-3343-A41B-DDD84BCA561B}"/>
              </a:ext>
            </a:extLst>
          </p:cNvPr>
          <p:cNvSpPr txBox="1"/>
          <p:nvPr/>
        </p:nvSpPr>
        <p:spPr>
          <a:xfrm>
            <a:off x="2885244" y="350113"/>
            <a:ext cx="9027356" cy="707886"/>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solidFill>
                  <a:srgbClr val="6B2C90"/>
                </a:solidFill>
                <a:latin typeface="Open Sans" panose="020B0606030504020204" pitchFamily="34" charset="0"/>
                <a:ea typeface="Open Sans" panose="020B0606030504020204" pitchFamily="34" charset="0"/>
                <a:cs typeface="Open Sans" panose="020B0606030504020204" pitchFamily="34" charset="0"/>
              </a:rPr>
              <a:t>UoM </a:t>
            </a:r>
            <a:r>
              <a:rPr kumimoji="0" lang="en-GB" sz="4000" b="0" i="0" u="none" strike="noStrike" kern="1200" cap="none" spc="0" normalizeH="0" baseline="0" noProof="0" dirty="0">
                <a:ln>
                  <a:noFill/>
                </a:ln>
                <a:solidFill>
                  <a:srgbClr val="6B2C90"/>
                </a:solidFill>
                <a:effectLst/>
                <a:uLnTx/>
                <a:uFillTx/>
                <a:latin typeface="Open Sans" panose="020B0606030504020204" pitchFamily="34" charset="0"/>
                <a:ea typeface="Open Sans" panose="020B0606030504020204" pitchFamily="34" charset="0"/>
                <a:cs typeface="Open Sans" panose="020B0606030504020204" pitchFamily="34" charset="0"/>
              </a:rPr>
              <a:t>Environmental sustainability</a:t>
            </a:r>
            <a:endParaRPr kumimoji="0" lang="en-GB" sz="4000" b="1" i="0" u="none" strike="noStrike" kern="1200" cap="none" spc="0" normalizeH="0" baseline="0" noProof="0" dirty="0">
              <a:ln>
                <a:noFill/>
              </a:ln>
              <a:solidFill>
                <a:srgbClr val="6B2C90">
                  <a:alpha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0D0061F-3471-7C40-A03B-0CF55D9670AC}"/>
              </a:ext>
            </a:extLst>
          </p:cNvPr>
          <p:cNvCxnSpPr>
            <a:cxnSpLocks/>
          </p:cNvCxnSpPr>
          <p:nvPr/>
        </p:nvCxnSpPr>
        <p:spPr>
          <a:xfrm>
            <a:off x="540000" y="6450416"/>
            <a:ext cx="11111999" cy="0"/>
          </a:xfrm>
          <a:prstGeom prst="line">
            <a:avLst/>
          </a:prstGeom>
          <a:ln w="25400">
            <a:solidFill>
              <a:srgbClr val="6B2C9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DC19B74-6F5F-A440-B451-8BC0DC4DA2BE}"/>
              </a:ext>
            </a:extLst>
          </p:cNvPr>
          <p:cNvCxnSpPr>
            <a:cxnSpLocks/>
          </p:cNvCxnSpPr>
          <p:nvPr/>
        </p:nvCxnSpPr>
        <p:spPr>
          <a:xfrm>
            <a:off x="540000" y="1404000"/>
            <a:ext cx="11111999" cy="0"/>
          </a:xfrm>
          <a:prstGeom prst="line">
            <a:avLst/>
          </a:prstGeom>
          <a:ln w="25400">
            <a:solidFill>
              <a:srgbClr val="6B2C9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7F1DF60-96E3-E448-A4E0-808F24FBF0EF}"/>
              </a:ext>
            </a:extLst>
          </p:cNvPr>
          <p:cNvSpPr txBox="1"/>
          <p:nvPr/>
        </p:nvSpPr>
        <p:spPr>
          <a:xfrm>
            <a:off x="540001" y="1656435"/>
            <a:ext cx="7066144" cy="3908762"/>
          </a:xfrm>
          <a:prstGeom prst="rect">
            <a:avLst/>
          </a:prstGeom>
          <a:noFill/>
        </p:spPr>
        <p:txBody>
          <a:bodyPr wrap="square" lIns="0" tIns="45720" rIns="0" bIns="45720" rtlCol="0" anchor="t">
            <a:spAutoFit/>
          </a:bodyPr>
          <a:lstStyle/>
          <a:p>
            <a:pPr>
              <a:defRPr/>
            </a:pPr>
            <a:r>
              <a:rPr kumimoji="0" lang="en-US" sz="1900" b="1" i="0" u="none" strike="noStrike" kern="1200" cap="none" spc="0" normalizeH="0" baseline="0" noProof="0" dirty="0">
                <a:ln>
                  <a:noFill/>
                </a:ln>
                <a:solidFill>
                  <a:srgbClr val="6B2C90"/>
                </a:solidFill>
                <a:effectLst/>
                <a:uLnTx/>
                <a:uFillTx/>
                <a:latin typeface="Open Sans"/>
                <a:ea typeface="Open Sans"/>
                <a:cs typeface="Open Sans"/>
              </a:rPr>
              <a:t>Zero carbon:</a:t>
            </a:r>
            <a:r>
              <a:rPr lang="en-US" sz="1900" b="1" dirty="0">
                <a:solidFill>
                  <a:srgbClr val="6B2C90"/>
                </a:solidFill>
                <a:latin typeface="Open Sans"/>
                <a:ea typeface="Open Sans"/>
                <a:cs typeface="Open Sans"/>
              </a:rPr>
              <a:t> </a:t>
            </a:r>
            <a:endParaRPr kumimoji="0" lang="en-US" sz="1900" b="1" i="0" u="none" strike="noStrike" kern="1200" cap="none" spc="0" normalizeH="0" baseline="0" noProof="0" dirty="0">
              <a:ln>
                <a:noFill/>
              </a:ln>
              <a:solidFill>
                <a:srgbClr val="6B2C9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defRPr/>
            </a:pPr>
            <a:r>
              <a:rPr lang="en-US" sz="1900" dirty="0">
                <a:solidFill>
                  <a:srgbClr val="000000"/>
                </a:solidFill>
                <a:latin typeface="Open Sans"/>
                <a:ea typeface="Open Sans"/>
                <a:cs typeface="Open Sans"/>
              </a:rPr>
              <a:t>Achieve zero carbon by 2038 within the "carbon budget"</a:t>
            </a:r>
            <a:endParaRPr lang="en-US" sz="1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defRPr/>
            </a:pPr>
            <a:r>
              <a:rPr kumimoji="0" lang="en-US" sz="1900" b="0" i="0" u="none" strike="noStrike" kern="1200" cap="none" spc="0" normalizeH="0" baseline="0" noProof="0" dirty="0">
                <a:ln>
                  <a:noFill/>
                </a:ln>
                <a:effectLst/>
                <a:uLnTx/>
                <a:uFillTx/>
                <a:latin typeface="Open Sans"/>
                <a:ea typeface="Open Sans"/>
                <a:cs typeface="Open Sans"/>
              </a:rPr>
              <a:t>Understanding Scope 3 emissions</a:t>
            </a:r>
            <a:r>
              <a:rPr lang="en-US" sz="1900" dirty="0">
                <a:latin typeface="Open Sans"/>
                <a:ea typeface="Open Sans"/>
                <a:cs typeface="Open Sans"/>
              </a:rPr>
              <a:t> </a:t>
            </a:r>
            <a:endParaRPr lang="en-US" sz="19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a:spcBef>
                <a:spcPts val="1200"/>
              </a:spcBef>
              <a:defRPr/>
            </a:pPr>
            <a:r>
              <a:rPr lang="en-US" sz="1900" b="1" dirty="0">
                <a:solidFill>
                  <a:srgbClr val="6B2C90"/>
                </a:solidFill>
                <a:latin typeface="Open Sans"/>
                <a:ea typeface="Open Sans"/>
                <a:cs typeface="Open Sans"/>
              </a:rPr>
              <a:t>Sustainable laboratories</a:t>
            </a:r>
            <a:r>
              <a:rPr kumimoji="0" lang="en-US" sz="1900" b="1" i="0" u="none" strike="noStrike" kern="1200" cap="none" spc="0" normalizeH="0" baseline="0" noProof="0" dirty="0">
                <a:ln>
                  <a:noFill/>
                </a:ln>
                <a:solidFill>
                  <a:srgbClr val="6B2C90"/>
                </a:solidFill>
                <a:effectLst/>
                <a:uLnTx/>
                <a:uFillTx/>
                <a:latin typeface="Open Sans"/>
                <a:ea typeface="Open Sans"/>
                <a:cs typeface="Open Sans"/>
              </a:rPr>
              <a:t>:</a:t>
            </a:r>
            <a:r>
              <a:rPr lang="en-US" sz="1900" b="1" dirty="0">
                <a:solidFill>
                  <a:srgbClr val="6B2C90"/>
                </a:solidFill>
                <a:latin typeface="Open Sans"/>
                <a:ea typeface="Open Sans"/>
                <a:cs typeface="Open Sans"/>
              </a:rPr>
              <a:t> </a:t>
            </a:r>
            <a:endParaRPr lang="en-US" sz="1900" b="1" i="0" u="none" strike="noStrike" kern="1200" cap="none" spc="0" normalizeH="0" baseline="0" noProof="0" dirty="0">
              <a:ln>
                <a:noFill/>
              </a:ln>
              <a:solidFill>
                <a:srgbClr val="6B2C9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defRPr/>
            </a:pPr>
            <a:r>
              <a:rPr lang="en-US" sz="1900" dirty="0">
                <a:latin typeface="Open Sans"/>
                <a:ea typeface="Open Sans"/>
                <a:cs typeface="Open Sans"/>
              </a:rPr>
              <a:t>All labs to be "LEAF" certified by 2025</a:t>
            </a:r>
            <a:endParaRPr lang="en-US" sz="1900" b="1" dirty="0">
              <a:latin typeface="Open Sans" panose="020B0606030504020204" pitchFamily="34" charset="0"/>
              <a:ea typeface="Open Sans" panose="020B0606030504020204" pitchFamily="34" charset="0"/>
              <a:cs typeface="Open Sans" panose="020B0606030504020204" pitchFamily="34" charset="0"/>
            </a:endParaRPr>
          </a:p>
          <a:p>
            <a:pPr>
              <a:defRPr/>
            </a:pPr>
            <a:endParaRPr lang="en-US" sz="1900" b="1" dirty="0">
              <a:solidFill>
                <a:srgbClr val="6B2C90"/>
              </a:solidFill>
              <a:latin typeface="Open Sans"/>
              <a:ea typeface="Open Sans"/>
              <a:cs typeface="Open Sans"/>
            </a:endParaRPr>
          </a:p>
          <a:p>
            <a:pPr>
              <a:defRPr/>
            </a:pPr>
            <a:r>
              <a:rPr lang="en-US" sz="1900" b="1" dirty="0">
                <a:solidFill>
                  <a:srgbClr val="6B2C90"/>
                </a:solidFill>
                <a:latin typeface="Open Sans"/>
                <a:ea typeface="Open Sans"/>
                <a:cs typeface="Open Sans"/>
              </a:rPr>
              <a:t>Nature-based </a:t>
            </a:r>
            <a:r>
              <a:rPr kumimoji="0" lang="en-US" sz="1900" b="1" i="0" u="none" strike="noStrike" kern="1200" cap="none" spc="0" normalizeH="0" baseline="0" noProof="0" dirty="0">
                <a:ln>
                  <a:noFill/>
                </a:ln>
                <a:solidFill>
                  <a:srgbClr val="6B2C90"/>
                </a:solidFill>
                <a:effectLst/>
                <a:uLnTx/>
                <a:uFillTx/>
                <a:latin typeface="Open Sans"/>
                <a:ea typeface="Open Sans"/>
                <a:cs typeface="Open Sans"/>
              </a:rPr>
              <a:t>solutions to climate change:</a:t>
            </a:r>
            <a:r>
              <a:rPr lang="en-US" sz="1900" b="1" dirty="0">
                <a:solidFill>
                  <a:srgbClr val="6B2C90"/>
                </a:solidFill>
                <a:latin typeface="Open Sans"/>
                <a:ea typeface="Open Sans"/>
                <a:cs typeface="Open Sans"/>
              </a:rPr>
              <a:t> </a:t>
            </a:r>
            <a:endParaRPr lang="en-US" sz="1900" b="1" i="0" u="none" strike="noStrike" kern="1200" cap="none" spc="0" normalizeH="0" baseline="0" noProof="0" dirty="0">
              <a:ln>
                <a:noFill/>
              </a:ln>
              <a:solidFill>
                <a:srgbClr val="6B2C9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effectLst/>
                <a:uLnTx/>
                <a:uFillTx/>
                <a:latin typeface="Open Sans"/>
                <a:ea typeface="Open Sans"/>
                <a:cs typeface="Open Sans"/>
              </a:rPr>
              <a:t>Enhancing biodiversity and working with partners to support proven natural solutions to climate change</a:t>
            </a:r>
            <a:endParaRPr lang="en-US" sz="1900" b="0" i="0" u="none" strike="noStrike" kern="1200" cap="none" spc="0" normalizeH="0" baseline="0" noProof="0" dirty="0">
              <a:ln>
                <a:noFill/>
              </a:ln>
              <a:effectLst/>
              <a:uLnTx/>
              <a:uFillTx/>
              <a:latin typeface="Open Sans"/>
              <a:ea typeface="Open Sans"/>
              <a:cs typeface="Open Sans"/>
            </a:endParaRPr>
          </a:p>
          <a:p>
            <a:pPr>
              <a:spcBef>
                <a:spcPts val="1200"/>
              </a:spcBef>
              <a:defRPr/>
            </a:pPr>
            <a:r>
              <a:rPr kumimoji="0" lang="en-US" sz="1900" b="1" i="0" u="none" strike="noStrike" kern="1200" cap="none" spc="0" normalizeH="0" baseline="0" noProof="0" dirty="0">
                <a:ln>
                  <a:noFill/>
                </a:ln>
                <a:solidFill>
                  <a:srgbClr val="6B2C90"/>
                </a:solidFill>
                <a:effectLst/>
                <a:uLnTx/>
                <a:uFillTx/>
                <a:latin typeface="Open Sans"/>
                <a:ea typeface="Open Sans"/>
                <a:cs typeface="Open Sans"/>
              </a:rPr>
              <a:t>Sustainable Futures:</a:t>
            </a:r>
            <a:r>
              <a:rPr lang="en-US" sz="1900" b="1" dirty="0">
                <a:solidFill>
                  <a:srgbClr val="6B2C90"/>
                </a:solidFill>
                <a:latin typeface="Open Sans"/>
                <a:ea typeface="Open Sans"/>
                <a:cs typeface="Open Sans"/>
              </a:rPr>
              <a:t> </a:t>
            </a:r>
            <a:endParaRPr lang="en-US" sz="1900" b="1" i="0" u="none" strike="noStrike" kern="1200" cap="none" spc="0" normalizeH="0" baseline="0" noProof="0" dirty="0">
              <a:ln>
                <a:noFill/>
              </a:ln>
              <a:solidFill>
                <a:srgbClr val="6B2C9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effectLst/>
                <a:uLnTx/>
                <a:uFillTx/>
                <a:latin typeface="Open Sans"/>
                <a:ea typeface="Open Sans"/>
                <a:cs typeface="Open Sans"/>
              </a:rPr>
              <a:t>New platform to advance collaboration, profiling and impact of work</a:t>
            </a:r>
            <a:endParaRPr lang="en-US" sz="1900" b="0" i="0" u="none" strike="noStrike" kern="1200" cap="none" spc="0" normalizeH="0" baseline="0" noProof="0" dirty="0">
              <a:ln>
                <a:noFill/>
              </a:ln>
              <a:effectLst/>
              <a:uLnTx/>
              <a:uFillTx/>
              <a:latin typeface="Open Sans"/>
              <a:ea typeface="Open Sans"/>
              <a:cs typeface="Open Sans"/>
            </a:endParaRPr>
          </a:p>
        </p:txBody>
      </p:sp>
      <p:pic>
        <p:nvPicPr>
          <p:cNvPr id="2" name="Picture 5" descr="TAB_col_white_background.eps">
            <a:extLst>
              <a:ext uri="{FF2B5EF4-FFF2-40B4-BE49-F238E27FC236}">
                <a16:creationId xmlns:a16="http://schemas.microsoft.com/office/drawing/2014/main" id="{31033A66-5C0B-F505-454E-5C40FD7BEC6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3582" y="350113"/>
            <a:ext cx="1847836" cy="789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peech Bubble: Rectangle with Corners Rounded 2">
            <a:extLst>
              <a:ext uri="{FF2B5EF4-FFF2-40B4-BE49-F238E27FC236}">
                <a16:creationId xmlns:a16="http://schemas.microsoft.com/office/drawing/2014/main" id="{2453FD35-6A9D-4956-9058-62EB8DBAE22A}"/>
              </a:ext>
            </a:extLst>
          </p:cNvPr>
          <p:cNvSpPr/>
          <p:nvPr/>
        </p:nvSpPr>
        <p:spPr>
          <a:xfrm>
            <a:off x="8658808" y="2668555"/>
            <a:ext cx="3253792" cy="1996750"/>
          </a:xfrm>
          <a:prstGeom prst="wedgeRoundRectCallout">
            <a:avLst/>
          </a:prstGeom>
          <a:solidFill>
            <a:srgbClr val="7B42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UoM ES full strategy and targets to be published shortly</a:t>
            </a:r>
          </a:p>
        </p:txBody>
      </p:sp>
    </p:spTree>
    <p:extLst>
      <p:ext uri="{BB962C8B-B14F-4D97-AF65-F5344CB8AC3E}">
        <p14:creationId xmlns:p14="http://schemas.microsoft.com/office/powerpoint/2010/main" val="414987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EFD7-2AD1-4E6D-910D-FABACB35FE11}"/>
              </a:ext>
            </a:extLst>
          </p:cNvPr>
          <p:cNvSpPr>
            <a:spLocks noGrp="1"/>
          </p:cNvSpPr>
          <p:nvPr>
            <p:ph type="title"/>
          </p:nvPr>
        </p:nvSpPr>
        <p:spPr>
          <a:xfrm>
            <a:off x="266700" y="0"/>
            <a:ext cx="11658600" cy="1325563"/>
          </a:xfrm>
        </p:spPr>
        <p:txBody>
          <a:bodyPr/>
          <a:lstStyle/>
          <a:p>
            <a:r>
              <a:rPr lang="en-GB" dirty="0"/>
              <a:t>50,000 actions. Targets and situation in 22-23</a:t>
            </a:r>
          </a:p>
        </p:txBody>
      </p:sp>
      <p:graphicFrame>
        <p:nvGraphicFramePr>
          <p:cNvPr id="6" name="Table 6">
            <a:extLst>
              <a:ext uri="{FF2B5EF4-FFF2-40B4-BE49-F238E27FC236}">
                <a16:creationId xmlns:a16="http://schemas.microsoft.com/office/drawing/2014/main" id="{5DA2A094-3872-4F2A-A85D-0D5D062CCD82}"/>
              </a:ext>
            </a:extLst>
          </p:cNvPr>
          <p:cNvGraphicFramePr>
            <a:graphicFrameLocks noGrp="1"/>
          </p:cNvGraphicFramePr>
          <p:nvPr>
            <p:ph idx="1"/>
            <p:extLst>
              <p:ext uri="{D42A27DB-BD31-4B8C-83A1-F6EECF244321}">
                <p14:modId xmlns:p14="http://schemas.microsoft.com/office/powerpoint/2010/main" val="741291959"/>
              </p:ext>
            </p:extLst>
          </p:nvPr>
        </p:nvGraphicFramePr>
        <p:xfrm>
          <a:off x="266700" y="1119672"/>
          <a:ext cx="11623222" cy="5738326"/>
        </p:xfrm>
        <a:graphic>
          <a:graphicData uri="http://schemas.openxmlformats.org/drawingml/2006/table">
            <a:tbl>
              <a:tblPr firstRow="1" bandRow="1">
                <a:tableStyleId>{912C8C85-51F0-491E-9774-3900AFEF0FD7}</a:tableStyleId>
              </a:tblPr>
              <a:tblGrid>
                <a:gridCol w="5183350">
                  <a:extLst>
                    <a:ext uri="{9D8B030D-6E8A-4147-A177-3AD203B41FA5}">
                      <a16:colId xmlns:a16="http://schemas.microsoft.com/office/drawing/2014/main" val="98482777"/>
                    </a:ext>
                  </a:extLst>
                </a:gridCol>
                <a:gridCol w="6439872">
                  <a:extLst>
                    <a:ext uri="{9D8B030D-6E8A-4147-A177-3AD203B41FA5}">
                      <a16:colId xmlns:a16="http://schemas.microsoft.com/office/drawing/2014/main" val="3452309355"/>
                    </a:ext>
                  </a:extLst>
                </a:gridCol>
              </a:tblGrid>
              <a:tr h="413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Situation 22-23 </a:t>
                      </a:r>
                    </a:p>
                  </a:txBody>
                  <a:tcPr/>
                </a:tc>
                <a:tc>
                  <a:txBody>
                    <a:bodyPr/>
                    <a:lstStyle/>
                    <a:p>
                      <a:r>
                        <a:rPr lang="en-GB" sz="2000" dirty="0"/>
                        <a:t>23-24</a:t>
                      </a:r>
                    </a:p>
                  </a:txBody>
                  <a:tcPr/>
                </a:tc>
                <a:extLst>
                  <a:ext uri="{0D108BD9-81ED-4DB2-BD59-A6C34878D82A}">
                    <a16:rowId xmlns:a16="http://schemas.microsoft.com/office/drawing/2014/main" val="1023469551"/>
                  </a:ext>
                </a:extLst>
              </a:tr>
              <a:tr h="1367037">
                <a:tc>
                  <a:txBody>
                    <a:bodyPr/>
                    <a:lstStyle/>
                    <a:p>
                      <a:r>
                        <a:rPr lang="en-GB" sz="2000" dirty="0"/>
                        <a:t>Launch of ES Good Newsletter in May/June (3-4 times/year) to promote and report actions.</a:t>
                      </a:r>
                    </a:p>
                    <a:p>
                      <a:r>
                        <a:rPr lang="en-GB" sz="2000" dirty="0"/>
                        <a:t>Start to build a green champion network to help with all targets.</a:t>
                      </a:r>
                    </a:p>
                  </a:txBody>
                  <a:tcPr/>
                </a:tc>
                <a:tc>
                  <a:txBody>
                    <a:bodyPr/>
                    <a:lstStyle/>
                    <a:p>
                      <a:r>
                        <a:rPr lang="en-GB" sz="2000" dirty="0"/>
                        <a:t>Green champions promote campaigns and actions to reach UoM targets (10% baseload E reduction*, 50% air travel emissions reduction*, 45% waste recycled) – can be supported by Y3 ESP projects.</a:t>
                      </a:r>
                    </a:p>
                  </a:txBody>
                  <a:tcPr/>
                </a:tc>
                <a:extLst>
                  <a:ext uri="{0D108BD9-81ED-4DB2-BD59-A6C34878D82A}">
                    <a16:rowId xmlns:a16="http://schemas.microsoft.com/office/drawing/2014/main" val="3247634378"/>
                  </a:ext>
                </a:extLst>
              </a:tr>
              <a:tr h="474419">
                <a:tc>
                  <a:txBody>
                    <a:bodyPr/>
                    <a:lstStyle/>
                    <a:p>
                      <a:pPr marL="0" algn="l" defTabSz="914400" rtl="0" eaLnBrk="1" latinLnBrk="0" hangingPunct="1"/>
                      <a:r>
                        <a:rPr lang="en-GB" sz="2000" kern="1200" dirty="0">
                          <a:solidFill>
                            <a:schemeClr val="tx1"/>
                          </a:solidFill>
                          <a:latin typeface="+mn-lt"/>
                          <a:ea typeface="+mn-ea"/>
                          <a:cs typeface="+mn-cs"/>
                        </a:rPr>
                        <a:t>Pilot for 50,000 Team actions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tx1"/>
                          </a:solidFill>
                          <a:latin typeface="+mn-lt"/>
                          <a:ea typeface="+mn-ea"/>
                          <a:cs typeface="+mn-cs"/>
                        </a:rPr>
                        <a:t>Expand pilot </a:t>
                      </a:r>
                    </a:p>
                  </a:txBody>
                  <a:tcPr/>
                </a:tc>
                <a:extLst>
                  <a:ext uri="{0D108BD9-81ED-4DB2-BD59-A6C34878D82A}">
                    <a16:rowId xmlns:a16="http://schemas.microsoft.com/office/drawing/2014/main" val="1036029191"/>
                  </a:ext>
                </a:extLst>
              </a:tr>
              <a:tr h="1049121">
                <a:tc>
                  <a:txBody>
                    <a:bodyPr/>
                    <a:lstStyle/>
                    <a:p>
                      <a:pPr marL="0" algn="l" defTabSz="914400" rtl="0" eaLnBrk="1" latinLnBrk="0" hangingPunct="1"/>
                      <a:r>
                        <a:rPr lang="en-GB" sz="2000" kern="1200" dirty="0">
                          <a:solidFill>
                            <a:schemeClr val="tx1"/>
                          </a:solidFill>
                          <a:latin typeface="+mn-lt"/>
                          <a:ea typeface="+mn-ea"/>
                          <a:cs typeface="+mn-cs"/>
                        </a:rPr>
                        <a:t>Increase recycling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tx1"/>
                          </a:solidFill>
                          <a:latin typeface="+mn-lt"/>
                          <a:ea typeface="+mn-ea"/>
                          <a:cs typeface="+mn-cs"/>
                        </a:rPr>
                        <a:t>Food waste collection to be organised in May/June in most FBMH buildings kitchen areas. We recycle clear soft packaging from labs -  need to extend to offices in Stopford.</a:t>
                      </a:r>
                    </a:p>
                  </a:txBody>
                  <a:tcPr/>
                </a:tc>
                <a:extLst>
                  <a:ext uri="{0D108BD9-81ED-4DB2-BD59-A6C34878D82A}">
                    <a16:rowId xmlns:a16="http://schemas.microsoft.com/office/drawing/2014/main" val="1608374933"/>
                  </a:ext>
                </a:extLst>
              </a:tr>
              <a:tr h="1049121">
                <a:tc>
                  <a:txBody>
                    <a:bodyPr/>
                    <a:lstStyle/>
                    <a:p>
                      <a:r>
                        <a:rPr lang="en-GB" sz="2000" dirty="0"/>
                        <a:t>Air travel policy: UoM-published. UKRI (and SALC) go further. We could too.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Need to implement (</a:t>
                      </a:r>
                      <a:r>
                        <a:rPr lang="en-GB" sz="2000" dirty="0" err="1"/>
                        <a:t>incl</a:t>
                      </a:r>
                      <a:r>
                        <a:rPr lang="en-GB" sz="2000" dirty="0"/>
                        <a:t> PS staff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Discuss strategy to ensure we keep meeting target. Establish a blue print/guide for best online/hybrid/green events.</a:t>
                      </a:r>
                    </a:p>
                  </a:txBody>
                  <a:tcPr/>
                </a:tc>
                <a:extLst>
                  <a:ext uri="{0D108BD9-81ED-4DB2-BD59-A6C34878D82A}">
                    <a16:rowId xmlns:a16="http://schemas.microsoft.com/office/drawing/2014/main" val="2180568468"/>
                  </a:ext>
                </a:extLst>
              </a:tr>
              <a:tr h="460949">
                <a:tc>
                  <a:txBody>
                    <a:bodyPr/>
                    <a:lstStyle/>
                    <a:p>
                      <a:r>
                        <a:rPr lang="en-GB" sz="2000" dirty="0"/>
                        <a:t>UoM green procurement policy (almost there?)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Need input from staff once </a:t>
                      </a:r>
                    </a:p>
                  </a:txBody>
                  <a:tcPr/>
                </a:tc>
                <a:extLst>
                  <a:ext uri="{0D108BD9-81ED-4DB2-BD59-A6C34878D82A}">
                    <a16:rowId xmlns:a16="http://schemas.microsoft.com/office/drawing/2014/main" val="2460621909"/>
                  </a:ext>
                </a:extLst>
              </a:tr>
              <a:tr h="924389">
                <a:tc>
                  <a:txBody>
                    <a:bodyPr/>
                    <a:lstStyle/>
                    <a:p>
                      <a:r>
                        <a:rPr lang="en-GB" sz="2000" dirty="0"/>
                        <a:t>UoM green catering policy (almost there)</a:t>
                      </a:r>
                    </a:p>
                  </a:txBody>
                  <a:tcPr/>
                </a:tc>
                <a:tc>
                  <a:txBody>
                    <a:bodyPr/>
                    <a:lstStyle/>
                    <a:p>
                      <a:r>
                        <a:rPr lang="en-GB" sz="2000" dirty="0"/>
                        <a:t>Need to implement (</a:t>
                      </a:r>
                      <a:r>
                        <a:rPr lang="en-GB" sz="2000" dirty="0" err="1"/>
                        <a:t>incl</a:t>
                      </a:r>
                      <a:r>
                        <a:rPr lang="en-GB" sz="2000" dirty="0"/>
                        <a:t> PS staff training)</a:t>
                      </a:r>
                    </a:p>
                  </a:txBody>
                  <a:tcPr/>
                </a:tc>
                <a:extLst>
                  <a:ext uri="{0D108BD9-81ED-4DB2-BD59-A6C34878D82A}">
                    <a16:rowId xmlns:a16="http://schemas.microsoft.com/office/drawing/2014/main" val="1564200731"/>
                  </a:ext>
                </a:extLst>
              </a:tr>
            </a:tbl>
          </a:graphicData>
        </a:graphic>
      </p:graphicFrame>
    </p:spTree>
    <p:extLst>
      <p:ext uri="{BB962C8B-B14F-4D97-AF65-F5344CB8AC3E}">
        <p14:creationId xmlns:p14="http://schemas.microsoft.com/office/powerpoint/2010/main" val="1161320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EFD7-2AD1-4E6D-910D-FABACB35FE11}"/>
              </a:ext>
            </a:extLst>
          </p:cNvPr>
          <p:cNvSpPr>
            <a:spLocks noGrp="1"/>
          </p:cNvSpPr>
          <p:nvPr>
            <p:ph type="title"/>
          </p:nvPr>
        </p:nvSpPr>
        <p:spPr>
          <a:xfrm>
            <a:off x="266700" y="-242596"/>
            <a:ext cx="10515600" cy="1325563"/>
          </a:xfrm>
        </p:spPr>
        <p:txBody>
          <a:bodyPr/>
          <a:lstStyle/>
          <a:p>
            <a:r>
              <a:rPr lang="en-GB" dirty="0"/>
              <a:t>Other goals and situation in 22-23</a:t>
            </a:r>
          </a:p>
        </p:txBody>
      </p:sp>
      <p:graphicFrame>
        <p:nvGraphicFramePr>
          <p:cNvPr id="6" name="Table 6">
            <a:extLst>
              <a:ext uri="{FF2B5EF4-FFF2-40B4-BE49-F238E27FC236}">
                <a16:creationId xmlns:a16="http://schemas.microsoft.com/office/drawing/2014/main" id="{5DA2A094-3872-4F2A-A85D-0D5D062CCD82}"/>
              </a:ext>
            </a:extLst>
          </p:cNvPr>
          <p:cNvGraphicFramePr>
            <a:graphicFrameLocks noGrp="1"/>
          </p:cNvGraphicFramePr>
          <p:nvPr>
            <p:ph idx="1"/>
            <p:extLst>
              <p:ext uri="{D42A27DB-BD31-4B8C-83A1-F6EECF244321}">
                <p14:modId xmlns:p14="http://schemas.microsoft.com/office/powerpoint/2010/main" val="1299509985"/>
              </p:ext>
            </p:extLst>
          </p:nvPr>
        </p:nvGraphicFramePr>
        <p:xfrm>
          <a:off x="266700" y="919807"/>
          <a:ext cx="11791950" cy="6110197"/>
        </p:xfrm>
        <a:graphic>
          <a:graphicData uri="http://schemas.openxmlformats.org/drawingml/2006/table">
            <a:tbl>
              <a:tblPr firstRow="1" bandRow="1">
                <a:tableStyleId>{912C8C85-51F0-491E-9774-3900AFEF0FD7}</a:tableStyleId>
              </a:tblPr>
              <a:tblGrid>
                <a:gridCol w="4342622">
                  <a:extLst>
                    <a:ext uri="{9D8B030D-6E8A-4147-A177-3AD203B41FA5}">
                      <a16:colId xmlns:a16="http://schemas.microsoft.com/office/drawing/2014/main" val="3475232277"/>
                    </a:ext>
                  </a:extLst>
                </a:gridCol>
                <a:gridCol w="3518678">
                  <a:extLst>
                    <a:ext uri="{9D8B030D-6E8A-4147-A177-3AD203B41FA5}">
                      <a16:colId xmlns:a16="http://schemas.microsoft.com/office/drawing/2014/main" val="98482777"/>
                    </a:ext>
                  </a:extLst>
                </a:gridCol>
                <a:gridCol w="3930650">
                  <a:extLst>
                    <a:ext uri="{9D8B030D-6E8A-4147-A177-3AD203B41FA5}">
                      <a16:colId xmlns:a16="http://schemas.microsoft.com/office/drawing/2014/main" val="3452309355"/>
                    </a:ext>
                  </a:extLst>
                </a:gridCol>
              </a:tblGrid>
              <a:tr h="423041">
                <a:tc>
                  <a:txBody>
                    <a:bodyPr/>
                    <a:lstStyle/>
                    <a:p>
                      <a:r>
                        <a:rPr lang="en-GB" sz="2000" dirty="0"/>
                        <a:t>Priority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Situation 22-23</a:t>
                      </a:r>
                    </a:p>
                  </a:txBody>
                  <a:tcPr/>
                </a:tc>
                <a:tc>
                  <a:txBody>
                    <a:bodyPr/>
                    <a:lstStyle/>
                    <a:p>
                      <a:r>
                        <a:rPr lang="en-GB" sz="2000" dirty="0"/>
                        <a:t>23-24</a:t>
                      </a:r>
                    </a:p>
                  </a:txBody>
                  <a:tcPr/>
                </a:tc>
                <a:extLst>
                  <a:ext uri="{0D108BD9-81ED-4DB2-BD59-A6C34878D82A}">
                    <a16:rowId xmlns:a16="http://schemas.microsoft.com/office/drawing/2014/main" val="1023469551"/>
                  </a:ext>
                </a:extLst>
              </a:tr>
              <a:tr h="1228138">
                <a:tc>
                  <a:txBody>
                    <a:bodyPr/>
                    <a:lstStyle/>
                    <a:p>
                      <a:r>
                        <a:rPr lang="en-GB" sz="2000" dirty="0"/>
                        <a:t>Promote the UoM </a:t>
                      </a:r>
                      <a:r>
                        <a:rPr lang="en-GB" sz="2000" u="sng" dirty="0">
                          <a:hlinkClick r:id="rId3"/>
                        </a:rPr>
                        <a:t>Sustainable Future</a:t>
                      </a:r>
                      <a:r>
                        <a:rPr lang="en-GB" sz="2000" dirty="0"/>
                        <a:t> and funding opportunities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Via Teams site for sustainable lab network and ES Good Newsletter.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FBMH ES showcase event 9/06</a:t>
                      </a:r>
                    </a:p>
                  </a:txBody>
                  <a:tcPr/>
                </a:tc>
                <a:tc>
                  <a:txBody>
                    <a:bodyPr/>
                    <a:lstStyle/>
                    <a:p>
                      <a:r>
                        <a:rPr lang="en-GB" sz="2000" dirty="0"/>
                        <a:t>Identify all FBMH labs whose research links with ES.</a:t>
                      </a:r>
                    </a:p>
                    <a:p>
                      <a:r>
                        <a:rPr lang="en-GB" sz="2000" dirty="0"/>
                        <a:t>Resource to demonstrate scholar activities around ES.</a:t>
                      </a:r>
                    </a:p>
                  </a:txBody>
                  <a:tcPr/>
                </a:tc>
                <a:extLst>
                  <a:ext uri="{0D108BD9-81ED-4DB2-BD59-A6C34878D82A}">
                    <a16:rowId xmlns:a16="http://schemas.microsoft.com/office/drawing/2014/main" val="1028776987"/>
                  </a:ext>
                </a:extLst>
              </a:tr>
              <a:tr h="1681447">
                <a:tc>
                  <a:txBody>
                    <a:bodyPr/>
                    <a:lstStyle/>
                    <a:p>
                      <a:r>
                        <a:rPr lang="en-GB" sz="2000" dirty="0"/>
                        <a:t>Support/Enhance/monitor biodiversity</a:t>
                      </a:r>
                    </a:p>
                  </a:txBody>
                  <a:tcPr/>
                </a:tc>
                <a:tc>
                  <a:txBody>
                    <a:bodyPr/>
                    <a:lstStyle/>
                    <a:p>
                      <a:r>
                        <a:rPr lang="en-GB" sz="2000" dirty="0"/>
                        <a:t>Recruited two Smith quad managers to help restore to previous biodiversity. </a:t>
                      </a:r>
                    </a:p>
                    <a:p>
                      <a:r>
                        <a:rPr lang="en-GB" sz="2000" dirty="0"/>
                        <a:t>Next: Recruit gardening teams</a:t>
                      </a:r>
                    </a:p>
                  </a:txBody>
                  <a:tcPr/>
                </a:tc>
                <a:tc>
                  <a:txBody>
                    <a:bodyPr/>
                    <a:lstStyle/>
                    <a:p>
                      <a:pPr algn="l"/>
                      <a:r>
                        <a:rPr lang="en-GB" sz="2000" dirty="0"/>
                        <a:t>Pilot to engage staff/students to identify and record biodiversity on campus.</a:t>
                      </a:r>
                    </a:p>
                    <a:p>
                      <a:pPr algn="l"/>
                      <a:r>
                        <a:rPr lang="en-GB" sz="2000" dirty="0"/>
                        <a:t>Pilot for well being event and gardening for biodiversity training sessions.</a:t>
                      </a:r>
                    </a:p>
                  </a:txBody>
                  <a:tcPr/>
                </a:tc>
                <a:extLst>
                  <a:ext uri="{0D108BD9-81ED-4DB2-BD59-A6C34878D82A}">
                    <a16:rowId xmlns:a16="http://schemas.microsoft.com/office/drawing/2014/main" val="2811687465"/>
                  </a:ext>
                </a:extLst>
              </a:tr>
              <a:tr h="1228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Promote sustainable actions in our wider community with the help of trained students </a:t>
                      </a:r>
                    </a:p>
                  </a:txBody>
                  <a:tcPr/>
                </a:tc>
                <a:tc>
                  <a:txBody>
                    <a:bodyPr/>
                    <a:lstStyle/>
                    <a:p>
                      <a:r>
                        <a:rPr lang="en-GB" sz="2000" dirty="0"/>
                        <a:t>6R promotion with volunteers</a:t>
                      </a:r>
                    </a:p>
                  </a:txBody>
                  <a:tcPr/>
                </a:tc>
                <a:tc>
                  <a:txBody>
                    <a:bodyPr/>
                    <a:lstStyle/>
                    <a:p>
                      <a:r>
                        <a:rPr lang="en-GB" sz="2000" dirty="0"/>
                        <a:t>Same + ideally with Y3: ESP students.</a:t>
                      </a:r>
                    </a:p>
                  </a:txBody>
                  <a:tcPr/>
                </a:tc>
                <a:extLst>
                  <a:ext uri="{0D108BD9-81ED-4DB2-BD59-A6C34878D82A}">
                    <a16:rowId xmlns:a16="http://schemas.microsoft.com/office/drawing/2014/main" val="1327984625"/>
                  </a:ext>
                </a:extLst>
              </a:tr>
              <a:tr h="1228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Educate and excite those we can reach about existing and future solutions to tackle the climate crisis </a:t>
                      </a:r>
                    </a:p>
                  </a:txBody>
                  <a:tcPr/>
                </a:tc>
                <a:tc>
                  <a:txBody>
                    <a:bodyPr/>
                    <a:lstStyle/>
                    <a:p>
                      <a:r>
                        <a:rPr lang="en-GB" sz="2000" dirty="0"/>
                        <a:t>Climate ES Good newsletter will be shared via LinkedIn externally</a:t>
                      </a:r>
                    </a:p>
                  </a:txBody>
                  <a:tcPr/>
                </a:tc>
                <a:tc>
                  <a:txBody>
                    <a:bodyPr/>
                    <a:lstStyle/>
                    <a:p>
                      <a:r>
                        <a:rPr lang="en-GB" sz="2000" dirty="0"/>
                        <a:t>Green ambassador short course</a:t>
                      </a:r>
                    </a:p>
                    <a:p>
                      <a:r>
                        <a:rPr lang="en-GB" sz="2000" dirty="0"/>
                        <a:t>Volunteers</a:t>
                      </a:r>
                    </a:p>
                    <a:p>
                      <a:r>
                        <a:rPr lang="en-GB" sz="2000" dirty="0"/>
                        <a:t>Y3 ESP students?</a:t>
                      </a:r>
                    </a:p>
                  </a:txBody>
                  <a:tcPr/>
                </a:tc>
                <a:extLst>
                  <a:ext uri="{0D108BD9-81ED-4DB2-BD59-A6C34878D82A}">
                    <a16:rowId xmlns:a16="http://schemas.microsoft.com/office/drawing/2014/main" val="1542482072"/>
                  </a:ext>
                </a:extLst>
              </a:tr>
            </a:tbl>
          </a:graphicData>
        </a:graphic>
      </p:graphicFrame>
    </p:spTree>
    <p:extLst>
      <p:ext uri="{BB962C8B-B14F-4D97-AF65-F5344CB8AC3E}">
        <p14:creationId xmlns:p14="http://schemas.microsoft.com/office/powerpoint/2010/main" val="497787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result for sign me up">
            <a:extLst>
              <a:ext uri="{FF2B5EF4-FFF2-40B4-BE49-F238E27FC236}">
                <a16:creationId xmlns:a16="http://schemas.microsoft.com/office/drawing/2014/main" id="{5F92A2E7-909E-463A-BC1D-45DA368EFF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451929F-00AB-470B-8974-30554C2E2763}"/>
              </a:ext>
            </a:extLst>
          </p:cNvPr>
          <p:cNvSpPr txBox="1"/>
          <p:nvPr/>
        </p:nvSpPr>
        <p:spPr>
          <a:xfrm>
            <a:off x="7221894" y="653143"/>
            <a:ext cx="4777273" cy="6064898"/>
          </a:xfrm>
          <a:prstGeom prst="rect">
            <a:avLst/>
          </a:prstGeom>
        </p:spPr>
        <p:txBody>
          <a:bodyPr vert="horz" lIns="91440" tIns="45720" rIns="91440" bIns="45720" rtlCol="0">
            <a:normAutofit/>
          </a:bodyPr>
          <a:lstStyle/>
          <a:p>
            <a:pPr>
              <a:lnSpc>
                <a:spcPct val="90000"/>
              </a:lnSpc>
              <a:spcAft>
                <a:spcPts val="600"/>
              </a:spcAft>
            </a:pPr>
            <a:r>
              <a:rPr lang="en-US" sz="2000" dirty="0"/>
              <a:t>Email: </a:t>
            </a:r>
            <a:r>
              <a:rPr lang="en-US" sz="2000" dirty="0">
                <a:hlinkClick r:id="rId3"/>
              </a:rPr>
              <a:t>maggy.fostier@manchester.ac.uk</a:t>
            </a:r>
            <a:r>
              <a:rPr lang="en-US" sz="2000" dirty="0"/>
              <a:t>  </a:t>
            </a:r>
          </a:p>
          <a:p>
            <a:pPr marL="285750" indent="-228600">
              <a:lnSpc>
                <a:spcPct val="90000"/>
              </a:lnSpc>
              <a:spcAft>
                <a:spcPts val="600"/>
              </a:spcAft>
              <a:buFont typeface="Arial" panose="020B0604020202020204" pitchFamily="34" charset="0"/>
              <a:buChar char="•"/>
            </a:pPr>
            <a:r>
              <a:rPr lang="en-US" sz="2000" dirty="0"/>
              <a:t>to become a green champion (let’s meet to discuss ideas and possible actions)</a:t>
            </a:r>
          </a:p>
          <a:p>
            <a:pPr marL="285750" indent="-228600">
              <a:lnSpc>
                <a:spcPct val="90000"/>
              </a:lnSpc>
              <a:spcAft>
                <a:spcPts val="600"/>
              </a:spcAft>
              <a:buFont typeface="Arial" panose="020B0604020202020204" pitchFamily="34" charset="0"/>
              <a:buChar char="•"/>
            </a:pPr>
            <a:r>
              <a:rPr lang="en-US" sz="2000" dirty="0"/>
              <a:t>Take part in pilot for Teams 50,000 actions</a:t>
            </a:r>
          </a:p>
          <a:p>
            <a:pPr marL="285750" indent="-228600">
              <a:lnSpc>
                <a:spcPct val="90000"/>
              </a:lnSpc>
              <a:spcAft>
                <a:spcPts val="600"/>
              </a:spcAft>
              <a:buFont typeface="Arial" panose="020B0604020202020204" pitchFamily="34" charset="0"/>
              <a:buChar char="•"/>
            </a:pPr>
            <a:r>
              <a:rPr lang="en-US" sz="2000" dirty="0"/>
              <a:t>Assist with curriculum actions (let’s meet to discuss ideas and actions – it would be great to have an ES curriculum lead per school to coordinate everything)</a:t>
            </a:r>
          </a:p>
          <a:p>
            <a:pPr marL="285750" indent="-228600">
              <a:lnSpc>
                <a:spcPct val="90000"/>
              </a:lnSpc>
              <a:spcAft>
                <a:spcPts val="600"/>
              </a:spcAft>
              <a:buFont typeface="Arial" panose="020B0604020202020204" pitchFamily="34" charset="0"/>
              <a:buChar char="•"/>
            </a:pPr>
            <a:r>
              <a:rPr lang="en-US" sz="2000" dirty="0"/>
              <a:t>If interested in gardening in Quad</a:t>
            </a:r>
          </a:p>
          <a:p>
            <a:pPr marL="285750" indent="-228600">
              <a:lnSpc>
                <a:spcPct val="90000"/>
              </a:lnSpc>
              <a:spcAft>
                <a:spcPts val="600"/>
              </a:spcAft>
              <a:buFont typeface="Arial" panose="020B0604020202020204" pitchFamily="34" charset="0"/>
              <a:buChar char="•"/>
            </a:pPr>
            <a:r>
              <a:rPr lang="en-US" sz="2000" dirty="0"/>
              <a:t>Want to take part in biodiversity monitoring pilot</a:t>
            </a:r>
          </a:p>
          <a:p>
            <a:pPr marL="285750" indent="-228600">
              <a:lnSpc>
                <a:spcPct val="90000"/>
              </a:lnSpc>
              <a:spcAft>
                <a:spcPts val="600"/>
              </a:spcAft>
              <a:buFont typeface="Arial" panose="020B0604020202020204" pitchFamily="34" charset="0"/>
              <a:buChar char="•"/>
            </a:pPr>
            <a:r>
              <a:rPr lang="en-US" sz="2000" dirty="0"/>
              <a:t>Had ideas for articles in ES Good Newsletter</a:t>
            </a:r>
          </a:p>
          <a:p>
            <a:pPr marL="285750" indent="-228600">
              <a:lnSpc>
                <a:spcPct val="90000"/>
              </a:lnSpc>
              <a:spcAft>
                <a:spcPts val="600"/>
              </a:spcAft>
              <a:buFont typeface="Arial" panose="020B0604020202020204" pitchFamily="34" charset="0"/>
              <a:buChar char="•"/>
            </a:pPr>
            <a:r>
              <a:rPr lang="en-US" sz="2000" dirty="0"/>
              <a:t>Other???</a:t>
            </a:r>
          </a:p>
          <a:p>
            <a:pPr marL="28575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637673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loiço com correntes de um parque de diversões">
            <a:extLst>
              <a:ext uri="{FF2B5EF4-FFF2-40B4-BE49-F238E27FC236}">
                <a16:creationId xmlns:a16="http://schemas.microsoft.com/office/drawing/2014/main" id="{8FF9AE5E-1B61-73AF-6F0A-DD5D56E079D1}"/>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5725F3-88AF-4045-BB43-64E928546D47}"/>
              </a:ext>
            </a:extLst>
          </p:cNvPr>
          <p:cNvSpPr>
            <a:spLocks noGrp="1"/>
          </p:cNvSpPr>
          <p:nvPr>
            <p:ph type="ctrTitle"/>
          </p:nvPr>
        </p:nvSpPr>
        <p:spPr>
          <a:xfrm>
            <a:off x="404553" y="3091928"/>
            <a:ext cx="9078562" cy="2387600"/>
          </a:xfrm>
        </p:spPr>
        <p:txBody>
          <a:bodyPr>
            <a:normAutofit/>
          </a:bodyPr>
          <a:lstStyle/>
          <a:p>
            <a:pPr algn="l"/>
            <a:r>
              <a:rPr lang="en-GB" sz="6600"/>
              <a:t>Extra slides</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A6A94E43-C985-4180-A74C-99B7DC759225}"/>
              </a:ext>
            </a:extLst>
          </p:cNvPr>
          <p:cNvSpPr>
            <a:spLocks noGrp="1"/>
          </p:cNvSpPr>
          <p:nvPr>
            <p:ph type="subTitle" idx="1"/>
          </p:nvPr>
        </p:nvSpPr>
        <p:spPr>
          <a:xfrm>
            <a:off x="404553" y="5624945"/>
            <a:ext cx="9078562" cy="592975"/>
          </a:xfrm>
        </p:spPr>
        <p:txBody>
          <a:bodyPr anchor="ctr">
            <a:normAutofit/>
          </a:bodyPr>
          <a:lstStyle/>
          <a:p>
            <a:pPr algn="l"/>
            <a:endParaRPr lang="en-GB"/>
          </a:p>
        </p:txBody>
      </p:sp>
    </p:spTree>
    <p:extLst>
      <p:ext uri="{BB962C8B-B14F-4D97-AF65-F5344CB8AC3E}">
        <p14:creationId xmlns:p14="http://schemas.microsoft.com/office/powerpoint/2010/main" val="235581572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1999"/>
          </a:xfrm>
          <a:solidFill>
            <a:srgbClr val="00472D"/>
          </a:solidFill>
        </p:spPr>
        <p:txBody>
          <a:bodyPr>
            <a:noAutofit/>
          </a:bodyPr>
          <a:lstStyle/>
          <a:p>
            <a:pPr algn="ctr"/>
            <a:r>
              <a:rPr lang="en-GB" sz="3600" b="1" dirty="0">
                <a:solidFill>
                  <a:schemeClr val="bg1"/>
                </a:solidFill>
                <a:latin typeface="+mn-lt"/>
              </a:rPr>
              <a:t>LABs = </a:t>
            </a:r>
            <a:r>
              <a:rPr lang="en-GB" sz="3600" dirty="0">
                <a:solidFill>
                  <a:schemeClr val="bg1"/>
                </a:solidFill>
                <a:latin typeface="Source Sans Pro"/>
                <a:ea typeface="Source Sans Pro"/>
                <a:cs typeface="Roboto light"/>
              </a:rPr>
              <a:t>intensive use of materials, energy and water</a:t>
            </a:r>
            <a:r>
              <a:rPr lang="en-GB" sz="3600" b="1" dirty="0">
                <a:solidFill>
                  <a:schemeClr val="bg1"/>
                </a:solidFill>
                <a:latin typeface="Source Sans Pro"/>
                <a:ea typeface="Source Sans Pro"/>
                <a:cs typeface="Roboto light"/>
              </a:rPr>
              <a:t>.</a:t>
            </a:r>
            <a:endParaRPr lang="en-GB" sz="3600" b="1" dirty="0">
              <a:solidFill>
                <a:schemeClr val="bg1"/>
              </a:solidFill>
              <a:latin typeface="+mn-lt"/>
            </a:endParaRPr>
          </a:p>
        </p:txBody>
      </p:sp>
      <p:pic>
        <p:nvPicPr>
          <p:cNvPr id="17" name="Picture 6" descr="Image result for plastics in labs">
            <a:extLst>
              <a:ext uri="{FF2B5EF4-FFF2-40B4-BE49-F238E27FC236}">
                <a16:creationId xmlns:a16="http://schemas.microsoft.com/office/drawing/2014/main" id="{C8E9BAA4-68D4-413B-862F-BCA81D095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99" y="969732"/>
            <a:ext cx="3245996" cy="243449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he coronavirus disease (COVID-19) vaccine in Switzerland">
            <a:extLst>
              <a:ext uri="{FF2B5EF4-FFF2-40B4-BE49-F238E27FC236}">
                <a16:creationId xmlns:a16="http://schemas.microsoft.com/office/drawing/2014/main" id="{6A8624AA-8AC2-45BA-AA66-6D1A9B9F3FE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09" t="37683" r="50154" b="16778"/>
          <a:stretch/>
        </p:blipFill>
        <p:spPr bwMode="auto">
          <a:xfrm>
            <a:off x="6145272" y="986652"/>
            <a:ext cx="2918077" cy="240496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lose-Hood">
            <a:extLst>
              <a:ext uri="{FF2B5EF4-FFF2-40B4-BE49-F238E27FC236}">
                <a16:creationId xmlns:a16="http://schemas.microsoft.com/office/drawing/2014/main" id="{F4E3C0CB-24B5-4BA6-A6C1-32EFB8B185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5708"/>
          <a:stretch/>
        </p:blipFill>
        <p:spPr bwMode="auto">
          <a:xfrm>
            <a:off x="3549899" y="957123"/>
            <a:ext cx="2488951" cy="243449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All the Different uses of Lab Water | by Sigma Aldrich Labwater | Medium">
            <a:extLst>
              <a:ext uri="{FF2B5EF4-FFF2-40B4-BE49-F238E27FC236}">
                <a16:creationId xmlns:a16="http://schemas.microsoft.com/office/drawing/2014/main" id="{F30C87C1-6A39-49BC-B14F-07AC547165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6784"/>
          <a:stretch/>
        </p:blipFill>
        <p:spPr bwMode="auto">
          <a:xfrm>
            <a:off x="9226920" y="957123"/>
            <a:ext cx="2641230" cy="24049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8A278C-6381-4A75-9550-41CBE225E746}"/>
              </a:ext>
            </a:extLst>
          </p:cNvPr>
          <p:cNvSpPr/>
          <p:nvPr/>
        </p:nvSpPr>
        <p:spPr>
          <a:xfrm>
            <a:off x="179565" y="3567172"/>
            <a:ext cx="3231330" cy="2032628"/>
          </a:xfrm>
          <a:prstGeom prst="rect">
            <a:avLst/>
          </a:prstGeom>
          <a:noFill/>
          <a:ln w="19050">
            <a:solidFill>
              <a:srgbClr val="004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000" dirty="0">
                <a:solidFill>
                  <a:schemeClr val="tx1"/>
                </a:solidFill>
              </a:rPr>
              <a:t>15x more plastic waste per scientist </a:t>
            </a:r>
            <a:r>
              <a:rPr lang="en-GB" sz="2000" dirty="0" err="1">
                <a:solidFill>
                  <a:schemeClr val="tx1"/>
                </a:solidFill>
              </a:rPr>
              <a:t>indiv</a:t>
            </a:r>
            <a:r>
              <a:rPr lang="en-GB" sz="2000" dirty="0">
                <a:solidFill>
                  <a:schemeClr val="tx1"/>
                </a:solidFill>
              </a:rPr>
              <a:t> at home </a:t>
            </a:r>
            <a:r>
              <a:rPr lang="en-GB" sz="2000" dirty="0">
                <a:solidFill>
                  <a:srgbClr val="00B0F0"/>
                </a:solidFill>
              </a:rPr>
              <a:t>(1)</a:t>
            </a:r>
          </a:p>
          <a:p>
            <a:pPr marL="342900" indent="-342900">
              <a:buFont typeface="Arial" panose="020B0604020202020204" pitchFamily="34" charset="0"/>
              <a:buChar char="•"/>
            </a:pPr>
            <a:endParaRPr lang="en-GB" sz="2000" dirty="0">
              <a:solidFill>
                <a:srgbClr val="00B0F0"/>
              </a:solidFill>
            </a:endParaRPr>
          </a:p>
          <a:p>
            <a:pPr marL="342900" indent="-342900">
              <a:buFont typeface="Arial" panose="020B0604020202020204" pitchFamily="34" charset="0"/>
              <a:buChar char="•"/>
            </a:pPr>
            <a:r>
              <a:rPr lang="en-GB" sz="2000" dirty="0">
                <a:solidFill>
                  <a:schemeClr val="tx1"/>
                </a:solidFill>
              </a:rPr>
              <a:t>Our procurement bill and C footprint is huge</a:t>
            </a:r>
          </a:p>
        </p:txBody>
      </p:sp>
      <p:sp>
        <p:nvSpPr>
          <p:cNvPr id="12" name="Rectangle 11">
            <a:extLst>
              <a:ext uri="{FF2B5EF4-FFF2-40B4-BE49-F238E27FC236}">
                <a16:creationId xmlns:a16="http://schemas.microsoft.com/office/drawing/2014/main" id="{6F1E91EE-288C-47EF-9951-731F8F2DA37E}"/>
              </a:ext>
            </a:extLst>
          </p:cNvPr>
          <p:cNvSpPr/>
          <p:nvPr/>
        </p:nvSpPr>
        <p:spPr>
          <a:xfrm>
            <a:off x="3549900" y="3566273"/>
            <a:ext cx="5513450" cy="2032628"/>
          </a:xfrm>
          <a:prstGeom prst="rect">
            <a:avLst/>
          </a:prstGeom>
          <a:noFill/>
          <a:ln w="19050">
            <a:solidFill>
              <a:srgbClr val="004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000" dirty="0">
                <a:solidFill>
                  <a:schemeClr val="tx1"/>
                </a:solidFill>
              </a:rPr>
              <a:t>3-10x more electricity in a lab vs same office space </a:t>
            </a:r>
            <a:r>
              <a:rPr lang="en-GB" sz="2000" dirty="0">
                <a:solidFill>
                  <a:srgbClr val="00B0F0"/>
                </a:solidFill>
              </a:rPr>
              <a:t>(3)</a:t>
            </a:r>
          </a:p>
        </p:txBody>
      </p:sp>
      <p:sp>
        <p:nvSpPr>
          <p:cNvPr id="18" name="Rectangle 17">
            <a:extLst>
              <a:ext uri="{FF2B5EF4-FFF2-40B4-BE49-F238E27FC236}">
                <a16:creationId xmlns:a16="http://schemas.microsoft.com/office/drawing/2014/main" id="{F4DF620E-F5B5-48FD-BC8F-DEE2BD0DAD4D}"/>
              </a:ext>
            </a:extLst>
          </p:cNvPr>
          <p:cNvSpPr/>
          <p:nvPr/>
        </p:nvSpPr>
        <p:spPr>
          <a:xfrm>
            <a:off x="9226920" y="3566272"/>
            <a:ext cx="2641230" cy="2032627"/>
          </a:xfrm>
          <a:prstGeom prst="rect">
            <a:avLst/>
          </a:prstGeom>
          <a:noFill/>
          <a:ln w="19050">
            <a:solidFill>
              <a:srgbClr val="004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000" dirty="0">
                <a:solidFill>
                  <a:schemeClr val="tx1"/>
                </a:solidFill>
              </a:rPr>
              <a:t>4x more water in a lab vs office space </a:t>
            </a:r>
            <a:r>
              <a:rPr lang="en-GB" sz="2000" dirty="0">
                <a:solidFill>
                  <a:srgbClr val="00B0F0"/>
                </a:solidFill>
              </a:rPr>
              <a:t>(3)</a:t>
            </a:r>
          </a:p>
        </p:txBody>
      </p:sp>
      <p:sp>
        <p:nvSpPr>
          <p:cNvPr id="11" name="Rectangle 10">
            <a:extLst>
              <a:ext uri="{FF2B5EF4-FFF2-40B4-BE49-F238E27FC236}">
                <a16:creationId xmlns:a16="http://schemas.microsoft.com/office/drawing/2014/main" id="{E04C4454-042B-4C1C-B0B8-123F3688F085}"/>
              </a:ext>
            </a:extLst>
          </p:cNvPr>
          <p:cNvSpPr/>
          <p:nvPr/>
        </p:nvSpPr>
        <p:spPr>
          <a:xfrm>
            <a:off x="1" y="5689600"/>
            <a:ext cx="12192000" cy="1174576"/>
          </a:xfrm>
          <a:prstGeom prst="rect">
            <a:avLst/>
          </a:prstGeom>
          <a:solidFill>
            <a:srgbClr val="00472D"/>
          </a:solidFill>
          <a:ln>
            <a:solidFill>
              <a:srgbClr val="004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Better management is needed to avoid waste and reduce consumption: </a:t>
            </a:r>
          </a:p>
          <a:p>
            <a:pPr algn="ctr"/>
            <a:r>
              <a:rPr lang="en-GB" sz="2400" dirty="0">
                <a:solidFill>
                  <a:schemeClr val="bg1"/>
                </a:solidFill>
              </a:rPr>
              <a:t>- LEAF (whole lab approach) – all labs by 2025</a:t>
            </a:r>
            <a:endParaRPr lang="en-GB" sz="2400" dirty="0">
              <a:solidFill>
                <a:schemeClr val="accent4">
                  <a:lumMod val="60000"/>
                  <a:lumOff val="40000"/>
                </a:schemeClr>
              </a:solidFill>
            </a:endParaRPr>
          </a:p>
          <a:p>
            <a:pPr algn="ctr"/>
            <a:r>
              <a:rPr lang="en-GB" sz="2400" dirty="0">
                <a:solidFill>
                  <a:schemeClr val="bg1"/>
                </a:solidFill>
              </a:rPr>
              <a:t>- 6R (plastic focus) – all practical classes by 2025</a:t>
            </a:r>
          </a:p>
        </p:txBody>
      </p:sp>
    </p:spTree>
    <p:extLst>
      <p:ext uri="{BB962C8B-B14F-4D97-AF65-F5344CB8AC3E}">
        <p14:creationId xmlns:p14="http://schemas.microsoft.com/office/powerpoint/2010/main" val="6791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DF1EC3-1C4D-4613-942B-9148C2D14669}"/>
              </a:ext>
            </a:extLst>
          </p:cNvPr>
          <p:cNvSpPr/>
          <p:nvPr/>
        </p:nvSpPr>
        <p:spPr>
          <a:xfrm>
            <a:off x="83754" y="2836637"/>
            <a:ext cx="9166423" cy="1887696"/>
          </a:xfrm>
          <a:prstGeom prst="rect">
            <a:avLst/>
          </a:prstGeom>
        </p:spPr>
        <p:txBody>
          <a:bodyPr wrap="square">
            <a:spAutoFit/>
          </a:bodyPr>
          <a:lstStyle/>
          <a:p>
            <a:pPr marL="342900" indent="-342900">
              <a:lnSpc>
                <a:spcPts val="2800"/>
              </a:lnSpc>
              <a:buFont typeface="Arial" panose="020B0604020202020204" pitchFamily="34" charset="0"/>
              <a:buChar char="•"/>
            </a:pPr>
            <a:r>
              <a:rPr lang="en-GB" sz="2400" dirty="0"/>
              <a:t>3 levels (bronze, silver, gold) with criteria set around 10 categories</a:t>
            </a:r>
          </a:p>
          <a:p>
            <a:pPr marL="342900" indent="-342900">
              <a:lnSpc>
                <a:spcPts val="2800"/>
              </a:lnSpc>
              <a:buFont typeface="Arial" panose="020B0604020202020204" pitchFamily="34" charset="0"/>
              <a:buChar char="•"/>
            </a:pPr>
            <a:r>
              <a:rPr lang="en-GB" sz="2400" b="1" dirty="0"/>
              <a:t>Bronze:</a:t>
            </a:r>
            <a:r>
              <a:rPr lang="en-GB" sz="2400" dirty="0"/>
              <a:t> setting good lab practices (&gt;80% of our labs should be there). </a:t>
            </a:r>
          </a:p>
          <a:p>
            <a:pPr marL="342900" indent="-342900">
              <a:lnSpc>
                <a:spcPts val="2800"/>
              </a:lnSpc>
              <a:buFont typeface="Arial" panose="020B0604020202020204" pitchFamily="34" charset="0"/>
              <a:buChar char="•"/>
            </a:pPr>
            <a:r>
              <a:rPr lang="en-GB" sz="2400" b="1" dirty="0"/>
              <a:t>Silver and gold: </a:t>
            </a:r>
            <a:r>
              <a:rPr lang="en-GB" sz="2400" dirty="0"/>
              <a:t>make labs review their activities, implement and promote principles of sustainable use, and organise themselves beyond their lab unit</a:t>
            </a:r>
          </a:p>
        </p:txBody>
      </p:sp>
      <p:sp>
        <p:nvSpPr>
          <p:cNvPr id="9" name="Rectangle 8">
            <a:extLst>
              <a:ext uri="{FF2B5EF4-FFF2-40B4-BE49-F238E27FC236}">
                <a16:creationId xmlns:a16="http://schemas.microsoft.com/office/drawing/2014/main" id="{AE922D13-6070-4E44-9D72-6141DC2784CB}"/>
              </a:ext>
            </a:extLst>
          </p:cNvPr>
          <p:cNvSpPr/>
          <p:nvPr/>
        </p:nvSpPr>
        <p:spPr>
          <a:xfrm>
            <a:off x="83754" y="1504676"/>
            <a:ext cx="10089259" cy="1169551"/>
          </a:xfrm>
          <a:prstGeom prst="rect">
            <a:avLst/>
          </a:prstGeom>
        </p:spPr>
        <p:txBody>
          <a:bodyPr wrap="square">
            <a:spAutoFit/>
          </a:bodyPr>
          <a:lstStyle/>
          <a:p>
            <a:pPr marL="285750" indent="-285750">
              <a:lnSpc>
                <a:spcPts val="2800"/>
              </a:lnSpc>
              <a:buFont typeface="Arial" panose="020B0604020202020204" pitchFamily="34" charset="0"/>
              <a:buChar char="•"/>
            </a:pPr>
            <a:r>
              <a:rPr lang="en-GB" sz="2400" b="1" dirty="0"/>
              <a:t>Free</a:t>
            </a:r>
            <a:r>
              <a:rPr lang="en-GB" sz="2400" dirty="0"/>
              <a:t> Certification tool est. in 2019 by a consortium of UK Universities (LEAN). </a:t>
            </a:r>
          </a:p>
          <a:p>
            <a:pPr marL="285750" indent="-285750">
              <a:lnSpc>
                <a:spcPts val="2800"/>
              </a:lnSpc>
              <a:buFont typeface="Arial" panose="020B0604020202020204" pitchFamily="34" charset="0"/>
              <a:buChar char="•"/>
            </a:pPr>
            <a:r>
              <a:rPr lang="en-GB" sz="2400" b="1" dirty="0"/>
              <a:t>Evidence-led: </a:t>
            </a:r>
            <a:r>
              <a:rPr lang="en-GB" sz="2400" dirty="0"/>
              <a:t>sharing of good practices, resources, calculators through network and online platform.</a:t>
            </a:r>
          </a:p>
        </p:txBody>
      </p:sp>
      <p:sp>
        <p:nvSpPr>
          <p:cNvPr id="2" name="TextBox 1">
            <a:extLst>
              <a:ext uri="{FF2B5EF4-FFF2-40B4-BE49-F238E27FC236}">
                <a16:creationId xmlns:a16="http://schemas.microsoft.com/office/drawing/2014/main" id="{BCE1FDC8-5117-9404-D84C-99A0FD25E9B4}"/>
              </a:ext>
            </a:extLst>
          </p:cNvPr>
          <p:cNvSpPr txBox="1"/>
          <p:nvPr/>
        </p:nvSpPr>
        <p:spPr>
          <a:xfrm>
            <a:off x="83754" y="5582214"/>
            <a:ext cx="8783799" cy="1169551"/>
          </a:xfrm>
          <a:prstGeom prst="rect">
            <a:avLst/>
          </a:prstGeom>
          <a:noFill/>
        </p:spPr>
        <p:txBody>
          <a:bodyPr wrap="square" rtlCol="0">
            <a:spAutoFit/>
          </a:bodyPr>
          <a:lstStyle/>
          <a:p>
            <a:pPr marL="342900" indent="-342900">
              <a:lnSpc>
                <a:spcPts val="2800"/>
              </a:lnSpc>
              <a:buFont typeface="Arial" panose="020B0604020202020204" pitchFamily="34" charset="0"/>
              <a:buChar char="•"/>
            </a:pPr>
            <a:r>
              <a:rPr lang="en-GB" sz="2400" dirty="0"/>
              <a:t>Same ideas but developed in FBMH with a focus on plastics. </a:t>
            </a:r>
          </a:p>
          <a:p>
            <a:pPr marL="342900" indent="-342900">
              <a:lnSpc>
                <a:spcPts val="2800"/>
              </a:lnSpc>
              <a:buFont typeface="Arial" panose="020B0604020202020204" pitchFamily="34" charset="0"/>
              <a:buChar char="•"/>
            </a:pPr>
            <a:r>
              <a:rPr lang="en-GB" sz="2400" dirty="0"/>
              <a:t>Useful tool to review </a:t>
            </a:r>
            <a:r>
              <a:rPr lang="en-GB" sz="2400" dirty="0" err="1"/>
              <a:t>practicals</a:t>
            </a:r>
            <a:r>
              <a:rPr lang="en-GB" sz="2400" dirty="0"/>
              <a:t> + engage staff and students </a:t>
            </a:r>
            <a:r>
              <a:rPr lang="en-GB" sz="2400" dirty="0">
                <a:sym typeface="Wingdings" panose="05000000000000000000" pitchFamily="2" charset="2"/>
              </a:rPr>
              <a:t> used for student projects and embedding ES in T&amp;L</a:t>
            </a:r>
            <a:endParaRPr lang="en-GB" sz="2400" dirty="0"/>
          </a:p>
        </p:txBody>
      </p:sp>
      <p:sp>
        <p:nvSpPr>
          <p:cNvPr id="3" name="Rectangle 2">
            <a:extLst>
              <a:ext uri="{FF2B5EF4-FFF2-40B4-BE49-F238E27FC236}">
                <a16:creationId xmlns:a16="http://schemas.microsoft.com/office/drawing/2014/main" id="{30C8FF95-AC81-97D3-2795-30B62E9FEAF5}"/>
              </a:ext>
            </a:extLst>
          </p:cNvPr>
          <p:cNvSpPr/>
          <p:nvPr/>
        </p:nvSpPr>
        <p:spPr>
          <a:xfrm>
            <a:off x="0" y="974118"/>
            <a:ext cx="12191999" cy="457201"/>
          </a:xfrm>
          <a:prstGeom prst="rect">
            <a:avLst/>
          </a:prstGeom>
          <a:solidFill>
            <a:srgbClr val="00482D"/>
          </a:solidFill>
        </p:spPr>
        <p:txBody>
          <a:bodyPr vert="horz" lIns="91440" tIns="45720" rIns="91440" bIns="45720" rtlCol="0" anchor="ctr">
            <a:noAutofit/>
          </a:bodyPr>
          <a:lstStyle/>
          <a:p>
            <a:pPr algn="ctr">
              <a:lnSpc>
                <a:spcPct val="90000"/>
              </a:lnSpc>
              <a:spcBef>
                <a:spcPct val="0"/>
              </a:spcBef>
            </a:pPr>
            <a:r>
              <a:rPr lang="en-GB" sz="2800" b="1" dirty="0">
                <a:solidFill>
                  <a:schemeClr val="bg1"/>
                </a:solidFill>
                <a:ea typeface="+mj-ea"/>
                <a:cs typeface="+mj-cs"/>
              </a:rPr>
              <a:t>LEAF: UK wide</a:t>
            </a:r>
          </a:p>
        </p:txBody>
      </p:sp>
      <p:sp>
        <p:nvSpPr>
          <p:cNvPr id="4" name="Title 1">
            <a:extLst>
              <a:ext uri="{FF2B5EF4-FFF2-40B4-BE49-F238E27FC236}">
                <a16:creationId xmlns:a16="http://schemas.microsoft.com/office/drawing/2014/main" id="{B7FED030-7850-9EA8-8823-C247F7000017}"/>
              </a:ext>
            </a:extLst>
          </p:cNvPr>
          <p:cNvSpPr txBox="1">
            <a:spLocks/>
          </p:cNvSpPr>
          <p:nvPr/>
        </p:nvSpPr>
        <p:spPr>
          <a:xfrm>
            <a:off x="0" y="3230"/>
            <a:ext cx="12192000" cy="90338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482D"/>
                </a:solidFill>
                <a:latin typeface="+mn-lt"/>
              </a:rPr>
              <a:t>LEAF and 6R: two tools to drive sustainability</a:t>
            </a:r>
          </a:p>
        </p:txBody>
      </p:sp>
      <p:sp>
        <p:nvSpPr>
          <p:cNvPr id="7" name="Rectangle 6">
            <a:extLst>
              <a:ext uri="{FF2B5EF4-FFF2-40B4-BE49-F238E27FC236}">
                <a16:creationId xmlns:a16="http://schemas.microsoft.com/office/drawing/2014/main" id="{FE0FCA7C-C3CA-40C9-2396-69D945724CD9}"/>
              </a:ext>
            </a:extLst>
          </p:cNvPr>
          <p:cNvSpPr/>
          <p:nvPr/>
        </p:nvSpPr>
        <p:spPr>
          <a:xfrm>
            <a:off x="1" y="4886743"/>
            <a:ext cx="12191999" cy="457201"/>
          </a:xfrm>
          <a:prstGeom prst="rect">
            <a:avLst/>
          </a:prstGeom>
          <a:solidFill>
            <a:srgbClr val="00482D"/>
          </a:solidFill>
        </p:spPr>
        <p:txBody>
          <a:bodyPr vert="horz" lIns="91440" tIns="45720" rIns="91440" bIns="45720" rtlCol="0" anchor="ctr">
            <a:noAutofit/>
          </a:bodyPr>
          <a:lstStyle/>
          <a:p>
            <a:pPr algn="ctr">
              <a:lnSpc>
                <a:spcPct val="90000"/>
              </a:lnSpc>
              <a:spcBef>
                <a:spcPct val="0"/>
              </a:spcBef>
            </a:pPr>
            <a:r>
              <a:rPr lang="en-GB" sz="2800" b="1" dirty="0">
                <a:solidFill>
                  <a:schemeClr val="bg1"/>
                </a:solidFill>
                <a:ea typeface="+mj-ea"/>
                <a:cs typeface="+mj-cs"/>
              </a:rPr>
              <a:t>6R: UoM</a:t>
            </a:r>
          </a:p>
        </p:txBody>
      </p:sp>
      <p:pic>
        <p:nvPicPr>
          <p:cNvPr id="5" name="Picture 4">
            <a:extLst>
              <a:ext uri="{FF2B5EF4-FFF2-40B4-BE49-F238E27FC236}">
                <a16:creationId xmlns:a16="http://schemas.microsoft.com/office/drawing/2014/main" id="{4E5AFBDD-296D-44C2-9156-F63B7D488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4281" y="1615212"/>
            <a:ext cx="2643965" cy="2643965"/>
          </a:xfrm>
          <a:prstGeom prst="rect">
            <a:avLst/>
          </a:prstGeom>
        </p:spPr>
      </p:pic>
      <p:pic>
        <p:nvPicPr>
          <p:cNvPr id="11" name="Picture 10" descr="Logo, company name&#10;&#10;Description automatically generated">
            <a:extLst>
              <a:ext uri="{FF2B5EF4-FFF2-40B4-BE49-F238E27FC236}">
                <a16:creationId xmlns:a16="http://schemas.microsoft.com/office/drawing/2014/main" id="{7ABCA3CB-A44F-4D92-B5FA-2A1B5E416B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5870" y="4364966"/>
            <a:ext cx="2656130" cy="2496706"/>
          </a:xfrm>
          <a:prstGeom prst="rect">
            <a:avLst/>
          </a:prstGeom>
        </p:spPr>
      </p:pic>
    </p:spTree>
    <p:extLst>
      <p:ext uri="{BB962C8B-B14F-4D97-AF65-F5344CB8AC3E}">
        <p14:creationId xmlns:p14="http://schemas.microsoft.com/office/powerpoint/2010/main" val="80769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6922-0333-4B7C-B3F1-F963E33731DB}"/>
              </a:ext>
            </a:extLst>
          </p:cNvPr>
          <p:cNvSpPr>
            <a:spLocks noGrp="1"/>
          </p:cNvSpPr>
          <p:nvPr>
            <p:ph type="title"/>
          </p:nvPr>
        </p:nvSpPr>
        <p:spPr>
          <a:xfrm>
            <a:off x="290635" y="2474021"/>
            <a:ext cx="4099189" cy="954979"/>
          </a:xfrm>
        </p:spPr>
        <p:txBody>
          <a:bodyPr>
            <a:noAutofit/>
          </a:bodyPr>
          <a:lstStyle/>
          <a:p>
            <a:pPr algn="l"/>
            <a:r>
              <a:rPr lang="en-GB" sz="3200" b="1" dirty="0"/>
              <a:t>	BRONZE</a:t>
            </a:r>
            <a:endParaRPr lang="en-GB" sz="3200" dirty="0"/>
          </a:p>
        </p:txBody>
      </p:sp>
      <p:sp>
        <p:nvSpPr>
          <p:cNvPr id="3" name="Rectangle: Rounded Corners 2">
            <a:extLst>
              <a:ext uri="{FF2B5EF4-FFF2-40B4-BE49-F238E27FC236}">
                <a16:creationId xmlns:a16="http://schemas.microsoft.com/office/drawing/2014/main" id="{5201F256-522D-4A91-B60E-E22B2E5457B0}"/>
              </a:ext>
            </a:extLst>
          </p:cNvPr>
          <p:cNvSpPr/>
          <p:nvPr/>
        </p:nvSpPr>
        <p:spPr>
          <a:xfrm>
            <a:off x="4266669" y="13518"/>
            <a:ext cx="3661071" cy="24314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rgbClr val="EE8512"/>
                </a:solidFill>
              </a:rPr>
              <a:t>Optimise basic energy use of</a:t>
            </a:r>
          </a:p>
          <a:p>
            <a:pPr marL="342900" lvl="0" indent="-342900">
              <a:buFont typeface="Arial" panose="020B0604020202020204" pitchFamily="34" charset="0"/>
              <a:buChar char="•"/>
            </a:pPr>
            <a:r>
              <a:rPr lang="en-GB" sz="2000" dirty="0">
                <a:solidFill>
                  <a:srgbClr val="0070C0"/>
                </a:solidFill>
              </a:rPr>
              <a:t>Lights &amp; equipment</a:t>
            </a:r>
          </a:p>
          <a:p>
            <a:pPr marL="342900" lvl="0" indent="-342900">
              <a:buFont typeface="Arial" panose="020B0604020202020204" pitchFamily="34" charset="0"/>
              <a:buChar char="•"/>
            </a:pPr>
            <a:r>
              <a:rPr lang="en-GB" sz="2000" dirty="0">
                <a:solidFill>
                  <a:srgbClr val="0070C0"/>
                </a:solidFill>
              </a:rPr>
              <a:t>Computers &amp; monitors</a:t>
            </a:r>
          </a:p>
          <a:p>
            <a:pPr marL="342900" lvl="0" indent="-342900">
              <a:buFont typeface="Arial" panose="020B0604020202020204" pitchFamily="34" charset="0"/>
              <a:buChar char="•"/>
            </a:pPr>
            <a:r>
              <a:rPr lang="en-GB" sz="2000" dirty="0">
                <a:solidFill>
                  <a:schemeClr val="tx1"/>
                </a:solidFill>
              </a:rPr>
              <a:t>Run incubators, fridges, oven, washers at full capacity </a:t>
            </a:r>
          </a:p>
        </p:txBody>
      </p:sp>
      <p:sp>
        <p:nvSpPr>
          <p:cNvPr id="6" name="Rectangle: Rounded Corners 5">
            <a:extLst>
              <a:ext uri="{FF2B5EF4-FFF2-40B4-BE49-F238E27FC236}">
                <a16:creationId xmlns:a16="http://schemas.microsoft.com/office/drawing/2014/main" id="{D603F2BB-1304-49F2-9A05-5471D2C0692A}"/>
              </a:ext>
            </a:extLst>
          </p:cNvPr>
          <p:cNvSpPr/>
          <p:nvPr/>
        </p:nvSpPr>
        <p:spPr>
          <a:xfrm>
            <a:off x="8240294" y="92780"/>
            <a:ext cx="3661071" cy="17325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EE8512"/>
                </a:solidFill>
              </a:rPr>
              <a:t>Sustainability awareness</a:t>
            </a:r>
          </a:p>
          <a:p>
            <a:pPr marL="342900" lvl="0" indent="-342900">
              <a:buFont typeface="Arial" panose="020B0604020202020204" pitchFamily="34" charset="0"/>
              <a:buChar char="•"/>
            </a:pPr>
            <a:r>
              <a:rPr lang="en-GB" sz="2000" dirty="0">
                <a:solidFill>
                  <a:srgbClr val="0070C0"/>
                </a:solidFill>
              </a:rPr>
              <a:t>Induction on sustainable practice (lab and non lab</a:t>
            </a:r>
            <a:r>
              <a:rPr lang="en-GB" sz="2000" dirty="0">
                <a:solidFill>
                  <a:srgbClr val="002060"/>
                </a:solidFill>
              </a:rPr>
              <a:t>)</a:t>
            </a:r>
          </a:p>
          <a:p>
            <a:pPr marL="342900" lvl="0" indent="-342900">
              <a:buFont typeface="Arial" panose="020B0604020202020204" pitchFamily="34" charset="0"/>
              <a:buChar char="•"/>
            </a:pPr>
            <a:r>
              <a:rPr lang="en-GB" sz="2000" dirty="0">
                <a:solidFill>
                  <a:schemeClr val="tx1"/>
                </a:solidFill>
              </a:rPr>
              <a:t>LEAF champion disseminates tips and news.</a:t>
            </a:r>
          </a:p>
        </p:txBody>
      </p:sp>
      <p:sp>
        <p:nvSpPr>
          <p:cNvPr id="8" name="Rectangle: Rounded Corners 7">
            <a:extLst>
              <a:ext uri="{FF2B5EF4-FFF2-40B4-BE49-F238E27FC236}">
                <a16:creationId xmlns:a16="http://schemas.microsoft.com/office/drawing/2014/main" id="{EC83A3C8-C20E-4DD9-988C-FC821BBE6DA4}"/>
              </a:ext>
            </a:extLst>
          </p:cNvPr>
          <p:cNvSpPr/>
          <p:nvPr/>
        </p:nvSpPr>
        <p:spPr>
          <a:xfrm>
            <a:off x="8240294" y="1909012"/>
            <a:ext cx="3661071" cy="34490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rgbClr val="EE8512"/>
                </a:solidFill>
              </a:rPr>
              <a:t>Good use and maintenance</a:t>
            </a:r>
          </a:p>
          <a:p>
            <a:pPr marL="342900" lvl="0" indent="-342900">
              <a:buFont typeface="Arial" panose="020B0604020202020204" pitchFamily="34" charset="0"/>
              <a:buChar char="•"/>
            </a:pPr>
            <a:r>
              <a:rPr lang="en-GB" sz="2000" dirty="0">
                <a:solidFill>
                  <a:srgbClr val="0070C0"/>
                </a:solidFill>
              </a:rPr>
              <a:t>Cold storage filters cleaned and heat source not blocked</a:t>
            </a:r>
          </a:p>
          <a:p>
            <a:pPr marL="342900" lvl="0" indent="-342900">
              <a:buFont typeface="Arial" panose="020B0604020202020204" pitchFamily="34" charset="0"/>
              <a:buChar char="•"/>
            </a:pPr>
            <a:r>
              <a:rPr lang="en-GB" sz="2000" dirty="0">
                <a:solidFill>
                  <a:srgbClr val="FF0000"/>
                </a:solidFill>
              </a:rPr>
              <a:t>Pipette and scales calibrated yearly</a:t>
            </a:r>
          </a:p>
          <a:p>
            <a:pPr marL="342900" lvl="0" indent="-342900">
              <a:buFont typeface="Arial" panose="020B0604020202020204" pitchFamily="34" charset="0"/>
              <a:buChar char="•"/>
            </a:pPr>
            <a:r>
              <a:rPr lang="en-GB" sz="2000" dirty="0">
                <a:solidFill>
                  <a:srgbClr val="0070C0"/>
                </a:solidFill>
              </a:rPr>
              <a:t>Fume  cupboard signage for good use</a:t>
            </a:r>
          </a:p>
          <a:p>
            <a:pPr marL="342900" lvl="0" indent="-342900">
              <a:buFont typeface="Arial" panose="020B0604020202020204" pitchFamily="34" charset="0"/>
              <a:buChar char="•"/>
            </a:pPr>
            <a:r>
              <a:rPr lang="en-GB" sz="2000" dirty="0">
                <a:solidFill>
                  <a:srgbClr val="0070C0"/>
                </a:solidFill>
              </a:rPr>
              <a:t>Estate misfunctions reported</a:t>
            </a:r>
          </a:p>
        </p:txBody>
      </p:sp>
      <p:sp>
        <p:nvSpPr>
          <p:cNvPr id="9" name="Rectangle: Rounded Corners 8">
            <a:extLst>
              <a:ext uri="{FF2B5EF4-FFF2-40B4-BE49-F238E27FC236}">
                <a16:creationId xmlns:a16="http://schemas.microsoft.com/office/drawing/2014/main" id="{7EC010F7-ED83-47E9-BF51-5AA7B2FD3C74}"/>
              </a:ext>
            </a:extLst>
          </p:cNvPr>
          <p:cNvSpPr/>
          <p:nvPr/>
        </p:nvSpPr>
        <p:spPr>
          <a:xfrm>
            <a:off x="4266669" y="2730714"/>
            <a:ext cx="3661071" cy="24314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rgbClr val="EE8512"/>
                </a:solidFill>
              </a:rPr>
              <a:t>Labelling and Sharing </a:t>
            </a:r>
            <a:r>
              <a:rPr lang="en-GB" sz="2000" b="1" dirty="0">
                <a:solidFill>
                  <a:srgbClr val="EE8512"/>
                </a:solidFill>
                <a:highlight>
                  <a:srgbClr val="FFFF00"/>
                </a:highlight>
              </a:rPr>
              <a:t>(at LAB Level)</a:t>
            </a:r>
          </a:p>
          <a:p>
            <a:pPr marL="342900" lvl="0" indent="-342900">
              <a:buFont typeface="Arial" panose="020B0604020202020204" pitchFamily="34" charset="0"/>
              <a:buChar char="•"/>
            </a:pPr>
            <a:r>
              <a:rPr lang="en-GB" sz="2000" dirty="0">
                <a:solidFill>
                  <a:srgbClr val="0070C0"/>
                </a:solidFill>
              </a:rPr>
              <a:t>System to track materials after departure</a:t>
            </a:r>
          </a:p>
          <a:p>
            <a:pPr marL="342900" lvl="0" indent="-342900">
              <a:buFont typeface="Arial" panose="020B0604020202020204" pitchFamily="34" charset="0"/>
              <a:buChar char="•"/>
            </a:pPr>
            <a:r>
              <a:rPr lang="en-GB" sz="2000" dirty="0">
                <a:solidFill>
                  <a:srgbClr val="0070C0"/>
                </a:solidFill>
              </a:rPr>
              <a:t>Consistent labelling</a:t>
            </a:r>
          </a:p>
          <a:p>
            <a:pPr marL="342900" lvl="0" indent="-342900">
              <a:buFont typeface="Arial" panose="020B0604020202020204" pitchFamily="34" charset="0"/>
              <a:buChar char="•"/>
            </a:pPr>
            <a:r>
              <a:rPr lang="en-GB" sz="2000" dirty="0">
                <a:solidFill>
                  <a:srgbClr val="0070C0"/>
                </a:solidFill>
              </a:rPr>
              <a:t>System to share chemicals</a:t>
            </a:r>
          </a:p>
          <a:p>
            <a:pPr marL="342900" lvl="0" indent="-342900">
              <a:buFont typeface="Arial" panose="020B0604020202020204" pitchFamily="34" charset="0"/>
              <a:buChar char="•"/>
            </a:pPr>
            <a:r>
              <a:rPr lang="en-GB" sz="2000" dirty="0">
                <a:solidFill>
                  <a:srgbClr val="0070C0"/>
                </a:solidFill>
              </a:rPr>
              <a:t>Common protocols shared</a:t>
            </a:r>
          </a:p>
        </p:txBody>
      </p:sp>
      <p:sp>
        <p:nvSpPr>
          <p:cNvPr id="10" name="Rectangle: Rounded Corners 9">
            <a:extLst>
              <a:ext uri="{FF2B5EF4-FFF2-40B4-BE49-F238E27FC236}">
                <a16:creationId xmlns:a16="http://schemas.microsoft.com/office/drawing/2014/main" id="{68117AE4-57FD-49A2-B9FA-1F0DD47C85B8}"/>
              </a:ext>
            </a:extLst>
          </p:cNvPr>
          <p:cNvSpPr/>
          <p:nvPr/>
        </p:nvSpPr>
        <p:spPr>
          <a:xfrm>
            <a:off x="8240294" y="5509964"/>
            <a:ext cx="3661071" cy="11072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EE8512"/>
                </a:solidFill>
              </a:rPr>
              <a:t>Recycling</a:t>
            </a:r>
          </a:p>
          <a:p>
            <a:pPr marL="342900" lvl="0" indent="-342900">
              <a:buFont typeface="Arial" panose="020B0604020202020204" pitchFamily="34" charset="0"/>
              <a:buChar char="•"/>
            </a:pPr>
            <a:r>
              <a:rPr lang="en-GB" sz="2000" dirty="0">
                <a:solidFill>
                  <a:srgbClr val="0070C0"/>
                </a:solidFill>
              </a:rPr>
              <a:t>Waste bins and signage</a:t>
            </a:r>
          </a:p>
        </p:txBody>
      </p:sp>
      <p:sp>
        <p:nvSpPr>
          <p:cNvPr id="11" name="Rectangle: Rounded Corners 10">
            <a:extLst>
              <a:ext uri="{FF2B5EF4-FFF2-40B4-BE49-F238E27FC236}">
                <a16:creationId xmlns:a16="http://schemas.microsoft.com/office/drawing/2014/main" id="{164EF9A6-1310-4821-A31D-FAA853962EB8}"/>
              </a:ext>
            </a:extLst>
          </p:cNvPr>
          <p:cNvSpPr/>
          <p:nvPr/>
        </p:nvSpPr>
        <p:spPr>
          <a:xfrm>
            <a:off x="4266669" y="5509964"/>
            <a:ext cx="3661071" cy="11072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rgbClr val="EE8512"/>
                </a:solidFill>
              </a:rPr>
              <a:t>Procurement</a:t>
            </a:r>
          </a:p>
          <a:p>
            <a:pPr marL="342900" lvl="0" indent="-342900">
              <a:buFont typeface="Arial" panose="020B0604020202020204" pitchFamily="34" charset="0"/>
              <a:buChar char="•"/>
            </a:pPr>
            <a:r>
              <a:rPr lang="en-GB" sz="2000" dirty="0">
                <a:solidFill>
                  <a:srgbClr val="FF0000"/>
                </a:solidFill>
              </a:rPr>
              <a:t>Energy and material consumption considered </a:t>
            </a:r>
          </a:p>
        </p:txBody>
      </p:sp>
      <p:pic>
        <p:nvPicPr>
          <p:cNvPr id="12" name="Picture 2" descr="Free Goal And Target Icon, Symbol. PNG, SVG Download.">
            <a:extLst>
              <a:ext uri="{FF2B5EF4-FFF2-40B4-BE49-F238E27FC236}">
                <a16:creationId xmlns:a16="http://schemas.microsoft.com/office/drawing/2014/main" id="{AAE2AEEC-78AC-4234-B4D0-2B962CBDE0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71695"/>
            <a:ext cx="1117725" cy="1074893"/>
          </a:xfrm>
          <a:prstGeom prst="rect">
            <a:avLst/>
          </a:prstGeom>
          <a:solidFill>
            <a:srgbClr val="FFC000"/>
          </a:solidFill>
        </p:spPr>
      </p:pic>
      <p:pic>
        <p:nvPicPr>
          <p:cNvPr id="13" name="Picture 2" descr="https://cdn-icons-png.flaticon.com/512/179/179250.png">
            <a:extLst>
              <a:ext uri="{FF2B5EF4-FFF2-40B4-BE49-F238E27FC236}">
                <a16:creationId xmlns:a16="http://schemas.microsoft.com/office/drawing/2014/main" id="{3AB63B40-BC7E-42BD-827C-A2F0BDCA99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52" y="2187341"/>
            <a:ext cx="1241659" cy="12416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rrow&#10;&#10;Description automatically generated">
            <a:extLst>
              <a:ext uri="{FF2B5EF4-FFF2-40B4-BE49-F238E27FC236}">
                <a16:creationId xmlns:a16="http://schemas.microsoft.com/office/drawing/2014/main" id="{5472F309-B615-4E52-B6D0-07AEE6E97B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811" y="217302"/>
            <a:ext cx="2265247" cy="2265247"/>
          </a:xfrm>
          <a:prstGeom prst="rect">
            <a:avLst/>
          </a:prstGeom>
        </p:spPr>
      </p:pic>
      <p:sp>
        <p:nvSpPr>
          <p:cNvPr id="7" name="TextBox 6">
            <a:extLst>
              <a:ext uri="{FF2B5EF4-FFF2-40B4-BE49-F238E27FC236}">
                <a16:creationId xmlns:a16="http://schemas.microsoft.com/office/drawing/2014/main" id="{AF174A5F-80C9-48F8-815B-DA73E03B3C0D}"/>
              </a:ext>
            </a:extLst>
          </p:cNvPr>
          <p:cNvSpPr txBox="1"/>
          <p:nvPr/>
        </p:nvSpPr>
        <p:spPr>
          <a:xfrm>
            <a:off x="1117725" y="6283698"/>
            <a:ext cx="3253296" cy="461665"/>
          </a:xfrm>
          <a:prstGeom prst="rect">
            <a:avLst/>
          </a:prstGeom>
          <a:noFill/>
        </p:spPr>
        <p:txBody>
          <a:bodyPr wrap="square" rtlCol="0">
            <a:spAutoFit/>
          </a:bodyPr>
          <a:lstStyle/>
          <a:p>
            <a:r>
              <a:rPr lang="en-GB" sz="2400" dirty="0"/>
              <a:t>ALL LABS by 2025</a:t>
            </a:r>
          </a:p>
        </p:txBody>
      </p:sp>
      <p:sp>
        <p:nvSpPr>
          <p:cNvPr id="15" name="TextBox 14">
            <a:extLst>
              <a:ext uri="{FF2B5EF4-FFF2-40B4-BE49-F238E27FC236}">
                <a16:creationId xmlns:a16="http://schemas.microsoft.com/office/drawing/2014/main" id="{0339F098-E4F1-4C74-8569-69AFDFA9E465}"/>
              </a:ext>
            </a:extLst>
          </p:cNvPr>
          <p:cNvSpPr txBox="1"/>
          <p:nvPr/>
        </p:nvSpPr>
        <p:spPr>
          <a:xfrm>
            <a:off x="290635" y="3645024"/>
            <a:ext cx="3330310" cy="1754326"/>
          </a:xfrm>
          <a:prstGeom prst="rect">
            <a:avLst/>
          </a:prstGeom>
          <a:noFill/>
        </p:spPr>
        <p:txBody>
          <a:bodyPr wrap="square" rtlCol="0">
            <a:spAutoFit/>
          </a:bodyPr>
          <a:lstStyle/>
          <a:p>
            <a:r>
              <a:rPr lang="en-GB" sz="2800" b="1" dirty="0">
                <a:solidFill>
                  <a:srgbClr val="0070C0"/>
                </a:solidFill>
              </a:rPr>
              <a:t>Help via local documents</a:t>
            </a:r>
            <a:r>
              <a:rPr lang="en-GB" sz="2800" dirty="0">
                <a:solidFill>
                  <a:srgbClr val="0070C0"/>
                </a:solidFill>
              </a:rPr>
              <a:t>: </a:t>
            </a:r>
            <a:br>
              <a:rPr lang="en-GB" sz="2800" dirty="0">
                <a:solidFill>
                  <a:srgbClr val="0070C0"/>
                </a:solidFill>
              </a:rPr>
            </a:br>
            <a:r>
              <a:rPr lang="en-GB" sz="2800" dirty="0">
                <a:solidFill>
                  <a:srgbClr val="0070C0"/>
                </a:solidFill>
              </a:rPr>
              <a:t>induction, </a:t>
            </a:r>
            <a:r>
              <a:rPr lang="en-GB" sz="2400" dirty="0">
                <a:solidFill>
                  <a:srgbClr val="0070C0"/>
                </a:solidFill>
              </a:rPr>
              <a:t>guidance, signage, stickers.</a:t>
            </a:r>
            <a:endParaRPr lang="en-GB" sz="2800" dirty="0"/>
          </a:p>
        </p:txBody>
      </p:sp>
    </p:spTree>
    <p:extLst>
      <p:ext uri="{BB962C8B-B14F-4D97-AF65-F5344CB8AC3E}">
        <p14:creationId xmlns:p14="http://schemas.microsoft.com/office/powerpoint/2010/main" val="17358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P spid="11"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201F256-522D-4A91-B60E-E22B2E5457B0}"/>
              </a:ext>
            </a:extLst>
          </p:cNvPr>
          <p:cNvSpPr/>
          <p:nvPr/>
        </p:nvSpPr>
        <p:spPr>
          <a:xfrm>
            <a:off x="4130000" y="80391"/>
            <a:ext cx="3960000" cy="2905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rgbClr val="EE8512"/>
                </a:solidFill>
              </a:rPr>
              <a:t>Reduce</a:t>
            </a:r>
          </a:p>
          <a:p>
            <a:pPr marL="342900" indent="-342900">
              <a:buFont typeface="Arial" panose="020B0604020202020204" pitchFamily="34" charset="0"/>
              <a:buChar char="•"/>
            </a:pPr>
            <a:r>
              <a:rPr lang="en-US" sz="2000" dirty="0">
                <a:solidFill>
                  <a:srgbClr val="002060"/>
                </a:solidFill>
              </a:rPr>
              <a:t>Reduce consumables (</a:t>
            </a:r>
            <a:r>
              <a:rPr lang="en-US" sz="2000" dirty="0" err="1">
                <a:solidFill>
                  <a:srgbClr val="002060"/>
                </a:solidFill>
              </a:rPr>
              <a:t>esp</a:t>
            </a:r>
            <a:r>
              <a:rPr lang="en-US" sz="2000" dirty="0">
                <a:solidFill>
                  <a:srgbClr val="002060"/>
                </a:solidFill>
              </a:rPr>
              <a:t> single-use plastics). </a:t>
            </a:r>
          </a:p>
          <a:p>
            <a:pPr marL="342900" indent="-342900">
              <a:buFont typeface="Arial" panose="020B0604020202020204" pitchFamily="34" charset="0"/>
              <a:buChar char="•"/>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Where possible: freezers T raised and drying cabinets /ovens T lowered.</a:t>
            </a:r>
          </a:p>
          <a:p>
            <a:pPr marL="342900" indent="-342900">
              <a:buFont typeface="Arial" panose="020B0604020202020204" pitchFamily="34" charset="0"/>
              <a:buChar char="•"/>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Sustainable water use is communicated: correct purity use and reductions steps.</a:t>
            </a:r>
            <a:endParaRPr lang="en-GB" sz="2000" b="1" dirty="0">
              <a:solidFill>
                <a:srgbClr val="002060"/>
              </a:solidFill>
            </a:endParaRPr>
          </a:p>
        </p:txBody>
      </p:sp>
      <p:sp>
        <p:nvSpPr>
          <p:cNvPr id="6" name="Rectangle: Rounded Corners 5">
            <a:extLst>
              <a:ext uri="{FF2B5EF4-FFF2-40B4-BE49-F238E27FC236}">
                <a16:creationId xmlns:a16="http://schemas.microsoft.com/office/drawing/2014/main" id="{D603F2BB-1304-49F2-9A05-5471D2C0692A}"/>
              </a:ext>
            </a:extLst>
          </p:cNvPr>
          <p:cNvSpPr/>
          <p:nvPr/>
        </p:nvSpPr>
        <p:spPr>
          <a:xfrm>
            <a:off x="119257" y="1390768"/>
            <a:ext cx="3960000" cy="2905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EE8512"/>
                </a:solidFill>
              </a:rPr>
              <a:t>Sustainability awareness</a:t>
            </a:r>
          </a:p>
          <a:p>
            <a:pPr marL="342900" lvl="0" indent="-342900">
              <a:buFont typeface="Arial" panose="020B0604020202020204" pitchFamily="34" charset="0"/>
              <a:buChar char="•"/>
            </a:pPr>
            <a:r>
              <a:rPr lang="en-GB" sz="2000" dirty="0">
                <a:solidFill>
                  <a:srgbClr val="002060"/>
                </a:solidFill>
              </a:rPr>
              <a:t>LEAF champions disseminate beyond labs and become auditors.</a:t>
            </a:r>
          </a:p>
          <a:p>
            <a:pPr marL="342900" lvl="0" indent="-342900">
              <a:buFont typeface="Arial" panose="020B0604020202020204" pitchFamily="34" charset="0"/>
              <a:buChar char="•"/>
            </a:pPr>
            <a:r>
              <a:rPr lang="en-GB" sz="2000" dirty="0">
                <a:solidFill>
                  <a:srgbClr val="002060"/>
                </a:solidFill>
              </a:rPr>
              <a:t>Awareness of ES impact is incorporated into practical teaching.</a:t>
            </a:r>
          </a:p>
          <a:p>
            <a:pPr marL="342900" lvl="0" indent="-342900">
              <a:buFont typeface="Arial" panose="020B0604020202020204" pitchFamily="34" charset="0"/>
              <a:buChar char="•"/>
            </a:pPr>
            <a:r>
              <a:rPr lang="en-GB" sz="2000" dirty="0">
                <a:solidFill>
                  <a:srgbClr val="002060"/>
                </a:solidFill>
              </a:rPr>
              <a:t>12 principles of green chemistry</a:t>
            </a:r>
          </a:p>
        </p:txBody>
      </p:sp>
      <p:sp>
        <p:nvSpPr>
          <p:cNvPr id="8" name="Rectangle: Rounded Corners 7">
            <a:extLst>
              <a:ext uri="{FF2B5EF4-FFF2-40B4-BE49-F238E27FC236}">
                <a16:creationId xmlns:a16="http://schemas.microsoft.com/office/drawing/2014/main" id="{EC83A3C8-C20E-4DD9-988C-FC821BBE6DA4}"/>
              </a:ext>
            </a:extLst>
          </p:cNvPr>
          <p:cNvSpPr/>
          <p:nvPr/>
        </p:nvSpPr>
        <p:spPr>
          <a:xfrm>
            <a:off x="8240294" y="-11969"/>
            <a:ext cx="3960000" cy="63111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rgbClr val="EE8512"/>
                </a:solidFill>
              </a:rPr>
              <a:t>Good use and maintenance</a:t>
            </a:r>
          </a:p>
          <a:p>
            <a:pPr marL="342900" lvl="0" indent="-342900">
              <a:buFont typeface="Arial" panose="020B0604020202020204" pitchFamily="34" charset="0"/>
              <a:buChar char="•"/>
            </a:pPr>
            <a:r>
              <a:rPr lang="en-GB" sz="2000" dirty="0">
                <a:solidFill>
                  <a:srgbClr val="002060"/>
                </a:solidFill>
              </a:rPr>
              <a:t>Cold storage well maintained, e.g. defrost, filter cleaning, seals checked, remove unwanted samples.</a:t>
            </a:r>
          </a:p>
          <a:p>
            <a:pPr marL="342900" lvl="0" indent="-342900">
              <a:buFont typeface="Arial" panose="020B0604020202020204" pitchFamily="34" charset="0"/>
              <a:buChar char="•"/>
            </a:pPr>
            <a:r>
              <a:rPr lang="en-GB" sz="2000" dirty="0">
                <a:solidFill>
                  <a:srgbClr val="002060"/>
                </a:solidFill>
              </a:rPr>
              <a:t>Autoclave, washers, equip allowing batching only used when full (sizing considered for new purchase).</a:t>
            </a:r>
          </a:p>
          <a:p>
            <a:pPr marL="342900" indent="-342900">
              <a:buFont typeface="Arial" panose="020B0604020202020204" pitchFamily="34" charset="0"/>
              <a:buChar char="•"/>
            </a:pPr>
            <a:r>
              <a:rPr lang="en-GB" sz="2000" dirty="0">
                <a:solidFill>
                  <a:srgbClr val="002060"/>
                </a:solidFill>
              </a:rPr>
              <a:t>Procedures for equipment breakdown in place and well communicated</a:t>
            </a:r>
          </a:p>
          <a:p>
            <a:pPr marL="342900" indent="-342900">
              <a:buFont typeface="Arial" panose="020B0604020202020204" pitchFamily="34" charset="0"/>
              <a:buChar char="•"/>
            </a:pPr>
            <a:r>
              <a:rPr lang="en-GB" sz="2000" dirty="0">
                <a:solidFill>
                  <a:srgbClr val="002060"/>
                </a:solidFill>
              </a:rPr>
              <a:t>Inactive fume cupboard/ventilation </a:t>
            </a:r>
            <a:r>
              <a:rPr lang="en-GB" sz="2000" dirty="0" err="1">
                <a:solidFill>
                  <a:srgbClr val="002060"/>
                </a:solidFill>
              </a:rPr>
              <a:t>syst</a:t>
            </a:r>
            <a:r>
              <a:rPr lang="en-GB" sz="2000" dirty="0">
                <a:solidFill>
                  <a:srgbClr val="002060"/>
                </a:solidFill>
              </a:rPr>
              <a:t> not used for extended storage and Internal airflow not impeded. </a:t>
            </a:r>
          </a:p>
          <a:p>
            <a:pPr marL="342900" indent="-342900">
              <a:buFont typeface="Arial" panose="020B0604020202020204" pitchFamily="34" charset="0"/>
              <a:buChar char="•"/>
            </a:pPr>
            <a:r>
              <a:rPr lang="en-GB" sz="2000" dirty="0">
                <a:solidFill>
                  <a:srgbClr val="002060"/>
                </a:solidFill>
              </a:rPr>
              <a:t>80% compliance with proper use of fume cupboards and safety cabinets.</a:t>
            </a:r>
          </a:p>
        </p:txBody>
      </p:sp>
      <p:sp>
        <p:nvSpPr>
          <p:cNvPr id="9" name="Rectangle: Rounded Corners 8">
            <a:extLst>
              <a:ext uri="{FF2B5EF4-FFF2-40B4-BE49-F238E27FC236}">
                <a16:creationId xmlns:a16="http://schemas.microsoft.com/office/drawing/2014/main" id="{7EC010F7-ED83-47E9-BF51-5AA7B2FD3C74}"/>
              </a:ext>
            </a:extLst>
          </p:cNvPr>
          <p:cNvSpPr/>
          <p:nvPr/>
        </p:nvSpPr>
        <p:spPr>
          <a:xfrm>
            <a:off x="4162815" y="3024082"/>
            <a:ext cx="3960000" cy="30888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rgbClr val="EE8512"/>
                </a:solidFill>
              </a:rPr>
              <a:t>Sharing, efficiency, data management </a:t>
            </a:r>
          </a:p>
          <a:p>
            <a:pPr marL="342900" lvl="0" indent="-342900">
              <a:buFont typeface="Arial" panose="020B0604020202020204" pitchFamily="34" charset="0"/>
              <a:buChar char="•"/>
            </a:pPr>
            <a:r>
              <a:rPr lang="en-GB" sz="2000" dirty="0">
                <a:solidFill>
                  <a:srgbClr val="002060"/>
                </a:solidFill>
              </a:rPr>
              <a:t>System to book communal equipment. </a:t>
            </a:r>
          </a:p>
          <a:p>
            <a:pPr marL="342900" lvl="0" indent="-342900">
              <a:buFont typeface="Arial" panose="020B0604020202020204" pitchFamily="34" charset="0"/>
              <a:buChar char="•"/>
            </a:pPr>
            <a:r>
              <a:rPr lang="en-GB" sz="2000" dirty="0">
                <a:solidFill>
                  <a:srgbClr val="002060"/>
                </a:solidFill>
              </a:rPr>
              <a:t>Critical data back up system in lab.</a:t>
            </a:r>
          </a:p>
          <a:p>
            <a:pPr marL="342900" lvl="0" indent="-342900">
              <a:buFont typeface="Arial" panose="020B0604020202020204" pitchFamily="34" charset="0"/>
              <a:buChar char="•"/>
            </a:pPr>
            <a:r>
              <a:rPr lang="en-GB" sz="2000" dirty="0">
                <a:solidFill>
                  <a:srgbClr val="002060"/>
                </a:solidFill>
              </a:rPr>
              <a:t>Use local core facilities or equiv.</a:t>
            </a:r>
          </a:p>
          <a:p>
            <a:pPr marL="342900" lvl="0" indent="-342900">
              <a:buFont typeface="Arial" panose="020B0604020202020204" pitchFamily="34" charset="0"/>
              <a:buChar char="•"/>
            </a:pPr>
            <a:r>
              <a:rPr lang="en-GB" sz="2000" dirty="0">
                <a:solidFill>
                  <a:srgbClr val="002060"/>
                </a:solidFill>
              </a:rPr>
              <a:t>Lab forum for sharing and discussion negative results.</a:t>
            </a:r>
          </a:p>
        </p:txBody>
      </p:sp>
      <p:sp>
        <p:nvSpPr>
          <p:cNvPr id="10" name="Rectangle: Rounded Corners 9">
            <a:extLst>
              <a:ext uri="{FF2B5EF4-FFF2-40B4-BE49-F238E27FC236}">
                <a16:creationId xmlns:a16="http://schemas.microsoft.com/office/drawing/2014/main" id="{68117AE4-57FD-49A2-B9FA-1F0DD47C85B8}"/>
              </a:ext>
            </a:extLst>
          </p:cNvPr>
          <p:cNvSpPr/>
          <p:nvPr/>
        </p:nvSpPr>
        <p:spPr>
          <a:xfrm>
            <a:off x="4162815" y="6286514"/>
            <a:ext cx="4885767" cy="5362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EE8512"/>
                </a:solidFill>
              </a:rPr>
              <a:t>Recycling: </a:t>
            </a:r>
            <a:r>
              <a:rPr lang="en-GB" sz="2000" dirty="0">
                <a:solidFill>
                  <a:srgbClr val="002060"/>
                </a:solidFill>
              </a:rPr>
              <a:t>No more than 10% contamination</a:t>
            </a:r>
          </a:p>
        </p:txBody>
      </p:sp>
      <p:sp>
        <p:nvSpPr>
          <p:cNvPr id="11" name="Rectangle: Rounded Corners 10">
            <a:extLst>
              <a:ext uri="{FF2B5EF4-FFF2-40B4-BE49-F238E27FC236}">
                <a16:creationId xmlns:a16="http://schemas.microsoft.com/office/drawing/2014/main" id="{164EF9A6-1310-4821-A31D-FAA853962EB8}"/>
              </a:ext>
            </a:extLst>
          </p:cNvPr>
          <p:cNvSpPr/>
          <p:nvPr/>
        </p:nvSpPr>
        <p:spPr>
          <a:xfrm>
            <a:off x="114129" y="4379831"/>
            <a:ext cx="3960000" cy="2258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a:solidFill>
                  <a:srgbClr val="EE8512"/>
                </a:solidFill>
              </a:rPr>
              <a:t>Procurement</a:t>
            </a:r>
          </a:p>
          <a:p>
            <a:pPr marL="342900" lvl="0" indent="-342900">
              <a:buFont typeface="Arial" panose="020B0604020202020204" pitchFamily="34" charset="0"/>
              <a:buChar char="•"/>
            </a:pPr>
            <a:r>
              <a:rPr lang="en-GB" sz="2000" dirty="0">
                <a:solidFill>
                  <a:srgbClr val="002060"/>
                </a:solidFill>
              </a:rPr>
              <a:t>Use suppliers scheme which increase reuse, recycling, and waste reduction (tip boxes,  ice packs …)</a:t>
            </a:r>
          </a:p>
          <a:p>
            <a:pPr marL="342900" lvl="0" indent="-342900">
              <a:buFont typeface="Arial" panose="020B0604020202020204" pitchFamily="34" charset="0"/>
              <a:buChar char="•"/>
            </a:pPr>
            <a:r>
              <a:rPr lang="en-GB" sz="2000" dirty="0">
                <a:solidFill>
                  <a:srgbClr val="002060"/>
                </a:solidFill>
              </a:rPr>
              <a:t>Sizing considered when purchasing</a:t>
            </a:r>
          </a:p>
        </p:txBody>
      </p:sp>
      <p:pic>
        <p:nvPicPr>
          <p:cNvPr id="14" name="Picture 2" descr="https://cdn-icons-png.flaticon.com/512/179/179251.png">
            <a:extLst>
              <a:ext uri="{FF2B5EF4-FFF2-40B4-BE49-F238E27FC236}">
                <a16:creationId xmlns:a16="http://schemas.microsoft.com/office/drawing/2014/main" id="{747C0D10-BC7F-4ABA-A1EF-471BC92744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5908" y="51306"/>
            <a:ext cx="1272209" cy="12722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184613D-17C8-461C-82EA-D9EE2B565DC1}"/>
              </a:ext>
            </a:extLst>
          </p:cNvPr>
          <p:cNvSpPr txBox="1"/>
          <p:nvPr/>
        </p:nvSpPr>
        <p:spPr>
          <a:xfrm>
            <a:off x="2065101" y="730859"/>
            <a:ext cx="2846785" cy="369332"/>
          </a:xfrm>
          <a:prstGeom prst="rect">
            <a:avLst/>
          </a:prstGeom>
          <a:noFill/>
        </p:spPr>
        <p:txBody>
          <a:bodyPr wrap="square" rtlCol="0">
            <a:spAutoFit/>
          </a:bodyPr>
          <a:lstStyle/>
          <a:p>
            <a:r>
              <a:rPr lang="en-GB" dirty="0"/>
              <a:t>LEAF SILVER CRITERIA</a:t>
            </a:r>
          </a:p>
        </p:txBody>
      </p:sp>
      <p:pic>
        <p:nvPicPr>
          <p:cNvPr id="12" name="Picture 2" descr="Free Goal And Target Icon, Symbol. PNG, SVG Download.">
            <a:extLst>
              <a:ext uri="{FF2B5EF4-FFF2-40B4-BE49-F238E27FC236}">
                <a16:creationId xmlns:a16="http://schemas.microsoft.com/office/drawing/2014/main" id="{87F069A2-9680-4994-AC7C-A580093233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6333" y="6232843"/>
            <a:ext cx="650067" cy="625157"/>
          </a:xfrm>
          <a:prstGeom prst="rect">
            <a:avLst/>
          </a:prstGeom>
          <a:solidFill>
            <a:srgbClr val="FFC000"/>
          </a:solidFill>
        </p:spPr>
      </p:pic>
      <p:sp>
        <p:nvSpPr>
          <p:cNvPr id="13" name="TextBox 12">
            <a:extLst>
              <a:ext uri="{FF2B5EF4-FFF2-40B4-BE49-F238E27FC236}">
                <a16:creationId xmlns:a16="http://schemas.microsoft.com/office/drawing/2014/main" id="{AB86FA65-B163-49F5-8ACF-BEA59ED30F06}"/>
              </a:ext>
            </a:extLst>
          </p:cNvPr>
          <p:cNvSpPr txBox="1"/>
          <p:nvPr/>
        </p:nvSpPr>
        <p:spPr>
          <a:xfrm>
            <a:off x="9699330" y="6232843"/>
            <a:ext cx="2492670" cy="646331"/>
          </a:xfrm>
          <a:prstGeom prst="rect">
            <a:avLst/>
          </a:prstGeom>
          <a:noFill/>
        </p:spPr>
        <p:txBody>
          <a:bodyPr wrap="square" rtlCol="0">
            <a:spAutoFit/>
          </a:bodyPr>
          <a:lstStyle/>
          <a:p>
            <a:r>
              <a:rPr lang="en-GB" dirty="0"/>
              <a:t>As many LABS as </a:t>
            </a:r>
            <a:r>
              <a:rPr lang="en-GB" dirty="0" err="1"/>
              <a:t>poss</a:t>
            </a:r>
            <a:r>
              <a:rPr lang="en-GB" dirty="0"/>
              <a:t> by 2025</a:t>
            </a:r>
          </a:p>
        </p:txBody>
      </p:sp>
      <p:pic>
        <p:nvPicPr>
          <p:cNvPr id="15" name="Picture 14" descr="Arrow&#10;&#10;Description automatically generated">
            <a:extLst>
              <a:ext uri="{FF2B5EF4-FFF2-40B4-BE49-F238E27FC236}">
                <a16:creationId xmlns:a16="http://schemas.microsoft.com/office/drawing/2014/main" id="{80095E87-E51F-4B09-BC25-AA08B78EBD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88" y="11412"/>
            <a:ext cx="1272209" cy="1272209"/>
          </a:xfrm>
          <a:prstGeom prst="rect">
            <a:avLst/>
          </a:prstGeom>
        </p:spPr>
      </p:pic>
    </p:spTree>
    <p:extLst>
      <p:ext uri="{BB962C8B-B14F-4D97-AF65-F5344CB8AC3E}">
        <p14:creationId xmlns:p14="http://schemas.microsoft.com/office/powerpoint/2010/main" val="2723757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8FED958D-0694-4ABC-BC5A-4C34789CA6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8" y="0"/>
            <a:ext cx="8875059" cy="6858000"/>
          </a:xfrm>
          <a:prstGeom prst="rect">
            <a:avLst/>
          </a:prstGeom>
        </p:spPr>
      </p:pic>
      <p:sp>
        <p:nvSpPr>
          <p:cNvPr id="4" name="Rectangle 3">
            <a:extLst>
              <a:ext uri="{FF2B5EF4-FFF2-40B4-BE49-F238E27FC236}">
                <a16:creationId xmlns:a16="http://schemas.microsoft.com/office/drawing/2014/main" id="{CA4F1D53-244E-429E-BCE5-0C30D2DCDDA2}"/>
              </a:ext>
            </a:extLst>
          </p:cNvPr>
          <p:cNvSpPr/>
          <p:nvPr/>
        </p:nvSpPr>
        <p:spPr>
          <a:xfrm>
            <a:off x="8951640" y="0"/>
            <a:ext cx="324036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14809"/>
              </a:solidFill>
            </a:endParaRPr>
          </a:p>
          <a:p>
            <a:pPr algn="ctr"/>
            <a:r>
              <a:rPr lang="en-GB" dirty="0">
                <a:solidFill>
                  <a:srgbClr val="114809"/>
                </a:solidFill>
              </a:rPr>
              <a:t>SOP in a google doc </a:t>
            </a:r>
          </a:p>
          <a:p>
            <a:pPr algn="ctr"/>
            <a:r>
              <a:rPr lang="en-GB" dirty="0">
                <a:solidFill>
                  <a:srgbClr val="114809"/>
                </a:solidFill>
              </a:rPr>
              <a:t>that will evolve as needed.</a:t>
            </a:r>
          </a:p>
          <a:p>
            <a:pPr algn="ctr"/>
            <a:endParaRPr lang="en-GB" sz="2400" dirty="0">
              <a:solidFill>
                <a:srgbClr val="114809"/>
              </a:solidFill>
            </a:endParaRPr>
          </a:p>
          <a:p>
            <a:pPr algn="ctr"/>
            <a:r>
              <a:rPr lang="en-GB" sz="2000" b="1" dirty="0">
                <a:solidFill>
                  <a:srgbClr val="0070C0"/>
                </a:solidFill>
              </a:rPr>
              <a:t>12 </a:t>
            </a:r>
            <a:r>
              <a:rPr lang="en-GB" sz="2000" b="1" dirty="0" err="1">
                <a:solidFill>
                  <a:srgbClr val="0070C0"/>
                </a:solidFill>
              </a:rPr>
              <a:t>practicals</a:t>
            </a:r>
            <a:r>
              <a:rPr lang="en-GB" sz="2000" b="1" dirty="0">
                <a:solidFill>
                  <a:srgbClr val="0070C0"/>
                </a:solidFill>
              </a:rPr>
              <a:t> reviewed </a:t>
            </a:r>
          </a:p>
          <a:p>
            <a:pPr algn="ctr"/>
            <a:r>
              <a:rPr lang="en-GB" sz="2000" b="1" dirty="0">
                <a:solidFill>
                  <a:srgbClr val="0070C0"/>
                </a:solidFill>
              </a:rPr>
              <a:t>before COVID</a:t>
            </a:r>
          </a:p>
          <a:p>
            <a:pPr algn="ctr"/>
            <a:r>
              <a:rPr lang="en-GB" sz="2000" b="1" dirty="0">
                <a:solidFill>
                  <a:srgbClr val="0070C0"/>
                </a:solidFill>
              </a:rPr>
              <a:t>Savings </a:t>
            </a:r>
            <a:r>
              <a:rPr lang="en-GB" sz="2000" b="1" u="sng" dirty="0">
                <a:solidFill>
                  <a:srgbClr val="0070C0"/>
                </a:solidFill>
              </a:rPr>
              <a:t>per year </a:t>
            </a:r>
          </a:p>
          <a:p>
            <a:pPr marL="342900" indent="-342900" algn="ctr">
              <a:buFont typeface="Wingdings" panose="05000000000000000000" pitchFamily="2" charset="2"/>
              <a:buChar char="Ø"/>
            </a:pPr>
            <a:r>
              <a:rPr lang="en-GB" sz="2000" b="1" dirty="0">
                <a:solidFill>
                  <a:srgbClr val="0070C0"/>
                </a:solidFill>
              </a:rPr>
              <a:t>37,000 plastic items   </a:t>
            </a:r>
          </a:p>
          <a:p>
            <a:pPr marL="342900" indent="-342900" algn="ctr">
              <a:buFont typeface="Wingdings" panose="05000000000000000000" pitchFamily="2" charset="2"/>
              <a:buChar char="Ø"/>
            </a:pPr>
            <a:r>
              <a:rPr lang="en-GB" sz="2000" b="1" dirty="0">
                <a:solidFill>
                  <a:srgbClr val="0070C0"/>
                </a:solidFill>
              </a:rPr>
              <a:t>£3000</a:t>
            </a:r>
          </a:p>
          <a:p>
            <a:pPr marL="342900" indent="-342900">
              <a:buFont typeface="Arial" panose="020B0604020202020204" pitchFamily="34" charset="0"/>
              <a:buChar char="•"/>
            </a:pPr>
            <a:r>
              <a:rPr lang="en-GB" dirty="0">
                <a:solidFill>
                  <a:srgbClr val="114809"/>
                </a:solidFill>
              </a:rPr>
              <a:t>We have not factored cost of washing and staff time, but a lot of the washing/rinsing is done by students in beakers of cold water.</a:t>
            </a:r>
          </a:p>
          <a:p>
            <a:pPr marL="342900" indent="-342900">
              <a:buFont typeface="Arial" panose="020B0604020202020204" pitchFamily="34" charset="0"/>
              <a:buChar char="•"/>
            </a:pPr>
            <a:endParaRPr lang="en-GB" dirty="0">
              <a:solidFill>
                <a:srgbClr val="114809"/>
              </a:solidFill>
            </a:endParaRPr>
          </a:p>
          <a:p>
            <a:pPr algn="ctr"/>
            <a:r>
              <a:rPr lang="en-GB" dirty="0">
                <a:solidFill>
                  <a:srgbClr val="0070C0"/>
                </a:solidFill>
              </a:rPr>
              <a:t>Harder in research setting.</a:t>
            </a:r>
          </a:p>
          <a:p>
            <a:pPr algn="ctr"/>
            <a:r>
              <a:rPr lang="en-GB" dirty="0">
                <a:solidFill>
                  <a:srgbClr val="0070C0"/>
                </a:solidFill>
              </a:rPr>
              <a:t>Want to develop a series of GREEN SOPs and green tips to share with network and in lab meetings.</a:t>
            </a:r>
          </a:p>
          <a:p>
            <a:pPr algn="ctr"/>
            <a:endParaRPr lang="en-GB" dirty="0">
              <a:solidFill>
                <a:srgbClr val="0070C0"/>
              </a:solidFill>
            </a:endParaRPr>
          </a:p>
          <a:p>
            <a:pPr algn="ctr"/>
            <a:r>
              <a:rPr lang="en-GB" dirty="0">
                <a:solidFill>
                  <a:srgbClr val="0070C0"/>
                </a:solidFill>
              </a:rPr>
              <a:t> Impact in research labs will be harder to evaluate – we are still working out best methods</a:t>
            </a:r>
          </a:p>
          <a:p>
            <a:pPr algn="ctr"/>
            <a:endParaRPr lang="en-GB" dirty="0">
              <a:solidFill>
                <a:srgbClr val="114809"/>
              </a:solidFill>
            </a:endParaRPr>
          </a:p>
          <a:p>
            <a:pPr marL="342900" indent="-342900">
              <a:buFont typeface="Arial" panose="020B0604020202020204" pitchFamily="34" charset="0"/>
              <a:buChar char="•"/>
            </a:pPr>
            <a:endParaRPr lang="en-GB" dirty="0">
              <a:solidFill>
                <a:srgbClr val="114809"/>
              </a:solidFill>
            </a:endParaRPr>
          </a:p>
        </p:txBody>
      </p:sp>
      <p:cxnSp>
        <p:nvCxnSpPr>
          <p:cNvPr id="5" name="Straight Arrow Connector 4">
            <a:extLst>
              <a:ext uri="{FF2B5EF4-FFF2-40B4-BE49-F238E27FC236}">
                <a16:creationId xmlns:a16="http://schemas.microsoft.com/office/drawing/2014/main" id="{79DE0257-D13F-47FB-9E67-2F48E2366D54}"/>
              </a:ext>
            </a:extLst>
          </p:cNvPr>
          <p:cNvCxnSpPr>
            <a:cxnSpLocks/>
          </p:cNvCxnSpPr>
          <p:nvPr/>
        </p:nvCxnSpPr>
        <p:spPr>
          <a:xfrm flipH="1">
            <a:off x="8608113" y="548680"/>
            <a:ext cx="53389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7BC8336-7BAD-4D60-AF62-B5A7F3D12E5D}"/>
              </a:ext>
            </a:extLst>
          </p:cNvPr>
          <p:cNvSpPr txBox="1"/>
          <p:nvPr/>
        </p:nvSpPr>
        <p:spPr>
          <a:xfrm>
            <a:off x="5087888" y="6135687"/>
            <a:ext cx="3240360" cy="461665"/>
          </a:xfrm>
          <a:prstGeom prst="rect">
            <a:avLst/>
          </a:prstGeom>
          <a:solidFill>
            <a:srgbClr val="FFFF00">
              <a:alpha val="38039"/>
            </a:srgbClr>
          </a:solidFill>
        </p:spPr>
        <p:txBody>
          <a:bodyPr wrap="square" rtlCol="0">
            <a:spAutoFit/>
          </a:bodyPr>
          <a:lstStyle/>
          <a:p>
            <a:r>
              <a:rPr lang="en-GB" sz="1200" dirty="0">
                <a:solidFill>
                  <a:srgbClr val="114809"/>
                </a:solidFill>
              </a:rPr>
              <a:t>Other Universities are setting decontamination protocols to reuse or recycle.</a:t>
            </a:r>
            <a:endParaRPr lang="en-GB" sz="1200" b="1" dirty="0">
              <a:solidFill>
                <a:srgbClr val="0070C0"/>
              </a:solidFill>
            </a:endParaRPr>
          </a:p>
        </p:txBody>
      </p:sp>
    </p:spTree>
    <p:extLst>
      <p:ext uri="{BB962C8B-B14F-4D97-AF65-F5344CB8AC3E}">
        <p14:creationId xmlns:p14="http://schemas.microsoft.com/office/powerpoint/2010/main" val="12907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6B359D-27A5-4FF6-B59E-6589E971348E}"/>
              </a:ext>
            </a:extLst>
          </p:cNvPr>
          <p:cNvSpPr/>
          <p:nvPr/>
        </p:nvSpPr>
        <p:spPr>
          <a:xfrm>
            <a:off x="8976320" y="116632"/>
            <a:ext cx="3001420" cy="6624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114809"/>
                </a:solidFill>
                <a:latin typeface="Calibri"/>
              </a:rPr>
              <a:t>Guide(QR code)</a:t>
            </a:r>
            <a:r>
              <a:rPr kumimoji="0" lang="en-GB" sz="2000" b="0" i="0" u="none" strike="noStrike" kern="1200" cap="none" spc="0" normalizeH="0" baseline="0" noProof="0" dirty="0">
                <a:ln>
                  <a:noFill/>
                </a:ln>
                <a:solidFill>
                  <a:srgbClr val="114809"/>
                </a:solidFill>
                <a:effectLst/>
                <a:uLnTx/>
                <a:uFillTx/>
                <a:latin typeface="Calibri"/>
                <a:ea typeface="+mn-ea"/>
                <a:cs typeface="+mn-cs"/>
              </a:rPr>
              <a:t> provides links for recycling facilities + sustainable shops/points on campus + many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480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4809"/>
                </a:solidFill>
                <a:effectLst/>
                <a:uLnTx/>
                <a:uFillTx/>
                <a:latin typeface="Calibri"/>
                <a:ea typeface="+mn-ea"/>
                <a:cs typeface="+mn-cs"/>
              </a:rPr>
              <a:t>Quantification template per week (plastic saved, extra plastic recycled)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14809"/>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0C0"/>
                </a:solidFill>
                <a:effectLst/>
                <a:uLnTx/>
                <a:uFillTx/>
                <a:latin typeface="Calibri"/>
                <a:ea typeface="+mn-ea"/>
                <a:cs typeface="+mn-cs"/>
              </a:rPr>
              <a:t>4 volunteers in a week</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70C0"/>
                </a:solidFill>
                <a:effectLst/>
                <a:uLnTx/>
                <a:uFillTx/>
                <a:latin typeface="Calibri"/>
                <a:ea typeface="+mn-ea"/>
                <a:cs typeface="+mn-cs"/>
              </a:rPr>
              <a:t>Saved 5-45 items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a:ea typeface="+mn-ea"/>
                <a:cs typeface="+mn-cs"/>
              </a:rPr>
              <a:t>+ £25-75</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70C0"/>
                </a:solidFill>
                <a:effectLst/>
                <a:uLnTx/>
                <a:uFillTx/>
                <a:latin typeface="Calibri"/>
                <a:ea typeface="+mn-ea"/>
                <a:cs typeface="+mn-cs"/>
              </a:rPr>
              <a:t>Recycled 1-10 extra items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70C0"/>
                </a:solidFill>
                <a:effectLst/>
                <a:uLnTx/>
                <a:uFillTx/>
                <a:latin typeface="Calibri"/>
                <a:ea typeface="+mn-ea"/>
                <a:cs typeface="+mn-cs"/>
              </a:rPr>
              <a:t>Thought actions could be sustained</a:t>
            </a:r>
            <a:endParaRPr kumimoji="0" lang="en-GB" sz="2000" b="0" i="0" u="none" strike="noStrike" kern="1200" cap="none" spc="0" normalizeH="0" baseline="0" noProof="0" dirty="0">
              <a:ln>
                <a:noFill/>
              </a:ln>
              <a:solidFill>
                <a:srgbClr val="0070C0"/>
              </a:solidFill>
              <a:effectLst/>
              <a:uLnTx/>
              <a:uFillTx/>
              <a:latin typeface="Calibri"/>
              <a:ea typeface="+mn-ea"/>
              <a:cs typeface="+mn-cs"/>
            </a:endParaRPr>
          </a:p>
        </p:txBody>
      </p:sp>
      <p:pic>
        <p:nvPicPr>
          <p:cNvPr id="4" name="Picture 3" descr="Text&#10;&#10;Description automatically generated">
            <a:extLst>
              <a:ext uri="{FF2B5EF4-FFF2-40B4-BE49-F238E27FC236}">
                <a16:creationId xmlns:a16="http://schemas.microsoft.com/office/drawing/2014/main" id="{CFF49A2A-2397-4358-A80F-CE091DA6E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71"/>
            <a:ext cx="8875059" cy="6858000"/>
          </a:xfrm>
          <a:prstGeom prst="rect">
            <a:avLst/>
          </a:prstGeom>
        </p:spPr>
      </p:pic>
    </p:spTree>
    <p:extLst>
      <p:ext uri="{BB962C8B-B14F-4D97-AF65-F5344CB8AC3E}">
        <p14:creationId xmlns:p14="http://schemas.microsoft.com/office/powerpoint/2010/main" val="384781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CE1E-0C5F-461C-AB9A-74F6523F4C34}"/>
              </a:ext>
            </a:extLst>
          </p:cNvPr>
          <p:cNvSpPr>
            <a:spLocks noGrp="1"/>
          </p:cNvSpPr>
          <p:nvPr>
            <p:ph type="title"/>
          </p:nvPr>
        </p:nvSpPr>
        <p:spPr>
          <a:xfrm>
            <a:off x="2644067" y="404104"/>
            <a:ext cx="7190402" cy="707886"/>
          </a:xfrm>
          <a:noFill/>
        </p:spPr>
        <p:txBody>
          <a:bodyPr wrap="square" lIns="0" rIns="0" rtlCol="0">
            <a:spAutoFit/>
          </a:bodyPr>
          <a:lstStyle/>
          <a:p>
            <a:pPr>
              <a:lnSpc>
                <a:spcPct val="100000"/>
              </a:lnSpc>
              <a:spcBef>
                <a:spcPts val="0"/>
              </a:spcBef>
            </a:pPr>
            <a:r>
              <a:rPr lang="en-GB" sz="4000" dirty="0">
                <a:solidFill>
                  <a:srgbClr val="6B2C90"/>
                </a:solidFill>
                <a:latin typeface="Open Sans" panose="020B0606030504020204" pitchFamily="34" charset="0"/>
              </a:rPr>
              <a:t>FBMH ES priorities for 2025</a:t>
            </a:r>
          </a:p>
        </p:txBody>
      </p:sp>
      <p:sp>
        <p:nvSpPr>
          <p:cNvPr id="3" name="Content Placeholder 2">
            <a:extLst>
              <a:ext uri="{FF2B5EF4-FFF2-40B4-BE49-F238E27FC236}">
                <a16:creationId xmlns:a16="http://schemas.microsoft.com/office/drawing/2014/main" id="{20F08B5D-94E4-4994-B2A0-387780D75A44}"/>
              </a:ext>
            </a:extLst>
          </p:cNvPr>
          <p:cNvSpPr>
            <a:spLocks noGrp="1"/>
          </p:cNvSpPr>
          <p:nvPr>
            <p:ph idx="1"/>
          </p:nvPr>
        </p:nvSpPr>
        <p:spPr>
          <a:xfrm>
            <a:off x="628650" y="1710222"/>
            <a:ext cx="10515600" cy="5353049"/>
          </a:xfrm>
        </p:spPr>
        <p:txBody>
          <a:bodyPr>
            <a:normAutofit fontScale="77500" lnSpcReduction="20000"/>
          </a:bodyPr>
          <a:lstStyle/>
          <a:p>
            <a:pPr marL="514350" lvl="0" indent="-514350" fontAlgn="base">
              <a:buFont typeface="+mj-lt"/>
              <a:buAutoNum type="arabicPeriod"/>
            </a:pPr>
            <a:r>
              <a:rPr lang="en-GB" dirty="0"/>
              <a:t>engage all laboratories with </a:t>
            </a:r>
            <a:r>
              <a:rPr lang="en-GB" u="sng" dirty="0">
                <a:hlinkClick r:id="rId3"/>
              </a:rPr>
              <a:t>LEAF</a:t>
            </a:r>
            <a:r>
              <a:rPr lang="en-GB" dirty="0"/>
              <a:t> (overall lab- UK) and </a:t>
            </a:r>
            <a:r>
              <a:rPr lang="en-GB" u="sng" dirty="0">
                <a:hlinkClick r:id="rId4"/>
              </a:rPr>
              <a:t>6R</a:t>
            </a:r>
            <a:r>
              <a:rPr lang="en-GB" dirty="0"/>
              <a:t> (plastics- UoM) </a:t>
            </a:r>
            <a:r>
              <a:rPr lang="en-GB" dirty="0">
                <a:sym typeface="Wingdings" panose="05000000000000000000" pitchFamily="2" charset="2"/>
              </a:rPr>
              <a:t> </a:t>
            </a:r>
            <a:r>
              <a:rPr lang="en-GB" dirty="0"/>
              <a:t>reduce consumption and waste, share resources more effectively and develop sustainable SOPs </a:t>
            </a:r>
          </a:p>
          <a:p>
            <a:pPr marL="514350" lvl="0" indent="-514350" fontAlgn="base">
              <a:buFont typeface="+mj-lt"/>
              <a:buAutoNum type="arabicPeriod"/>
            </a:pPr>
            <a:r>
              <a:rPr lang="en-GB" dirty="0"/>
              <a:t>engage staff and students with the UoM </a:t>
            </a:r>
            <a:r>
              <a:rPr lang="en-GB" u="sng" dirty="0">
                <a:hlinkClick r:id="rId5"/>
              </a:rPr>
              <a:t>50,000 actions</a:t>
            </a:r>
            <a:r>
              <a:rPr lang="en-GB" dirty="0"/>
              <a:t> platform and setting up a Faculty green champions network </a:t>
            </a:r>
            <a:r>
              <a:rPr lang="en-GB" dirty="0">
                <a:sym typeface="Wingdings" panose="05000000000000000000" pitchFamily="2" charset="2"/>
              </a:rPr>
              <a:t> </a:t>
            </a:r>
            <a:r>
              <a:rPr lang="en-GB" dirty="0"/>
              <a:t>minimise baseload energy use (when not in office), increase recycling compliance, reduce staff air travel emissions, contribute to and implement policies on green catering, and procurement starting with packaging </a:t>
            </a:r>
          </a:p>
          <a:p>
            <a:pPr marL="514350" indent="-514350" fontAlgn="base">
              <a:buFont typeface="+mj-lt"/>
              <a:buAutoNum type="arabicPeriod"/>
            </a:pPr>
            <a:r>
              <a:rPr lang="en-GB" dirty="0"/>
              <a:t>embed sustainability in our undergraduate and postgraduate programmes </a:t>
            </a:r>
          </a:p>
          <a:p>
            <a:pPr marL="514350" indent="-514350" fontAlgn="base">
              <a:buFont typeface="+mj-lt"/>
              <a:buAutoNum type="arabicPeriod"/>
            </a:pPr>
            <a:r>
              <a:rPr lang="en-GB" dirty="0"/>
              <a:t>promote the UoM </a:t>
            </a:r>
            <a:r>
              <a:rPr lang="en-GB" u="sng" dirty="0">
                <a:hlinkClick r:id="rId6"/>
              </a:rPr>
              <a:t>Sustainable Future</a:t>
            </a:r>
            <a:r>
              <a:rPr lang="en-GB" dirty="0"/>
              <a:t> platform and opportunities to study the impact of climate change, establish solutions to the climate crisis or improve our resilience  </a:t>
            </a:r>
          </a:p>
          <a:p>
            <a:pPr marL="514350" lvl="0" indent="-514350" fontAlgn="base">
              <a:buFont typeface="+mj-lt"/>
              <a:buAutoNum type="arabicPeriod"/>
            </a:pPr>
            <a:r>
              <a:rPr lang="en-GB" dirty="0"/>
              <a:t>support green spaces on campus (e.g., Smith quad) that promote biodiversity whilst offering enjoyment and opportunities for nature-based learning or well-being activities  </a:t>
            </a:r>
          </a:p>
          <a:p>
            <a:pPr marL="514350" lvl="0" indent="-514350" fontAlgn="base">
              <a:buFont typeface="+mj-lt"/>
              <a:buAutoNum type="arabicPeriod"/>
            </a:pPr>
            <a:r>
              <a:rPr lang="en-GB" dirty="0"/>
              <a:t>Promote sustainable actions in our wider community (schools, community, organisations, businesses – local or afar) with the help of trained students </a:t>
            </a:r>
          </a:p>
          <a:p>
            <a:pPr marL="514350" lvl="0" indent="-514350" fontAlgn="base">
              <a:buFont typeface="+mj-lt"/>
              <a:buAutoNum type="arabicPeriod"/>
            </a:pPr>
            <a:r>
              <a:rPr lang="en-GB" dirty="0"/>
              <a:t>educate and excite those we can reach about existing and future solutions to tackle the climate crisis </a:t>
            </a:r>
          </a:p>
        </p:txBody>
      </p:sp>
      <p:pic>
        <p:nvPicPr>
          <p:cNvPr id="5" name="Picture 5" descr="TAB_col_white_background.eps">
            <a:extLst>
              <a:ext uri="{FF2B5EF4-FFF2-40B4-BE49-F238E27FC236}">
                <a16:creationId xmlns:a16="http://schemas.microsoft.com/office/drawing/2014/main" id="{CD042E28-F3B2-4B47-9C15-69A2A02C068D}"/>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93582" y="350113"/>
            <a:ext cx="1847836" cy="789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id="{2F2F549D-9B9F-4BF0-9EE8-E49403E1AE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6160" y="175935"/>
            <a:ext cx="4486022" cy="282988"/>
          </a:xfrm>
          <a:prstGeom prst="rect">
            <a:avLst/>
          </a:prstGeom>
        </p:spPr>
      </p:pic>
      <p:cxnSp>
        <p:nvCxnSpPr>
          <p:cNvPr id="9" name="Straight Connector 8">
            <a:extLst>
              <a:ext uri="{FF2B5EF4-FFF2-40B4-BE49-F238E27FC236}">
                <a16:creationId xmlns:a16="http://schemas.microsoft.com/office/drawing/2014/main" id="{AF4E1792-C18B-4E1D-9CA8-4E4C7FBF7EF9}"/>
              </a:ext>
            </a:extLst>
          </p:cNvPr>
          <p:cNvCxnSpPr>
            <a:cxnSpLocks/>
          </p:cNvCxnSpPr>
          <p:nvPr/>
        </p:nvCxnSpPr>
        <p:spPr>
          <a:xfrm>
            <a:off x="540000" y="1404000"/>
            <a:ext cx="11111999" cy="0"/>
          </a:xfrm>
          <a:prstGeom prst="line">
            <a:avLst/>
          </a:prstGeom>
          <a:ln w="25400">
            <a:solidFill>
              <a:srgbClr val="6B2C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748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8846-D1AF-4F35-B377-87BC33F3E3CB}"/>
              </a:ext>
            </a:extLst>
          </p:cNvPr>
          <p:cNvSpPr>
            <a:spLocks noGrp="1"/>
          </p:cNvSpPr>
          <p:nvPr>
            <p:ph type="title"/>
          </p:nvPr>
        </p:nvSpPr>
        <p:spPr>
          <a:xfrm>
            <a:off x="635000" y="640823"/>
            <a:ext cx="3418659" cy="5583148"/>
          </a:xfrm>
        </p:spPr>
        <p:txBody>
          <a:bodyPr anchor="ctr">
            <a:normAutofit/>
          </a:bodyPr>
          <a:lstStyle/>
          <a:p>
            <a:r>
              <a:rPr lang="en-GB" sz="5400" dirty="0"/>
              <a:t>Final year UG env </a:t>
            </a:r>
            <a:r>
              <a:rPr lang="en-GB" sz="5400" dirty="0" err="1"/>
              <a:t>sust</a:t>
            </a:r>
            <a:r>
              <a:rPr lang="en-GB" sz="5400" dirty="0"/>
              <a:t> project (ESP) titles-</a:t>
            </a:r>
            <a:br>
              <a:rPr lang="en-GB" sz="5400" dirty="0"/>
            </a:br>
            <a:r>
              <a:rPr lang="en-GB" sz="5400" dirty="0"/>
              <a:t>22-23.  </a:t>
            </a:r>
            <a:endParaRPr lang="en-GB" sz="2800" dirty="0"/>
          </a:p>
        </p:txBody>
      </p:sp>
      <p:graphicFrame>
        <p:nvGraphicFramePr>
          <p:cNvPr id="10" name="Content Placeholder 9">
            <a:extLst>
              <a:ext uri="{FF2B5EF4-FFF2-40B4-BE49-F238E27FC236}">
                <a16:creationId xmlns:a16="http://schemas.microsoft.com/office/drawing/2014/main" id="{44D5E963-77FF-4D01-AE05-43A9483E78AB}"/>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526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C2C77B-27F3-420B-B100-16497AAB1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34" y="2027737"/>
            <a:ext cx="3236976" cy="3236976"/>
          </a:xfrm>
          <a:prstGeom prst="rect">
            <a:avLst/>
          </a:prstGeom>
        </p:spPr>
      </p:pic>
      <p:sp>
        <p:nvSpPr>
          <p:cNvPr id="14" name="Title 1">
            <a:extLst>
              <a:ext uri="{FF2B5EF4-FFF2-40B4-BE49-F238E27FC236}">
                <a16:creationId xmlns:a16="http://schemas.microsoft.com/office/drawing/2014/main" id="{7EB62F9D-22F8-4E3F-9284-EC9D43561A50}"/>
              </a:ext>
            </a:extLst>
          </p:cNvPr>
          <p:cNvSpPr txBox="1">
            <a:spLocks/>
          </p:cNvSpPr>
          <p:nvPr/>
        </p:nvSpPr>
        <p:spPr>
          <a:xfrm>
            <a:off x="2089816" y="692097"/>
            <a:ext cx="9949431" cy="1074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GB" sz="3700" dirty="0">
                <a:solidFill>
                  <a:srgbClr val="076633"/>
                </a:solidFill>
              </a:rPr>
              <a:t>Improve sustainability </a:t>
            </a:r>
            <a:r>
              <a:rPr lang="en-GB" sz="3700" b="1" dirty="0">
                <a:solidFill>
                  <a:srgbClr val="076633"/>
                </a:solidFill>
              </a:rPr>
              <a:t>in labs </a:t>
            </a:r>
            <a:r>
              <a:rPr lang="en-GB" sz="3700" dirty="0">
                <a:solidFill>
                  <a:srgbClr val="076633"/>
                </a:solidFill>
              </a:rPr>
              <a:t>by 2025.</a:t>
            </a:r>
          </a:p>
        </p:txBody>
      </p:sp>
      <p:pic>
        <p:nvPicPr>
          <p:cNvPr id="16" name="Picture 15">
            <a:extLst>
              <a:ext uri="{FF2B5EF4-FFF2-40B4-BE49-F238E27FC236}">
                <a16:creationId xmlns:a16="http://schemas.microsoft.com/office/drawing/2014/main" id="{BE625231-216C-4972-80BE-B25D2AB793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6160" y="175935"/>
            <a:ext cx="4486022" cy="282988"/>
          </a:xfrm>
          <a:prstGeom prst="rect">
            <a:avLst/>
          </a:prstGeom>
        </p:spPr>
      </p:pic>
      <p:pic>
        <p:nvPicPr>
          <p:cNvPr id="18" name="Picture 17">
            <a:extLst>
              <a:ext uri="{FF2B5EF4-FFF2-40B4-BE49-F238E27FC236}">
                <a16:creationId xmlns:a16="http://schemas.microsoft.com/office/drawing/2014/main" id="{D0F1F9D8-C1EC-4403-9988-697160EE4F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78" y="-840"/>
            <a:ext cx="2089816" cy="1044908"/>
          </a:xfrm>
          <a:prstGeom prst="rect">
            <a:avLst/>
          </a:prstGeom>
        </p:spPr>
      </p:pic>
      <p:pic>
        <p:nvPicPr>
          <p:cNvPr id="15" name="Picture 2" descr="Free Goal And Target Icon, Symbol. PNG, SVG Download.">
            <a:extLst>
              <a:ext uri="{FF2B5EF4-FFF2-40B4-BE49-F238E27FC236}">
                <a16:creationId xmlns:a16="http://schemas.microsoft.com/office/drawing/2014/main" id="{2BB25651-E600-4814-979A-AB8CA7F281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64284" y="2478939"/>
            <a:ext cx="1117725" cy="1074893"/>
          </a:xfrm>
          <a:prstGeom prst="rect">
            <a:avLst/>
          </a:prstGeom>
          <a:solidFill>
            <a:srgbClr val="FFC000"/>
          </a:solidFill>
        </p:spPr>
      </p:pic>
      <p:sp>
        <p:nvSpPr>
          <p:cNvPr id="21" name="Arrow: Left-Right 20">
            <a:extLst>
              <a:ext uri="{FF2B5EF4-FFF2-40B4-BE49-F238E27FC236}">
                <a16:creationId xmlns:a16="http://schemas.microsoft.com/office/drawing/2014/main" id="{C5FB5F24-D6B7-4C42-B122-4FFC8590828F}"/>
              </a:ext>
            </a:extLst>
          </p:cNvPr>
          <p:cNvSpPr/>
          <p:nvPr/>
        </p:nvSpPr>
        <p:spPr>
          <a:xfrm>
            <a:off x="321563" y="4941168"/>
            <a:ext cx="6031111" cy="1228854"/>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6A2383"/>
                </a:solidFill>
              </a:rPr>
              <a:t>Lab and practical classes at UoM and UK</a:t>
            </a:r>
          </a:p>
        </p:txBody>
      </p:sp>
      <p:sp>
        <p:nvSpPr>
          <p:cNvPr id="22" name="TextBox 21">
            <a:extLst>
              <a:ext uri="{FF2B5EF4-FFF2-40B4-BE49-F238E27FC236}">
                <a16:creationId xmlns:a16="http://schemas.microsoft.com/office/drawing/2014/main" id="{30D1D112-8328-4927-B4A1-A61CE19D5D5A}"/>
              </a:ext>
            </a:extLst>
          </p:cNvPr>
          <p:cNvSpPr txBox="1"/>
          <p:nvPr/>
        </p:nvSpPr>
        <p:spPr>
          <a:xfrm>
            <a:off x="1127448" y="5957980"/>
            <a:ext cx="4536504" cy="846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000">
                <a:solidFill>
                  <a:srgbClr val="6A2383"/>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NHS labs and clinics have different guidance and tools : e.g. PSAT and CSAT.</a:t>
            </a:r>
          </a:p>
        </p:txBody>
      </p:sp>
      <p:sp>
        <p:nvSpPr>
          <p:cNvPr id="25" name="TextBox 24">
            <a:extLst>
              <a:ext uri="{FF2B5EF4-FFF2-40B4-BE49-F238E27FC236}">
                <a16:creationId xmlns:a16="http://schemas.microsoft.com/office/drawing/2014/main" id="{5152EC8C-B648-4EDF-A494-F2F1CB620A22}"/>
              </a:ext>
            </a:extLst>
          </p:cNvPr>
          <p:cNvSpPr txBox="1"/>
          <p:nvPr/>
        </p:nvSpPr>
        <p:spPr>
          <a:xfrm>
            <a:off x="8175408" y="3787006"/>
            <a:ext cx="3895478" cy="3046988"/>
          </a:xfrm>
          <a:prstGeom prst="rect">
            <a:avLst/>
          </a:prstGeom>
          <a:solidFill>
            <a:srgbClr val="FFC000"/>
          </a:solid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472D"/>
                </a:solidFill>
                <a:effectLst/>
                <a:uLnTx/>
                <a:uFillTx/>
                <a:latin typeface="Calibri" panose="020F0502020204030204"/>
                <a:ea typeface="+mn-ea"/>
                <a:cs typeface="+mn-cs"/>
              </a:rPr>
              <a:t>Goal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srgbClr val="00472D"/>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472D"/>
                </a:solidFill>
                <a:effectLst/>
                <a:uLnTx/>
                <a:uFillTx/>
                <a:latin typeface="Calibri" panose="020F0502020204030204"/>
                <a:ea typeface="+mn-ea"/>
                <a:cs typeface="+mn-cs"/>
              </a:rPr>
              <a:t>All labs engage with LEAF &amp; 6R by 2025. Reach minimum LEAF Bronze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472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472D"/>
                </a:solidFill>
                <a:effectLst/>
                <a:uLnTx/>
                <a:uFillTx/>
                <a:latin typeface="Calibri" panose="020F0502020204030204"/>
                <a:ea typeface="+mn-ea"/>
                <a:cs typeface="+mn-cs"/>
              </a:rPr>
              <a:t>All practical classes reviewed with 6R.</a:t>
            </a:r>
          </a:p>
        </p:txBody>
      </p:sp>
      <p:pic>
        <p:nvPicPr>
          <p:cNvPr id="7" name="Picture 6" descr="Logo, company name&#10;&#10;Description automatically generated">
            <a:extLst>
              <a:ext uri="{FF2B5EF4-FFF2-40B4-BE49-F238E27FC236}">
                <a16:creationId xmlns:a16="http://schemas.microsoft.com/office/drawing/2014/main" id="{03AE2429-5C57-4A09-8FEB-D3D4B06208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8281" y="1916832"/>
            <a:ext cx="3236976" cy="3042688"/>
          </a:xfrm>
          <a:prstGeom prst="rect">
            <a:avLst/>
          </a:prstGeom>
        </p:spPr>
      </p:pic>
    </p:spTree>
    <p:extLst>
      <p:ext uri="{BB962C8B-B14F-4D97-AF65-F5344CB8AC3E}">
        <p14:creationId xmlns:p14="http://schemas.microsoft.com/office/powerpoint/2010/main" val="81172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EFD7-2AD1-4E6D-910D-FABACB35FE11}"/>
              </a:ext>
            </a:extLst>
          </p:cNvPr>
          <p:cNvSpPr>
            <a:spLocks noGrp="1"/>
          </p:cNvSpPr>
          <p:nvPr>
            <p:ph type="title"/>
          </p:nvPr>
        </p:nvSpPr>
        <p:spPr>
          <a:xfrm>
            <a:off x="266700" y="0"/>
            <a:ext cx="10515600" cy="1325563"/>
          </a:xfrm>
        </p:spPr>
        <p:txBody>
          <a:bodyPr/>
          <a:lstStyle/>
          <a:p>
            <a:r>
              <a:rPr lang="en-GB" dirty="0"/>
              <a:t>Labs: Targets and situation in 22-23</a:t>
            </a:r>
          </a:p>
        </p:txBody>
      </p:sp>
      <p:graphicFrame>
        <p:nvGraphicFramePr>
          <p:cNvPr id="6" name="Table 6">
            <a:extLst>
              <a:ext uri="{FF2B5EF4-FFF2-40B4-BE49-F238E27FC236}">
                <a16:creationId xmlns:a16="http://schemas.microsoft.com/office/drawing/2014/main" id="{5DA2A094-3872-4F2A-A85D-0D5D062CCD82}"/>
              </a:ext>
            </a:extLst>
          </p:cNvPr>
          <p:cNvGraphicFramePr>
            <a:graphicFrameLocks noGrp="1"/>
          </p:cNvGraphicFramePr>
          <p:nvPr>
            <p:ph idx="1"/>
            <p:extLst>
              <p:ext uri="{D42A27DB-BD31-4B8C-83A1-F6EECF244321}">
                <p14:modId xmlns:p14="http://schemas.microsoft.com/office/powerpoint/2010/main" val="983506278"/>
              </p:ext>
            </p:extLst>
          </p:nvPr>
        </p:nvGraphicFramePr>
        <p:xfrm>
          <a:off x="0" y="1129454"/>
          <a:ext cx="12192000" cy="5737279"/>
        </p:xfrm>
        <a:graphic>
          <a:graphicData uri="http://schemas.openxmlformats.org/drawingml/2006/table">
            <a:tbl>
              <a:tblPr firstRow="1" bandRow="1">
                <a:tableStyleId>{912C8C85-51F0-491E-9774-3900AFEF0FD7}</a:tableStyleId>
              </a:tblPr>
              <a:tblGrid>
                <a:gridCol w="7429526">
                  <a:extLst>
                    <a:ext uri="{9D8B030D-6E8A-4147-A177-3AD203B41FA5}">
                      <a16:colId xmlns:a16="http://schemas.microsoft.com/office/drawing/2014/main" val="98482777"/>
                    </a:ext>
                  </a:extLst>
                </a:gridCol>
                <a:gridCol w="4762474">
                  <a:extLst>
                    <a:ext uri="{9D8B030D-6E8A-4147-A177-3AD203B41FA5}">
                      <a16:colId xmlns:a16="http://schemas.microsoft.com/office/drawing/2014/main" val="3452309355"/>
                    </a:ext>
                  </a:extLst>
                </a:gridCol>
              </a:tblGrid>
              <a:tr h="428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Situation 22-23</a:t>
                      </a:r>
                    </a:p>
                  </a:txBody>
                  <a:tcPr/>
                </a:tc>
                <a:tc>
                  <a:txBody>
                    <a:bodyPr/>
                    <a:lstStyle/>
                    <a:p>
                      <a:r>
                        <a:rPr lang="en-GB" sz="2000" dirty="0"/>
                        <a:t>23-24</a:t>
                      </a:r>
                    </a:p>
                  </a:txBody>
                  <a:tcPr/>
                </a:tc>
                <a:extLst>
                  <a:ext uri="{0D108BD9-81ED-4DB2-BD59-A6C34878D82A}">
                    <a16:rowId xmlns:a16="http://schemas.microsoft.com/office/drawing/2014/main" val="1023469551"/>
                  </a:ext>
                </a:extLst>
              </a:tr>
              <a:tr h="1071968">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79 PIs (23%): have a nominated LEAF champion.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41 (12%) have a LEAF certification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2 LEAF champions GTAs doing audits</a:t>
                      </a:r>
                    </a:p>
                  </a:txBody>
                  <a:tcPr/>
                </a:tc>
                <a:tc>
                  <a:txBody>
                    <a:bodyPr/>
                    <a:lstStyle/>
                    <a:p>
                      <a:r>
                        <a:rPr lang="en-GB" sz="2000" dirty="0"/>
                        <a:t>Help all current champions to certify</a:t>
                      </a:r>
                    </a:p>
                    <a:p>
                      <a:r>
                        <a:rPr lang="en-GB" sz="2000" dirty="0"/>
                        <a:t>Get all PIs to nominate champion (one per PI or shared between PIs)</a:t>
                      </a:r>
                    </a:p>
                  </a:txBody>
                  <a:tcPr/>
                </a:tc>
                <a:extLst>
                  <a:ext uri="{0D108BD9-81ED-4DB2-BD59-A6C34878D82A}">
                    <a16:rowId xmlns:a16="http://schemas.microsoft.com/office/drawing/2014/main" val="1028776987"/>
                  </a:ext>
                </a:extLst>
              </a:tr>
              <a:tr h="133792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Online induction for LEAF bronze (~0.5h) </a:t>
                      </a:r>
                      <a:r>
                        <a:rPr lang="en-GB" sz="2000" dirty="0">
                          <a:solidFill>
                            <a:srgbClr val="00B0F0"/>
                          </a:solidFill>
                        </a:rPr>
                        <a:t>(1)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Workshop: Improving sustainability in the lab training (2h) </a:t>
                      </a:r>
                      <a:r>
                        <a:rPr lang="en-GB" sz="2000" dirty="0">
                          <a:solidFill>
                            <a:srgbClr val="00B0F0"/>
                          </a:solidFill>
                        </a:rPr>
                        <a:t>(2)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PPT induction: Improving sustainability in the lab – delivered by LEAF champions to lab members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Green tip slides/posters: share in lab meetings, newsletter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a:t>Create induction for LEAF silver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a:t>Transform PPT into online induction course for all – PIs, tech, postdoc, PGR, Masters.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a:t>Run campaigns and measure impact</a:t>
                      </a:r>
                    </a:p>
                  </a:txBody>
                  <a:tcPr/>
                </a:tc>
                <a:extLst>
                  <a:ext uri="{0D108BD9-81ED-4DB2-BD59-A6C34878D82A}">
                    <a16:rowId xmlns:a16="http://schemas.microsoft.com/office/drawing/2014/main" val="947987005"/>
                  </a:ext>
                </a:extLst>
              </a:tr>
              <a:tr h="1301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~15 labs reviewed with 6R by staff, project students or GTA.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Easy to measure impact, showcases students what we do, can experiment on greening protocols in class, can use unwanted consumables from research labs.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Put together list of </a:t>
                      </a:r>
                      <a:r>
                        <a:rPr lang="en-GB" sz="2000" dirty="0" err="1"/>
                        <a:t>pracs</a:t>
                      </a:r>
                      <a:r>
                        <a:rPr lang="en-GB" sz="2000" dirty="0"/>
                        <a:t> and staff and engage all staff in 6R review with help of GTA or project students.</a:t>
                      </a:r>
                    </a:p>
                  </a:txBody>
                  <a:tcPr/>
                </a:tc>
                <a:extLst>
                  <a:ext uri="{0D108BD9-81ED-4DB2-BD59-A6C34878D82A}">
                    <a16:rowId xmlns:a16="http://schemas.microsoft.com/office/drawing/2014/main" val="1797249674"/>
                  </a:ext>
                </a:extLst>
              </a:tr>
              <a:tr h="1301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13 Final year Environmental Sustainability Project ESP students (SBS). Plastic audits and reduction strategies, improving recycling compliance, testing new protocols/products, testing samples at lower incubator/higher cold storage 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Encourage PIs to supervise ESP projects [8 </a:t>
                      </a:r>
                      <a:r>
                        <a:rPr lang="en-GB" sz="2000" dirty="0" err="1"/>
                        <a:t>wks</a:t>
                      </a:r>
                      <a:r>
                        <a:rPr lang="en-GB" sz="2000" dirty="0"/>
                        <a:t> to improve ES in lab, campus or external organisation </a:t>
                      </a:r>
                      <a:r>
                        <a:rPr lang="en-GB" sz="2000" dirty="0">
                          <a:solidFill>
                            <a:srgbClr val="00B0F0"/>
                          </a:solidFill>
                        </a:rPr>
                        <a:t>(3)</a:t>
                      </a:r>
                      <a:r>
                        <a:rPr lang="en-GB" sz="2000" dirty="0"/>
                        <a:t>] and think of master projects (longer term)</a:t>
                      </a:r>
                    </a:p>
                  </a:txBody>
                  <a:tcPr/>
                </a:tc>
                <a:extLst>
                  <a:ext uri="{0D108BD9-81ED-4DB2-BD59-A6C34878D82A}">
                    <a16:rowId xmlns:a16="http://schemas.microsoft.com/office/drawing/2014/main" val="373872984"/>
                  </a:ext>
                </a:extLst>
              </a:tr>
            </a:tbl>
          </a:graphicData>
        </a:graphic>
      </p:graphicFrame>
    </p:spTree>
    <p:extLst>
      <p:ext uri="{BB962C8B-B14F-4D97-AF65-F5344CB8AC3E}">
        <p14:creationId xmlns:p14="http://schemas.microsoft.com/office/powerpoint/2010/main" val="398037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EFD7-2AD1-4E6D-910D-FABACB35FE11}"/>
              </a:ext>
            </a:extLst>
          </p:cNvPr>
          <p:cNvSpPr>
            <a:spLocks noGrp="1"/>
          </p:cNvSpPr>
          <p:nvPr>
            <p:ph type="title"/>
          </p:nvPr>
        </p:nvSpPr>
        <p:spPr>
          <a:xfrm>
            <a:off x="266700" y="0"/>
            <a:ext cx="10515600" cy="1325563"/>
          </a:xfrm>
        </p:spPr>
        <p:txBody>
          <a:bodyPr/>
          <a:lstStyle/>
          <a:p>
            <a:r>
              <a:rPr lang="en-GB" dirty="0"/>
              <a:t>Labs: Targets and situation in 22-23</a:t>
            </a:r>
          </a:p>
        </p:txBody>
      </p:sp>
      <p:graphicFrame>
        <p:nvGraphicFramePr>
          <p:cNvPr id="6" name="Table 6">
            <a:extLst>
              <a:ext uri="{FF2B5EF4-FFF2-40B4-BE49-F238E27FC236}">
                <a16:creationId xmlns:a16="http://schemas.microsoft.com/office/drawing/2014/main" id="{5DA2A094-3872-4F2A-A85D-0D5D062CCD82}"/>
              </a:ext>
            </a:extLst>
          </p:cNvPr>
          <p:cNvGraphicFramePr>
            <a:graphicFrameLocks noGrp="1"/>
          </p:cNvGraphicFramePr>
          <p:nvPr>
            <p:ph idx="1"/>
            <p:extLst>
              <p:ext uri="{D42A27DB-BD31-4B8C-83A1-F6EECF244321}">
                <p14:modId xmlns:p14="http://schemas.microsoft.com/office/powerpoint/2010/main" val="2945718522"/>
              </p:ext>
            </p:extLst>
          </p:nvPr>
        </p:nvGraphicFramePr>
        <p:xfrm>
          <a:off x="0" y="1129454"/>
          <a:ext cx="12192000" cy="5762591"/>
        </p:xfrm>
        <a:graphic>
          <a:graphicData uri="http://schemas.openxmlformats.org/drawingml/2006/table">
            <a:tbl>
              <a:tblPr firstRow="1" bandRow="1">
                <a:tableStyleId>{912C8C85-51F0-491E-9774-3900AFEF0FD7}</a:tableStyleId>
              </a:tblPr>
              <a:tblGrid>
                <a:gridCol w="5673012">
                  <a:extLst>
                    <a:ext uri="{9D8B030D-6E8A-4147-A177-3AD203B41FA5}">
                      <a16:colId xmlns:a16="http://schemas.microsoft.com/office/drawing/2014/main" val="98482777"/>
                    </a:ext>
                  </a:extLst>
                </a:gridCol>
                <a:gridCol w="6518988">
                  <a:extLst>
                    <a:ext uri="{9D8B030D-6E8A-4147-A177-3AD203B41FA5}">
                      <a16:colId xmlns:a16="http://schemas.microsoft.com/office/drawing/2014/main" val="3452309355"/>
                    </a:ext>
                  </a:extLst>
                </a:gridCol>
              </a:tblGrid>
              <a:tr h="428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Situation 22-23</a:t>
                      </a:r>
                    </a:p>
                  </a:txBody>
                  <a:tcPr/>
                </a:tc>
                <a:tc>
                  <a:txBody>
                    <a:bodyPr/>
                    <a:lstStyle/>
                    <a:p>
                      <a:r>
                        <a:rPr lang="en-GB" sz="2000" dirty="0"/>
                        <a:t>23-24</a:t>
                      </a:r>
                    </a:p>
                  </a:txBody>
                  <a:tcPr/>
                </a:tc>
                <a:extLst>
                  <a:ext uri="{0D108BD9-81ED-4DB2-BD59-A6C34878D82A}">
                    <a16:rowId xmlns:a16="http://schemas.microsoft.com/office/drawing/2014/main" val="1023469551"/>
                  </a:ext>
                </a:extLst>
              </a:tr>
              <a:tr h="1301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Ad hoc sharing of equipment and consumables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Organise UoM platform to share unwanted equipment and consumables.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Assess need for FBMH repair workshop and review current capacity -&gt; action plan</a:t>
                      </a:r>
                    </a:p>
                  </a:txBody>
                  <a:tcPr/>
                </a:tc>
                <a:extLst>
                  <a:ext uri="{0D108BD9-81ED-4DB2-BD59-A6C34878D82A}">
                    <a16:rowId xmlns:a16="http://schemas.microsoft.com/office/drawing/2014/main" val="1797249674"/>
                  </a:ext>
                </a:extLst>
              </a:tr>
              <a:tr h="67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Some lab plastic recycled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Consider companies proposing to collect lab plastic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Consider decontamination strategies via pilots. </a:t>
                      </a:r>
                    </a:p>
                  </a:txBody>
                  <a:tcPr/>
                </a:tc>
                <a:extLst>
                  <a:ext uri="{0D108BD9-81ED-4DB2-BD59-A6C34878D82A}">
                    <a16:rowId xmlns:a16="http://schemas.microsoft.com/office/drawing/2014/main" val="3708048782"/>
                  </a:ext>
                </a:extLst>
              </a:tr>
              <a:tr h="1301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Sustainable Procurement: supplier green list based on </a:t>
                      </a:r>
                      <a:r>
                        <a:rPr lang="en-GB" sz="2000" i="1" dirty="0"/>
                        <a:t>supposedly</a:t>
                      </a:r>
                      <a:r>
                        <a:rPr lang="en-GB" sz="2000" dirty="0"/>
                        <a:t> greener packaging options, but under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Need expert guidance on </a:t>
                      </a:r>
                      <a:r>
                        <a:rPr lang="en-GB" sz="2000" i="1" dirty="0"/>
                        <a:t>truly</a:t>
                      </a:r>
                      <a:r>
                        <a:rPr lang="en-GB" sz="2000" dirty="0"/>
                        <a:t> sustainable packaging for staff and suppliers.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Establish a simple reporting procedure to procurement for suppliers overpackaging/multiple deliveries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Consider how to add </a:t>
                      </a:r>
                      <a:r>
                        <a:rPr lang="en-GB" sz="2000" i="1" dirty="0"/>
                        <a:t>sustainable tips </a:t>
                      </a:r>
                      <a:r>
                        <a:rPr lang="en-GB" sz="2000" dirty="0"/>
                        <a:t>on ordering database</a:t>
                      </a:r>
                    </a:p>
                  </a:txBody>
                  <a:tcPr/>
                </a:tc>
                <a:extLst>
                  <a:ext uri="{0D108BD9-81ED-4DB2-BD59-A6C34878D82A}">
                    <a16:rowId xmlns:a16="http://schemas.microsoft.com/office/drawing/2014/main" val="1921242944"/>
                  </a:ext>
                </a:extLst>
              </a:tr>
              <a:tr h="655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Understand how sustainability in the lab can be a scholar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Work with UKRI to promote funding for research projects to green operation</a:t>
                      </a:r>
                    </a:p>
                  </a:txBody>
                  <a:tcPr/>
                </a:tc>
                <a:extLst>
                  <a:ext uri="{0D108BD9-81ED-4DB2-BD59-A6C34878D82A}">
                    <a16:rowId xmlns:a16="http://schemas.microsoft.com/office/drawing/2014/main" val="422617635"/>
                  </a:ext>
                </a:extLst>
              </a:tr>
              <a:tr h="801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NHS labs and clinics have different guidance and tools : e.g. PSAT and CSAT.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Need champions to assess the best tools and requirements per discipline. Encourage project students to carry out these audits in clinics and review NHS ES initiatives in dissertations</a:t>
                      </a:r>
                    </a:p>
                  </a:txBody>
                  <a:tcPr/>
                </a:tc>
                <a:extLst>
                  <a:ext uri="{0D108BD9-81ED-4DB2-BD59-A6C34878D82A}">
                    <a16:rowId xmlns:a16="http://schemas.microsoft.com/office/drawing/2014/main" val="625135804"/>
                  </a:ext>
                </a:extLst>
              </a:tr>
            </a:tbl>
          </a:graphicData>
        </a:graphic>
      </p:graphicFrame>
    </p:spTree>
    <p:extLst>
      <p:ext uri="{BB962C8B-B14F-4D97-AF65-F5344CB8AC3E}">
        <p14:creationId xmlns:p14="http://schemas.microsoft.com/office/powerpoint/2010/main" val="82814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row&#10;&#10;Description automatically generated">
            <a:extLst>
              <a:ext uri="{FF2B5EF4-FFF2-40B4-BE49-F238E27FC236}">
                <a16:creationId xmlns:a16="http://schemas.microsoft.com/office/drawing/2014/main" id="{91F4DB0B-18E9-49E7-91CE-09754678D6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57" y="3742567"/>
            <a:ext cx="3060389" cy="3060389"/>
          </a:xfrm>
          <a:prstGeom prst="rect">
            <a:avLst/>
          </a:prstGeom>
        </p:spPr>
      </p:pic>
      <p:pic>
        <p:nvPicPr>
          <p:cNvPr id="8" name="Picture 4" descr="Image result for sign me up">
            <a:extLst>
              <a:ext uri="{FF2B5EF4-FFF2-40B4-BE49-F238E27FC236}">
                <a16:creationId xmlns:a16="http://schemas.microsoft.com/office/drawing/2014/main" id="{17261355-C260-4433-83D2-BBA35AF4F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283" y="972716"/>
            <a:ext cx="4751640" cy="317568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79CC0C1B-91D3-4C07-8E52-384334C11E5F}"/>
              </a:ext>
            </a:extLst>
          </p:cNvPr>
          <p:cNvSpPr>
            <a:spLocks noGrp="1"/>
          </p:cNvSpPr>
          <p:nvPr>
            <p:ph type="title"/>
          </p:nvPr>
        </p:nvSpPr>
        <p:spPr>
          <a:xfrm>
            <a:off x="-33754" y="116632"/>
            <a:ext cx="7498244" cy="856084"/>
          </a:xfrm>
        </p:spPr>
        <p:txBody>
          <a:bodyPr>
            <a:noAutofit/>
          </a:bodyPr>
          <a:lstStyle/>
          <a:p>
            <a:r>
              <a:rPr lang="en-GB" sz="2400" dirty="0">
                <a:latin typeface="+mn-lt"/>
              </a:rPr>
              <a:t>Register </a:t>
            </a:r>
            <a:r>
              <a:rPr lang="en-GB" sz="2400" dirty="0">
                <a:latin typeface="+mn-lt"/>
                <a:hlinkClick r:id="rId5"/>
              </a:rPr>
              <a:t>here</a:t>
            </a:r>
            <a:r>
              <a:rPr lang="en-GB" sz="2400" dirty="0">
                <a:latin typeface="+mn-lt"/>
              </a:rPr>
              <a:t> to join our sustainable lab network and become a LEAF champion (1-2 hrs/month)</a:t>
            </a:r>
          </a:p>
        </p:txBody>
      </p:sp>
      <p:sp>
        <p:nvSpPr>
          <p:cNvPr id="3" name="TextBox 2">
            <a:extLst>
              <a:ext uri="{FF2B5EF4-FFF2-40B4-BE49-F238E27FC236}">
                <a16:creationId xmlns:a16="http://schemas.microsoft.com/office/drawing/2014/main" id="{2C25D0D2-51F4-4250-AC3A-5ED9F4982B68}"/>
              </a:ext>
            </a:extLst>
          </p:cNvPr>
          <p:cNvSpPr txBox="1"/>
          <p:nvPr/>
        </p:nvSpPr>
        <p:spPr>
          <a:xfrm>
            <a:off x="3574283" y="4433044"/>
            <a:ext cx="8144966" cy="2308324"/>
          </a:xfrm>
          <a:prstGeom prst="rect">
            <a:avLst/>
          </a:prstGeom>
          <a:noFill/>
        </p:spPr>
        <p:txBody>
          <a:bodyPr wrap="square" rtlCol="0">
            <a:spAutoFit/>
          </a:bodyPr>
          <a:lstStyle/>
          <a:p>
            <a:r>
              <a:rPr lang="en-GB" sz="2400" dirty="0"/>
              <a:t>​​​​​​​Email: </a:t>
            </a:r>
            <a:r>
              <a:rPr lang="en-GB" sz="2400" dirty="0">
                <a:hlinkClick r:id="rId6"/>
              </a:rPr>
              <a:t>maggy.fostier@manchester.ac.uk</a:t>
            </a:r>
            <a:r>
              <a:rPr lang="en-GB" sz="2400" dirty="0"/>
              <a:t>  for Environmental Sustainability Projects and LEAF queries</a:t>
            </a:r>
            <a:br>
              <a:rPr lang="en-GB" sz="2400" dirty="0"/>
            </a:br>
            <a:endParaRPr lang="en-GB" sz="2400" dirty="0"/>
          </a:p>
          <a:p>
            <a:r>
              <a:rPr lang="en-GB" sz="2400" dirty="0"/>
              <a:t>Email: </a:t>
            </a:r>
            <a:r>
              <a:rPr lang="en-GB" sz="2400" dirty="0">
                <a:hlinkClick r:id="rId7"/>
              </a:rPr>
              <a:t>lydia.wunderley@manchester.ac.uk</a:t>
            </a:r>
            <a:r>
              <a:rPr lang="en-GB" sz="2400" dirty="0"/>
              <a:t> and </a:t>
            </a:r>
            <a:r>
              <a:rPr lang="en-GB" sz="2400" dirty="0">
                <a:hlinkClick r:id="rId8"/>
              </a:rPr>
              <a:t>joanna.woodburn@manchester.ac.uk</a:t>
            </a:r>
            <a:r>
              <a:rPr lang="en-GB" sz="2400" dirty="0"/>
              <a:t> for recycling queries and forward emails for new products or recycling schemes.</a:t>
            </a:r>
          </a:p>
        </p:txBody>
      </p:sp>
      <p:sp>
        <p:nvSpPr>
          <p:cNvPr id="2" name="TextBox 1">
            <a:extLst>
              <a:ext uri="{FF2B5EF4-FFF2-40B4-BE49-F238E27FC236}">
                <a16:creationId xmlns:a16="http://schemas.microsoft.com/office/drawing/2014/main" id="{38543B3A-B90F-4019-8A30-FCA26003E4C9}"/>
              </a:ext>
            </a:extLst>
          </p:cNvPr>
          <p:cNvSpPr txBox="1"/>
          <p:nvPr/>
        </p:nvSpPr>
        <p:spPr>
          <a:xfrm>
            <a:off x="8136294" y="279918"/>
            <a:ext cx="4039344" cy="1200329"/>
          </a:xfrm>
          <a:prstGeom prst="rect">
            <a:avLst/>
          </a:prstGeom>
          <a:noFill/>
        </p:spPr>
        <p:txBody>
          <a:bodyPr wrap="square" rtlCol="0">
            <a:spAutoFit/>
          </a:bodyPr>
          <a:lstStyle/>
          <a:p>
            <a:r>
              <a:rPr lang="en-GB" sz="2400" dirty="0"/>
              <a:t>PIs can nominate a LEAF lab champion per lab or shared lab space via this </a:t>
            </a:r>
            <a:r>
              <a:rPr lang="en-GB" sz="2400" u="sng" dirty="0">
                <a:hlinkClick r:id="rId9"/>
              </a:rPr>
              <a:t>FORM</a:t>
            </a:r>
            <a:endParaRPr lang="en-GB" sz="2400" dirty="0"/>
          </a:p>
        </p:txBody>
      </p:sp>
      <p:sp>
        <p:nvSpPr>
          <p:cNvPr id="4" name="TextBox 3">
            <a:extLst>
              <a:ext uri="{FF2B5EF4-FFF2-40B4-BE49-F238E27FC236}">
                <a16:creationId xmlns:a16="http://schemas.microsoft.com/office/drawing/2014/main" id="{24EF8B3A-E4FB-49BC-BC4F-C8E44EEC219C}"/>
              </a:ext>
            </a:extLst>
          </p:cNvPr>
          <p:cNvSpPr txBox="1"/>
          <p:nvPr/>
        </p:nvSpPr>
        <p:spPr>
          <a:xfrm>
            <a:off x="8136294" y="1940658"/>
            <a:ext cx="3582955" cy="1569660"/>
          </a:xfrm>
          <a:prstGeom prst="rect">
            <a:avLst/>
          </a:prstGeom>
          <a:noFill/>
        </p:spPr>
        <p:txBody>
          <a:bodyPr wrap="square" rtlCol="0">
            <a:spAutoFit/>
          </a:bodyPr>
          <a:lstStyle/>
          <a:p>
            <a:r>
              <a:rPr lang="en-GB" sz="2400" dirty="0"/>
              <a:t>Sign up to training: </a:t>
            </a:r>
            <a:r>
              <a:rPr lang="en-GB" sz="2400" u="sng" dirty="0">
                <a:hlinkClick r:id="rId10"/>
              </a:rPr>
              <a:t>FBMHS-LEAF002 Improving sustainability in the lab with LEAF and 6R</a:t>
            </a:r>
            <a:r>
              <a:rPr lang="en-GB" sz="2400" u="sng" dirty="0"/>
              <a:t>  </a:t>
            </a:r>
            <a:endParaRPr lang="en-GB" sz="2400" dirty="0">
              <a:sym typeface="Wingdings" panose="05000000000000000000" pitchFamily="2" charset="2"/>
            </a:endParaRPr>
          </a:p>
        </p:txBody>
      </p:sp>
      <p:pic>
        <p:nvPicPr>
          <p:cNvPr id="7" name="Picture 6" descr="Logo, company name&#10;&#10;Description automatically generated">
            <a:extLst>
              <a:ext uri="{FF2B5EF4-FFF2-40B4-BE49-F238E27FC236}">
                <a16:creationId xmlns:a16="http://schemas.microsoft.com/office/drawing/2014/main" id="{5F717684-EA7E-4731-8976-70AA045167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0357" y="1025141"/>
            <a:ext cx="2760989" cy="2595270"/>
          </a:xfrm>
          <a:prstGeom prst="rect">
            <a:avLst/>
          </a:prstGeom>
        </p:spPr>
      </p:pic>
    </p:spTree>
    <p:extLst>
      <p:ext uri="{BB962C8B-B14F-4D97-AF65-F5344CB8AC3E}">
        <p14:creationId xmlns:p14="http://schemas.microsoft.com/office/powerpoint/2010/main" val="226987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B8BCBEE-19CE-4DD9-9901-AE2D4C2D79CA}"/>
              </a:ext>
            </a:extLst>
          </p:cNvPr>
          <p:cNvSpPr txBox="1"/>
          <p:nvPr/>
        </p:nvSpPr>
        <p:spPr>
          <a:xfrm>
            <a:off x="5096925" y="3451405"/>
            <a:ext cx="2568506" cy="461665"/>
          </a:xfrm>
          <a:prstGeom prst="rect">
            <a:avLst/>
          </a:prstGeom>
          <a:noFill/>
        </p:spPr>
        <p:txBody>
          <a:bodyPr wrap="square" rtlCol="0">
            <a:spAutoFit/>
          </a:bodyPr>
          <a:lstStyle/>
          <a:p>
            <a:r>
              <a:rPr lang="en-GB" sz="2400" dirty="0"/>
              <a:t>Harriet Bickley’s</a:t>
            </a:r>
            <a:endParaRPr lang="en-GB" sz="2400" b="1" dirty="0">
              <a:solidFill>
                <a:srgbClr val="F15226"/>
              </a:solidFill>
            </a:endParaRPr>
          </a:p>
        </p:txBody>
      </p:sp>
      <p:sp>
        <p:nvSpPr>
          <p:cNvPr id="22" name="Arrow: Left-Right 21">
            <a:extLst>
              <a:ext uri="{FF2B5EF4-FFF2-40B4-BE49-F238E27FC236}">
                <a16:creationId xmlns:a16="http://schemas.microsoft.com/office/drawing/2014/main" id="{808D178C-42FF-4987-90F4-8DB07A3FFE8C}"/>
              </a:ext>
            </a:extLst>
          </p:cNvPr>
          <p:cNvSpPr/>
          <p:nvPr/>
        </p:nvSpPr>
        <p:spPr>
          <a:xfrm>
            <a:off x="578500" y="5150399"/>
            <a:ext cx="7506164" cy="1228854"/>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6A2383"/>
                </a:solidFill>
              </a:rPr>
              <a:t>Non-lab workplace, campus and home </a:t>
            </a:r>
          </a:p>
        </p:txBody>
      </p:sp>
      <p:sp>
        <p:nvSpPr>
          <p:cNvPr id="14" name="Title 1">
            <a:extLst>
              <a:ext uri="{FF2B5EF4-FFF2-40B4-BE49-F238E27FC236}">
                <a16:creationId xmlns:a16="http://schemas.microsoft.com/office/drawing/2014/main" id="{7EB62F9D-22F8-4E3F-9284-EC9D43561A50}"/>
              </a:ext>
            </a:extLst>
          </p:cNvPr>
          <p:cNvSpPr txBox="1">
            <a:spLocks/>
          </p:cNvSpPr>
          <p:nvPr/>
        </p:nvSpPr>
        <p:spPr>
          <a:xfrm>
            <a:off x="2089816" y="416088"/>
            <a:ext cx="9949431" cy="10748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GB" sz="3700" dirty="0">
                <a:solidFill>
                  <a:srgbClr val="076633"/>
                </a:solidFill>
              </a:rPr>
              <a:t>Plan to improve sustainability in FBMH by 2025.</a:t>
            </a:r>
          </a:p>
        </p:txBody>
      </p:sp>
      <p:pic>
        <p:nvPicPr>
          <p:cNvPr id="16" name="Picture 15">
            <a:extLst>
              <a:ext uri="{FF2B5EF4-FFF2-40B4-BE49-F238E27FC236}">
                <a16:creationId xmlns:a16="http://schemas.microsoft.com/office/drawing/2014/main" id="{BE625231-216C-4972-80BE-B25D2AB79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160" y="175935"/>
            <a:ext cx="4486022" cy="282988"/>
          </a:xfrm>
          <a:prstGeom prst="rect">
            <a:avLst/>
          </a:prstGeom>
        </p:spPr>
      </p:pic>
      <p:pic>
        <p:nvPicPr>
          <p:cNvPr id="18" name="Picture 17">
            <a:extLst>
              <a:ext uri="{FF2B5EF4-FFF2-40B4-BE49-F238E27FC236}">
                <a16:creationId xmlns:a16="http://schemas.microsoft.com/office/drawing/2014/main" id="{D0F1F9D8-C1EC-4403-9988-697160EE4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718"/>
            <a:ext cx="2089816" cy="1044908"/>
          </a:xfrm>
          <a:prstGeom prst="rect">
            <a:avLst/>
          </a:prstGeom>
        </p:spPr>
      </p:pic>
      <p:pic>
        <p:nvPicPr>
          <p:cNvPr id="17" name="Picture 16">
            <a:hlinkClick r:id="rId5"/>
            <a:extLst>
              <a:ext uri="{FF2B5EF4-FFF2-40B4-BE49-F238E27FC236}">
                <a16:creationId xmlns:a16="http://schemas.microsoft.com/office/drawing/2014/main" id="{98BE96E7-5FF9-4D59-99AD-6019D0C029C6}"/>
              </a:ext>
            </a:extLst>
          </p:cNvPr>
          <p:cNvPicPr>
            <a:picLocks noChangeAspect="1"/>
          </p:cNvPicPr>
          <p:nvPr/>
        </p:nvPicPr>
        <p:blipFill>
          <a:blip r:embed="rId6"/>
          <a:stretch>
            <a:fillRect/>
          </a:stretch>
        </p:blipFill>
        <p:spPr>
          <a:xfrm>
            <a:off x="4690278" y="3928340"/>
            <a:ext cx="3246120" cy="1176614"/>
          </a:xfrm>
          <a:prstGeom prst="rect">
            <a:avLst/>
          </a:prstGeom>
        </p:spPr>
      </p:pic>
      <p:pic>
        <p:nvPicPr>
          <p:cNvPr id="19" name="Picture 2" descr="Free Goal And Target Icon, Symbol. PNG, SVG Download.">
            <a:extLst>
              <a:ext uri="{FF2B5EF4-FFF2-40B4-BE49-F238E27FC236}">
                <a16:creationId xmlns:a16="http://schemas.microsoft.com/office/drawing/2014/main" id="{4FE85478-5051-477C-97C1-5EDA3854DB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64284" y="2478939"/>
            <a:ext cx="1117725" cy="1074893"/>
          </a:xfrm>
          <a:prstGeom prst="rect">
            <a:avLst/>
          </a:prstGeom>
          <a:solidFill>
            <a:srgbClr val="FFC000"/>
          </a:solidFill>
        </p:spPr>
      </p:pic>
      <p:sp>
        <p:nvSpPr>
          <p:cNvPr id="20" name="TextBox 19">
            <a:extLst>
              <a:ext uri="{FF2B5EF4-FFF2-40B4-BE49-F238E27FC236}">
                <a16:creationId xmlns:a16="http://schemas.microsoft.com/office/drawing/2014/main" id="{BA89BCB0-2BB4-4348-BF14-57FCDE3E4BFB}"/>
              </a:ext>
            </a:extLst>
          </p:cNvPr>
          <p:cNvSpPr txBox="1"/>
          <p:nvPr/>
        </p:nvSpPr>
        <p:spPr>
          <a:xfrm>
            <a:off x="8693496" y="3787006"/>
            <a:ext cx="3377389" cy="1938992"/>
          </a:xfrm>
          <a:prstGeom prst="rect">
            <a:avLst/>
          </a:prstGeom>
          <a:solidFill>
            <a:srgbClr val="FFC000"/>
          </a:solid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472D"/>
                </a:solidFill>
                <a:effectLst/>
                <a:uLnTx/>
                <a:uFillTx/>
                <a:latin typeface="Calibri" panose="020F0502020204030204"/>
                <a:ea typeface="+mn-ea"/>
                <a:cs typeface="+mn-cs"/>
              </a:rPr>
              <a:t>Goal 2: Engage all staff and students with 50,000 actions (</a:t>
            </a:r>
            <a:r>
              <a:rPr kumimoji="0" lang="en-GB" sz="2400" b="1" i="0" u="none" strike="noStrike" kern="1200" cap="none" spc="0" normalizeH="0" baseline="0" noProof="0" dirty="0" err="1">
                <a:ln>
                  <a:noFill/>
                </a:ln>
                <a:solidFill>
                  <a:srgbClr val="00472D"/>
                </a:solidFill>
                <a:effectLst/>
                <a:uLnTx/>
                <a:uFillTx/>
                <a:latin typeface="Calibri" panose="020F0502020204030204"/>
                <a:ea typeface="+mn-ea"/>
                <a:cs typeface="+mn-cs"/>
              </a:rPr>
              <a:t>incl</a:t>
            </a:r>
            <a:r>
              <a:rPr lang="en-GB" sz="2400" b="1" dirty="0" err="1">
                <a:solidFill>
                  <a:srgbClr val="00472D"/>
                </a:solidFill>
                <a:latin typeface="Calibri" panose="020F0502020204030204"/>
              </a:rPr>
              <a:t>udes</a:t>
            </a:r>
            <a:r>
              <a:rPr lang="en-GB" sz="2400" b="1" dirty="0">
                <a:solidFill>
                  <a:srgbClr val="00472D"/>
                </a:solidFill>
                <a:latin typeface="Calibri" panose="020F0502020204030204"/>
              </a:rPr>
              <a:t> </a:t>
            </a:r>
            <a:r>
              <a:rPr kumimoji="0" lang="en-GB" sz="2400" b="1" i="0" u="none" strike="noStrike" kern="1200" cap="none" spc="0" normalizeH="0" baseline="0" noProof="0" dirty="0">
                <a:ln>
                  <a:noFill/>
                </a:ln>
                <a:solidFill>
                  <a:srgbClr val="00472D"/>
                </a:solidFill>
                <a:effectLst/>
                <a:uLnTx/>
                <a:uFillTx/>
                <a:latin typeface="Calibri" panose="020F0502020204030204"/>
                <a:ea typeface="+mn-ea"/>
                <a:cs typeface="+mn-cs"/>
              </a:rPr>
              <a:t>6R and eco-action booklet)</a:t>
            </a:r>
          </a:p>
        </p:txBody>
      </p:sp>
      <p:pic>
        <p:nvPicPr>
          <p:cNvPr id="21" name="Picture 20">
            <a:extLst>
              <a:ext uri="{FF2B5EF4-FFF2-40B4-BE49-F238E27FC236}">
                <a16:creationId xmlns:a16="http://schemas.microsoft.com/office/drawing/2014/main" id="{6ABA8968-2B52-4B28-9D09-338332F8E3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5370" y="1817368"/>
            <a:ext cx="3246120" cy="1199017"/>
          </a:xfrm>
          <a:prstGeom prst="rect">
            <a:avLst/>
          </a:prstGeom>
        </p:spPr>
      </p:pic>
      <p:pic>
        <p:nvPicPr>
          <p:cNvPr id="8" name="Picture 7">
            <a:extLst>
              <a:ext uri="{FF2B5EF4-FFF2-40B4-BE49-F238E27FC236}">
                <a16:creationId xmlns:a16="http://schemas.microsoft.com/office/drawing/2014/main" id="{79DE83DD-3856-4E88-A4AA-9A05A8E22328}"/>
              </a:ext>
            </a:extLst>
          </p:cNvPr>
          <p:cNvPicPr>
            <a:picLocks noChangeAspect="1"/>
          </p:cNvPicPr>
          <p:nvPr/>
        </p:nvPicPr>
        <p:blipFill>
          <a:blip r:embed="rId9"/>
          <a:stretch>
            <a:fillRect/>
          </a:stretch>
        </p:blipFill>
        <p:spPr>
          <a:xfrm>
            <a:off x="235029" y="1613080"/>
            <a:ext cx="4076700" cy="3676650"/>
          </a:xfrm>
          <a:prstGeom prst="rect">
            <a:avLst/>
          </a:prstGeom>
        </p:spPr>
      </p:pic>
      <p:sp>
        <p:nvSpPr>
          <p:cNvPr id="23" name="TextBox 22">
            <a:extLst>
              <a:ext uri="{FF2B5EF4-FFF2-40B4-BE49-F238E27FC236}">
                <a16:creationId xmlns:a16="http://schemas.microsoft.com/office/drawing/2014/main" id="{C9EE2285-8F6E-41E1-B901-A76E3B5B3E1E}"/>
              </a:ext>
            </a:extLst>
          </p:cNvPr>
          <p:cNvSpPr txBox="1"/>
          <p:nvPr/>
        </p:nvSpPr>
        <p:spPr>
          <a:xfrm>
            <a:off x="8693496" y="5959172"/>
            <a:ext cx="3377389" cy="830997"/>
          </a:xfrm>
          <a:prstGeom prst="rect">
            <a:avLst/>
          </a:prstGeom>
          <a:solidFill>
            <a:srgbClr val="FFC000"/>
          </a:solid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472D"/>
                </a:solidFill>
                <a:effectLst/>
                <a:uLnTx/>
                <a:uFillTx/>
                <a:latin typeface="Calibri" panose="020F0502020204030204"/>
                <a:ea typeface="+mn-ea"/>
                <a:cs typeface="+mn-cs"/>
              </a:rPr>
              <a:t>Goal 3: Embed ES in all curriculum</a:t>
            </a:r>
          </a:p>
        </p:txBody>
      </p:sp>
    </p:spTree>
    <p:extLst>
      <p:ext uri="{BB962C8B-B14F-4D97-AF65-F5344CB8AC3E}">
        <p14:creationId xmlns:p14="http://schemas.microsoft.com/office/powerpoint/2010/main" val="69304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410" y="230188"/>
            <a:ext cx="2462029" cy="10428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478" y="358055"/>
            <a:ext cx="2609516" cy="7331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25" y="6058703"/>
            <a:ext cx="1561277" cy="576688"/>
          </a:xfrm>
          <a:prstGeom prst="rect">
            <a:avLst/>
          </a:prstGeom>
        </p:spPr>
      </p:pic>
      <p:sp>
        <p:nvSpPr>
          <p:cNvPr id="7" name="Title 6"/>
          <p:cNvSpPr txBox="1">
            <a:spLocks/>
          </p:cNvSpPr>
          <p:nvPr/>
        </p:nvSpPr>
        <p:spPr>
          <a:xfrm>
            <a:off x="908764" y="61025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Arial" panose="020B0604020202020204" pitchFamily="34" charset="0"/>
                <a:cs typeface="Arial" panose="020B0604020202020204" pitchFamily="34" charset="0"/>
              </a:rPr>
              <a:t>What is 50,000 Actions?</a:t>
            </a:r>
          </a:p>
        </p:txBody>
      </p:sp>
      <p:sp>
        <p:nvSpPr>
          <p:cNvPr id="8" name="Content Placeholder 7"/>
          <p:cNvSpPr txBox="1">
            <a:spLocks/>
          </p:cNvSpPr>
          <p:nvPr/>
        </p:nvSpPr>
        <p:spPr>
          <a:xfrm>
            <a:off x="1242227" y="2327366"/>
            <a:ext cx="9561373" cy="38599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50,000 Actions is a platform available to all students and staff to give ideas and inspiration on how to live more sustainably.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There are more than 150 different actions to consider and can be adapted into your daily life and you can start by committing to one or two sustainable actions, encouraging others to take action, and tracking your progress over time.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550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3988</Words>
  <Application>Microsoft Office PowerPoint</Application>
  <PresentationFormat>Widescreen</PresentationFormat>
  <Paragraphs>347</Paragraphs>
  <Slides>30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Open Sans</vt:lpstr>
      <vt:lpstr>Roboto light</vt:lpstr>
      <vt:lpstr>Source Sans Pro</vt:lpstr>
      <vt:lpstr>Times New Roman</vt:lpstr>
      <vt:lpstr>Wingdings</vt:lpstr>
      <vt:lpstr>Office Theme</vt:lpstr>
      <vt:lpstr>PowerPoint Presentation</vt:lpstr>
      <vt:lpstr>PowerPoint Presentation</vt:lpstr>
      <vt:lpstr>FBMH ES priorities for 2025</vt:lpstr>
      <vt:lpstr>PowerPoint Presentation</vt:lpstr>
      <vt:lpstr>Labs: Targets and situation in 22-23</vt:lpstr>
      <vt:lpstr>Labs: Targets and situation in 22-23</vt:lpstr>
      <vt:lpstr>Register here to join our sustainable lab network and become a LEAF champion (1-2 hrs/month)</vt:lpstr>
      <vt:lpstr>PowerPoint Presentation</vt:lpstr>
      <vt:lpstr>PowerPoint Presentation</vt:lpstr>
      <vt:lpstr>PowerPoint Presentation</vt:lpstr>
      <vt:lpstr>PowerPoint Presentation</vt:lpstr>
      <vt:lpstr>PowerPoint Presentation</vt:lpstr>
      <vt:lpstr>PowerPoint Presentation</vt:lpstr>
      <vt:lpstr>An introduction to Team Actions</vt:lpstr>
      <vt:lpstr>How to get involved with Team Actions.</vt:lpstr>
      <vt:lpstr>Actions you can take</vt:lpstr>
      <vt:lpstr>Actions you can take</vt:lpstr>
      <vt:lpstr>Actions you can take</vt:lpstr>
      <vt:lpstr>How to contact the ES team</vt:lpstr>
      <vt:lpstr>50,000 actions. Targets and situation in 22-23</vt:lpstr>
      <vt:lpstr>Other goals and situation in 22-23</vt:lpstr>
      <vt:lpstr>PowerPoint Presentation</vt:lpstr>
      <vt:lpstr>Extra slides</vt:lpstr>
      <vt:lpstr>LABs = intensive use of materials, energy and water.</vt:lpstr>
      <vt:lpstr>PowerPoint Presentation</vt:lpstr>
      <vt:lpstr> BRONZE</vt:lpstr>
      <vt:lpstr>PowerPoint Presentation</vt:lpstr>
      <vt:lpstr>PowerPoint Presentation</vt:lpstr>
      <vt:lpstr>PowerPoint Presentation</vt:lpstr>
      <vt:lpstr>Final year UG env sust project (ESP) titles- 22-23.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Maggy Fostier</dc:creator>
  <cp:lastModifiedBy>Samantha Franklin</cp:lastModifiedBy>
  <cp:revision>63</cp:revision>
  <dcterms:created xsi:type="dcterms:W3CDTF">2023-04-23T07:21:35Z</dcterms:created>
  <dcterms:modified xsi:type="dcterms:W3CDTF">2023-04-27T11:43:33Z</dcterms:modified>
</cp:coreProperties>
</file>