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458" r:id="rId2"/>
    <p:sldId id="586" r:id="rId3"/>
    <p:sldId id="606" r:id="rId4"/>
    <p:sldId id="616" r:id="rId5"/>
    <p:sldId id="607" r:id="rId6"/>
    <p:sldId id="612" r:id="rId7"/>
    <p:sldId id="609" r:id="rId8"/>
    <p:sldId id="615" r:id="rId9"/>
    <p:sldId id="599" r:id="rId10"/>
    <p:sldId id="617" r:id="rId11"/>
    <p:sldId id="577" r:id="rId12"/>
  </p:sldIdLst>
  <p:sldSz cx="9144000" cy="6858000" type="screen4x3"/>
  <p:notesSz cx="6662738" cy="9832975"/>
  <p:defaultTextStyle>
    <a:defPPr>
      <a:defRPr lang="en-GB"/>
    </a:defPPr>
    <a:lvl1pPr algn="ctr" rtl="0" fontAlgn="base">
      <a:spcBef>
        <a:spcPct val="20000"/>
      </a:spcBef>
      <a:spcAft>
        <a:spcPct val="0"/>
      </a:spcAft>
      <a:buClr>
        <a:schemeClr val="tx2"/>
      </a:buClr>
      <a:defRPr sz="3200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buClr>
        <a:schemeClr val="tx2"/>
      </a:buClr>
      <a:defRPr sz="3200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buClr>
        <a:schemeClr val="tx2"/>
      </a:buClr>
      <a:defRPr sz="3200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buClr>
        <a:schemeClr val="tx2"/>
      </a:buClr>
      <a:defRPr sz="3200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buClr>
        <a:schemeClr val="tx2"/>
      </a:buClr>
      <a:defRPr sz="3200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2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9C3F1"/>
    <a:srgbClr val="9AD9E6"/>
    <a:srgbClr val="9BEDC2"/>
    <a:srgbClr val="FF7C80"/>
    <a:srgbClr val="FFFF99"/>
    <a:srgbClr val="FAFA5C"/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723" autoAdjust="0"/>
    <p:restoredTop sz="96618" autoAdjust="0"/>
  </p:normalViewPr>
  <p:slideViewPr>
    <p:cSldViewPr>
      <p:cViewPr>
        <p:scale>
          <a:sx n="80" d="100"/>
          <a:sy n="80" d="100"/>
        </p:scale>
        <p:origin x="-69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28"/>
    </p:cViewPr>
  </p:sorterViewPr>
  <p:notesViewPr>
    <p:cSldViewPr>
      <p:cViewPr varScale="1">
        <p:scale>
          <a:sx n="78" d="100"/>
          <a:sy n="78" d="100"/>
        </p:scale>
        <p:origin x="-1578" y="-84"/>
      </p:cViewPr>
      <p:guideLst>
        <p:guide orient="horz" pos="3097"/>
        <p:guide pos="209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3488" y="0"/>
            <a:ext cx="2887662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96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37675"/>
            <a:ext cx="288766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96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3488" y="9337675"/>
            <a:ext cx="288766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defRPr sz="1200">
                <a:solidFill>
                  <a:schemeClr val="tx1"/>
                </a:solidFill>
              </a:defRPr>
            </a:lvl1pPr>
          </a:lstStyle>
          <a:p>
            <a:fld id="{1B88CC6D-4D37-4F40-9889-59F3B9A69C35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2" tIns="45710" rIns="91422" bIns="4571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3488" y="0"/>
            <a:ext cx="2887662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2" tIns="45710" rIns="91422" bIns="4571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73125" y="738188"/>
            <a:ext cx="4919663" cy="36893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670425"/>
            <a:ext cx="5329238" cy="442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2" tIns="45710" rIns="91422" bIns="457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37675"/>
            <a:ext cx="288766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2" tIns="45710" rIns="91422" bIns="4571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3488" y="9337675"/>
            <a:ext cx="288766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2" tIns="45710" rIns="91422" bIns="4571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defRPr sz="1200">
                <a:solidFill>
                  <a:schemeClr val="tx1"/>
                </a:solidFill>
              </a:defRPr>
            </a:lvl1pPr>
          </a:lstStyle>
          <a:p>
            <a:fld id="{B544045F-FC51-4844-8B71-574F2EF00105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873125" y="738188"/>
            <a:ext cx="4916488" cy="3687762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2286000"/>
            <a:ext cx="83820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505200"/>
            <a:ext cx="83820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4343400" y="152400"/>
            <a:ext cx="685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defRPr sz="1400">
                <a:solidFill>
                  <a:schemeClr val="tx1"/>
                </a:solidFill>
              </a:defRPr>
            </a:lvl1pPr>
          </a:lstStyle>
          <a:p>
            <a:fld id="{CB9E49AB-46F4-4325-B1F1-2FA553CA3E21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81000" y="152400"/>
            <a:ext cx="3962400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defRPr sz="14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GB"/>
              <a:t>RESTRICTED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381000" y="381000"/>
            <a:ext cx="3962400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5413" y="0"/>
            <a:ext cx="2157412" cy="5668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323013" cy="5668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5435600" cy="765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50825" y="1268413"/>
            <a:ext cx="8382000" cy="21240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0825" y="3544888"/>
            <a:ext cx="8382000" cy="21240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5435600" cy="765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50825" y="1268413"/>
            <a:ext cx="4114800" cy="4400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8025" y="1268413"/>
            <a:ext cx="4114800" cy="4400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825" y="1268413"/>
            <a:ext cx="4114800" cy="4400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8025" y="1268413"/>
            <a:ext cx="4114800" cy="4400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54356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268413"/>
            <a:ext cx="83820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381000" y="819150"/>
            <a:ext cx="85344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pic>
        <p:nvPicPr>
          <p:cNvPr id="2053" name="Picture 8" descr="BIS-logo-LS_RGB_White_B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651500" y="80963"/>
            <a:ext cx="3101975" cy="61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Chart1.xls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23850" y="1844675"/>
            <a:ext cx="8382000" cy="1944688"/>
          </a:xfrm>
        </p:spPr>
        <p:txBody>
          <a:bodyPr/>
          <a:lstStyle/>
          <a:p>
            <a:pPr eaLnBrk="1" hangingPunct="1"/>
            <a:r>
              <a:rPr lang="en-GB" sz="2800" b="1" smtClean="0"/>
              <a:t>Public Spending on Science and Research </a:t>
            </a:r>
            <a:br>
              <a:rPr lang="en-GB" sz="2800" b="1" smtClean="0"/>
            </a:br>
            <a:endParaRPr lang="en-GB" sz="2800" b="1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3200" smtClean="0"/>
              <a:t>	</a:t>
            </a:r>
            <a:endParaRPr lang="en-GB" sz="3200" b="1" smtClean="0"/>
          </a:p>
          <a:p>
            <a:pPr eaLnBrk="1" hangingPunct="1">
              <a:lnSpc>
                <a:spcPct val="90000"/>
              </a:lnSpc>
            </a:pPr>
            <a:endParaRPr lang="en-GB" smtClean="0"/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	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GB" smtClean="0"/>
              <a:t>	</a:t>
            </a:r>
            <a:endParaRPr lang="en-GB" sz="2000" smtClean="0"/>
          </a:p>
        </p:txBody>
      </p:sp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395288" y="5084763"/>
            <a:ext cx="8424862" cy="1128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r">
              <a:spcBef>
                <a:spcPct val="0"/>
              </a:spcBef>
            </a:pPr>
            <a:r>
              <a:rPr lang="en-GB" sz="1800" b="1">
                <a:solidFill>
                  <a:schemeClr val="tx1"/>
                </a:solidFill>
              </a:rPr>
              <a:t>Dr Graeme Reid</a:t>
            </a:r>
          </a:p>
          <a:p>
            <a:pPr marL="342900" indent="-342900" algn="r">
              <a:spcBef>
                <a:spcPct val="0"/>
              </a:spcBef>
            </a:pPr>
            <a:r>
              <a:rPr lang="en-GB" sz="1800"/>
              <a:t>CaSE Roundtable</a:t>
            </a:r>
            <a:r>
              <a:rPr lang="en-GB"/>
              <a:t> </a:t>
            </a:r>
            <a:endParaRPr lang="en-GB" sz="2000">
              <a:solidFill>
                <a:schemeClr val="tx1"/>
              </a:solidFill>
            </a:endParaRPr>
          </a:p>
          <a:p>
            <a:pPr marL="342900" indent="-342900" algn="r">
              <a:spcBef>
                <a:spcPct val="0"/>
              </a:spcBef>
            </a:pPr>
            <a:r>
              <a:rPr lang="en-GB" sz="1800">
                <a:solidFill>
                  <a:schemeClr val="tx1"/>
                </a:solidFill>
              </a:rPr>
              <a:t>25 May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sz="3200" smtClean="0">
                <a:solidFill>
                  <a:schemeClr val="tx2"/>
                </a:solidFill>
              </a:rPr>
              <a:t>What happens next?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sz="3200" smtClean="0">
              <a:solidFill>
                <a:schemeClr val="tx2"/>
              </a:solidFill>
            </a:endParaRPr>
          </a:p>
          <a:p>
            <a:pPr eaLnBrk="1" hangingPunct="1"/>
            <a:r>
              <a:rPr lang="en-GB" smtClean="0"/>
              <a:t>Triennial Review of the Research Councils</a:t>
            </a:r>
          </a:p>
          <a:p>
            <a:pPr eaLnBrk="1" hangingPunct="1">
              <a:buFontTx/>
              <a:buNone/>
            </a:pPr>
            <a:endParaRPr lang="en-GB" smtClean="0"/>
          </a:p>
          <a:p>
            <a:pPr eaLnBrk="1" hangingPunct="1"/>
            <a:r>
              <a:rPr lang="en-GB" smtClean="0"/>
              <a:t>Spending Review?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Growth Agenda and the Heseltine review</a:t>
            </a:r>
          </a:p>
          <a:p>
            <a:pPr eaLnBrk="1" hangingPunct="1">
              <a:buFontTx/>
              <a:buNone/>
            </a:pPr>
            <a:endParaRPr lang="en-GB" smtClean="0"/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5184775" cy="765175"/>
          </a:xfrm>
        </p:spPr>
        <p:txBody>
          <a:bodyPr/>
          <a:lstStyle/>
          <a:p>
            <a:pPr eaLnBrk="1" hangingPunct="1"/>
            <a:r>
              <a:rPr lang="en-GB" smtClean="0"/>
              <a:t> </a:t>
            </a:r>
          </a:p>
        </p:txBody>
      </p:sp>
      <p:sp>
        <p:nvSpPr>
          <p:cNvPr id="13315" name="Rectangle 7"/>
          <p:cNvSpPr>
            <a:spLocks noChangeArrowheads="1"/>
          </p:cNvSpPr>
          <p:nvPr/>
        </p:nvSpPr>
        <p:spPr bwMode="auto">
          <a:xfrm>
            <a:off x="0" y="0"/>
            <a:ext cx="76676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spcBef>
                <a:spcPct val="0"/>
              </a:spcBef>
              <a:buClrTx/>
            </a:pPr>
            <a:r>
              <a:rPr lang="en-GB" sz="2400"/>
              <a:t>    </a:t>
            </a:r>
            <a:endParaRPr lang="en-GB" sz="2800"/>
          </a:p>
        </p:txBody>
      </p:sp>
      <p:sp>
        <p:nvSpPr>
          <p:cNvPr id="13316" name="Text Box 9"/>
          <p:cNvSpPr txBox="1">
            <a:spLocks noChangeArrowheads="1"/>
          </p:cNvSpPr>
          <p:nvPr/>
        </p:nvSpPr>
        <p:spPr bwMode="auto">
          <a:xfrm>
            <a:off x="250825" y="260350"/>
            <a:ext cx="59055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/>
            <a:r>
              <a:rPr lang="en-GB" sz="2400"/>
              <a:t> </a:t>
            </a:r>
            <a:endParaRPr lang="en-GB" sz="2200"/>
          </a:p>
        </p:txBody>
      </p:sp>
      <p:sp>
        <p:nvSpPr>
          <p:cNvPr id="13317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250825" y="1268413"/>
            <a:ext cx="8382000" cy="5113337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smtClean="0">
                <a:solidFill>
                  <a:schemeClr val="tx2"/>
                </a:solidFill>
              </a:rPr>
              <a:t>Issues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smtClean="0">
              <a:solidFill>
                <a:schemeClr val="tx2"/>
              </a:solidFill>
            </a:endParaRPr>
          </a:p>
          <a:p>
            <a:pPr eaLnBrk="1" hangingPunct="1"/>
            <a:r>
              <a:rPr lang="en-GB" sz="2400" smtClean="0"/>
              <a:t>Science and Research vs. specialisms</a:t>
            </a:r>
          </a:p>
          <a:p>
            <a:pPr eaLnBrk="1" hangingPunct="1">
              <a:buFontTx/>
              <a:buNone/>
            </a:pPr>
            <a:endParaRPr lang="en-GB" sz="2400" smtClean="0"/>
          </a:p>
          <a:p>
            <a:pPr eaLnBrk="1" hangingPunct="1"/>
            <a:r>
              <a:rPr lang="en-GB" sz="2400" smtClean="0"/>
              <a:t>Impact </a:t>
            </a:r>
            <a:r>
              <a:rPr lang="en-GB" sz="2400" u="sng" smtClean="0"/>
              <a:t>now</a:t>
            </a:r>
            <a:endParaRPr lang="en-GB" sz="2400" smtClean="0"/>
          </a:p>
          <a:p>
            <a:pPr eaLnBrk="1" hangingPunct="1"/>
            <a:endParaRPr lang="en-GB" sz="2400" smtClean="0"/>
          </a:p>
          <a:p>
            <a:pPr eaLnBrk="1" hangingPunct="1"/>
            <a:r>
              <a:rPr lang="en-GB" sz="2400" smtClean="0"/>
              <a:t>Efficiency </a:t>
            </a:r>
          </a:p>
          <a:p>
            <a:pPr eaLnBrk="1" hangingPunct="1">
              <a:buFontTx/>
              <a:buNone/>
            </a:pPr>
            <a:endParaRPr lang="en-GB" sz="2400" smtClean="0"/>
          </a:p>
          <a:p>
            <a:pPr eaLnBrk="1" hangingPunct="1"/>
            <a:r>
              <a:rPr lang="en-GB" sz="2400" smtClean="0"/>
              <a:t>Capital investment</a:t>
            </a:r>
          </a:p>
          <a:p>
            <a:pPr eaLnBrk="1" hangingPunct="1"/>
            <a:endParaRPr lang="en-GB" sz="2400" smtClean="0"/>
          </a:p>
          <a:p>
            <a:pPr eaLnBrk="1" hangingPunct="1"/>
            <a:r>
              <a:rPr lang="en-GB" sz="2400" smtClean="0"/>
              <a:t>Leverage</a:t>
            </a:r>
          </a:p>
          <a:p>
            <a:pPr eaLnBrk="1" hangingPunct="1"/>
            <a:endParaRPr lang="en-GB" sz="24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endParaRPr lang="en-GB" sz="2400" smtClean="0">
              <a:solidFill>
                <a:schemeClr val="tx2"/>
              </a:solidFill>
            </a:endParaRPr>
          </a:p>
          <a:p>
            <a:pPr algn="ctr" eaLnBrk="1" hangingPunct="1">
              <a:buFontTx/>
              <a:buNone/>
            </a:pPr>
            <a:endParaRPr lang="en-GB" sz="2400" smtClean="0">
              <a:solidFill>
                <a:schemeClr val="tx2"/>
              </a:solidFill>
            </a:endParaRPr>
          </a:p>
          <a:p>
            <a:pPr algn="ctr" eaLnBrk="1" hangingPunct="1">
              <a:buFontTx/>
              <a:buNone/>
            </a:pPr>
            <a:endParaRPr lang="en-GB" sz="2400" smtClean="0">
              <a:solidFill>
                <a:schemeClr val="tx2"/>
              </a:solidFill>
            </a:endParaRPr>
          </a:p>
          <a:p>
            <a:pPr algn="ctr" eaLnBrk="1" hangingPunct="1">
              <a:buFontTx/>
              <a:buNone/>
            </a:pPr>
            <a:endParaRPr lang="en-GB" sz="2400" smtClean="0">
              <a:solidFill>
                <a:schemeClr val="tx2"/>
              </a:solidFill>
            </a:endParaRPr>
          </a:p>
          <a:p>
            <a:pPr algn="ctr" eaLnBrk="1" hangingPunct="1">
              <a:buFontTx/>
              <a:buNone/>
            </a:pPr>
            <a:r>
              <a:rPr lang="en-GB" b="1" smtClean="0">
                <a:solidFill>
                  <a:schemeClr val="tx2"/>
                </a:solidFill>
              </a:rPr>
              <a:t>The Economic Context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      Increasing competition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1763713" y="6165850"/>
            <a:ext cx="5840412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GB" sz="1400">
                <a:solidFill>
                  <a:schemeClr val="tx1"/>
                </a:solidFill>
              </a:rPr>
              <a:t>Source: World Bank, PWC model estimates for 2050</a:t>
            </a:r>
          </a:p>
        </p:txBody>
      </p:sp>
      <p:graphicFrame>
        <p:nvGraphicFramePr>
          <p:cNvPr id="648521" name="Group 329"/>
          <p:cNvGraphicFramePr>
            <a:graphicFrameLocks noGrp="1"/>
          </p:cNvGraphicFramePr>
          <p:nvPr/>
        </p:nvGraphicFramePr>
        <p:xfrm>
          <a:off x="395288" y="981075"/>
          <a:ext cx="8407400" cy="6161405"/>
        </p:xfrm>
        <a:graphic>
          <a:graphicData uri="http://schemas.openxmlformats.org/drawingml/2006/table">
            <a:tbl>
              <a:tblPr/>
              <a:tblGrid>
                <a:gridCol w="522287"/>
                <a:gridCol w="1398588"/>
                <a:gridCol w="1098550"/>
                <a:gridCol w="596900"/>
                <a:gridCol w="1111250"/>
                <a:gridCol w="1158875"/>
                <a:gridCol w="454025"/>
                <a:gridCol w="1114425"/>
                <a:gridCol w="952500"/>
              </a:tblGrid>
              <a:tr h="2746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1980 rank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GDP at PPP*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2009 rank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GDP at PPP*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2050 rank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Projected GDP at PPP*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US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$5,796bn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US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$14,256bn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China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$59,475bn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Japan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$2,193bn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China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$8,888bn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India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$43,180bn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Germany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$1,633bn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Japan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$4,138bn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US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$37,876bn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France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$1,118bn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India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$3,752bn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Brazil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$9,762bn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Italy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$1,062bn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Germany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$2,984bn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Japan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$7,664bn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UK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$979bn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Russia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$2,687bn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Russia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$7,559bn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Brazil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$921bn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UK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$2,257bn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Mexico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$6,682bn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Mexico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$704bn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France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$2,172bn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Indonesia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$6,205bn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India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$615bn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Brazil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$2,020bn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Germany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$5,707bn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Spain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$575bn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Italy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$1,922bn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UK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$5,628bn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Canada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$567bn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Mexico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$1,540bn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France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$5,344bn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China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$514bn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Spain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$1,496bn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Turkey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$5,298bn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335" name="Line 290"/>
          <p:cNvSpPr>
            <a:spLocks noChangeShapeType="1"/>
          </p:cNvSpPr>
          <p:nvPr/>
        </p:nvSpPr>
        <p:spPr bwMode="auto">
          <a:xfrm>
            <a:off x="3635375" y="3284538"/>
            <a:ext cx="2232025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336" name="Line 292"/>
          <p:cNvSpPr>
            <a:spLocks noChangeShapeType="1"/>
          </p:cNvSpPr>
          <p:nvPr/>
        </p:nvSpPr>
        <p:spPr bwMode="auto">
          <a:xfrm flipV="1">
            <a:off x="3708400" y="1557338"/>
            <a:ext cx="2232025" cy="1655762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337" name="Freeform 328"/>
          <p:cNvSpPr>
            <a:spLocks/>
          </p:cNvSpPr>
          <p:nvPr/>
        </p:nvSpPr>
        <p:spPr bwMode="auto">
          <a:xfrm>
            <a:off x="395288" y="3141663"/>
            <a:ext cx="8353425" cy="1223962"/>
          </a:xfrm>
          <a:custGeom>
            <a:avLst/>
            <a:gdLst>
              <a:gd name="T0" fmla="*/ 0 w 5262"/>
              <a:gd name="T1" fmla="*/ 0 h 771"/>
              <a:gd name="T2" fmla="*/ 1815 w 5262"/>
              <a:gd name="T3" fmla="*/ 0 h 771"/>
              <a:gd name="T4" fmla="*/ 2087 w 5262"/>
              <a:gd name="T5" fmla="*/ 181 h 771"/>
              <a:gd name="T6" fmla="*/ 3584 w 5262"/>
              <a:gd name="T7" fmla="*/ 181 h 771"/>
              <a:gd name="T8" fmla="*/ 3720 w 5262"/>
              <a:gd name="T9" fmla="*/ 771 h 771"/>
              <a:gd name="T10" fmla="*/ 5262 w 5262"/>
              <a:gd name="T11" fmla="*/ 771 h 77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262"/>
              <a:gd name="T19" fmla="*/ 0 h 771"/>
              <a:gd name="T20" fmla="*/ 5262 w 5262"/>
              <a:gd name="T21" fmla="*/ 771 h 77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262" h="771">
                <a:moveTo>
                  <a:pt x="0" y="0"/>
                </a:moveTo>
                <a:lnTo>
                  <a:pt x="1815" y="0"/>
                </a:lnTo>
                <a:lnTo>
                  <a:pt x="2087" y="181"/>
                </a:lnTo>
                <a:lnTo>
                  <a:pt x="3584" y="181"/>
                </a:lnTo>
                <a:lnTo>
                  <a:pt x="3720" y="771"/>
                </a:lnTo>
                <a:lnTo>
                  <a:pt x="5262" y="771"/>
                </a:lnTo>
              </a:path>
            </a:pathLst>
          </a:custGeom>
          <a:noFill/>
          <a:ln w="152400" cap="flat" cmpd="sng">
            <a:solidFill>
              <a:schemeClr val="tx2">
                <a:alpha val="45097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    Recessions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6165850"/>
            <a:ext cx="7991475" cy="360363"/>
          </a:xfrm>
        </p:spPr>
        <p:txBody>
          <a:bodyPr/>
          <a:lstStyle/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GB" sz="1400" smtClean="0"/>
              <a:t>Source: ONS, OBR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en-GB" sz="1400" smtClean="0"/>
          </a:p>
        </p:txBody>
      </p:sp>
      <p:grpSp>
        <p:nvGrpSpPr>
          <p:cNvPr id="7172" name="Group 8"/>
          <p:cNvGrpSpPr>
            <a:grpSpLocks noChangeAspect="1"/>
          </p:cNvGrpSpPr>
          <p:nvPr/>
        </p:nvGrpSpPr>
        <p:grpSpPr bwMode="auto">
          <a:xfrm>
            <a:off x="971550" y="1196975"/>
            <a:ext cx="7100888" cy="4800600"/>
            <a:chOff x="612" y="754"/>
            <a:chExt cx="4473" cy="3024"/>
          </a:xfrm>
        </p:grpSpPr>
        <p:sp>
          <p:nvSpPr>
            <p:cNvPr id="7173" name="AutoShape 7"/>
            <p:cNvSpPr>
              <a:spLocks noChangeAspect="1" noChangeArrowheads="1" noTextEdit="1"/>
            </p:cNvSpPr>
            <p:nvPr/>
          </p:nvSpPr>
          <p:spPr bwMode="auto">
            <a:xfrm>
              <a:off x="612" y="754"/>
              <a:ext cx="446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74" name="Rectangle 9"/>
            <p:cNvSpPr>
              <a:spLocks noChangeArrowheads="1"/>
            </p:cNvSpPr>
            <p:nvPr/>
          </p:nvSpPr>
          <p:spPr bwMode="auto">
            <a:xfrm>
              <a:off x="660" y="802"/>
              <a:ext cx="4367" cy="293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5" name="Rectangle 10"/>
            <p:cNvSpPr>
              <a:spLocks noChangeArrowheads="1"/>
            </p:cNvSpPr>
            <p:nvPr/>
          </p:nvSpPr>
          <p:spPr bwMode="auto">
            <a:xfrm>
              <a:off x="1175" y="1231"/>
              <a:ext cx="3738" cy="172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6" name="Line 11"/>
            <p:cNvSpPr>
              <a:spLocks noChangeShapeType="1"/>
            </p:cNvSpPr>
            <p:nvPr/>
          </p:nvSpPr>
          <p:spPr bwMode="auto">
            <a:xfrm>
              <a:off x="1175" y="1231"/>
              <a:ext cx="0" cy="17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77" name="Line 12"/>
            <p:cNvSpPr>
              <a:spLocks noChangeShapeType="1"/>
            </p:cNvSpPr>
            <p:nvPr/>
          </p:nvSpPr>
          <p:spPr bwMode="auto">
            <a:xfrm>
              <a:off x="1146" y="2958"/>
              <a:ext cx="2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78" name="Line 13"/>
            <p:cNvSpPr>
              <a:spLocks noChangeShapeType="1"/>
            </p:cNvSpPr>
            <p:nvPr/>
          </p:nvSpPr>
          <p:spPr bwMode="auto">
            <a:xfrm>
              <a:off x="1146" y="2767"/>
              <a:ext cx="2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79" name="Line 14"/>
            <p:cNvSpPr>
              <a:spLocks noChangeShapeType="1"/>
            </p:cNvSpPr>
            <p:nvPr/>
          </p:nvSpPr>
          <p:spPr bwMode="auto">
            <a:xfrm>
              <a:off x="1146" y="2576"/>
              <a:ext cx="2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80" name="Line 15"/>
            <p:cNvSpPr>
              <a:spLocks noChangeShapeType="1"/>
            </p:cNvSpPr>
            <p:nvPr/>
          </p:nvSpPr>
          <p:spPr bwMode="auto">
            <a:xfrm>
              <a:off x="1146" y="2385"/>
              <a:ext cx="2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81" name="Line 16"/>
            <p:cNvSpPr>
              <a:spLocks noChangeShapeType="1"/>
            </p:cNvSpPr>
            <p:nvPr/>
          </p:nvSpPr>
          <p:spPr bwMode="auto">
            <a:xfrm>
              <a:off x="1146" y="2194"/>
              <a:ext cx="2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82" name="Line 17"/>
            <p:cNvSpPr>
              <a:spLocks noChangeShapeType="1"/>
            </p:cNvSpPr>
            <p:nvPr/>
          </p:nvSpPr>
          <p:spPr bwMode="auto">
            <a:xfrm>
              <a:off x="1146" y="1994"/>
              <a:ext cx="2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83" name="Line 18"/>
            <p:cNvSpPr>
              <a:spLocks noChangeShapeType="1"/>
            </p:cNvSpPr>
            <p:nvPr/>
          </p:nvSpPr>
          <p:spPr bwMode="auto">
            <a:xfrm>
              <a:off x="1146" y="1803"/>
              <a:ext cx="2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84" name="Line 19"/>
            <p:cNvSpPr>
              <a:spLocks noChangeShapeType="1"/>
            </p:cNvSpPr>
            <p:nvPr/>
          </p:nvSpPr>
          <p:spPr bwMode="auto">
            <a:xfrm>
              <a:off x="1146" y="1613"/>
              <a:ext cx="2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85" name="Line 20"/>
            <p:cNvSpPr>
              <a:spLocks noChangeShapeType="1"/>
            </p:cNvSpPr>
            <p:nvPr/>
          </p:nvSpPr>
          <p:spPr bwMode="auto">
            <a:xfrm>
              <a:off x="1146" y="1422"/>
              <a:ext cx="2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86" name="Line 21"/>
            <p:cNvSpPr>
              <a:spLocks noChangeShapeType="1"/>
            </p:cNvSpPr>
            <p:nvPr/>
          </p:nvSpPr>
          <p:spPr bwMode="auto">
            <a:xfrm>
              <a:off x="1146" y="1231"/>
              <a:ext cx="2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87" name="Line 22"/>
            <p:cNvSpPr>
              <a:spLocks noChangeShapeType="1"/>
            </p:cNvSpPr>
            <p:nvPr/>
          </p:nvSpPr>
          <p:spPr bwMode="auto">
            <a:xfrm>
              <a:off x="1175" y="2958"/>
              <a:ext cx="373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88" name="Line 23"/>
            <p:cNvSpPr>
              <a:spLocks noChangeShapeType="1"/>
            </p:cNvSpPr>
            <p:nvPr/>
          </p:nvSpPr>
          <p:spPr bwMode="auto">
            <a:xfrm flipV="1">
              <a:off x="1175" y="2958"/>
              <a:ext cx="0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89" name="Line 24"/>
            <p:cNvSpPr>
              <a:spLocks noChangeShapeType="1"/>
            </p:cNvSpPr>
            <p:nvPr/>
          </p:nvSpPr>
          <p:spPr bwMode="auto">
            <a:xfrm flipV="1">
              <a:off x="1327" y="2958"/>
              <a:ext cx="0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90" name="Line 25"/>
            <p:cNvSpPr>
              <a:spLocks noChangeShapeType="1"/>
            </p:cNvSpPr>
            <p:nvPr/>
          </p:nvSpPr>
          <p:spPr bwMode="auto">
            <a:xfrm flipV="1">
              <a:off x="1489" y="2958"/>
              <a:ext cx="0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91" name="Line 26"/>
            <p:cNvSpPr>
              <a:spLocks noChangeShapeType="1"/>
            </p:cNvSpPr>
            <p:nvPr/>
          </p:nvSpPr>
          <p:spPr bwMode="auto">
            <a:xfrm flipV="1">
              <a:off x="1642" y="2958"/>
              <a:ext cx="0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92" name="Line 27"/>
            <p:cNvSpPr>
              <a:spLocks noChangeShapeType="1"/>
            </p:cNvSpPr>
            <p:nvPr/>
          </p:nvSpPr>
          <p:spPr bwMode="auto">
            <a:xfrm flipV="1">
              <a:off x="1795" y="2958"/>
              <a:ext cx="0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93" name="Line 28"/>
            <p:cNvSpPr>
              <a:spLocks noChangeShapeType="1"/>
            </p:cNvSpPr>
            <p:nvPr/>
          </p:nvSpPr>
          <p:spPr bwMode="auto">
            <a:xfrm flipV="1">
              <a:off x="1957" y="2958"/>
              <a:ext cx="0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94" name="Line 29"/>
            <p:cNvSpPr>
              <a:spLocks noChangeShapeType="1"/>
            </p:cNvSpPr>
            <p:nvPr/>
          </p:nvSpPr>
          <p:spPr bwMode="auto">
            <a:xfrm flipV="1">
              <a:off x="2109" y="2958"/>
              <a:ext cx="0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95" name="Line 30"/>
            <p:cNvSpPr>
              <a:spLocks noChangeShapeType="1"/>
            </p:cNvSpPr>
            <p:nvPr/>
          </p:nvSpPr>
          <p:spPr bwMode="auto">
            <a:xfrm flipV="1">
              <a:off x="2262" y="2958"/>
              <a:ext cx="0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96" name="Line 31"/>
            <p:cNvSpPr>
              <a:spLocks noChangeShapeType="1"/>
            </p:cNvSpPr>
            <p:nvPr/>
          </p:nvSpPr>
          <p:spPr bwMode="auto">
            <a:xfrm flipV="1">
              <a:off x="2424" y="2958"/>
              <a:ext cx="0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97" name="Line 32"/>
            <p:cNvSpPr>
              <a:spLocks noChangeShapeType="1"/>
            </p:cNvSpPr>
            <p:nvPr/>
          </p:nvSpPr>
          <p:spPr bwMode="auto">
            <a:xfrm flipV="1">
              <a:off x="2576" y="2958"/>
              <a:ext cx="0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98" name="Line 33"/>
            <p:cNvSpPr>
              <a:spLocks noChangeShapeType="1"/>
            </p:cNvSpPr>
            <p:nvPr/>
          </p:nvSpPr>
          <p:spPr bwMode="auto">
            <a:xfrm flipV="1">
              <a:off x="2729" y="2958"/>
              <a:ext cx="0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99" name="Line 34"/>
            <p:cNvSpPr>
              <a:spLocks noChangeShapeType="1"/>
            </p:cNvSpPr>
            <p:nvPr/>
          </p:nvSpPr>
          <p:spPr bwMode="auto">
            <a:xfrm flipV="1">
              <a:off x="2891" y="2958"/>
              <a:ext cx="0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00" name="Line 35"/>
            <p:cNvSpPr>
              <a:spLocks noChangeShapeType="1"/>
            </p:cNvSpPr>
            <p:nvPr/>
          </p:nvSpPr>
          <p:spPr bwMode="auto">
            <a:xfrm flipV="1">
              <a:off x="3044" y="2958"/>
              <a:ext cx="0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01" name="Line 36"/>
            <p:cNvSpPr>
              <a:spLocks noChangeShapeType="1"/>
            </p:cNvSpPr>
            <p:nvPr/>
          </p:nvSpPr>
          <p:spPr bwMode="auto">
            <a:xfrm flipV="1">
              <a:off x="3196" y="2958"/>
              <a:ext cx="0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02" name="Line 37"/>
            <p:cNvSpPr>
              <a:spLocks noChangeShapeType="1"/>
            </p:cNvSpPr>
            <p:nvPr/>
          </p:nvSpPr>
          <p:spPr bwMode="auto">
            <a:xfrm flipV="1">
              <a:off x="3358" y="2958"/>
              <a:ext cx="0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03" name="Line 38"/>
            <p:cNvSpPr>
              <a:spLocks noChangeShapeType="1"/>
            </p:cNvSpPr>
            <p:nvPr/>
          </p:nvSpPr>
          <p:spPr bwMode="auto">
            <a:xfrm flipV="1">
              <a:off x="3511" y="2958"/>
              <a:ext cx="0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04" name="Line 39"/>
            <p:cNvSpPr>
              <a:spLocks noChangeShapeType="1"/>
            </p:cNvSpPr>
            <p:nvPr/>
          </p:nvSpPr>
          <p:spPr bwMode="auto">
            <a:xfrm flipV="1">
              <a:off x="3664" y="2958"/>
              <a:ext cx="0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05" name="Line 40"/>
            <p:cNvSpPr>
              <a:spLocks noChangeShapeType="1"/>
            </p:cNvSpPr>
            <p:nvPr/>
          </p:nvSpPr>
          <p:spPr bwMode="auto">
            <a:xfrm flipV="1">
              <a:off x="3826" y="2958"/>
              <a:ext cx="0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06" name="Line 41"/>
            <p:cNvSpPr>
              <a:spLocks noChangeShapeType="1"/>
            </p:cNvSpPr>
            <p:nvPr/>
          </p:nvSpPr>
          <p:spPr bwMode="auto">
            <a:xfrm flipV="1">
              <a:off x="3978" y="2958"/>
              <a:ext cx="0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07" name="Line 42"/>
            <p:cNvSpPr>
              <a:spLocks noChangeShapeType="1"/>
            </p:cNvSpPr>
            <p:nvPr/>
          </p:nvSpPr>
          <p:spPr bwMode="auto">
            <a:xfrm flipV="1">
              <a:off x="4131" y="2958"/>
              <a:ext cx="0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08" name="Line 43"/>
            <p:cNvSpPr>
              <a:spLocks noChangeShapeType="1"/>
            </p:cNvSpPr>
            <p:nvPr/>
          </p:nvSpPr>
          <p:spPr bwMode="auto">
            <a:xfrm flipV="1">
              <a:off x="4293" y="2958"/>
              <a:ext cx="0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09" name="Line 44"/>
            <p:cNvSpPr>
              <a:spLocks noChangeShapeType="1"/>
            </p:cNvSpPr>
            <p:nvPr/>
          </p:nvSpPr>
          <p:spPr bwMode="auto">
            <a:xfrm flipV="1">
              <a:off x="4446" y="2958"/>
              <a:ext cx="0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10" name="Line 45"/>
            <p:cNvSpPr>
              <a:spLocks noChangeShapeType="1"/>
            </p:cNvSpPr>
            <p:nvPr/>
          </p:nvSpPr>
          <p:spPr bwMode="auto">
            <a:xfrm flipV="1">
              <a:off x="4598" y="2958"/>
              <a:ext cx="0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11" name="Line 46"/>
            <p:cNvSpPr>
              <a:spLocks noChangeShapeType="1"/>
            </p:cNvSpPr>
            <p:nvPr/>
          </p:nvSpPr>
          <p:spPr bwMode="auto">
            <a:xfrm flipV="1">
              <a:off x="4760" y="2958"/>
              <a:ext cx="0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12" name="Line 47"/>
            <p:cNvSpPr>
              <a:spLocks noChangeShapeType="1"/>
            </p:cNvSpPr>
            <p:nvPr/>
          </p:nvSpPr>
          <p:spPr bwMode="auto">
            <a:xfrm flipV="1">
              <a:off x="4913" y="2958"/>
              <a:ext cx="0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13" name="Freeform 48"/>
            <p:cNvSpPr>
              <a:spLocks/>
            </p:cNvSpPr>
            <p:nvPr/>
          </p:nvSpPr>
          <p:spPr bwMode="auto">
            <a:xfrm>
              <a:off x="1175" y="2194"/>
              <a:ext cx="2489" cy="668"/>
            </a:xfrm>
            <a:custGeom>
              <a:avLst/>
              <a:gdLst>
                <a:gd name="T0" fmla="*/ 0 w 261"/>
                <a:gd name="T1" fmla="*/ 0 h 70"/>
                <a:gd name="T2" fmla="*/ 16 w 261"/>
                <a:gd name="T3" fmla="*/ 12 h 70"/>
                <a:gd name="T4" fmla="*/ 33 w 261"/>
                <a:gd name="T5" fmla="*/ 32 h 70"/>
                <a:gd name="T6" fmla="*/ 49 w 261"/>
                <a:gd name="T7" fmla="*/ 54 h 70"/>
                <a:gd name="T8" fmla="*/ 65 w 261"/>
                <a:gd name="T9" fmla="*/ 69 h 70"/>
                <a:gd name="T10" fmla="*/ 82 w 261"/>
                <a:gd name="T11" fmla="*/ 70 h 70"/>
                <a:gd name="T12" fmla="*/ 98 w 261"/>
                <a:gd name="T13" fmla="*/ 68 h 70"/>
                <a:gd name="T14" fmla="*/ 114 w 261"/>
                <a:gd name="T15" fmla="*/ 61 h 70"/>
                <a:gd name="T16" fmla="*/ 131 w 261"/>
                <a:gd name="T17" fmla="*/ 58 h 70"/>
                <a:gd name="T18" fmla="*/ 147 w 261"/>
                <a:gd name="T19" fmla="*/ 47 h 70"/>
                <a:gd name="T20" fmla="*/ 163 w 261"/>
                <a:gd name="T21" fmla="*/ 41 h 70"/>
                <a:gd name="T22" fmla="*/ 180 w 261"/>
                <a:gd name="T23" fmla="*/ 45 h 70"/>
                <a:gd name="T24" fmla="*/ 196 w 261"/>
                <a:gd name="T25" fmla="*/ 43 h 70"/>
                <a:gd name="T26" fmla="*/ 212 w 261"/>
                <a:gd name="T27" fmla="*/ 43 h 70"/>
                <a:gd name="T28" fmla="*/ 229 w 261"/>
                <a:gd name="T29" fmla="*/ 38 h 70"/>
                <a:gd name="T30" fmla="*/ 245 w 261"/>
                <a:gd name="T31" fmla="*/ 41 h 70"/>
                <a:gd name="T32" fmla="*/ 261 w 261"/>
                <a:gd name="T33" fmla="*/ 43 h 7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61"/>
                <a:gd name="T52" fmla="*/ 0 h 70"/>
                <a:gd name="T53" fmla="*/ 261 w 261"/>
                <a:gd name="T54" fmla="*/ 70 h 7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61" h="70">
                  <a:moveTo>
                    <a:pt x="0" y="0"/>
                  </a:moveTo>
                  <a:lnTo>
                    <a:pt x="16" y="12"/>
                  </a:lnTo>
                  <a:lnTo>
                    <a:pt x="33" y="32"/>
                  </a:lnTo>
                  <a:lnTo>
                    <a:pt x="49" y="54"/>
                  </a:lnTo>
                  <a:lnTo>
                    <a:pt x="65" y="69"/>
                  </a:lnTo>
                  <a:lnTo>
                    <a:pt x="82" y="70"/>
                  </a:lnTo>
                  <a:lnTo>
                    <a:pt x="98" y="68"/>
                  </a:lnTo>
                  <a:lnTo>
                    <a:pt x="114" y="61"/>
                  </a:lnTo>
                  <a:lnTo>
                    <a:pt x="131" y="58"/>
                  </a:lnTo>
                  <a:lnTo>
                    <a:pt x="147" y="47"/>
                  </a:lnTo>
                  <a:lnTo>
                    <a:pt x="163" y="41"/>
                  </a:lnTo>
                  <a:lnTo>
                    <a:pt x="180" y="45"/>
                  </a:lnTo>
                  <a:lnTo>
                    <a:pt x="196" y="43"/>
                  </a:lnTo>
                  <a:lnTo>
                    <a:pt x="212" y="43"/>
                  </a:lnTo>
                  <a:lnTo>
                    <a:pt x="229" y="38"/>
                  </a:lnTo>
                  <a:lnTo>
                    <a:pt x="245" y="41"/>
                  </a:lnTo>
                  <a:lnTo>
                    <a:pt x="261" y="43"/>
                  </a:lnTo>
                </a:path>
              </a:pathLst>
            </a:custGeom>
            <a:noFill/>
            <a:ln w="76200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14" name="Freeform 49"/>
            <p:cNvSpPr>
              <a:spLocks/>
            </p:cNvSpPr>
            <p:nvPr/>
          </p:nvSpPr>
          <p:spPr bwMode="auto">
            <a:xfrm>
              <a:off x="3511" y="2547"/>
              <a:ext cx="38" cy="29"/>
            </a:xfrm>
            <a:custGeom>
              <a:avLst/>
              <a:gdLst>
                <a:gd name="T0" fmla="*/ 0 w 38"/>
                <a:gd name="T1" fmla="*/ 10 h 29"/>
                <a:gd name="T2" fmla="*/ 38 w 38"/>
                <a:gd name="T3" fmla="*/ 0 h 29"/>
                <a:gd name="T4" fmla="*/ 38 w 38"/>
                <a:gd name="T5" fmla="*/ 20 h 29"/>
                <a:gd name="T6" fmla="*/ 0 w 38"/>
                <a:gd name="T7" fmla="*/ 29 h 29"/>
                <a:gd name="T8" fmla="*/ 0 w 38"/>
                <a:gd name="T9" fmla="*/ 10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29"/>
                <a:gd name="T17" fmla="*/ 38 w 38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29">
                  <a:moveTo>
                    <a:pt x="0" y="10"/>
                  </a:moveTo>
                  <a:lnTo>
                    <a:pt x="38" y="0"/>
                  </a:lnTo>
                  <a:lnTo>
                    <a:pt x="38" y="20"/>
                  </a:lnTo>
                  <a:lnTo>
                    <a:pt x="0" y="29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15" name="Freeform 50"/>
            <p:cNvSpPr>
              <a:spLocks/>
            </p:cNvSpPr>
            <p:nvPr/>
          </p:nvSpPr>
          <p:spPr bwMode="auto">
            <a:xfrm>
              <a:off x="3625" y="2528"/>
              <a:ext cx="39" cy="29"/>
            </a:xfrm>
            <a:custGeom>
              <a:avLst/>
              <a:gdLst>
                <a:gd name="T0" fmla="*/ 0 w 39"/>
                <a:gd name="T1" fmla="*/ 10 h 29"/>
                <a:gd name="T2" fmla="*/ 39 w 39"/>
                <a:gd name="T3" fmla="*/ 0 h 29"/>
                <a:gd name="T4" fmla="*/ 39 w 39"/>
                <a:gd name="T5" fmla="*/ 19 h 29"/>
                <a:gd name="T6" fmla="*/ 0 w 39"/>
                <a:gd name="T7" fmla="*/ 29 h 29"/>
                <a:gd name="T8" fmla="*/ 0 w 39"/>
                <a:gd name="T9" fmla="*/ 10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9"/>
                <a:gd name="T16" fmla="*/ 0 h 29"/>
                <a:gd name="T17" fmla="*/ 39 w 39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9" h="29">
                  <a:moveTo>
                    <a:pt x="0" y="10"/>
                  </a:moveTo>
                  <a:lnTo>
                    <a:pt x="39" y="0"/>
                  </a:lnTo>
                  <a:lnTo>
                    <a:pt x="39" y="19"/>
                  </a:lnTo>
                  <a:lnTo>
                    <a:pt x="0" y="29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16" name="Rectangle 51"/>
            <p:cNvSpPr>
              <a:spLocks noChangeArrowheads="1"/>
            </p:cNvSpPr>
            <p:nvPr/>
          </p:nvSpPr>
          <p:spPr bwMode="auto">
            <a:xfrm>
              <a:off x="3740" y="2528"/>
              <a:ext cx="38" cy="19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7" name="Freeform 52"/>
            <p:cNvSpPr>
              <a:spLocks/>
            </p:cNvSpPr>
            <p:nvPr/>
          </p:nvSpPr>
          <p:spPr bwMode="auto">
            <a:xfrm>
              <a:off x="3854" y="2509"/>
              <a:ext cx="38" cy="29"/>
            </a:xfrm>
            <a:custGeom>
              <a:avLst/>
              <a:gdLst>
                <a:gd name="T0" fmla="*/ 0 w 38"/>
                <a:gd name="T1" fmla="*/ 10 h 29"/>
                <a:gd name="T2" fmla="*/ 38 w 38"/>
                <a:gd name="T3" fmla="*/ 0 h 29"/>
                <a:gd name="T4" fmla="*/ 38 w 38"/>
                <a:gd name="T5" fmla="*/ 19 h 29"/>
                <a:gd name="T6" fmla="*/ 0 w 38"/>
                <a:gd name="T7" fmla="*/ 29 h 29"/>
                <a:gd name="T8" fmla="*/ 0 w 38"/>
                <a:gd name="T9" fmla="*/ 10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29"/>
                <a:gd name="T17" fmla="*/ 38 w 38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29">
                  <a:moveTo>
                    <a:pt x="0" y="10"/>
                  </a:moveTo>
                  <a:lnTo>
                    <a:pt x="38" y="0"/>
                  </a:lnTo>
                  <a:lnTo>
                    <a:pt x="38" y="19"/>
                  </a:lnTo>
                  <a:lnTo>
                    <a:pt x="0" y="29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18" name="Freeform 53"/>
            <p:cNvSpPr>
              <a:spLocks/>
            </p:cNvSpPr>
            <p:nvPr/>
          </p:nvSpPr>
          <p:spPr bwMode="auto">
            <a:xfrm>
              <a:off x="3950" y="2471"/>
              <a:ext cx="28" cy="29"/>
            </a:xfrm>
            <a:custGeom>
              <a:avLst/>
              <a:gdLst>
                <a:gd name="T0" fmla="*/ 0 w 28"/>
                <a:gd name="T1" fmla="*/ 10 h 29"/>
                <a:gd name="T2" fmla="*/ 19 w 28"/>
                <a:gd name="T3" fmla="*/ 0 h 29"/>
                <a:gd name="T4" fmla="*/ 28 w 28"/>
                <a:gd name="T5" fmla="*/ 19 h 29"/>
                <a:gd name="T6" fmla="*/ 9 w 28"/>
                <a:gd name="T7" fmla="*/ 29 h 29"/>
                <a:gd name="T8" fmla="*/ 0 w 28"/>
                <a:gd name="T9" fmla="*/ 10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"/>
                <a:gd name="T16" fmla="*/ 0 h 29"/>
                <a:gd name="T17" fmla="*/ 28 w 28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" h="29">
                  <a:moveTo>
                    <a:pt x="0" y="10"/>
                  </a:moveTo>
                  <a:lnTo>
                    <a:pt x="19" y="0"/>
                  </a:lnTo>
                  <a:lnTo>
                    <a:pt x="28" y="19"/>
                  </a:lnTo>
                  <a:lnTo>
                    <a:pt x="9" y="29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19" name="Rectangle 54"/>
            <p:cNvSpPr>
              <a:spLocks noChangeArrowheads="1"/>
            </p:cNvSpPr>
            <p:nvPr/>
          </p:nvSpPr>
          <p:spPr bwMode="auto">
            <a:xfrm>
              <a:off x="3978" y="2471"/>
              <a:ext cx="19" cy="19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0" name="Freeform 55"/>
            <p:cNvSpPr>
              <a:spLocks/>
            </p:cNvSpPr>
            <p:nvPr/>
          </p:nvSpPr>
          <p:spPr bwMode="auto">
            <a:xfrm>
              <a:off x="4074" y="2443"/>
              <a:ext cx="38" cy="28"/>
            </a:xfrm>
            <a:custGeom>
              <a:avLst/>
              <a:gdLst>
                <a:gd name="T0" fmla="*/ 0 w 38"/>
                <a:gd name="T1" fmla="*/ 9 h 28"/>
                <a:gd name="T2" fmla="*/ 38 w 38"/>
                <a:gd name="T3" fmla="*/ 0 h 28"/>
                <a:gd name="T4" fmla="*/ 38 w 38"/>
                <a:gd name="T5" fmla="*/ 19 h 28"/>
                <a:gd name="T6" fmla="*/ 0 w 38"/>
                <a:gd name="T7" fmla="*/ 28 h 28"/>
                <a:gd name="T8" fmla="*/ 0 w 38"/>
                <a:gd name="T9" fmla="*/ 9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28"/>
                <a:gd name="T17" fmla="*/ 38 w 38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28">
                  <a:moveTo>
                    <a:pt x="0" y="9"/>
                  </a:moveTo>
                  <a:lnTo>
                    <a:pt x="38" y="0"/>
                  </a:lnTo>
                  <a:lnTo>
                    <a:pt x="38" y="19"/>
                  </a:lnTo>
                  <a:lnTo>
                    <a:pt x="0" y="28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21" name="Freeform 56"/>
            <p:cNvSpPr>
              <a:spLocks/>
            </p:cNvSpPr>
            <p:nvPr/>
          </p:nvSpPr>
          <p:spPr bwMode="auto">
            <a:xfrm>
              <a:off x="4188" y="2414"/>
              <a:ext cx="38" cy="29"/>
            </a:xfrm>
            <a:custGeom>
              <a:avLst/>
              <a:gdLst>
                <a:gd name="T0" fmla="*/ 0 w 38"/>
                <a:gd name="T1" fmla="*/ 9 h 29"/>
                <a:gd name="T2" fmla="*/ 38 w 38"/>
                <a:gd name="T3" fmla="*/ 0 h 29"/>
                <a:gd name="T4" fmla="*/ 38 w 38"/>
                <a:gd name="T5" fmla="*/ 19 h 29"/>
                <a:gd name="T6" fmla="*/ 0 w 38"/>
                <a:gd name="T7" fmla="*/ 29 h 29"/>
                <a:gd name="T8" fmla="*/ 0 w 38"/>
                <a:gd name="T9" fmla="*/ 9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29"/>
                <a:gd name="T17" fmla="*/ 38 w 38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29">
                  <a:moveTo>
                    <a:pt x="0" y="9"/>
                  </a:moveTo>
                  <a:lnTo>
                    <a:pt x="38" y="0"/>
                  </a:lnTo>
                  <a:lnTo>
                    <a:pt x="38" y="19"/>
                  </a:lnTo>
                  <a:lnTo>
                    <a:pt x="0" y="2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22" name="Freeform 57"/>
            <p:cNvSpPr>
              <a:spLocks/>
            </p:cNvSpPr>
            <p:nvPr/>
          </p:nvSpPr>
          <p:spPr bwMode="auto">
            <a:xfrm>
              <a:off x="4293" y="2376"/>
              <a:ext cx="48" cy="38"/>
            </a:xfrm>
            <a:custGeom>
              <a:avLst/>
              <a:gdLst>
                <a:gd name="T0" fmla="*/ 0 w 48"/>
                <a:gd name="T1" fmla="*/ 19 h 38"/>
                <a:gd name="T2" fmla="*/ 38 w 48"/>
                <a:gd name="T3" fmla="*/ 0 h 38"/>
                <a:gd name="T4" fmla="*/ 48 w 48"/>
                <a:gd name="T5" fmla="*/ 19 h 38"/>
                <a:gd name="T6" fmla="*/ 10 w 48"/>
                <a:gd name="T7" fmla="*/ 38 h 38"/>
                <a:gd name="T8" fmla="*/ 0 w 48"/>
                <a:gd name="T9" fmla="*/ 19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38"/>
                <a:gd name="T17" fmla="*/ 48 w 48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38">
                  <a:moveTo>
                    <a:pt x="0" y="19"/>
                  </a:moveTo>
                  <a:lnTo>
                    <a:pt x="38" y="0"/>
                  </a:lnTo>
                  <a:lnTo>
                    <a:pt x="48" y="19"/>
                  </a:lnTo>
                  <a:lnTo>
                    <a:pt x="10" y="38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23" name="Freeform 58"/>
            <p:cNvSpPr>
              <a:spLocks/>
            </p:cNvSpPr>
            <p:nvPr/>
          </p:nvSpPr>
          <p:spPr bwMode="auto">
            <a:xfrm>
              <a:off x="4407" y="2338"/>
              <a:ext cx="39" cy="28"/>
            </a:xfrm>
            <a:custGeom>
              <a:avLst/>
              <a:gdLst>
                <a:gd name="T0" fmla="*/ 0 w 39"/>
                <a:gd name="T1" fmla="*/ 9 h 28"/>
                <a:gd name="T2" fmla="*/ 39 w 39"/>
                <a:gd name="T3" fmla="*/ 0 h 28"/>
                <a:gd name="T4" fmla="*/ 39 w 39"/>
                <a:gd name="T5" fmla="*/ 19 h 28"/>
                <a:gd name="T6" fmla="*/ 0 w 39"/>
                <a:gd name="T7" fmla="*/ 28 h 28"/>
                <a:gd name="T8" fmla="*/ 0 w 39"/>
                <a:gd name="T9" fmla="*/ 9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9"/>
                <a:gd name="T16" fmla="*/ 0 h 28"/>
                <a:gd name="T17" fmla="*/ 39 w 39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9" h="28">
                  <a:moveTo>
                    <a:pt x="0" y="9"/>
                  </a:moveTo>
                  <a:lnTo>
                    <a:pt x="39" y="0"/>
                  </a:lnTo>
                  <a:lnTo>
                    <a:pt x="39" y="19"/>
                  </a:lnTo>
                  <a:lnTo>
                    <a:pt x="0" y="28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24" name="Freeform 59"/>
            <p:cNvSpPr>
              <a:spLocks/>
            </p:cNvSpPr>
            <p:nvPr/>
          </p:nvSpPr>
          <p:spPr bwMode="auto">
            <a:xfrm>
              <a:off x="4512" y="2299"/>
              <a:ext cx="39" cy="29"/>
            </a:xfrm>
            <a:custGeom>
              <a:avLst/>
              <a:gdLst>
                <a:gd name="T0" fmla="*/ 0 w 39"/>
                <a:gd name="T1" fmla="*/ 10 h 29"/>
                <a:gd name="T2" fmla="*/ 29 w 39"/>
                <a:gd name="T3" fmla="*/ 0 h 29"/>
                <a:gd name="T4" fmla="*/ 39 w 39"/>
                <a:gd name="T5" fmla="*/ 20 h 29"/>
                <a:gd name="T6" fmla="*/ 10 w 39"/>
                <a:gd name="T7" fmla="*/ 29 h 29"/>
                <a:gd name="T8" fmla="*/ 0 w 39"/>
                <a:gd name="T9" fmla="*/ 10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9"/>
                <a:gd name="T16" fmla="*/ 0 h 29"/>
                <a:gd name="T17" fmla="*/ 39 w 39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9" h="29">
                  <a:moveTo>
                    <a:pt x="0" y="10"/>
                  </a:moveTo>
                  <a:lnTo>
                    <a:pt x="29" y="0"/>
                  </a:lnTo>
                  <a:lnTo>
                    <a:pt x="39" y="20"/>
                  </a:lnTo>
                  <a:lnTo>
                    <a:pt x="10" y="29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25" name="Freeform 60"/>
            <p:cNvSpPr>
              <a:spLocks/>
            </p:cNvSpPr>
            <p:nvPr/>
          </p:nvSpPr>
          <p:spPr bwMode="auto">
            <a:xfrm>
              <a:off x="4617" y="2252"/>
              <a:ext cx="48" cy="38"/>
            </a:xfrm>
            <a:custGeom>
              <a:avLst/>
              <a:gdLst>
                <a:gd name="T0" fmla="*/ 0 w 48"/>
                <a:gd name="T1" fmla="*/ 19 h 38"/>
                <a:gd name="T2" fmla="*/ 38 w 48"/>
                <a:gd name="T3" fmla="*/ 0 h 38"/>
                <a:gd name="T4" fmla="*/ 48 w 48"/>
                <a:gd name="T5" fmla="*/ 19 h 38"/>
                <a:gd name="T6" fmla="*/ 10 w 48"/>
                <a:gd name="T7" fmla="*/ 38 h 38"/>
                <a:gd name="T8" fmla="*/ 0 w 48"/>
                <a:gd name="T9" fmla="*/ 19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38"/>
                <a:gd name="T17" fmla="*/ 48 w 48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38">
                  <a:moveTo>
                    <a:pt x="0" y="19"/>
                  </a:moveTo>
                  <a:lnTo>
                    <a:pt x="38" y="0"/>
                  </a:lnTo>
                  <a:lnTo>
                    <a:pt x="48" y="19"/>
                  </a:lnTo>
                  <a:lnTo>
                    <a:pt x="10" y="38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26" name="Freeform 61"/>
            <p:cNvSpPr>
              <a:spLocks/>
            </p:cNvSpPr>
            <p:nvPr/>
          </p:nvSpPr>
          <p:spPr bwMode="auto">
            <a:xfrm>
              <a:off x="4722" y="2214"/>
              <a:ext cx="38" cy="28"/>
            </a:xfrm>
            <a:custGeom>
              <a:avLst/>
              <a:gdLst>
                <a:gd name="T0" fmla="*/ 0 w 38"/>
                <a:gd name="T1" fmla="*/ 9 h 28"/>
                <a:gd name="T2" fmla="*/ 29 w 38"/>
                <a:gd name="T3" fmla="*/ 0 h 28"/>
                <a:gd name="T4" fmla="*/ 38 w 38"/>
                <a:gd name="T5" fmla="*/ 19 h 28"/>
                <a:gd name="T6" fmla="*/ 10 w 38"/>
                <a:gd name="T7" fmla="*/ 28 h 28"/>
                <a:gd name="T8" fmla="*/ 0 w 38"/>
                <a:gd name="T9" fmla="*/ 9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28"/>
                <a:gd name="T17" fmla="*/ 38 w 38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28">
                  <a:moveTo>
                    <a:pt x="0" y="9"/>
                  </a:moveTo>
                  <a:lnTo>
                    <a:pt x="29" y="0"/>
                  </a:lnTo>
                  <a:lnTo>
                    <a:pt x="38" y="19"/>
                  </a:lnTo>
                  <a:lnTo>
                    <a:pt x="10" y="28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27" name="Rectangle 62"/>
            <p:cNvSpPr>
              <a:spLocks noChangeArrowheads="1"/>
            </p:cNvSpPr>
            <p:nvPr/>
          </p:nvSpPr>
          <p:spPr bwMode="auto">
            <a:xfrm>
              <a:off x="4760" y="2214"/>
              <a:ext cx="10" cy="19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8" name="Freeform 63"/>
            <p:cNvSpPr>
              <a:spLocks/>
            </p:cNvSpPr>
            <p:nvPr/>
          </p:nvSpPr>
          <p:spPr bwMode="auto">
            <a:xfrm>
              <a:off x="4827" y="2166"/>
              <a:ext cx="48" cy="38"/>
            </a:xfrm>
            <a:custGeom>
              <a:avLst/>
              <a:gdLst>
                <a:gd name="T0" fmla="*/ 0 w 48"/>
                <a:gd name="T1" fmla="*/ 19 h 38"/>
                <a:gd name="T2" fmla="*/ 38 w 48"/>
                <a:gd name="T3" fmla="*/ 0 h 38"/>
                <a:gd name="T4" fmla="*/ 48 w 48"/>
                <a:gd name="T5" fmla="*/ 19 h 38"/>
                <a:gd name="T6" fmla="*/ 10 w 48"/>
                <a:gd name="T7" fmla="*/ 38 h 38"/>
                <a:gd name="T8" fmla="*/ 0 w 48"/>
                <a:gd name="T9" fmla="*/ 19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38"/>
                <a:gd name="T17" fmla="*/ 48 w 48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38">
                  <a:moveTo>
                    <a:pt x="0" y="19"/>
                  </a:moveTo>
                  <a:lnTo>
                    <a:pt x="38" y="0"/>
                  </a:lnTo>
                  <a:lnTo>
                    <a:pt x="48" y="19"/>
                  </a:lnTo>
                  <a:lnTo>
                    <a:pt x="10" y="38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29" name="Freeform 64"/>
            <p:cNvSpPr>
              <a:spLocks/>
            </p:cNvSpPr>
            <p:nvPr/>
          </p:nvSpPr>
          <p:spPr bwMode="auto">
            <a:xfrm>
              <a:off x="1175" y="1212"/>
              <a:ext cx="3738" cy="1221"/>
            </a:xfrm>
            <a:custGeom>
              <a:avLst/>
              <a:gdLst>
                <a:gd name="T0" fmla="*/ 0 w 392"/>
                <a:gd name="T1" fmla="*/ 103 h 128"/>
                <a:gd name="T2" fmla="*/ 16 w 392"/>
                <a:gd name="T3" fmla="*/ 114 h 128"/>
                <a:gd name="T4" fmla="*/ 33 w 392"/>
                <a:gd name="T5" fmla="*/ 120 h 128"/>
                <a:gd name="T6" fmla="*/ 49 w 392"/>
                <a:gd name="T7" fmla="*/ 121 h 128"/>
                <a:gd name="T8" fmla="*/ 65 w 392"/>
                <a:gd name="T9" fmla="*/ 124 h 128"/>
                <a:gd name="T10" fmla="*/ 82 w 392"/>
                <a:gd name="T11" fmla="*/ 128 h 128"/>
                <a:gd name="T12" fmla="*/ 98 w 392"/>
                <a:gd name="T13" fmla="*/ 127 h 128"/>
                <a:gd name="T14" fmla="*/ 114 w 392"/>
                <a:gd name="T15" fmla="*/ 126 h 128"/>
                <a:gd name="T16" fmla="*/ 131 w 392"/>
                <a:gd name="T17" fmla="*/ 128 h 128"/>
                <a:gd name="T18" fmla="*/ 147 w 392"/>
                <a:gd name="T19" fmla="*/ 123 h 128"/>
                <a:gd name="T20" fmla="*/ 163 w 392"/>
                <a:gd name="T21" fmla="*/ 118 h 128"/>
                <a:gd name="T22" fmla="*/ 180 w 392"/>
                <a:gd name="T23" fmla="*/ 112 h 128"/>
                <a:gd name="T24" fmla="*/ 196 w 392"/>
                <a:gd name="T25" fmla="*/ 107 h 128"/>
                <a:gd name="T26" fmla="*/ 212 w 392"/>
                <a:gd name="T27" fmla="*/ 99 h 128"/>
                <a:gd name="T28" fmla="*/ 229 w 392"/>
                <a:gd name="T29" fmla="*/ 90 h 128"/>
                <a:gd name="T30" fmla="*/ 245 w 392"/>
                <a:gd name="T31" fmla="*/ 79 h 128"/>
                <a:gd name="T32" fmla="*/ 261 w 392"/>
                <a:gd name="T33" fmla="*/ 64 h 128"/>
                <a:gd name="T34" fmla="*/ 278 w 392"/>
                <a:gd name="T35" fmla="*/ 50 h 128"/>
                <a:gd name="T36" fmla="*/ 294 w 392"/>
                <a:gd name="T37" fmla="*/ 42 h 128"/>
                <a:gd name="T38" fmla="*/ 310 w 392"/>
                <a:gd name="T39" fmla="*/ 38 h 128"/>
                <a:gd name="T40" fmla="*/ 327 w 392"/>
                <a:gd name="T41" fmla="*/ 33 h 128"/>
                <a:gd name="T42" fmla="*/ 343 w 392"/>
                <a:gd name="T43" fmla="*/ 21 h 128"/>
                <a:gd name="T44" fmla="*/ 359 w 392"/>
                <a:gd name="T45" fmla="*/ 15 h 128"/>
                <a:gd name="T46" fmla="*/ 376 w 392"/>
                <a:gd name="T47" fmla="*/ 5 h 128"/>
                <a:gd name="T48" fmla="*/ 392 w 392"/>
                <a:gd name="T49" fmla="*/ 0 h 12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92"/>
                <a:gd name="T76" fmla="*/ 0 h 128"/>
                <a:gd name="T77" fmla="*/ 392 w 392"/>
                <a:gd name="T78" fmla="*/ 128 h 128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92" h="128">
                  <a:moveTo>
                    <a:pt x="0" y="103"/>
                  </a:moveTo>
                  <a:lnTo>
                    <a:pt x="16" y="114"/>
                  </a:lnTo>
                  <a:lnTo>
                    <a:pt x="33" y="120"/>
                  </a:lnTo>
                  <a:lnTo>
                    <a:pt x="49" y="121"/>
                  </a:lnTo>
                  <a:lnTo>
                    <a:pt x="65" y="124"/>
                  </a:lnTo>
                  <a:lnTo>
                    <a:pt x="82" y="128"/>
                  </a:lnTo>
                  <a:lnTo>
                    <a:pt x="98" y="127"/>
                  </a:lnTo>
                  <a:lnTo>
                    <a:pt x="114" y="126"/>
                  </a:lnTo>
                  <a:lnTo>
                    <a:pt x="131" y="128"/>
                  </a:lnTo>
                  <a:lnTo>
                    <a:pt x="147" y="123"/>
                  </a:lnTo>
                  <a:lnTo>
                    <a:pt x="163" y="118"/>
                  </a:lnTo>
                  <a:lnTo>
                    <a:pt x="180" y="112"/>
                  </a:lnTo>
                  <a:lnTo>
                    <a:pt x="196" y="107"/>
                  </a:lnTo>
                  <a:lnTo>
                    <a:pt x="212" y="99"/>
                  </a:lnTo>
                  <a:lnTo>
                    <a:pt x="229" y="90"/>
                  </a:lnTo>
                  <a:lnTo>
                    <a:pt x="245" y="79"/>
                  </a:lnTo>
                  <a:lnTo>
                    <a:pt x="261" y="64"/>
                  </a:lnTo>
                  <a:lnTo>
                    <a:pt x="278" y="50"/>
                  </a:lnTo>
                  <a:lnTo>
                    <a:pt x="294" y="42"/>
                  </a:lnTo>
                  <a:lnTo>
                    <a:pt x="310" y="38"/>
                  </a:lnTo>
                  <a:lnTo>
                    <a:pt x="327" y="33"/>
                  </a:lnTo>
                  <a:lnTo>
                    <a:pt x="343" y="21"/>
                  </a:lnTo>
                  <a:lnTo>
                    <a:pt x="359" y="15"/>
                  </a:lnTo>
                  <a:lnTo>
                    <a:pt x="376" y="5"/>
                  </a:lnTo>
                  <a:lnTo>
                    <a:pt x="392" y="0"/>
                  </a:lnTo>
                </a:path>
              </a:pathLst>
            </a:custGeom>
            <a:noFill/>
            <a:ln w="50800">
              <a:solidFill>
                <a:srgbClr val="FF8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30" name="Freeform 65"/>
            <p:cNvSpPr>
              <a:spLocks/>
            </p:cNvSpPr>
            <p:nvPr/>
          </p:nvSpPr>
          <p:spPr bwMode="auto">
            <a:xfrm>
              <a:off x="1175" y="1279"/>
              <a:ext cx="3738" cy="1354"/>
            </a:xfrm>
            <a:custGeom>
              <a:avLst/>
              <a:gdLst>
                <a:gd name="T0" fmla="*/ 0 w 392"/>
                <a:gd name="T1" fmla="*/ 96 h 142"/>
                <a:gd name="T2" fmla="*/ 16 w 392"/>
                <a:gd name="T3" fmla="*/ 105 h 142"/>
                <a:gd name="T4" fmla="*/ 33 w 392"/>
                <a:gd name="T5" fmla="*/ 123 h 142"/>
                <a:gd name="T6" fmla="*/ 49 w 392"/>
                <a:gd name="T7" fmla="*/ 125 h 142"/>
                <a:gd name="T8" fmla="*/ 65 w 392"/>
                <a:gd name="T9" fmla="*/ 135 h 142"/>
                <a:gd name="T10" fmla="*/ 82 w 392"/>
                <a:gd name="T11" fmla="*/ 142 h 142"/>
                <a:gd name="T12" fmla="*/ 98 w 392"/>
                <a:gd name="T13" fmla="*/ 140 h 142"/>
                <a:gd name="T14" fmla="*/ 114 w 392"/>
                <a:gd name="T15" fmla="*/ 127 h 142"/>
                <a:gd name="T16" fmla="*/ 131 w 392"/>
                <a:gd name="T17" fmla="*/ 127 h 142"/>
                <a:gd name="T18" fmla="*/ 147 w 392"/>
                <a:gd name="T19" fmla="*/ 123 h 142"/>
                <a:gd name="T20" fmla="*/ 163 w 392"/>
                <a:gd name="T21" fmla="*/ 111 h 142"/>
                <a:gd name="T22" fmla="*/ 180 w 392"/>
                <a:gd name="T23" fmla="*/ 111 h 142"/>
                <a:gd name="T24" fmla="*/ 196 w 392"/>
                <a:gd name="T25" fmla="*/ 105 h 142"/>
                <a:gd name="T26" fmla="*/ 212 w 392"/>
                <a:gd name="T27" fmla="*/ 91 h 142"/>
                <a:gd name="T28" fmla="*/ 229 w 392"/>
                <a:gd name="T29" fmla="*/ 83 h 142"/>
                <a:gd name="T30" fmla="*/ 245 w 392"/>
                <a:gd name="T31" fmla="*/ 71 h 142"/>
                <a:gd name="T32" fmla="*/ 261 w 392"/>
                <a:gd name="T33" fmla="*/ 59 h 142"/>
                <a:gd name="T34" fmla="*/ 278 w 392"/>
                <a:gd name="T35" fmla="*/ 49 h 142"/>
                <a:gd name="T36" fmla="*/ 294 w 392"/>
                <a:gd name="T37" fmla="*/ 56 h 142"/>
                <a:gd name="T38" fmla="*/ 310 w 392"/>
                <a:gd name="T39" fmla="*/ 51 h 142"/>
                <a:gd name="T40" fmla="*/ 327 w 392"/>
                <a:gd name="T41" fmla="*/ 37 h 142"/>
                <a:gd name="T42" fmla="*/ 343 w 392"/>
                <a:gd name="T43" fmla="*/ 25 h 142"/>
                <a:gd name="T44" fmla="*/ 359 w 392"/>
                <a:gd name="T45" fmla="*/ 8 h 142"/>
                <a:gd name="T46" fmla="*/ 376 w 392"/>
                <a:gd name="T47" fmla="*/ 8 h 142"/>
                <a:gd name="T48" fmla="*/ 392 w 392"/>
                <a:gd name="T49" fmla="*/ 0 h 14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92"/>
                <a:gd name="T76" fmla="*/ 0 h 142"/>
                <a:gd name="T77" fmla="*/ 392 w 392"/>
                <a:gd name="T78" fmla="*/ 142 h 14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92" h="142">
                  <a:moveTo>
                    <a:pt x="0" y="96"/>
                  </a:moveTo>
                  <a:lnTo>
                    <a:pt x="16" y="105"/>
                  </a:lnTo>
                  <a:lnTo>
                    <a:pt x="33" y="123"/>
                  </a:lnTo>
                  <a:lnTo>
                    <a:pt x="49" y="125"/>
                  </a:lnTo>
                  <a:lnTo>
                    <a:pt x="65" y="135"/>
                  </a:lnTo>
                  <a:lnTo>
                    <a:pt x="82" y="142"/>
                  </a:lnTo>
                  <a:lnTo>
                    <a:pt x="98" y="140"/>
                  </a:lnTo>
                  <a:lnTo>
                    <a:pt x="114" y="127"/>
                  </a:lnTo>
                  <a:lnTo>
                    <a:pt x="131" y="127"/>
                  </a:lnTo>
                  <a:lnTo>
                    <a:pt x="147" y="123"/>
                  </a:lnTo>
                  <a:lnTo>
                    <a:pt x="163" y="111"/>
                  </a:lnTo>
                  <a:lnTo>
                    <a:pt x="180" y="111"/>
                  </a:lnTo>
                  <a:lnTo>
                    <a:pt x="196" y="105"/>
                  </a:lnTo>
                  <a:lnTo>
                    <a:pt x="212" y="91"/>
                  </a:lnTo>
                  <a:lnTo>
                    <a:pt x="229" y="83"/>
                  </a:lnTo>
                  <a:lnTo>
                    <a:pt x="245" y="71"/>
                  </a:lnTo>
                  <a:lnTo>
                    <a:pt x="261" y="59"/>
                  </a:lnTo>
                  <a:lnTo>
                    <a:pt x="278" y="49"/>
                  </a:lnTo>
                  <a:lnTo>
                    <a:pt x="294" y="56"/>
                  </a:lnTo>
                  <a:lnTo>
                    <a:pt x="310" y="51"/>
                  </a:lnTo>
                  <a:lnTo>
                    <a:pt x="327" y="37"/>
                  </a:lnTo>
                  <a:lnTo>
                    <a:pt x="343" y="25"/>
                  </a:lnTo>
                  <a:lnTo>
                    <a:pt x="359" y="8"/>
                  </a:lnTo>
                  <a:lnTo>
                    <a:pt x="376" y="8"/>
                  </a:lnTo>
                  <a:lnTo>
                    <a:pt x="392" y="0"/>
                  </a:lnTo>
                </a:path>
              </a:pathLst>
            </a:custGeom>
            <a:noFill/>
            <a:ln w="50800">
              <a:solidFill>
                <a:srgbClr val="8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31" name="Freeform 66"/>
            <p:cNvSpPr>
              <a:spLocks/>
            </p:cNvSpPr>
            <p:nvPr/>
          </p:nvSpPr>
          <p:spPr bwMode="auto">
            <a:xfrm>
              <a:off x="1175" y="1155"/>
              <a:ext cx="3738" cy="1364"/>
            </a:xfrm>
            <a:custGeom>
              <a:avLst/>
              <a:gdLst>
                <a:gd name="T0" fmla="*/ 0 w 392"/>
                <a:gd name="T1" fmla="*/ 109 h 143"/>
                <a:gd name="T2" fmla="*/ 16 w 392"/>
                <a:gd name="T3" fmla="*/ 117 h 143"/>
                <a:gd name="T4" fmla="*/ 33 w 392"/>
                <a:gd name="T5" fmla="*/ 118 h 143"/>
                <a:gd name="T6" fmla="*/ 49 w 392"/>
                <a:gd name="T7" fmla="*/ 143 h 143"/>
                <a:gd name="T8" fmla="*/ 65 w 392"/>
                <a:gd name="T9" fmla="*/ 124 h 143"/>
                <a:gd name="T10" fmla="*/ 82 w 392"/>
                <a:gd name="T11" fmla="*/ 115 h 143"/>
                <a:gd name="T12" fmla="*/ 98 w 392"/>
                <a:gd name="T13" fmla="*/ 127 h 143"/>
                <a:gd name="T14" fmla="*/ 114 w 392"/>
                <a:gd name="T15" fmla="*/ 124 h 143"/>
                <a:gd name="T16" fmla="*/ 131 w 392"/>
                <a:gd name="T17" fmla="*/ 140 h 143"/>
                <a:gd name="T18" fmla="*/ 147 w 392"/>
                <a:gd name="T19" fmla="*/ 141 h 143"/>
                <a:gd name="T20" fmla="*/ 163 w 392"/>
                <a:gd name="T21" fmla="*/ 128 h 143"/>
                <a:gd name="T22" fmla="*/ 180 w 392"/>
                <a:gd name="T23" fmla="*/ 111 h 143"/>
                <a:gd name="T24" fmla="*/ 196 w 392"/>
                <a:gd name="T25" fmla="*/ 119 h 143"/>
                <a:gd name="T26" fmla="*/ 212 w 392"/>
                <a:gd name="T27" fmla="*/ 110 h 143"/>
                <a:gd name="T28" fmla="*/ 229 w 392"/>
                <a:gd name="T29" fmla="*/ 89 h 143"/>
                <a:gd name="T30" fmla="*/ 245 w 392"/>
                <a:gd name="T31" fmla="*/ 87 h 143"/>
                <a:gd name="T32" fmla="*/ 261 w 392"/>
                <a:gd name="T33" fmla="*/ 92 h 143"/>
                <a:gd name="T34" fmla="*/ 278 w 392"/>
                <a:gd name="T35" fmla="*/ 84 h 143"/>
                <a:gd name="T36" fmla="*/ 294 w 392"/>
                <a:gd name="T37" fmla="*/ 70 h 143"/>
                <a:gd name="T38" fmla="*/ 310 w 392"/>
                <a:gd name="T39" fmla="*/ 65 h 143"/>
                <a:gd name="T40" fmla="*/ 327 w 392"/>
                <a:gd name="T41" fmla="*/ 55 h 143"/>
                <a:gd name="T42" fmla="*/ 343 w 392"/>
                <a:gd name="T43" fmla="*/ 44 h 143"/>
                <a:gd name="T44" fmla="*/ 359 w 392"/>
                <a:gd name="T45" fmla="*/ 36 h 143"/>
                <a:gd name="T46" fmla="*/ 376 w 392"/>
                <a:gd name="T47" fmla="*/ 45 h 143"/>
                <a:gd name="T48" fmla="*/ 392 w 392"/>
                <a:gd name="T49" fmla="*/ 0 h 1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92"/>
                <a:gd name="T76" fmla="*/ 0 h 143"/>
                <a:gd name="T77" fmla="*/ 392 w 392"/>
                <a:gd name="T78" fmla="*/ 143 h 14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92" h="143">
                  <a:moveTo>
                    <a:pt x="0" y="109"/>
                  </a:moveTo>
                  <a:lnTo>
                    <a:pt x="16" y="117"/>
                  </a:lnTo>
                  <a:lnTo>
                    <a:pt x="33" y="118"/>
                  </a:lnTo>
                  <a:lnTo>
                    <a:pt x="49" y="143"/>
                  </a:lnTo>
                  <a:lnTo>
                    <a:pt x="65" y="124"/>
                  </a:lnTo>
                  <a:lnTo>
                    <a:pt x="82" y="115"/>
                  </a:lnTo>
                  <a:lnTo>
                    <a:pt x="98" y="127"/>
                  </a:lnTo>
                  <a:lnTo>
                    <a:pt x="114" y="124"/>
                  </a:lnTo>
                  <a:lnTo>
                    <a:pt x="131" y="140"/>
                  </a:lnTo>
                  <a:lnTo>
                    <a:pt x="147" y="141"/>
                  </a:lnTo>
                  <a:lnTo>
                    <a:pt x="163" y="128"/>
                  </a:lnTo>
                  <a:lnTo>
                    <a:pt x="180" y="111"/>
                  </a:lnTo>
                  <a:lnTo>
                    <a:pt x="196" y="119"/>
                  </a:lnTo>
                  <a:lnTo>
                    <a:pt x="212" y="110"/>
                  </a:lnTo>
                  <a:lnTo>
                    <a:pt x="229" y="89"/>
                  </a:lnTo>
                  <a:lnTo>
                    <a:pt x="245" y="87"/>
                  </a:lnTo>
                  <a:lnTo>
                    <a:pt x="261" y="92"/>
                  </a:lnTo>
                  <a:lnTo>
                    <a:pt x="278" y="84"/>
                  </a:lnTo>
                  <a:lnTo>
                    <a:pt x="294" y="70"/>
                  </a:lnTo>
                  <a:lnTo>
                    <a:pt x="310" y="65"/>
                  </a:lnTo>
                  <a:lnTo>
                    <a:pt x="327" y="55"/>
                  </a:lnTo>
                  <a:lnTo>
                    <a:pt x="343" y="44"/>
                  </a:lnTo>
                  <a:lnTo>
                    <a:pt x="359" y="36"/>
                  </a:lnTo>
                  <a:lnTo>
                    <a:pt x="376" y="45"/>
                  </a:lnTo>
                  <a:lnTo>
                    <a:pt x="392" y="0"/>
                  </a:lnTo>
                </a:path>
              </a:pathLst>
            </a:custGeom>
            <a:noFill/>
            <a:ln w="50800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32" name="Freeform 67"/>
            <p:cNvSpPr>
              <a:spLocks/>
            </p:cNvSpPr>
            <p:nvPr/>
          </p:nvSpPr>
          <p:spPr bwMode="auto">
            <a:xfrm>
              <a:off x="1175" y="2051"/>
              <a:ext cx="2651" cy="869"/>
            </a:xfrm>
            <a:custGeom>
              <a:avLst/>
              <a:gdLst>
                <a:gd name="T0" fmla="*/ 0 w 278"/>
                <a:gd name="T1" fmla="*/ 15 h 91"/>
                <a:gd name="T2" fmla="*/ 16 w 278"/>
                <a:gd name="T3" fmla="*/ 26 h 91"/>
                <a:gd name="T4" fmla="*/ 33 w 278"/>
                <a:gd name="T5" fmla="*/ 42 h 91"/>
                <a:gd name="T6" fmla="*/ 49 w 278"/>
                <a:gd name="T7" fmla="*/ 50 h 91"/>
                <a:gd name="T8" fmla="*/ 65 w 278"/>
                <a:gd name="T9" fmla="*/ 67 h 91"/>
                <a:gd name="T10" fmla="*/ 82 w 278"/>
                <a:gd name="T11" fmla="*/ 83 h 91"/>
                <a:gd name="T12" fmla="*/ 98 w 278"/>
                <a:gd name="T13" fmla="*/ 91 h 91"/>
                <a:gd name="T14" fmla="*/ 114 w 278"/>
                <a:gd name="T15" fmla="*/ 84 h 91"/>
                <a:gd name="T16" fmla="*/ 131 w 278"/>
                <a:gd name="T17" fmla="*/ 73 h 91"/>
                <a:gd name="T18" fmla="*/ 147 w 278"/>
                <a:gd name="T19" fmla="*/ 83 h 91"/>
                <a:gd name="T20" fmla="*/ 163 w 278"/>
                <a:gd name="T21" fmla="*/ 90 h 91"/>
                <a:gd name="T22" fmla="*/ 180 w 278"/>
                <a:gd name="T23" fmla="*/ 84 h 91"/>
                <a:gd name="T24" fmla="*/ 196 w 278"/>
                <a:gd name="T25" fmla="*/ 66 h 91"/>
                <a:gd name="T26" fmla="*/ 212 w 278"/>
                <a:gd name="T27" fmla="*/ 65 h 91"/>
                <a:gd name="T28" fmla="*/ 229 w 278"/>
                <a:gd name="T29" fmla="*/ 55 h 91"/>
                <a:gd name="T30" fmla="*/ 245 w 278"/>
                <a:gd name="T31" fmla="*/ 37 h 91"/>
                <a:gd name="T32" fmla="*/ 261 w 278"/>
                <a:gd name="T33" fmla="*/ 11 h 91"/>
                <a:gd name="T34" fmla="*/ 278 w 278"/>
                <a:gd name="T35" fmla="*/ 0 h 9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78"/>
                <a:gd name="T55" fmla="*/ 0 h 91"/>
                <a:gd name="T56" fmla="*/ 278 w 278"/>
                <a:gd name="T57" fmla="*/ 91 h 9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78" h="91">
                  <a:moveTo>
                    <a:pt x="0" y="15"/>
                  </a:moveTo>
                  <a:lnTo>
                    <a:pt x="16" y="26"/>
                  </a:lnTo>
                  <a:lnTo>
                    <a:pt x="33" y="42"/>
                  </a:lnTo>
                  <a:lnTo>
                    <a:pt x="49" y="50"/>
                  </a:lnTo>
                  <a:lnTo>
                    <a:pt x="65" y="67"/>
                  </a:lnTo>
                  <a:lnTo>
                    <a:pt x="82" y="83"/>
                  </a:lnTo>
                  <a:lnTo>
                    <a:pt x="98" y="91"/>
                  </a:lnTo>
                  <a:lnTo>
                    <a:pt x="114" y="84"/>
                  </a:lnTo>
                  <a:lnTo>
                    <a:pt x="131" y="73"/>
                  </a:lnTo>
                  <a:lnTo>
                    <a:pt x="147" y="83"/>
                  </a:lnTo>
                  <a:lnTo>
                    <a:pt x="163" y="90"/>
                  </a:lnTo>
                  <a:lnTo>
                    <a:pt x="180" y="84"/>
                  </a:lnTo>
                  <a:lnTo>
                    <a:pt x="196" y="66"/>
                  </a:lnTo>
                  <a:lnTo>
                    <a:pt x="212" y="65"/>
                  </a:lnTo>
                  <a:lnTo>
                    <a:pt x="229" y="55"/>
                  </a:lnTo>
                  <a:lnTo>
                    <a:pt x="245" y="37"/>
                  </a:lnTo>
                  <a:lnTo>
                    <a:pt x="261" y="11"/>
                  </a:lnTo>
                  <a:lnTo>
                    <a:pt x="278" y="0"/>
                  </a:lnTo>
                </a:path>
              </a:pathLst>
            </a:custGeom>
            <a:noFill/>
            <a:ln w="50800">
              <a:solidFill>
                <a:srgbClr val="008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33" name="Freeform 68"/>
            <p:cNvSpPr>
              <a:spLocks/>
            </p:cNvSpPr>
            <p:nvPr/>
          </p:nvSpPr>
          <p:spPr bwMode="auto">
            <a:xfrm>
              <a:off x="1175" y="2194"/>
              <a:ext cx="3738" cy="0"/>
            </a:xfrm>
            <a:custGeom>
              <a:avLst/>
              <a:gdLst>
                <a:gd name="T0" fmla="*/ 0 w 392"/>
                <a:gd name="T1" fmla="*/ 16 w 392"/>
                <a:gd name="T2" fmla="*/ 33 w 392"/>
                <a:gd name="T3" fmla="*/ 49 w 392"/>
                <a:gd name="T4" fmla="*/ 65 w 392"/>
                <a:gd name="T5" fmla="*/ 82 w 392"/>
                <a:gd name="T6" fmla="*/ 98 w 392"/>
                <a:gd name="T7" fmla="*/ 114 w 392"/>
                <a:gd name="T8" fmla="*/ 131 w 392"/>
                <a:gd name="T9" fmla="*/ 147 w 392"/>
                <a:gd name="T10" fmla="*/ 163 w 392"/>
                <a:gd name="T11" fmla="*/ 180 w 392"/>
                <a:gd name="T12" fmla="*/ 196 w 392"/>
                <a:gd name="T13" fmla="*/ 212 w 392"/>
                <a:gd name="T14" fmla="*/ 229 w 392"/>
                <a:gd name="T15" fmla="*/ 245 w 392"/>
                <a:gd name="T16" fmla="*/ 261 w 392"/>
                <a:gd name="T17" fmla="*/ 278 w 392"/>
                <a:gd name="T18" fmla="*/ 294 w 392"/>
                <a:gd name="T19" fmla="*/ 310 w 392"/>
                <a:gd name="T20" fmla="*/ 327 w 392"/>
                <a:gd name="T21" fmla="*/ 343 w 392"/>
                <a:gd name="T22" fmla="*/ 359 w 392"/>
                <a:gd name="T23" fmla="*/ 376 w 392"/>
                <a:gd name="T24" fmla="*/ 392 w 392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w 392"/>
                <a:gd name="T51" fmla="*/ 392 w 392"/>
              </a:gdLst>
              <a:ahLst/>
              <a:cxnLst>
                <a:cxn ang="T25">
                  <a:pos x="T0" y="0"/>
                </a:cxn>
                <a:cxn ang="T26">
                  <a:pos x="T1" y="0"/>
                </a:cxn>
                <a:cxn ang="T27">
                  <a:pos x="T2" y="0"/>
                </a:cxn>
                <a:cxn ang="T28">
                  <a:pos x="T3" y="0"/>
                </a:cxn>
                <a:cxn ang="T29">
                  <a:pos x="T4" y="0"/>
                </a:cxn>
                <a:cxn ang="T30">
                  <a:pos x="T5" y="0"/>
                </a:cxn>
                <a:cxn ang="T31">
                  <a:pos x="T6" y="0"/>
                </a:cxn>
                <a:cxn ang="T32">
                  <a:pos x="T7" y="0"/>
                </a:cxn>
                <a:cxn ang="T33">
                  <a:pos x="T8" y="0"/>
                </a:cxn>
                <a:cxn ang="T34">
                  <a:pos x="T9" y="0"/>
                </a:cxn>
                <a:cxn ang="T35">
                  <a:pos x="T10" y="0"/>
                </a:cxn>
                <a:cxn ang="T36">
                  <a:pos x="T11" y="0"/>
                </a:cxn>
                <a:cxn ang="T37">
                  <a:pos x="T12" y="0"/>
                </a:cxn>
                <a:cxn ang="T38">
                  <a:pos x="T13" y="0"/>
                </a:cxn>
                <a:cxn ang="T39">
                  <a:pos x="T14" y="0"/>
                </a:cxn>
                <a:cxn ang="T40">
                  <a:pos x="T15" y="0"/>
                </a:cxn>
                <a:cxn ang="T41">
                  <a:pos x="T16" y="0"/>
                </a:cxn>
                <a:cxn ang="T42">
                  <a:pos x="T17" y="0"/>
                </a:cxn>
                <a:cxn ang="T43">
                  <a:pos x="T18" y="0"/>
                </a:cxn>
                <a:cxn ang="T44">
                  <a:pos x="T19" y="0"/>
                </a:cxn>
                <a:cxn ang="T45">
                  <a:pos x="T20" y="0"/>
                </a:cxn>
                <a:cxn ang="T46">
                  <a:pos x="T21" y="0"/>
                </a:cxn>
                <a:cxn ang="T47">
                  <a:pos x="T22" y="0"/>
                </a:cxn>
                <a:cxn ang="T48">
                  <a:pos x="T23" y="0"/>
                </a:cxn>
                <a:cxn ang="T49">
                  <a:pos x="T24" y="0"/>
                </a:cxn>
              </a:cxnLst>
              <a:rect l="T50" t="0" r="T51" b="0"/>
              <a:pathLst>
                <a:path w="392">
                  <a:moveTo>
                    <a:pt x="0" y="0"/>
                  </a:moveTo>
                  <a:lnTo>
                    <a:pt x="16" y="0"/>
                  </a:lnTo>
                  <a:lnTo>
                    <a:pt x="33" y="0"/>
                  </a:lnTo>
                  <a:lnTo>
                    <a:pt x="49" y="0"/>
                  </a:lnTo>
                  <a:lnTo>
                    <a:pt x="65" y="0"/>
                  </a:lnTo>
                  <a:lnTo>
                    <a:pt x="82" y="0"/>
                  </a:lnTo>
                  <a:lnTo>
                    <a:pt x="98" y="0"/>
                  </a:lnTo>
                  <a:lnTo>
                    <a:pt x="114" y="0"/>
                  </a:lnTo>
                  <a:lnTo>
                    <a:pt x="131" y="0"/>
                  </a:lnTo>
                  <a:lnTo>
                    <a:pt x="147" y="0"/>
                  </a:lnTo>
                  <a:lnTo>
                    <a:pt x="163" y="0"/>
                  </a:lnTo>
                  <a:lnTo>
                    <a:pt x="180" y="0"/>
                  </a:lnTo>
                  <a:lnTo>
                    <a:pt x="196" y="0"/>
                  </a:lnTo>
                  <a:lnTo>
                    <a:pt x="212" y="0"/>
                  </a:lnTo>
                  <a:lnTo>
                    <a:pt x="229" y="0"/>
                  </a:lnTo>
                  <a:lnTo>
                    <a:pt x="245" y="0"/>
                  </a:lnTo>
                  <a:lnTo>
                    <a:pt x="261" y="0"/>
                  </a:lnTo>
                  <a:lnTo>
                    <a:pt x="278" y="0"/>
                  </a:lnTo>
                  <a:lnTo>
                    <a:pt x="294" y="0"/>
                  </a:lnTo>
                  <a:lnTo>
                    <a:pt x="310" y="0"/>
                  </a:lnTo>
                  <a:lnTo>
                    <a:pt x="327" y="0"/>
                  </a:lnTo>
                  <a:lnTo>
                    <a:pt x="343" y="0"/>
                  </a:lnTo>
                  <a:lnTo>
                    <a:pt x="359" y="0"/>
                  </a:lnTo>
                  <a:lnTo>
                    <a:pt x="376" y="0"/>
                  </a:lnTo>
                  <a:lnTo>
                    <a:pt x="392" y="0"/>
                  </a:lnTo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34" name="Rectangle 69"/>
            <p:cNvSpPr>
              <a:spLocks noChangeArrowheads="1"/>
            </p:cNvSpPr>
            <p:nvPr/>
          </p:nvSpPr>
          <p:spPr bwMode="auto">
            <a:xfrm>
              <a:off x="1737" y="907"/>
              <a:ext cx="2432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900" b="1">
                  <a:solidFill>
                    <a:srgbClr val="000000"/>
                  </a:solidFill>
                </a:rPr>
                <a:t>Recovery from UK Recessions</a:t>
              </a:r>
              <a:endParaRPr lang="en-GB"/>
            </a:p>
          </p:txBody>
        </p:sp>
        <p:sp>
          <p:nvSpPr>
            <p:cNvPr id="7235" name="Rectangle 70"/>
            <p:cNvSpPr>
              <a:spLocks noChangeArrowheads="1"/>
            </p:cNvSpPr>
            <p:nvPr/>
          </p:nvSpPr>
          <p:spPr bwMode="auto">
            <a:xfrm>
              <a:off x="1404" y="1097"/>
              <a:ext cx="2918" cy="1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600" b="1">
                  <a:solidFill>
                    <a:srgbClr val="000000"/>
                  </a:solidFill>
                </a:rPr>
                <a:t>(100 = quarter prior to 1st quarter of contraction)</a:t>
              </a:r>
              <a:endParaRPr lang="en-GB"/>
            </a:p>
          </p:txBody>
        </p:sp>
        <p:sp>
          <p:nvSpPr>
            <p:cNvPr id="7236" name="Rectangle 71"/>
            <p:cNvSpPr>
              <a:spLocks noChangeArrowheads="1"/>
            </p:cNvSpPr>
            <p:nvPr/>
          </p:nvSpPr>
          <p:spPr bwMode="auto">
            <a:xfrm>
              <a:off x="984" y="2891"/>
              <a:ext cx="172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300">
                  <a:solidFill>
                    <a:srgbClr val="000000"/>
                  </a:solidFill>
                </a:rPr>
                <a:t>92</a:t>
              </a:r>
              <a:endParaRPr lang="en-GB"/>
            </a:p>
          </p:txBody>
        </p:sp>
        <p:sp>
          <p:nvSpPr>
            <p:cNvPr id="7237" name="Rectangle 72"/>
            <p:cNvSpPr>
              <a:spLocks noChangeArrowheads="1"/>
            </p:cNvSpPr>
            <p:nvPr/>
          </p:nvSpPr>
          <p:spPr bwMode="auto">
            <a:xfrm>
              <a:off x="984" y="2700"/>
              <a:ext cx="172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300">
                  <a:solidFill>
                    <a:srgbClr val="000000"/>
                  </a:solidFill>
                </a:rPr>
                <a:t>94</a:t>
              </a:r>
              <a:endParaRPr lang="en-GB"/>
            </a:p>
          </p:txBody>
        </p:sp>
        <p:sp>
          <p:nvSpPr>
            <p:cNvPr id="7238" name="Rectangle 73"/>
            <p:cNvSpPr>
              <a:spLocks noChangeArrowheads="1"/>
            </p:cNvSpPr>
            <p:nvPr/>
          </p:nvSpPr>
          <p:spPr bwMode="auto">
            <a:xfrm>
              <a:off x="984" y="2509"/>
              <a:ext cx="172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300">
                  <a:solidFill>
                    <a:srgbClr val="000000"/>
                  </a:solidFill>
                </a:rPr>
                <a:t>96</a:t>
              </a:r>
              <a:endParaRPr lang="en-GB"/>
            </a:p>
          </p:txBody>
        </p:sp>
        <p:sp>
          <p:nvSpPr>
            <p:cNvPr id="7239" name="Rectangle 74"/>
            <p:cNvSpPr>
              <a:spLocks noChangeArrowheads="1"/>
            </p:cNvSpPr>
            <p:nvPr/>
          </p:nvSpPr>
          <p:spPr bwMode="auto">
            <a:xfrm>
              <a:off x="984" y="2319"/>
              <a:ext cx="172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300">
                  <a:solidFill>
                    <a:srgbClr val="000000"/>
                  </a:solidFill>
                </a:rPr>
                <a:t>98</a:t>
              </a:r>
              <a:endParaRPr lang="en-GB"/>
            </a:p>
          </p:txBody>
        </p:sp>
        <p:sp>
          <p:nvSpPr>
            <p:cNvPr id="7240" name="Rectangle 75"/>
            <p:cNvSpPr>
              <a:spLocks noChangeArrowheads="1"/>
            </p:cNvSpPr>
            <p:nvPr/>
          </p:nvSpPr>
          <p:spPr bwMode="auto">
            <a:xfrm>
              <a:off x="927" y="2128"/>
              <a:ext cx="238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300">
                  <a:solidFill>
                    <a:srgbClr val="000000"/>
                  </a:solidFill>
                </a:rPr>
                <a:t>100</a:t>
              </a:r>
              <a:endParaRPr lang="en-GB"/>
            </a:p>
          </p:txBody>
        </p:sp>
        <p:sp>
          <p:nvSpPr>
            <p:cNvPr id="7241" name="Rectangle 76"/>
            <p:cNvSpPr>
              <a:spLocks noChangeArrowheads="1"/>
            </p:cNvSpPr>
            <p:nvPr/>
          </p:nvSpPr>
          <p:spPr bwMode="auto">
            <a:xfrm>
              <a:off x="927" y="1927"/>
              <a:ext cx="238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300">
                  <a:solidFill>
                    <a:srgbClr val="000000"/>
                  </a:solidFill>
                </a:rPr>
                <a:t>102</a:t>
              </a:r>
              <a:endParaRPr lang="en-GB"/>
            </a:p>
          </p:txBody>
        </p:sp>
        <p:sp>
          <p:nvSpPr>
            <p:cNvPr id="7242" name="Rectangle 77"/>
            <p:cNvSpPr>
              <a:spLocks noChangeArrowheads="1"/>
            </p:cNvSpPr>
            <p:nvPr/>
          </p:nvSpPr>
          <p:spPr bwMode="auto">
            <a:xfrm>
              <a:off x="927" y="1737"/>
              <a:ext cx="238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300">
                  <a:solidFill>
                    <a:srgbClr val="000000"/>
                  </a:solidFill>
                </a:rPr>
                <a:t>104</a:t>
              </a:r>
              <a:endParaRPr lang="en-GB"/>
            </a:p>
          </p:txBody>
        </p:sp>
        <p:sp>
          <p:nvSpPr>
            <p:cNvPr id="7243" name="Rectangle 78"/>
            <p:cNvSpPr>
              <a:spLocks noChangeArrowheads="1"/>
            </p:cNvSpPr>
            <p:nvPr/>
          </p:nvSpPr>
          <p:spPr bwMode="auto">
            <a:xfrm>
              <a:off x="927" y="1546"/>
              <a:ext cx="238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300">
                  <a:solidFill>
                    <a:srgbClr val="000000"/>
                  </a:solidFill>
                </a:rPr>
                <a:t>106</a:t>
              </a:r>
              <a:endParaRPr lang="en-GB"/>
            </a:p>
          </p:txBody>
        </p:sp>
        <p:sp>
          <p:nvSpPr>
            <p:cNvPr id="7244" name="Rectangle 79"/>
            <p:cNvSpPr>
              <a:spLocks noChangeArrowheads="1"/>
            </p:cNvSpPr>
            <p:nvPr/>
          </p:nvSpPr>
          <p:spPr bwMode="auto">
            <a:xfrm>
              <a:off x="927" y="1355"/>
              <a:ext cx="238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300">
                  <a:solidFill>
                    <a:srgbClr val="000000"/>
                  </a:solidFill>
                </a:rPr>
                <a:t>108</a:t>
              </a:r>
              <a:endParaRPr lang="en-GB"/>
            </a:p>
          </p:txBody>
        </p:sp>
        <p:sp>
          <p:nvSpPr>
            <p:cNvPr id="7245" name="Rectangle 80"/>
            <p:cNvSpPr>
              <a:spLocks noChangeArrowheads="1"/>
            </p:cNvSpPr>
            <p:nvPr/>
          </p:nvSpPr>
          <p:spPr bwMode="auto">
            <a:xfrm>
              <a:off x="927" y="1164"/>
              <a:ext cx="238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300">
                  <a:solidFill>
                    <a:srgbClr val="000000"/>
                  </a:solidFill>
                </a:rPr>
                <a:t>110</a:t>
              </a:r>
              <a:endParaRPr lang="en-GB"/>
            </a:p>
          </p:txBody>
        </p:sp>
        <p:sp>
          <p:nvSpPr>
            <p:cNvPr id="7246" name="Rectangle 81"/>
            <p:cNvSpPr>
              <a:spLocks noChangeArrowheads="1"/>
            </p:cNvSpPr>
            <p:nvPr/>
          </p:nvSpPr>
          <p:spPr bwMode="auto">
            <a:xfrm>
              <a:off x="1108" y="3015"/>
              <a:ext cx="200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300">
                  <a:solidFill>
                    <a:srgbClr val="000000"/>
                  </a:solidFill>
                </a:rPr>
                <a:t>Q0</a:t>
              </a:r>
              <a:endParaRPr lang="en-GB"/>
            </a:p>
          </p:txBody>
        </p:sp>
        <p:sp>
          <p:nvSpPr>
            <p:cNvPr id="7247" name="Rectangle 82"/>
            <p:cNvSpPr>
              <a:spLocks noChangeArrowheads="1"/>
            </p:cNvSpPr>
            <p:nvPr/>
          </p:nvSpPr>
          <p:spPr bwMode="auto">
            <a:xfrm>
              <a:off x="1423" y="3015"/>
              <a:ext cx="200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300">
                  <a:solidFill>
                    <a:srgbClr val="000000"/>
                  </a:solidFill>
                </a:rPr>
                <a:t>Q2</a:t>
              </a:r>
              <a:endParaRPr lang="en-GB"/>
            </a:p>
          </p:txBody>
        </p:sp>
        <p:sp>
          <p:nvSpPr>
            <p:cNvPr id="7248" name="Rectangle 83"/>
            <p:cNvSpPr>
              <a:spLocks noChangeArrowheads="1"/>
            </p:cNvSpPr>
            <p:nvPr/>
          </p:nvSpPr>
          <p:spPr bwMode="auto">
            <a:xfrm>
              <a:off x="1728" y="3015"/>
              <a:ext cx="200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300">
                  <a:solidFill>
                    <a:srgbClr val="000000"/>
                  </a:solidFill>
                </a:rPr>
                <a:t>Q4</a:t>
              </a:r>
              <a:endParaRPr lang="en-GB"/>
            </a:p>
          </p:txBody>
        </p:sp>
        <p:sp>
          <p:nvSpPr>
            <p:cNvPr id="7249" name="Rectangle 84"/>
            <p:cNvSpPr>
              <a:spLocks noChangeArrowheads="1"/>
            </p:cNvSpPr>
            <p:nvPr/>
          </p:nvSpPr>
          <p:spPr bwMode="auto">
            <a:xfrm>
              <a:off x="2042" y="3015"/>
              <a:ext cx="200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300">
                  <a:solidFill>
                    <a:srgbClr val="000000"/>
                  </a:solidFill>
                </a:rPr>
                <a:t>Q6</a:t>
              </a:r>
              <a:endParaRPr lang="en-GB"/>
            </a:p>
          </p:txBody>
        </p:sp>
        <p:sp>
          <p:nvSpPr>
            <p:cNvPr id="7250" name="Rectangle 85"/>
            <p:cNvSpPr>
              <a:spLocks noChangeArrowheads="1"/>
            </p:cNvSpPr>
            <p:nvPr/>
          </p:nvSpPr>
          <p:spPr bwMode="auto">
            <a:xfrm>
              <a:off x="2357" y="3015"/>
              <a:ext cx="200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300">
                  <a:solidFill>
                    <a:srgbClr val="000000"/>
                  </a:solidFill>
                </a:rPr>
                <a:t>Q8</a:t>
              </a:r>
              <a:endParaRPr lang="en-GB"/>
            </a:p>
          </p:txBody>
        </p:sp>
        <p:sp>
          <p:nvSpPr>
            <p:cNvPr id="7251" name="Rectangle 86"/>
            <p:cNvSpPr>
              <a:spLocks noChangeArrowheads="1"/>
            </p:cNvSpPr>
            <p:nvPr/>
          </p:nvSpPr>
          <p:spPr bwMode="auto">
            <a:xfrm>
              <a:off x="2634" y="3015"/>
              <a:ext cx="267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300">
                  <a:solidFill>
                    <a:srgbClr val="000000"/>
                  </a:solidFill>
                </a:rPr>
                <a:t>Q10</a:t>
              </a:r>
              <a:endParaRPr lang="en-GB"/>
            </a:p>
          </p:txBody>
        </p:sp>
        <p:sp>
          <p:nvSpPr>
            <p:cNvPr id="7252" name="Rectangle 87"/>
            <p:cNvSpPr>
              <a:spLocks noChangeArrowheads="1"/>
            </p:cNvSpPr>
            <p:nvPr/>
          </p:nvSpPr>
          <p:spPr bwMode="auto">
            <a:xfrm>
              <a:off x="2948" y="3015"/>
              <a:ext cx="267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300">
                  <a:solidFill>
                    <a:srgbClr val="000000"/>
                  </a:solidFill>
                </a:rPr>
                <a:t>Q12</a:t>
              </a:r>
              <a:endParaRPr lang="en-GB"/>
            </a:p>
          </p:txBody>
        </p:sp>
        <p:sp>
          <p:nvSpPr>
            <p:cNvPr id="7253" name="Rectangle 88"/>
            <p:cNvSpPr>
              <a:spLocks noChangeArrowheads="1"/>
            </p:cNvSpPr>
            <p:nvPr/>
          </p:nvSpPr>
          <p:spPr bwMode="auto">
            <a:xfrm>
              <a:off x="3263" y="3015"/>
              <a:ext cx="267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300">
                  <a:solidFill>
                    <a:srgbClr val="000000"/>
                  </a:solidFill>
                </a:rPr>
                <a:t>Q14</a:t>
              </a:r>
              <a:endParaRPr lang="en-GB"/>
            </a:p>
          </p:txBody>
        </p:sp>
        <p:sp>
          <p:nvSpPr>
            <p:cNvPr id="7254" name="Rectangle 89"/>
            <p:cNvSpPr>
              <a:spLocks noChangeArrowheads="1"/>
            </p:cNvSpPr>
            <p:nvPr/>
          </p:nvSpPr>
          <p:spPr bwMode="auto">
            <a:xfrm>
              <a:off x="3568" y="3015"/>
              <a:ext cx="267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300">
                  <a:solidFill>
                    <a:srgbClr val="000000"/>
                  </a:solidFill>
                </a:rPr>
                <a:t>Q16</a:t>
              </a:r>
              <a:endParaRPr lang="en-GB"/>
            </a:p>
          </p:txBody>
        </p:sp>
        <p:sp>
          <p:nvSpPr>
            <p:cNvPr id="7255" name="Rectangle 90"/>
            <p:cNvSpPr>
              <a:spLocks noChangeArrowheads="1"/>
            </p:cNvSpPr>
            <p:nvPr/>
          </p:nvSpPr>
          <p:spPr bwMode="auto">
            <a:xfrm>
              <a:off x="3883" y="3015"/>
              <a:ext cx="267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300">
                  <a:solidFill>
                    <a:srgbClr val="000000"/>
                  </a:solidFill>
                </a:rPr>
                <a:t>Q18</a:t>
              </a:r>
              <a:endParaRPr lang="en-GB"/>
            </a:p>
          </p:txBody>
        </p:sp>
        <p:sp>
          <p:nvSpPr>
            <p:cNvPr id="7256" name="Rectangle 91"/>
            <p:cNvSpPr>
              <a:spLocks noChangeArrowheads="1"/>
            </p:cNvSpPr>
            <p:nvPr/>
          </p:nvSpPr>
          <p:spPr bwMode="auto">
            <a:xfrm>
              <a:off x="4198" y="3015"/>
              <a:ext cx="267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300">
                  <a:solidFill>
                    <a:srgbClr val="000000"/>
                  </a:solidFill>
                </a:rPr>
                <a:t>Q20</a:t>
              </a:r>
              <a:endParaRPr lang="en-GB"/>
            </a:p>
          </p:txBody>
        </p:sp>
        <p:sp>
          <p:nvSpPr>
            <p:cNvPr id="7257" name="Rectangle 92"/>
            <p:cNvSpPr>
              <a:spLocks noChangeArrowheads="1"/>
            </p:cNvSpPr>
            <p:nvPr/>
          </p:nvSpPr>
          <p:spPr bwMode="auto">
            <a:xfrm>
              <a:off x="4503" y="3015"/>
              <a:ext cx="267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300">
                  <a:solidFill>
                    <a:srgbClr val="000000"/>
                  </a:solidFill>
                </a:rPr>
                <a:t>Q22</a:t>
              </a:r>
              <a:endParaRPr lang="en-GB"/>
            </a:p>
          </p:txBody>
        </p:sp>
        <p:sp>
          <p:nvSpPr>
            <p:cNvPr id="7258" name="Rectangle 93"/>
            <p:cNvSpPr>
              <a:spLocks noChangeArrowheads="1"/>
            </p:cNvSpPr>
            <p:nvPr/>
          </p:nvSpPr>
          <p:spPr bwMode="auto">
            <a:xfrm>
              <a:off x="4818" y="3015"/>
              <a:ext cx="267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300">
                  <a:solidFill>
                    <a:srgbClr val="000000"/>
                  </a:solidFill>
                </a:rPr>
                <a:t>Q24</a:t>
              </a:r>
              <a:endParaRPr lang="en-GB"/>
            </a:p>
          </p:txBody>
        </p:sp>
        <p:sp>
          <p:nvSpPr>
            <p:cNvPr id="7259" name="Rectangle 94"/>
            <p:cNvSpPr>
              <a:spLocks noChangeArrowheads="1"/>
            </p:cNvSpPr>
            <p:nvPr/>
          </p:nvSpPr>
          <p:spPr bwMode="auto">
            <a:xfrm rot="-5400000">
              <a:off x="496" y="1956"/>
              <a:ext cx="639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300" b="1">
                  <a:solidFill>
                    <a:srgbClr val="000000"/>
                  </a:solidFill>
                </a:rPr>
                <a:t>GDP Index</a:t>
              </a:r>
              <a:endParaRPr lang="en-GB"/>
            </a:p>
          </p:txBody>
        </p:sp>
        <p:sp>
          <p:nvSpPr>
            <p:cNvPr id="7260" name="Rectangle 95"/>
            <p:cNvSpPr>
              <a:spLocks noChangeArrowheads="1"/>
            </p:cNvSpPr>
            <p:nvPr/>
          </p:nvSpPr>
          <p:spPr bwMode="auto">
            <a:xfrm>
              <a:off x="669" y="3196"/>
              <a:ext cx="4320" cy="53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1" name="Line 96"/>
            <p:cNvSpPr>
              <a:spLocks noChangeShapeType="1"/>
            </p:cNvSpPr>
            <p:nvPr/>
          </p:nvSpPr>
          <p:spPr bwMode="auto">
            <a:xfrm>
              <a:off x="927" y="3282"/>
              <a:ext cx="353" cy="0"/>
            </a:xfrm>
            <a:prstGeom prst="line">
              <a:avLst/>
            </a:prstGeom>
            <a:noFill/>
            <a:ln w="762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62" name="Rectangle 97"/>
            <p:cNvSpPr>
              <a:spLocks noChangeArrowheads="1"/>
            </p:cNvSpPr>
            <p:nvPr/>
          </p:nvSpPr>
          <p:spPr bwMode="auto">
            <a:xfrm>
              <a:off x="1308" y="3215"/>
              <a:ext cx="334" cy="1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400">
                  <a:solidFill>
                    <a:srgbClr val="000000"/>
                  </a:solidFill>
                </a:rPr>
                <a:t>2008</a:t>
              </a:r>
              <a:endParaRPr lang="en-GB"/>
            </a:p>
          </p:txBody>
        </p:sp>
        <p:sp>
          <p:nvSpPr>
            <p:cNvPr id="7263" name="Rectangle 98"/>
            <p:cNvSpPr>
              <a:spLocks noChangeArrowheads="1"/>
            </p:cNvSpPr>
            <p:nvPr/>
          </p:nvSpPr>
          <p:spPr bwMode="auto">
            <a:xfrm>
              <a:off x="3091" y="3282"/>
              <a:ext cx="39" cy="19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4" name="Rectangle 99"/>
            <p:cNvSpPr>
              <a:spLocks noChangeArrowheads="1"/>
            </p:cNvSpPr>
            <p:nvPr/>
          </p:nvSpPr>
          <p:spPr bwMode="auto">
            <a:xfrm>
              <a:off x="3206" y="3282"/>
              <a:ext cx="38" cy="19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5" name="Rectangle 100"/>
            <p:cNvSpPr>
              <a:spLocks noChangeArrowheads="1"/>
            </p:cNvSpPr>
            <p:nvPr/>
          </p:nvSpPr>
          <p:spPr bwMode="auto">
            <a:xfrm>
              <a:off x="3320" y="3282"/>
              <a:ext cx="38" cy="19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6" name="Rectangle 101"/>
            <p:cNvSpPr>
              <a:spLocks noChangeArrowheads="1"/>
            </p:cNvSpPr>
            <p:nvPr/>
          </p:nvSpPr>
          <p:spPr bwMode="auto">
            <a:xfrm>
              <a:off x="3435" y="3282"/>
              <a:ext cx="9" cy="19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7" name="Rectangle 102"/>
            <p:cNvSpPr>
              <a:spLocks noChangeArrowheads="1"/>
            </p:cNvSpPr>
            <p:nvPr/>
          </p:nvSpPr>
          <p:spPr bwMode="auto">
            <a:xfrm>
              <a:off x="3473" y="3215"/>
              <a:ext cx="1440" cy="1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400">
                  <a:solidFill>
                    <a:srgbClr val="000000"/>
                  </a:solidFill>
                </a:rPr>
                <a:t>OBR forecast (Mar 2012)</a:t>
              </a:r>
              <a:endParaRPr lang="en-GB"/>
            </a:p>
          </p:txBody>
        </p:sp>
        <p:sp>
          <p:nvSpPr>
            <p:cNvPr id="7268" name="Line 103"/>
            <p:cNvSpPr>
              <a:spLocks noChangeShapeType="1"/>
            </p:cNvSpPr>
            <p:nvPr/>
          </p:nvSpPr>
          <p:spPr bwMode="auto">
            <a:xfrm>
              <a:off x="927" y="3463"/>
              <a:ext cx="353" cy="0"/>
            </a:xfrm>
            <a:prstGeom prst="line">
              <a:avLst/>
            </a:prstGeom>
            <a:noFill/>
            <a:ln w="50800">
              <a:solidFill>
                <a:srgbClr val="FF8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69" name="Rectangle 104"/>
            <p:cNvSpPr>
              <a:spLocks noChangeArrowheads="1"/>
            </p:cNvSpPr>
            <p:nvPr/>
          </p:nvSpPr>
          <p:spPr bwMode="auto">
            <a:xfrm>
              <a:off x="1308" y="3387"/>
              <a:ext cx="334" cy="1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400">
                  <a:solidFill>
                    <a:srgbClr val="000000"/>
                  </a:solidFill>
                </a:rPr>
                <a:t>1990</a:t>
              </a:r>
              <a:endParaRPr lang="en-GB"/>
            </a:p>
          </p:txBody>
        </p:sp>
        <p:sp>
          <p:nvSpPr>
            <p:cNvPr id="7270" name="Line 105"/>
            <p:cNvSpPr>
              <a:spLocks noChangeShapeType="1"/>
            </p:cNvSpPr>
            <p:nvPr/>
          </p:nvSpPr>
          <p:spPr bwMode="auto">
            <a:xfrm>
              <a:off x="3091" y="3463"/>
              <a:ext cx="353" cy="0"/>
            </a:xfrm>
            <a:prstGeom prst="line">
              <a:avLst/>
            </a:prstGeom>
            <a:noFill/>
            <a:ln w="50800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71" name="Rectangle 106"/>
            <p:cNvSpPr>
              <a:spLocks noChangeArrowheads="1"/>
            </p:cNvSpPr>
            <p:nvPr/>
          </p:nvSpPr>
          <p:spPr bwMode="auto">
            <a:xfrm>
              <a:off x="3473" y="3387"/>
              <a:ext cx="334" cy="1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400">
                  <a:solidFill>
                    <a:srgbClr val="000000"/>
                  </a:solidFill>
                </a:rPr>
                <a:t>1980</a:t>
              </a:r>
              <a:endParaRPr lang="en-GB"/>
            </a:p>
          </p:txBody>
        </p:sp>
        <p:sp>
          <p:nvSpPr>
            <p:cNvPr id="7272" name="Line 107"/>
            <p:cNvSpPr>
              <a:spLocks noChangeShapeType="1"/>
            </p:cNvSpPr>
            <p:nvPr/>
          </p:nvSpPr>
          <p:spPr bwMode="auto">
            <a:xfrm>
              <a:off x="927" y="3645"/>
              <a:ext cx="353" cy="0"/>
            </a:xfrm>
            <a:prstGeom prst="line">
              <a:avLst/>
            </a:prstGeom>
            <a:noFill/>
            <a:ln w="50800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73" name="Rectangle 108"/>
            <p:cNvSpPr>
              <a:spLocks noChangeArrowheads="1"/>
            </p:cNvSpPr>
            <p:nvPr/>
          </p:nvSpPr>
          <p:spPr bwMode="auto">
            <a:xfrm>
              <a:off x="1308" y="3568"/>
              <a:ext cx="334" cy="1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400">
                  <a:solidFill>
                    <a:srgbClr val="000000"/>
                  </a:solidFill>
                </a:rPr>
                <a:t>1973</a:t>
              </a:r>
              <a:endParaRPr lang="en-GB"/>
            </a:p>
          </p:txBody>
        </p:sp>
        <p:sp>
          <p:nvSpPr>
            <p:cNvPr id="7274" name="Line 109"/>
            <p:cNvSpPr>
              <a:spLocks noChangeShapeType="1"/>
            </p:cNvSpPr>
            <p:nvPr/>
          </p:nvSpPr>
          <p:spPr bwMode="auto">
            <a:xfrm>
              <a:off x="3091" y="3645"/>
              <a:ext cx="353" cy="0"/>
            </a:xfrm>
            <a:prstGeom prst="line">
              <a:avLst/>
            </a:prstGeom>
            <a:noFill/>
            <a:ln w="50800">
              <a:solidFill>
                <a:srgbClr val="0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75" name="Rectangle 110"/>
            <p:cNvSpPr>
              <a:spLocks noChangeArrowheads="1"/>
            </p:cNvSpPr>
            <p:nvPr/>
          </p:nvSpPr>
          <p:spPr bwMode="auto">
            <a:xfrm>
              <a:off x="3473" y="3568"/>
              <a:ext cx="391" cy="1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400">
                  <a:solidFill>
                    <a:srgbClr val="000000"/>
                  </a:solidFill>
                </a:rPr>
                <a:t>1930s</a:t>
              </a:r>
              <a:endParaRPr lang="en-GB"/>
            </a:p>
          </p:txBody>
        </p:sp>
        <p:sp>
          <p:nvSpPr>
            <p:cNvPr id="7276" name="Rectangle 111"/>
            <p:cNvSpPr>
              <a:spLocks noChangeArrowheads="1"/>
            </p:cNvSpPr>
            <p:nvPr/>
          </p:nvSpPr>
          <p:spPr bwMode="auto">
            <a:xfrm>
              <a:off x="3778" y="2729"/>
              <a:ext cx="534" cy="1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600" b="1">
                  <a:solidFill>
                    <a:srgbClr val="000000"/>
                  </a:solidFill>
                </a:rPr>
                <a:t>2012 Q1</a:t>
              </a:r>
              <a:endParaRPr lang="en-GB"/>
            </a:p>
          </p:txBody>
        </p:sp>
        <p:sp>
          <p:nvSpPr>
            <p:cNvPr id="7277" name="Freeform 112"/>
            <p:cNvSpPr>
              <a:spLocks noEditPoints="1"/>
            </p:cNvSpPr>
            <p:nvPr/>
          </p:nvSpPr>
          <p:spPr bwMode="auto">
            <a:xfrm>
              <a:off x="3669" y="2600"/>
              <a:ext cx="83" cy="236"/>
            </a:xfrm>
            <a:custGeom>
              <a:avLst/>
              <a:gdLst>
                <a:gd name="T0" fmla="*/ 117 w 139"/>
                <a:gd name="T1" fmla="*/ 387 h 396"/>
                <a:gd name="T2" fmla="*/ 38 w 139"/>
                <a:gd name="T3" fmla="*/ 72 h 396"/>
                <a:gd name="T4" fmla="*/ 46 w 139"/>
                <a:gd name="T5" fmla="*/ 59 h 396"/>
                <a:gd name="T6" fmla="*/ 59 w 139"/>
                <a:gd name="T7" fmla="*/ 67 h 396"/>
                <a:gd name="T8" fmla="*/ 138 w 139"/>
                <a:gd name="T9" fmla="*/ 382 h 396"/>
                <a:gd name="T10" fmla="*/ 130 w 139"/>
                <a:gd name="T11" fmla="*/ 395 h 396"/>
                <a:gd name="T12" fmla="*/ 117 w 139"/>
                <a:gd name="T13" fmla="*/ 387 h 396"/>
                <a:gd name="T14" fmla="*/ 0 w 139"/>
                <a:gd name="T15" fmla="*/ 140 h 396"/>
                <a:gd name="T16" fmla="*/ 31 w 139"/>
                <a:gd name="T17" fmla="*/ 0 h 396"/>
                <a:gd name="T18" fmla="*/ 125 w 139"/>
                <a:gd name="T19" fmla="*/ 109 h 396"/>
                <a:gd name="T20" fmla="*/ 0 w 139"/>
                <a:gd name="T21" fmla="*/ 140 h 39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39"/>
                <a:gd name="T34" fmla="*/ 0 h 396"/>
                <a:gd name="T35" fmla="*/ 139 w 139"/>
                <a:gd name="T36" fmla="*/ 396 h 39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39" h="396">
                  <a:moveTo>
                    <a:pt x="117" y="387"/>
                  </a:moveTo>
                  <a:lnTo>
                    <a:pt x="38" y="72"/>
                  </a:lnTo>
                  <a:cubicBezTo>
                    <a:pt x="37" y="66"/>
                    <a:pt x="40" y="61"/>
                    <a:pt x="46" y="59"/>
                  </a:cubicBezTo>
                  <a:cubicBezTo>
                    <a:pt x="52" y="58"/>
                    <a:pt x="58" y="61"/>
                    <a:pt x="59" y="67"/>
                  </a:cubicBezTo>
                  <a:lnTo>
                    <a:pt x="138" y="382"/>
                  </a:lnTo>
                  <a:cubicBezTo>
                    <a:pt x="139" y="388"/>
                    <a:pt x="136" y="393"/>
                    <a:pt x="130" y="395"/>
                  </a:cubicBezTo>
                  <a:cubicBezTo>
                    <a:pt x="124" y="396"/>
                    <a:pt x="119" y="393"/>
                    <a:pt x="117" y="387"/>
                  </a:cubicBezTo>
                  <a:close/>
                  <a:moveTo>
                    <a:pt x="0" y="140"/>
                  </a:moveTo>
                  <a:lnTo>
                    <a:pt x="31" y="0"/>
                  </a:lnTo>
                  <a:lnTo>
                    <a:pt x="125" y="109"/>
                  </a:lnTo>
                  <a:lnTo>
                    <a:pt x="0" y="140"/>
                  </a:lnTo>
                  <a:close/>
                </a:path>
              </a:pathLst>
            </a:custGeom>
            <a:solidFill>
              <a:srgbClr val="000000"/>
            </a:solidFill>
            <a:ln w="15875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78" name="Rectangle 113"/>
            <p:cNvSpPr>
              <a:spLocks noChangeArrowheads="1"/>
            </p:cNvSpPr>
            <p:nvPr/>
          </p:nvSpPr>
          <p:spPr bwMode="auto">
            <a:xfrm>
              <a:off x="4465" y="2557"/>
              <a:ext cx="534" cy="1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/>
              <a:r>
                <a:rPr lang="en-GB" sz="1600" b="1">
                  <a:solidFill>
                    <a:srgbClr val="000000"/>
                  </a:solidFill>
                </a:rPr>
                <a:t>2014 Q1</a:t>
              </a:r>
              <a:endParaRPr lang="en-GB"/>
            </a:p>
          </p:txBody>
        </p:sp>
        <p:sp>
          <p:nvSpPr>
            <p:cNvPr id="7279" name="Freeform 114"/>
            <p:cNvSpPr>
              <a:spLocks noEditPoints="1"/>
            </p:cNvSpPr>
            <p:nvPr/>
          </p:nvSpPr>
          <p:spPr bwMode="auto">
            <a:xfrm>
              <a:off x="4832" y="2190"/>
              <a:ext cx="76" cy="312"/>
            </a:xfrm>
            <a:custGeom>
              <a:avLst/>
              <a:gdLst>
                <a:gd name="T0" fmla="*/ 54 w 128"/>
                <a:gd name="T1" fmla="*/ 512 h 523"/>
                <a:gd name="T2" fmla="*/ 54 w 128"/>
                <a:gd name="T3" fmla="*/ 72 h 523"/>
                <a:gd name="T4" fmla="*/ 64 w 128"/>
                <a:gd name="T5" fmla="*/ 61 h 523"/>
                <a:gd name="T6" fmla="*/ 75 w 128"/>
                <a:gd name="T7" fmla="*/ 72 h 523"/>
                <a:gd name="T8" fmla="*/ 75 w 128"/>
                <a:gd name="T9" fmla="*/ 512 h 523"/>
                <a:gd name="T10" fmla="*/ 64 w 128"/>
                <a:gd name="T11" fmla="*/ 523 h 523"/>
                <a:gd name="T12" fmla="*/ 54 w 128"/>
                <a:gd name="T13" fmla="*/ 512 h 523"/>
                <a:gd name="T14" fmla="*/ 0 w 128"/>
                <a:gd name="T15" fmla="*/ 128 h 523"/>
                <a:gd name="T16" fmla="*/ 64 w 128"/>
                <a:gd name="T17" fmla="*/ 0 h 523"/>
                <a:gd name="T18" fmla="*/ 128 w 128"/>
                <a:gd name="T19" fmla="*/ 128 h 523"/>
                <a:gd name="T20" fmla="*/ 0 w 128"/>
                <a:gd name="T21" fmla="*/ 128 h 52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28"/>
                <a:gd name="T34" fmla="*/ 0 h 523"/>
                <a:gd name="T35" fmla="*/ 128 w 128"/>
                <a:gd name="T36" fmla="*/ 523 h 52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28" h="523">
                  <a:moveTo>
                    <a:pt x="54" y="512"/>
                  </a:moveTo>
                  <a:lnTo>
                    <a:pt x="54" y="72"/>
                  </a:lnTo>
                  <a:cubicBezTo>
                    <a:pt x="54" y="66"/>
                    <a:pt x="59" y="61"/>
                    <a:pt x="64" y="61"/>
                  </a:cubicBezTo>
                  <a:cubicBezTo>
                    <a:pt x="70" y="61"/>
                    <a:pt x="75" y="66"/>
                    <a:pt x="75" y="72"/>
                  </a:cubicBezTo>
                  <a:lnTo>
                    <a:pt x="75" y="512"/>
                  </a:lnTo>
                  <a:cubicBezTo>
                    <a:pt x="75" y="518"/>
                    <a:pt x="70" y="523"/>
                    <a:pt x="64" y="523"/>
                  </a:cubicBezTo>
                  <a:cubicBezTo>
                    <a:pt x="59" y="523"/>
                    <a:pt x="54" y="518"/>
                    <a:pt x="54" y="512"/>
                  </a:cubicBezTo>
                  <a:close/>
                  <a:moveTo>
                    <a:pt x="0" y="128"/>
                  </a:moveTo>
                  <a:lnTo>
                    <a:pt x="64" y="0"/>
                  </a:lnTo>
                  <a:lnTo>
                    <a:pt x="128" y="128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0000"/>
            </a:solidFill>
            <a:ln w="15875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GB" b="1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endParaRPr lang="en-GB" b="1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endParaRPr lang="en-GB" b="1" smtClean="0">
              <a:solidFill>
                <a:schemeClr val="tx2"/>
              </a:solidFill>
            </a:endParaRPr>
          </a:p>
          <a:p>
            <a:pPr algn="ctr" eaLnBrk="1" hangingPunct="1">
              <a:buFontTx/>
              <a:buNone/>
            </a:pPr>
            <a:r>
              <a:rPr lang="en-GB" b="1" smtClean="0">
                <a:solidFill>
                  <a:schemeClr val="tx2"/>
                </a:solidFill>
              </a:rPr>
              <a:t>The Role of Science and Research</a:t>
            </a:r>
            <a:r>
              <a:rPr lang="en-GB" smtClean="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386" name="AutoShape 2"/>
          <p:cNvSpPr>
            <a:spLocks noChangeArrowheads="1"/>
          </p:cNvSpPr>
          <p:nvPr/>
        </p:nvSpPr>
        <p:spPr bwMode="auto">
          <a:xfrm>
            <a:off x="6011863" y="3141663"/>
            <a:ext cx="2908300" cy="7191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9999">
                  <a:gamma/>
                  <a:tint val="25490"/>
                  <a:invGamma/>
                </a:srgbClr>
              </a:gs>
              <a:gs pos="50000">
                <a:srgbClr val="FF9999"/>
              </a:gs>
              <a:gs pos="100000">
                <a:srgbClr val="FF9999">
                  <a:gamma/>
                  <a:tint val="2549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115888"/>
            <a:ext cx="5184775" cy="765175"/>
          </a:xfrm>
        </p:spPr>
        <p:txBody>
          <a:bodyPr/>
          <a:lstStyle/>
          <a:p>
            <a:pPr eaLnBrk="1" hangingPunct="1"/>
            <a:r>
              <a:rPr lang="en-GB" smtClean="0"/>
              <a:t> Economic and social impact</a:t>
            </a:r>
          </a:p>
        </p:txBody>
      </p:sp>
      <p:sp>
        <p:nvSpPr>
          <p:cNvPr id="656388" name="AutoShape 4"/>
          <p:cNvSpPr>
            <a:spLocks noChangeArrowheads="1"/>
          </p:cNvSpPr>
          <p:nvPr/>
        </p:nvSpPr>
        <p:spPr bwMode="auto">
          <a:xfrm>
            <a:off x="5940425" y="1412875"/>
            <a:ext cx="2808288" cy="7921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9999">
                  <a:gamma/>
                  <a:tint val="25490"/>
                  <a:invGamma/>
                </a:srgbClr>
              </a:gs>
              <a:gs pos="50000">
                <a:srgbClr val="FF9999"/>
              </a:gs>
              <a:gs pos="100000">
                <a:srgbClr val="FF9999">
                  <a:gamma/>
                  <a:tint val="2549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011863" y="1628775"/>
            <a:ext cx="2663825" cy="59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0"/>
              </a:spcBef>
              <a:buClrTx/>
            </a:pPr>
            <a:r>
              <a:rPr lang="en-GB" sz="1300" b="1">
                <a:solidFill>
                  <a:schemeClr val="tx1"/>
                </a:solidFill>
              </a:rPr>
              <a:t>Delivering highly skilled people</a:t>
            </a:r>
          </a:p>
          <a:p>
            <a:pPr>
              <a:spcBef>
                <a:spcPct val="0"/>
              </a:spcBef>
              <a:buClrTx/>
            </a:pPr>
            <a:r>
              <a:rPr lang="en-GB" sz="1300" b="1">
                <a:solidFill>
                  <a:schemeClr val="tx1"/>
                </a:solidFill>
              </a:rPr>
              <a:t>to the labour market</a:t>
            </a:r>
          </a:p>
          <a:p>
            <a:pPr algn="l">
              <a:spcBef>
                <a:spcPct val="0"/>
              </a:spcBef>
              <a:buClrTx/>
            </a:pPr>
            <a:endParaRPr lang="en-GB" sz="1300" b="1">
              <a:solidFill>
                <a:srgbClr val="5D5354"/>
              </a:solidFill>
            </a:endParaRPr>
          </a:p>
        </p:txBody>
      </p:sp>
      <p:sp>
        <p:nvSpPr>
          <p:cNvPr id="656390" name="AutoShape 6"/>
          <p:cNvSpPr>
            <a:spLocks noChangeArrowheads="1"/>
          </p:cNvSpPr>
          <p:nvPr/>
        </p:nvSpPr>
        <p:spPr bwMode="auto">
          <a:xfrm>
            <a:off x="900113" y="1557338"/>
            <a:ext cx="2663825" cy="7191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9999">
                  <a:gamma/>
                  <a:tint val="25490"/>
                  <a:invGamma/>
                </a:srgbClr>
              </a:gs>
              <a:gs pos="50000">
                <a:srgbClr val="FF9999"/>
              </a:gs>
              <a:gs pos="100000">
                <a:srgbClr val="FF9999">
                  <a:gamma/>
                  <a:tint val="2549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820738" y="1682750"/>
            <a:ext cx="28146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0"/>
              </a:spcBef>
              <a:buClrTx/>
            </a:pPr>
            <a:r>
              <a:rPr lang="en-GB" sz="1300" b="1">
                <a:solidFill>
                  <a:schemeClr val="tx1"/>
                </a:solidFill>
              </a:rPr>
              <a:t>Improving the performance of existing businesses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6011863" y="3246438"/>
            <a:ext cx="2881312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0"/>
              </a:spcBef>
              <a:buClrTx/>
            </a:pPr>
            <a:r>
              <a:rPr lang="en-GB" sz="1300" b="1">
                <a:solidFill>
                  <a:schemeClr val="tx1"/>
                </a:solidFill>
              </a:rPr>
              <a:t>Improving public policy and</a:t>
            </a:r>
          </a:p>
          <a:p>
            <a:pPr>
              <a:spcBef>
                <a:spcPct val="0"/>
              </a:spcBef>
              <a:buClrTx/>
            </a:pPr>
            <a:r>
              <a:rPr lang="en-GB" sz="1300" b="1">
                <a:solidFill>
                  <a:schemeClr val="tx1"/>
                </a:solidFill>
              </a:rPr>
              <a:t> public services</a:t>
            </a:r>
            <a:r>
              <a:rPr lang="en-GB" sz="1300" b="1">
                <a:solidFill>
                  <a:srgbClr val="5D5354"/>
                </a:solidFill>
              </a:rPr>
              <a:t>  </a:t>
            </a:r>
          </a:p>
          <a:p>
            <a:pPr algn="l">
              <a:spcBef>
                <a:spcPct val="0"/>
              </a:spcBef>
              <a:buClrTx/>
            </a:pPr>
            <a:endParaRPr lang="en-GB" sz="1300" b="1">
              <a:solidFill>
                <a:srgbClr val="5D5354"/>
              </a:solidFill>
            </a:endParaRPr>
          </a:p>
        </p:txBody>
      </p:sp>
      <p:sp>
        <p:nvSpPr>
          <p:cNvPr id="656393" name="AutoShape 9"/>
          <p:cNvSpPr>
            <a:spLocks noChangeArrowheads="1"/>
          </p:cNvSpPr>
          <p:nvPr/>
        </p:nvSpPr>
        <p:spPr bwMode="auto">
          <a:xfrm>
            <a:off x="3419475" y="4652963"/>
            <a:ext cx="2889250" cy="647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9999">
                  <a:gamma/>
                  <a:tint val="25490"/>
                  <a:invGamma/>
                </a:srgbClr>
              </a:gs>
              <a:gs pos="50000">
                <a:srgbClr val="FF9999"/>
              </a:gs>
              <a:gs pos="100000">
                <a:srgbClr val="FF9999">
                  <a:gamma/>
                  <a:tint val="2549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3563938" y="4797425"/>
            <a:ext cx="2640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0"/>
              </a:spcBef>
              <a:buClrTx/>
            </a:pPr>
            <a:r>
              <a:rPr lang="en-GB" sz="1300" b="1">
                <a:solidFill>
                  <a:schemeClr val="tx1"/>
                </a:solidFill>
              </a:rPr>
              <a:t>Attracting R&amp;D investment from global business</a:t>
            </a:r>
          </a:p>
        </p:txBody>
      </p:sp>
      <p:sp>
        <p:nvSpPr>
          <p:cNvPr id="656395" name="AutoShape 11"/>
          <p:cNvSpPr>
            <a:spLocks noChangeArrowheads="1"/>
          </p:cNvSpPr>
          <p:nvPr/>
        </p:nvSpPr>
        <p:spPr bwMode="auto">
          <a:xfrm>
            <a:off x="539750" y="3533775"/>
            <a:ext cx="2303463" cy="6873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9999">
                  <a:gamma/>
                  <a:tint val="25490"/>
                  <a:invGamma/>
                </a:srgbClr>
              </a:gs>
              <a:gs pos="50000">
                <a:srgbClr val="FF9999"/>
              </a:gs>
              <a:gs pos="100000">
                <a:srgbClr val="FF9999">
                  <a:gamma/>
                  <a:tint val="2549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323850" y="3716338"/>
            <a:ext cx="276701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0"/>
              </a:spcBef>
              <a:buClrTx/>
            </a:pPr>
            <a:r>
              <a:rPr lang="en-GB" sz="1300" b="1">
                <a:solidFill>
                  <a:schemeClr val="tx1"/>
                </a:solidFill>
              </a:rPr>
              <a:t>Creating new businesses</a:t>
            </a:r>
            <a:endParaRPr lang="en-GB" sz="1300" b="1">
              <a:solidFill>
                <a:srgbClr val="5D5354"/>
              </a:solidFill>
            </a:endParaRPr>
          </a:p>
          <a:p>
            <a:pPr>
              <a:spcBef>
                <a:spcPct val="0"/>
              </a:spcBef>
              <a:buClrTx/>
            </a:pPr>
            <a:endParaRPr lang="en-GB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V="1">
            <a:off x="3351213" y="3525838"/>
            <a:ext cx="320675" cy="212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V="1">
            <a:off x="4716463" y="4221163"/>
            <a:ext cx="12700" cy="366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 flipV="1">
            <a:off x="5661025" y="3529013"/>
            <a:ext cx="306388" cy="211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>
            <a:off x="3827463" y="2271713"/>
            <a:ext cx="201612" cy="20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5480050" y="2316163"/>
            <a:ext cx="392113" cy="276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656402" name="AutoShape 18"/>
          <p:cNvSpPr>
            <a:spLocks noChangeArrowheads="1"/>
          </p:cNvSpPr>
          <p:nvPr/>
        </p:nvSpPr>
        <p:spPr bwMode="auto">
          <a:xfrm>
            <a:off x="3851275" y="2349500"/>
            <a:ext cx="1781175" cy="1709738"/>
          </a:xfrm>
          <a:prstGeom prst="pentagon">
            <a:avLst/>
          </a:prstGeom>
          <a:gradFill rotWithShape="1">
            <a:gsLst>
              <a:gs pos="0">
                <a:schemeClr val="accent1">
                  <a:gamma/>
                  <a:tint val="34902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tint val="34902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/>
          <a:lstStyle/>
          <a:p>
            <a:pPr>
              <a:spcBef>
                <a:spcPct val="0"/>
              </a:spcBef>
              <a:buClrTx/>
              <a:defRPr/>
            </a:pPr>
            <a:r>
              <a:rPr lang="en-GB" sz="1700" b="1">
                <a:solidFill>
                  <a:schemeClr val="tx1"/>
                </a:solidFill>
              </a:rPr>
              <a:t>Economic</a:t>
            </a:r>
          </a:p>
          <a:p>
            <a:pPr>
              <a:spcBef>
                <a:spcPct val="0"/>
              </a:spcBef>
              <a:buClrTx/>
              <a:defRPr/>
            </a:pPr>
            <a:r>
              <a:rPr lang="en-GB" sz="1700" b="1">
                <a:solidFill>
                  <a:schemeClr val="tx1"/>
                </a:solidFill>
              </a:rPr>
              <a:t>and Social</a:t>
            </a:r>
          </a:p>
          <a:p>
            <a:pPr>
              <a:spcBef>
                <a:spcPct val="0"/>
              </a:spcBef>
              <a:buClrTx/>
              <a:defRPr/>
            </a:pPr>
            <a:r>
              <a:rPr lang="en-GB" sz="1700" b="1">
                <a:solidFill>
                  <a:schemeClr val="tx1"/>
                </a:solidFill>
              </a:rPr>
              <a:t>Impact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GB" b="1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endParaRPr lang="en-GB" b="1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endParaRPr lang="en-GB" b="1" smtClean="0">
              <a:solidFill>
                <a:schemeClr val="tx2"/>
              </a:solidFill>
            </a:endParaRPr>
          </a:p>
          <a:p>
            <a:pPr algn="ctr" eaLnBrk="1" hangingPunct="1">
              <a:buFontTx/>
              <a:buNone/>
            </a:pPr>
            <a:r>
              <a:rPr lang="en-GB" b="1" smtClean="0">
                <a:solidFill>
                  <a:schemeClr val="tx2"/>
                </a:solidFill>
              </a:rPr>
              <a:t>The UK Government’s Response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5616575" cy="765175"/>
          </a:xfrm>
        </p:spPr>
        <p:txBody>
          <a:bodyPr/>
          <a:lstStyle/>
          <a:p>
            <a:pPr eaLnBrk="1" hangingPunct="1"/>
            <a:r>
              <a:rPr lang="en-GB" sz="2200" smtClean="0"/>
              <a:t>Cash changes for main Departments over the 2010 Spending Review period</a:t>
            </a: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>
            <p:ph sz="half" idx="2"/>
          </p:nvPr>
        </p:nvGraphicFramePr>
        <p:xfrm>
          <a:off x="250825" y="1268413"/>
          <a:ext cx="8524875" cy="4986337"/>
        </p:xfrm>
        <a:graphic>
          <a:graphicData uri="http://schemas.openxmlformats.org/presentationml/2006/ole">
            <p:oleObj spid="_x0000_s1026" name="Chart" r:id="rId3" imgW="11791950" imgH="6896100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37955" name="Picture 3"/>
          <p:cNvPicPr>
            <a:picLocks noChangeAspect="1" noChangeArrowheads="1"/>
          </p:cNvPicPr>
          <p:nvPr/>
        </p:nvPicPr>
        <p:blipFill>
          <a:blip r:embed="rId2" cstate="print"/>
          <a:srcRect r="33426"/>
          <a:stretch>
            <a:fillRect/>
          </a:stretch>
        </p:blipFill>
        <p:spPr bwMode="auto">
          <a:xfrm>
            <a:off x="5076825" y="2492375"/>
            <a:ext cx="1878013" cy="210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4932363" y="1052513"/>
            <a:ext cx="2592387" cy="13144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spcBef>
                <a:spcPct val="0"/>
              </a:spcBef>
            </a:pPr>
            <a:r>
              <a:rPr lang="en-GB" sz="1600" b="1"/>
              <a:t>£50m</a:t>
            </a:r>
            <a:r>
              <a:rPr lang="en-GB" sz="1600"/>
              <a:t> to commercialise</a:t>
            </a:r>
          </a:p>
          <a:p>
            <a:pPr marL="342900" indent="-342900" algn="l">
              <a:spcBef>
                <a:spcPct val="0"/>
              </a:spcBef>
            </a:pPr>
            <a:r>
              <a:rPr lang="en-GB" sz="1600" b="1"/>
              <a:t>graphene</a:t>
            </a:r>
            <a:r>
              <a:rPr lang="en-GB" sz="1600"/>
              <a:t> ▪  </a:t>
            </a:r>
            <a:r>
              <a:rPr lang="en-GB" sz="1600" b="1"/>
              <a:t>£145m</a:t>
            </a:r>
            <a:r>
              <a:rPr lang="en-GB" sz="1600"/>
              <a:t> for</a:t>
            </a:r>
          </a:p>
          <a:p>
            <a:pPr marL="342900" indent="-342900" algn="l">
              <a:spcBef>
                <a:spcPct val="0"/>
              </a:spcBef>
            </a:pPr>
            <a:r>
              <a:rPr lang="en-GB" sz="1600" b="1"/>
              <a:t>high performance</a:t>
            </a:r>
          </a:p>
          <a:p>
            <a:pPr marL="342900" indent="-342900" algn="l">
              <a:spcBef>
                <a:spcPct val="0"/>
              </a:spcBef>
            </a:pPr>
            <a:r>
              <a:rPr lang="en-GB" sz="1600" b="1"/>
              <a:t>computing</a:t>
            </a:r>
          </a:p>
          <a:p>
            <a:pPr marL="342900" indent="-342900" algn="l">
              <a:spcBef>
                <a:spcPct val="0"/>
              </a:spcBef>
            </a:pPr>
            <a:r>
              <a:rPr lang="en-GB" sz="1600"/>
              <a:t>(</a:t>
            </a:r>
            <a:r>
              <a:rPr lang="en-GB" sz="1400"/>
              <a:t>October 2011)</a:t>
            </a:r>
          </a:p>
        </p:txBody>
      </p:sp>
      <p:pic>
        <p:nvPicPr>
          <p:cNvPr id="11269" name="Picture 5" descr="06EC3818_1000"/>
          <p:cNvPicPr preferRelativeResize="0"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1628775"/>
            <a:ext cx="4103687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395288" y="1052513"/>
            <a:ext cx="7848600" cy="549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spcBef>
                <a:spcPct val="0"/>
              </a:spcBef>
            </a:pPr>
            <a:r>
              <a:rPr lang="en-GB" sz="1600" b="1">
                <a:solidFill>
                  <a:schemeClr val="tx1"/>
                </a:solidFill>
              </a:rPr>
              <a:t>£100m</a:t>
            </a:r>
            <a:r>
              <a:rPr lang="en-GB" sz="1600">
                <a:solidFill>
                  <a:schemeClr val="tx1"/>
                </a:solidFill>
              </a:rPr>
              <a:t> </a:t>
            </a:r>
            <a:r>
              <a:rPr lang="en-GB" sz="1600" b="1">
                <a:solidFill>
                  <a:schemeClr val="tx1"/>
                </a:solidFill>
              </a:rPr>
              <a:t>for Research &amp; Innovation Campuses</a:t>
            </a:r>
            <a:endParaRPr lang="en-GB" sz="1600">
              <a:solidFill>
                <a:schemeClr val="tx1"/>
              </a:solidFill>
            </a:endParaRPr>
          </a:p>
          <a:p>
            <a:pPr marL="342900" indent="-342900" algn="l">
              <a:spcBef>
                <a:spcPct val="0"/>
              </a:spcBef>
            </a:pPr>
            <a:r>
              <a:rPr lang="en-GB" sz="1400">
                <a:solidFill>
                  <a:schemeClr val="tx1"/>
                </a:solidFill>
              </a:rPr>
              <a:t>(2011 Budget)</a:t>
            </a:r>
          </a:p>
        </p:txBody>
      </p:sp>
      <p:sp>
        <p:nvSpPr>
          <p:cNvPr id="11271" name="Text Box 8"/>
          <p:cNvSpPr txBox="1">
            <a:spLocks noChangeArrowheads="1"/>
          </p:cNvSpPr>
          <p:nvPr/>
        </p:nvSpPr>
        <p:spPr bwMode="auto">
          <a:xfrm>
            <a:off x="179388" y="3429000"/>
            <a:ext cx="4608512" cy="585788"/>
          </a:xfrm>
          <a:prstGeom prst="rect">
            <a:avLst/>
          </a:prstGeom>
          <a:noFill/>
          <a:ln w="12700" algn="ctr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0"/>
              </a:spcBef>
              <a:spcAft>
                <a:spcPct val="5000"/>
              </a:spcAft>
            </a:pPr>
            <a:r>
              <a:rPr lang="en-GB" sz="1600" b="1">
                <a:solidFill>
                  <a:schemeClr val="accent2"/>
                </a:solidFill>
              </a:rPr>
              <a:t>£200m of new science capital funding</a:t>
            </a:r>
          </a:p>
          <a:p>
            <a:pPr marL="342900" indent="-342900">
              <a:lnSpc>
                <a:spcPct val="50000"/>
              </a:lnSpc>
              <a:spcBef>
                <a:spcPct val="0"/>
              </a:spcBef>
              <a:spcAft>
                <a:spcPct val="5000"/>
              </a:spcAft>
            </a:pPr>
            <a:endParaRPr lang="en-GB" sz="1400">
              <a:solidFill>
                <a:schemeClr val="accent2"/>
              </a:solidFill>
            </a:endParaRPr>
          </a:p>
          <a:p>
            <a:pPr marL="342900" indent="-342900">
              <a:lnSpc>
                <a:spcPct val="50000"/>
              </a:lnSpc>
              <a:spcBef>
                <a:spcPct val="0"/>
              </a:spcBef>
              <a:spcAft>
                <a:spcPct val="5000"/>
              </a:spcAft>
            </a:pPr>
            <a:r>
              <a:rPr lang="en-GB" sz="1400">
                <a:solidFill>
                  <a:schemeClr val="accent2"/>
                </a:solidFill>
              </a:rPr>
              <a:t>(Autumn Statement, 2011)</a:t>
            </a:r>
          </a:p>
        </p:txBody>
      </p:sp>
      <p:sp>
        <p:nvSpPr>
          <p:cNvPr id="11272" name="Text Box 9"/>
          <p:cNvSpPr txBox="1">
            <a:spLocks noChangeArrowheads="1"/>
          </p:cNvSpPr>
          <p:nvPr/>
        </p:nvSpPr>
        <p:spPr bwMode="auto">
          <a:xfrm>
            <a:off x="250825" y="4221163"/>
            <a:ext cx="4535488" cy="701675"/>
          </a:xfrm>
          <a:prstGeom prst="rect">
            <a:avLst/>
          </a:prstGeom>
          <a:solidFill>
            <a:srgbClr val="800000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0"/>
              </a:spcBef>
            </a:pPr>
            <a:r>
              <a:rPr lang="en-GB" sz="2000">
                <a:solidFill>
                  <a:schemeClr val="bg1"/>
                </a:solidFill>
              </a:rPr>
              <a:t>Innovation and Research Strategy </a:t>
            </a:r>
          </a:p>
          <a:p>
            <a:pPr marL="342900" indent="-342900">
              <a:spcBef>
                <a:spcPct val="0"/>
              </a:spcBef>
            </a:pPr>
            <a:r>
              <a:rPr lang="en-GB" sz="2000">
                <a:solidFill>
                  <a:schemeClr val="bg1"/>
                </a:solidFill>
              </a:rPr>
              <a:t>for Growth </a:t>
            </a:r>
            <a:r>
              <a:rPr lang="en-GB" sz="1600">
                <a:solidFill>
                  <a:schemeClr val="bg1"/>
                </a:solidFill>
              </a:rPr>
              <a:t>(December 2011)</a:t>
            </a:r>
          </a:p>
        </p:txBody>
      </p:sp>
      <p:sp>
        <p:nvSpPr>
          <p:cNvPr id="11273" name="Text Box 10"/>
          <p:cNvSpPr txBox="1">
            <a:spLocks noChangeArrowheads="1"/>
          </p:cNvSpPr>
          <p:nvPr/>
        </p:nvSpPr>
        <p:spPr bwMode="auto">
          <a:xfrm>
            <a:off x="1116013" y="6165850"/>
            <a:ext cx="424815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/>
          </a:p>
        </p:txBody>
      </p:sp>
      <p:pic>
        <p:nvPicPr>
          <p:cNvPr id="11274" name="Picture 12" descr="UK Life Scienc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388" y="1773238"/>
            <a:ext cx="1770062" cy="220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13" descr="catapultcentre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92725" y="4797425"/>
            <a:ext cx="3455988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6" name="Text Box 14"/>
          <p:cNvSpPr txBox="1">
            <a:spLocks noChangeArrowheads="1"/>
          </p:cNvSpPr>
          <p:nvPr/>
        </p:nvSpPr>
        <p:spPr bwMode="auto">
          <a:xfrm>
            <a:off x="179388" y="5229225"/>
            <a:ext cx="4824412" cy="650875"/>
          </a:xfrm>
          <a:prstGeom prst="rect">
            <a:avLst/>
          </a:prstGeom>
          <a:noFill/>
          <a:ln w="9525" algn="ctr">
            <a:solidFill>
              <a:srgbClr val="008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0"/>
              </a:spcBef>
            </a:pPr>
            <a:r>
              <a:rPr lang="en-GB" sz="1800" b="1">
                <a:solidFill>
                  <a:schemeClr val="hlink"/>
                </a:solidFill>
              </a:rPr>
              <a:t>Wilson Review of University</a:t>
            </a:r>
            <a:r>
              <a:rPr lang="en-GB" sz="1800" b="1">
                <a:solidFill>
                  <a:schemeClr val="hlink"/>
                </a:solidFill>
                <a:cs typeface="Arial" charset="0"/>
              </a:rPr>
              <a:t>– </a:t>
            </a:r>
            <a:r>
              <a:rPr lang="en-GB" sz="1800" b="1">
                <a:solidFill>
                  <a:schemeClr val="hlink"/>
                </a:solidFill>
              </a:rPr>
              <a:t>Business</a:t>
            </a:r>
          </a:p>
          <a:p>
            <a:pPr marL="342900" indent="-342900">
              <a:spcBef>
                <a:spcPct val="0"/>
              </a:spcBef>
            </a:pPr>
            <a:r>
              <a:rPr lang="en-GB" sz="1800" b="1">
                <a:solidFill>
                  <a:schemeClr val="hlink"/>
                </a:solidFill>
              </a:rPr>
              <a:t>Collaboration </a:t>
            </a:r>
            <a:r>
              <a:rPr lang="en-GB" sz="1600" b="1">
                <a:solidFill>
                  <a:schemeClr val="hlink"/>
                </a:solidFill>
              </a:rPr>
              <a:t>(February 2012)</a:t>
            </a:r>
          </a:p>
        </p:txBody>
      </p:sp>
      <p:sp>
        <p:nvSpPr>
          <p:cNvPr id="11277" name="Text Box 15"/>
          <p:cNvSpPr txBox="1">
            <a:spLocks noChangeArrowheads="1"/>
          </p:cNvSpPr>
          <p:nvPr/>
        </p:nvSpPr>
        <p:spPr bwMode="auto">
          <a:xfrm>
            <a:off x="5219700" y="5734050"/>
            <a:ext cx="3600450" cy="835025"/>
          </a:xfrm>
          <a:prstGeom prst="rect">
            <a:avLst/>
          </a:prstGeom>
          <a:noFill/>
          <a:ln w="9525" algn="ctr">
            <a:solidFill>
              <a:srgbClr val="0033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0"/>
              </a:spcBef>
            </a:pPr>
            <a:r>
              <a:rPr lang="en-GB" sz="1600">
                <a:solidFill>
                  <a:schemeClr val="accent2"/>
                </a:solidFill>
              </a:rPr>
              <a:t>£100m University Research</a:t>
            </a:r>
          </a:p>
          <a:p>
            <a:pPr marL="342900" indent="-342900">
              <a:spcBef>
                <a:spcPct val="0"/>
              </a:spcBef>
            </a:pPr>
            <a:r>
              <a:rPr lang="en-GB" sz="1600">
                <a:solidFill>
                  <a:schemeClr val="accent2"/>
                </a:solidFill>
              </a:rPr>
              <a:t>Co-Investment Funding</a:t>
            </a:r>
          </a:p>
          <a:p>
            <a:pPr marL="342900" indent="-342900">
              <a:spcBef>
                <a:spcPct val="0"/>
              </a:spcBef>
            </a:pPr>
            <a:r>
              <a:rPr lang="en-GB" sz="1600">
                <a:solidFill>
                  <a:schemeClr val="accent2"/>
                </a:solidFill>
              </a:rPr>
              <a:t>(2012 Budget)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7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7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IS Presentation">
  <a:themeElements>
    <a:clrScheme name="BIS Presentation 1">
      <a:dk1>
        <a:srgbClr val="000000"/>
      </a:dk1>
      <a:lt1>
        <a:srgbClr val="FFFFFF"/>
      </a:lt1>
      <a:dk2>
        <a:srgbClr val="990000"/>
      </a:dk2>
      <a:lt2>
        <a:srgbClr val="808080"/>
      </a:lt2>
      <a:accent1>
        <a:srgbClr val="3CB6CE"/>
      </a:accent1>
      <a:accent2>
        <a:srgbClr val="003478"/>
      </a:accent2>
      <a:accent3>
        <a:srgbClr val="FFFFFF"/>
      </a:accent3>
      <a:accent4>
        <a:srgbClr val="000000"/>
      </a:accent4>
      <a:accent5>
        <a:srgbClr val="AFD7E3"/>
      </a:accent5>
      <a:accent6>
        <a:srgbClr val="002E6C"/>
      </a:accent6>
      <a:hlink>
        <a:srgbClr val="445511"/>
      </a:hlink>
      <a:folHlink>
        <a:srgbClr val="995588"/>
      </a:folHlink>
    </a:clrScheme>
    <a:fontScheme name="BIS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2400" cap="flat" cmpd="sng" algn="ctr">
          <a:solidFill>
            <a:schemeClr val="tx2">
              <a:alpha val="45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2"/>
          </a:buClr>
          <a:buSzTx/>
          <a:buFontTx/>
          <a:buNone/>
          <a:tabLst/>
          <a:defRPr kumimoji="0" lang="en-GB" sz="32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2400" cap="flat" cmpd="sng" algn="ctr">
          <a:solidFill>
            <a:schemeClr val="tx2">
              <a:alpha val="45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2"/>
          </a:buClr>
          <a:buSzTx/>
          <a:buFontTx/>
          <a:buNone/>
          <a:tabLst/>
          <a:defRPr kumimoji="0" lang="en-GB" sz="32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IS Presentation 1">
        <a:dk1>
          <a:srgbClr val="000000"/>
        </a:dk1>
        <a:lt1>
          <a:srgbClr val="FFFFFF"/>
        </a:lt1>
        <a:dk2>
          <a:srgbClr val="990000"/>
        </a:dk2>
        <a:lt2>
          <a:srgbClr val="808080"/>
        </a:lt2>
        <a:accent1>
          <a:srgbClr val="3CB6CE"/>
        </a:accent1>
        <a:accent2>
          <a:srgbClr val="003478"/>
        </a:accent2>
        <a:accent3>
          <a:srgbClr val="FFFFFF"/>
        </a:accent3>
        <a:accent4>
          <a:srgbClr val="000000"/>
        </a:accent4>
        <a:accent5>
          <a:srgbClr val="AFD7E3"/>
        </a:accent5>
        <a:accent6>
          <a:srgbClr val="002E6C"/>
        </a:accent6>
        <a:hlink>
          <a:srgbClr val="445511"/>
        </a:hlink>
        <a:folHlink>
          <a:srgbClr val="99558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IS Presentation 2">
        <a:dk1>
          <a:srgbClr val="000000"/>
        </a:dk1>
        <a:lt1>
          <a:srgbClr val="FFFFFF"/>
        </a:lt1>
        <a:dk2>
          <a:srgbClr val="003478"/>
        </a:dk2>
        <a:lt2>
          <a:srgbClr val="808080"/>
        </a:lt2>
        <a:accent1>
          <a:srgbClr val="3CB6CE"/>
        </a:accent1>
        <a:accent2>
          <a:srgbClr val="003478"/>
        </a:accent2>
        <a:accent3>
          <a:srgbClr val="FFFFFF"/>
        </a:accent3>
        <a:accent4>
          <a:srgbClr val="000000"/>
        </a:accent4>
        <a:accent5>
          <a:srgbClr val="AFD7E3"/>
        </a:accent5>
        <a:accent6>
          <a:srgbClr val="002E6C"/>
        </a:accent6>
        <a:hlink>
          <a:srgbClr val="445511"/>
        </a:hlink>
        <a:folHlink>
          <a:srgbClr val="99558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IS Presentation 3">
        <a:dk1>
          <a:srgbClr val="808080"/>
        </a:dk1>
        <a:lt1>
          <a:srgbClr val="FFFFFF"/>
        </a:lt1>
        <a:dk2>
          <a:srgbClr val="003478"/>
        </a:dk2>
        <a:lt2>
          <a:srgbClr val="FFCC11"/>
        </a:lt2>
        <a:accent1>
          <a:srgbClr val="3CB6CE"/>
        </a:accent1>
        <a:accent2>
          <a:srgbClr val="FFCC11"/>
        </a:accent2>
        <a:accent3>
          <a:srgbClr val="AAAEBE"/>
        </a:accent3>
        <a:accent4>
          <a:srgbClr val="DADADA"/>
        </a:accent4>
        <a:accent5>
          <a:srgbClr val="AFD7E3"/>
        </a:accent5>
        <a:accent6>
          <a:srgbClr val="E7B90E"/>
        </a:accent6>
        <a:hlink>
          <a:srgbClr val="BBEE00"/>
        </a:hlink>
        <a:folHlink>
          <a:srgbClr val="99558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S Presentation 4">
        <a:dk1>
          <a:srgbClr val="808080"/>
        </a:dk1>
        <a:lt1>
          <a:srgbClr val="FFFFFF"/>
        </a:lt1>
        <a:dk2>
          <a:srgbClr val="000000"/>
        </a:dk2>
        <a:lt2>
          <a:srgbClr val="FFCC11"/>
        </a:lt2>
        <a:accent1>
          <a:srgbClr val="3CB6CE"/>
        </a:accent1>
        <a:accent2>
          <a:srgbClr val="FFCC11"/>
        </a:accent2>
        <a:accent3>
          <a:srgbClr val="AAAAAA"/>
        </a:accent3>
        <a:accent4>
          <a:srgbClr val="DADADA"/>
        </a:accent4>
        <a:accent5>
          <a:srgbClr val="AFD7E3"/>
        </a:accent5>
        <a:accent6>
          <a:srgbClr val="E7B90E"/>
        </a:accent6>
        <a:hlink>
          <a:srgbClr val="BBEE00"/>
        </a:hlink>
        <a:folHlink>
          <a:srgbClr val="99558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S Presentation 5">
        <a:dk1>
          <a:srgbClr val="808080"/>
        </a:dk1>
        <a:lt1>
          <a:srgbClr val="FFFFFF"/>
        </a:lt1>
        <a:dk2>
          <a:srgbClr val="000000"/>
        </a:dk2>
        <a:lt2>
          <a:srgbClr val="CC0033"/>
        </a:lt2>
        <a:accent1>
          <a:srgbClr val="3CB6CE"/>
        </a:accent1>
        <a:accent2>
          <a:srgbClr val="CC0033"/>
        </a:accent2>
        <a:accent3>
          <a:srgbClr val="AAAAAA"/>
        </a:accent3>
        <a:accent4>
          <a:srgbClr val="DADADA"/>
        </a:accent4>
        <a:accent5>
          <a:srgbClr val="AFD7E3"/>
        </a:accent5>
        <a:accent6>
          <a:srgbClr val="B9002D"/>
        </a:accent6>
        <a:hlink>
          <a:srgbClr val="BBEE00"/>
        </a:hlink>
        <a:folHlink>
          <a:srgbClr val="995588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BIS Presentation</Template>
  <TotalTime>15931</TotalTime>
  <Words>421</Words>
  <Application>Microsoft Office PowerPoint</Application>
  <PresentationFormat>On-screen Show (4:3)</PresentationFormat>
  <Paragraphs>223</Paragraphs>
  <Slides>11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Times New Roman</vt:lpstr>
      <vt:lpstr>BIS Presentation</vt:lpstr>
      <vt:lpstr>Microsoft Office Excel Chart</vt:lpstr>
      <vt:lpstr>Public Spending on Science and Research  </vt:lpstr>
      <vt:lpstr>Slide 2</vt:lpstr>
      <vt:lpstr>      Increasing competition</vt:lpstr>
      <vt:lpstr>    Recessions </vt:lpstr>
      <vt:lpstr>Slide 5</vt:lpstr>
      <vt:lpstr> Economic and social impact</vt:lpstr>
      <vt:lpstr>Slide 7</vt:lpstr>
      <vt:lpstr>Cash changes for main Departments over the 2010 Spending Review period</vt:lpstr>
      <vt:lpstr>Slide 9</vt:lpstr>
      <vt:lpstr>Slide 10</vt:lpstr>
      <vt:lpstr> </vt:lpstr>
    </vt:vector>
  </TitlesOfParts>
  <Company>DTI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BIS – Budgets &amp; Policy Options</dc:title>
  <dc:creator>Katie Robinson</dc:creator>
  <cp:lastModifiedBy>Evans</cp:lastModifiedBy>
  <cp:revision>611</cp:revision>
  <dcterms:created xsi:type="dcterms:W3CDTF">2010-05-05T16:17:02Z</dcterms:created>
  <dcterms:modified xsi:type="dcterms:W3CDTF">2012-06-08T10:32:22Z</dcterms:modified>
</cp:coreProperties>
</file>