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  <p:sldId id="278" r:id="rId4"/>
    <p:sldId id="279" r:id="rId5"/>
    <p:sldId id="290" r:id="rId6"/>
    <p:sldId id="280" r:id="rId7"/>
    <p:sldId id="281" r:id="rId8"/>
    <p:sldId id="282" r:id="rId9"/>
    <p:sldId id="283" r:id="rId10"/>
    <p:sldId id="27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rand_ppt_bac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9725" cy="692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2288" y="1230602"/>
            <a:ext cx="7772400" cy="1470025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288" y="3009900"/>
            <a:ext cx="6400800" cy="17526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517525" y="2809875"/>
            <a:ext cx="7013575" cy="0"/>
          </a:xfrm>
          <a:prstGeom prst="line">
            <a:avLst/>
          </a:prstGeom>
          <a:noFill/>
          <a:ln w="25400">
            <a:solidFill>
              <a:schemeClr val="bg1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9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88" y="509588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Content Placeholder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01248" y="332656"/>
            <a:ext cx="1347216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228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41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654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080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03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446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257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113" y="125993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1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519113" y="2809875"/>
            <a:ext cx="7013575" cy="0"/>
          </a:xfrm>
          <a:prstGeom prst="line">
            <a:avLst/>
          </a:prstGeom>
          <a:noFill/>
          <a:ln w="25400">
            <a:solidFill>
              <a:srgbClr val="660066"/>
            </a:solidFill>
            <a:prstDash val="dot"/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6318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4555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876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273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876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273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48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84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81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20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931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46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695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DE7D09C5-11E6-4768-8AE2-2A366AC4D3DA}" type="datetimeFigureOut">
              <a:rPr lang="en-GB" smtClean="0"/>
              <a:t>18/12/2014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FB90C27D-2FC8-4DC2-965A-258103C7224E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TAB_col_white_background.eps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11" y="6116056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ESRC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6014460"/>
            <a:ext cx="8953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Geneva" charset="0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laurence.lessard-phillips@manchester.ac.uk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When education isn’t </a:t>
            </a:r>
            <a:r>
              <a:rPr lang="en-GB" sz="2800" dirty="0" smtClean="0"/>
              <a:t>enough: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>Labour market outcomes of ethnic</a:t>
            </a:r>
            <a:br>
              <a:rPr lang="en-GB" sz="2800" dirty="0"/>
            </a:br>
            <a:r>
              <a:rPr lang="en-GB" sz="2800" dirty="0"/>
              <a:t>minority graduates at elite </a:t>
            </a:r>
            <a:r>
              <a:rPr lang="en-GB" sz="2800" dirty="0" smtClean="0"/>
              <a:t>universities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Laurence Lessard-Phillips, Daniel Swain, Maria Pampaka, and Ojeaku Nwabuzo.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4289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Thanks for your attention	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9113" y="2906713"/>
            <a:ext cx="7772400" cy="2682527"/>
          </a:xfrm>
        </p:spPr>
        <p:txBody>
          <a:bodyPr>
            <a:normAutofit/>
          </a:bodyPr>
          <a:lstStyle/>
          <a:p>
            <a:r>
              <a:rPr lang="en-GB" sz="3000" dirty="0" smtClean="0"/>
              <a:t>Questions?</a:t>
            </a:r>
            <a:br>
              <a:rPr lang="en-GB" sz="3000" dirty="0" smtClean="0"/>
            </a:br>
            <a:r>
              <a:rPr lang="en-GB" sz="3000" dirty="0" smtClean="0"/>
              <a:t>Comments?</a:t>
            </a:r>
            <a:br>
              <a:rPr lang="en-GB" sz="3000" dirty="0" smtClean="0"/>
            </a:br>
            <a:r>
              <a:rPr lang="en-GB" sz="3000" dirty="0" smtClean="0"/>
              <a:t>Suggestions?</a:t>
            </a:r>
          </a:p>
          <a:p>
            <a:endParaRPr lang="en-GB" sz="3000" dirty="0"/>
          </a:p>
          <a:p>
            <a:r>
              <a:rPr lang="en-GB" sz="3000" dirty="0" smtClean="0">
                <a:hlinkClick r:id="rId2"/>
              </a:rPr>
              <a:t>laurence.lessard-phillips@manchester.ac.uk</a:t>
            </a:r>
            <a:r>
              <a:rPr lang="en-GB" sz="3000" dirty="0" smtClean="0"/>
              <a:t> 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32563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Interesting puzzle</a:t>
            </a:r>
          </a:p>
          <a:p>
            <a:pPr lvl="1"/>
            <a:r>
              <a:rPr lang="en-GB" sz="2000" dirty="0" smtClean="0"/>
              <a:t>Ethnic minorities tend to have high levels of qualifications</a:t>
            </a:r>
            <a:endParaRPr lang="en-GB" dirty="0" smtClean="0"/>
          </a:p>
          <a:p>
            <a:pPr lvl="1"/>
            <a:r>
              <a:rPr lang="en-GB" sz="2000" dirty="0" smtClean="0"/>
              <a:t>Yet performance on the labour market is marred by disadvantage</a:t>
            </a:r>
          </a:p>
          <a:p>
            <a:r>
              <a:rPr lang="en-GB" sz="2400" dirty="0" smtClean="0"/>
              <a:t>How can we trace back the source of disadvantage?</a:t>
            </a:r>
          </a:p>
          <a:p>
            <a:pPr lvl="1"/>
            <a:r>
              <a:rPr lang="en-GB" sz="2200" dirty="0" smtClean="0"/>
              <a:t>Part of overall project</a:t>
            </a:r>
          </a:p>
          <a:p>
            <a:r>
              <a:rPr lang="en-GB" sz="2400" dirty="0" smtClean="0"/>
              <a:t>Emphasis of importance of attending ‘good’ university for career prospects and the importance of social mobility (via education) as an avenue of success</a:t>
            </a:r>
          </a:p>
          <a:p>
            <a:pPr lvl="1"/>
            <a:r>
              <a:rPr lang="en-GB" sz="2000" dirty="0" smtClean="0"/>
              <a:t>What about ethnic minorities in elite universities?</a:t>
            </a:r>
          </a:p>
          <a:p>
            <a:pPr lvl="2"/>
            <a:r>
              <a:rPr lang="en-GB" sz="1800" dirty="0" smtClean="0"/>
              <a:t>Those who ‘make it’</a:t>
            </a:r>
          </a:p>
        </p:txBody>
      </p:sp>
    </p:spTree>
    <p:extLst>
      <p:ext uri="{BB962C8B-B14F-4D97-AF65-F5344CB8AC3E}">
        <p14:creationId xmlns:p14="http://schemas.microsoft.com/office/powerpoint/2010/main" val="236920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Analyse the post-graduation outcomes of graduates from Russell Group (RG) Universities</a:t>
            </a:r>
          </a:p>
          <a:p>
            <a:pPr lvl="1"/>
            <a:r>
              <a:rPr lang="en-GB" sz="2400" dirty="0" smtClean="0"/>
              <a:t>6 months after graduation</a:t>
            </a:r>
          </a:p>
          <a:p>
            <a:r>
              <a:rPr lang="en-GB" sz="2800" dirty="0" smtClean="0"/>
              <a:t>Compare the outcomes of graduates of ethnic minority backgrounds with their white peers</a:t>
            </a:r>
          </a:p>
          <a:p>
            <a:pPr lvl="1"/>
            <a:r>
              <a:rPr lang="en-GB" sz="2400" dirty="0" smtClean="0"/>
              <a:t>Does attending a RG university ‘equalises’ chances on the labour market?</a:t>
            </a:r>
            <a:endParaRPr lang="en-GB" sz="2400" dirty="0"/>
          </a:p>
          <a:p>
            <a:pPr lvl="2"/>
            <a:r>
              <a:rPr lang="en-GB" sz="2000" dirty="0" smtClean="0"/>
              <a:t>Or do we find similar inequalities?</a:t>
            </a:r>
          </a:p>
        </p:txBody>
      </p:sp>
    </p:spTree>
    <p:extLst>
      <p:ext uri="{BB962C8B-B14F-4D97-AF65-F5344CB8AC3E}">
        <p14:creationId xmlns:p14="http://schemas.microsoft.com/office/powerpoint/2010/main" val="123633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Obtained from HESA</a:t>
            </a:r>
          </a:p>
          <a:p>
            <a:r>
              <a:rPr lang="en-GB" dirty="0" smtClean="0"/>
              <a:t>Administrative data</a:t>
            </a:r>
          </a:p>
          <a:p>
            <a:pPr lvl="1"/>
            <a:r>
              <a:rPr lang="en-GB" dirty="0" smtClean="0"/>
              <a:t>Student records with information about origins (pre-university), degree characteristics, degree performance, and institutional characteristics</a:t>
            </a:r>
          </a:p>
          <a:p>
            <a:r>
              <a:rPr lang="en-GB" dirty="0" smtClean="0"/>
              <a:t>Survey data</a:t>
            </a:r>
          </a:p>
          <a:p>
            <a:pPr lvl="1"/>
            <a:r>
              <a:rPr lang="en-GB" dirty="0" smtClean="0"/>
              <a:t>Destination </a:t>
            </a:r>
            <a:r>
              <a:rPr lang="en-GB" dirty="0"/>
              <a:t>of Leavers from the Higher Education Survey (DLHE</a:t>
            </a:r>
            <a:r>
              <a:rPr lang="en-GB" dirty="0" smtClean="0"/>
              <a:t>) for employment outcomes</a:t>
            </a:r>
          </a:p>
          <a:p>
            <a:pPr lvl="2"/>
            <a:r>
              <a:rPr lang="en-GB" dirty="0" smtClean="0"/>
              <a:t>High response rate (77%-79%)</a:t>
            </a:r>
          </a:p>
          <a:p>
            <a:r>
              <a:rPr lang="en-GB" dirty="0" smtClean="0"/>
              <a:t>Graduates in the academic years 2009/2010 to 2011/2012</a:t>
            </a:r>
          </a:p>
          <a:p>
            <a:r>
              <a:rPr lang="en-GB" dirty="0" smtClean="0"/>
              <a:t>Sample: first undergraduate degree, not mature student at entry, UK domiciled, not distance learning students</a:t>
            </a:r>
          </a:p>
          <a:p>
            <a:r>
              <a:rPr lang="en-GB" dirty="0" smtClean="0"/>
              <a:t>Sample size: 148,220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1413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7070"/>
            <a:ext cx="4040188" cy="639762"/>
          </a:xfrm>
        </p:spPr>
        <p:txBody>
          <a:bodyPr/>
          <a:lstStyle/>
          <a:p>
            <a:r>
              <a:rPr lang="en-GB" dirty="0" smtClean="0"/>
              <a:t>Dependent variables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88840"/>
            <a:ext cx="4040188" cy="408982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GB" dirty="0"/>
              <a:t>L</a:t>
            </a:r>
            <a:r>
              <a:rPr lang="en-GB" dirty="0" smtClean="0"/>
              <a:t>evel </a:t>
            </a:r>
            <a:r>
              <a:rPr lang="en-GB" dirty="0"/>
              <a:t>of economic </a:t>
            </a:r>
            <a:r>
              <a:rPr lang="en-GB" dirty="0" smtClean="0"/>
              <a:t>activity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ctive/inactive </a:t>
            </a:r>
            <a:r>
              <a:rPr lang="en-GB" dirty="0"/>
              <a:t>due to study/other </a:t>
            </a:r>
            <a:r>
              <a:rPr lang="en-GB" dirty="0" smtClean="0"/>
              <a:t>inactive;</a:t>
            </a:r>
          </a:p>
          <a:p>
            <a:pPr lvl="1"/>
            <a:r>
              <a:rPr lang="en-GB" dirty="0" smtClean="0"/>
              <a:t>Multinomial logistic regression</a:t>
            </a:r>
            <a:endParaRPr lang="en-GB" dirty="0"/>
          </a:p>
          <a:p>
            <a:pPr lvl="0"/>
            <a:r>
              <a:rPr lang="en-GB" dirty="0"/>
              <a:t>Employment outcomes for the economically </a:t>
            </a:r>
            <a:r>
              <a:rPr lang="en-GB" dirty="0" smtClean="0"/>
              <a:t>active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rofessional </a:t>
            </a:r>
            <a:r>
              <a:rPr lang="en-GB" dirty="0"/>
              <a:t>employment, non-professional level employment; or </a:t>
            </a:r>
            <a:r>
              <a:rPr lang="en-GB" dirty="0" smtClean="0"/>
              <a:t>unemployment;</a:t>
            </a:r>
          </a:p>
          <a:p>
            <a:pPr lvl="1"/>
            <a:r>
              <a:rPr lang="en-GB" dirty="0"/>
              <a:t>Multinomial logistic </a:t>
            </a:r>
            <a:r>
              <a:rPr lang="en-GB" dirty="0" smtClean="0"/>
              <a:t>regression</a:t>
            </a:r>
            <a:endParaRPr lang="en-GB" dirty="0"/>
          </a:p>
          <a:p>
            <a:pPr lvl="0"/>
            <a:r>
              <a:rPr lang="en-GB" dirty="0"/>
              <a:t>Earnings </a:t>
            </a:r>
            <a:r>
              <a:rPr lang="en-GB" dirty="0" smtClean="0"/>
              <a:t>of </a:t>
            </a:r>
            <a:r>
              <a:rPr lang="en-GB" dirty="0"/>
              <a:t>employed graduates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Monthly earnings (midpoint)</a:t>
            </a:r>
          </a:p>
          <a:p>
            <a:pPr lvl="1"/>
            <a:r>
              <a:rPr lang="en-GB" dirty="0" smtClean="0"/>
              <a:t>Linear regression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Independent variables &amp; controls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8840"/>
            <a:ext cx="4041775" cy="408982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Ethnicity</a:t>
            </a:r>
          </a:p>
          <a:p>
            <a:r>
              <a:rPr lang="en-GB" dirty="0" smtClean="0"/>
              <a:t>Age</a:t>
            </a:r>
            <a:endParaRPr lang="en-GB" dirty="0"/>
          </a:p>
          <a:p>
            <a:r>
              <a:rPr lang="en-GB" dirty="0"/>
              <a:t>Degree class obtained (1</a:t>
            </a:r>
            <a:r>
              <a:rPr lang="en-GB" baseline="30000" dirty="0"/>
              <a:t>st</a:t>
            </a:r>
            <a:r>
              <a:rPr lang="en-GB" dirty="0"/>
              <a:t>; 2.1, 2.2, 3</a:t>
            </a:r>
            <a:r>
              <a:rPr lang="en-GB" baseline="30000" dirty="0"/>
              <a:t>rd</a:t>
            </a:r>
            <a:r>
              <a:rPr lang="en-GB" dirty="0"/>
              <a:t>)</a:t>
            </a:r>
          </a:p>
          <a:p>
            <a:r>
              <a:rPr lang="en-GB" dirty="0"/>
              <a:t>Course subject (based on the Joint Academic Coding System– including combined subjects)</a:t>
            </a:r>
          </a:p>
          <a:p>
            <a:r>
              <a:rPr lang="en-GB" dirty="0"/>
              <a:t>HE Institution attended</a:t>
            </a:r>
          </a:p>
          <a:p>
            <a:r>
              <a:rPr lang="en-GB" dirty="0"/>
              <a:t>Year of </a:t>
            </a:r>
            <a:r>
              <a:rPr lang="en-GB" dirty="0" smtClean="0"/>
              <a:t>graduation/survey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0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" y="621288"/>
            <a:ext cx="7378957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46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" y="620688"/>
            <a:ext cx="7378957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5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Results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451" y="620688"/>
            <a:ext cx="7378957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27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Conclusions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 smtClean="0"/>
              <a:t>Results suggest that:</a:t>
            </a:r>
          </a:p>
          <a:p>
            <a:pPr lvl="1"/>
            <a:r>
              <a:rPr lang="en-GB" dirty="0" smtClean="0"/>
              <a:t>Ethnic minority graduates are most often found studying 6 months after graduation</a:t>
            </a:r>
          </a:p>
          <a:p>
            <a:pPr lvl="2"/>
            <a:r>
              <a:rPr lang="en-GB" dirty="0" smtClean="0"/>
              <a:t>Aside from Black Caribbean men, who tend to be more economically active</a:t>
            </a:r>
          </a:p>
          <a:p>
            <a:pPr lvl="1"/>
            <a:r>
              <a:rPr lang="en-GB" dirty="0" smtClean="0"/>
              <a:t>Two distinct paths for ethnic minorities who are economically active: that of being in professional work, or being unemployed. </a:t>
            </a:r>
          </a:p>
          <a:p>
            <a:pPr lvl="2"/>
            <a:r>
              <a:rPr lang="en-GB" dirty="0" smtClean="0"/>
              <a:t>This holds even after controlling for performance during university and subject choice and shows consistent patterns across gender.</a:t>
            </a:r>
          </a:p>
          <a:p>
            <a:pPr lvl="2"/>
            <a:r>
              <a:rPr lang="en-GB" dirty="0" smtClean="0"/>
              <a:t>‘Free’ or ‘forced’ choice?</a:t>
            </a:r>
          </a:p>
          <a:p>
            <a:pPr lvl="1"/>
            <a:r>
              <a:rPr lang="en-GB" dirty="0" smtClean="0"/>
              <a:t>For those employed, however, earnings differences are not as marked. Some groups, such as the Indians and Black Africans, manage to have higher earnings than their White peers. </a:t>
            </a:r>
          </a:p>
          <a:p>
            <a:r>
              <a:rPr lang="en-GB" dirty="0" smtClean="0"/>
              <a:t>There seem to be a distinct post-graduation path for ethnic minority graduates at elite universities, even when compared with their white peers</a:t>
            </a:r>
          </a:p>
          <a:p>
            <a:pPr lvl="1"/>
            <a:r>
              <a:rPr lang="en-GB" dirty="0" smtClean="0"/>
              <a:t>Impact on future labour market careers?</a:t>
            </a:r>
          </a:p>
          <a:p>
            <a:pPr lvl="1"/>
            <a:r>
              <a:rPr lang="en-GB" dirty="0" smtClean="0"/>
              <a:t>What types of responses are needed to avoid this ‘dual’ pathway?</a:t>
            </a:r>
          </a:p>
          <a:p>
            <a:pPr marL="45720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9462075"/>
      </p:ext>
    </p:extLst>
  </p:cSld>
  <p:clrMapOvr>
    <a:masterClrMapping/>
  </p:clrMapOvr>
</p:sld>
</file>

<file path=ppt/theme/theme1.xml><?xml version="1.0" encoding="utf-8"?>
<a:theme xmlns:a="http://schemas.openxmlformats.org/drawingml/2006/main" name="Unidiv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Unidiv theme</Template>
  <TotalTime>1576</TotalTime>
  <Words>479</Words>
  <Application>Microsoft Office PowerPoint</Application>
  <PresentationFormat>On-screen Show (4:3)</PresentationFormat>
  <Paragraphs>63</Paragraphs>
  <Slides>10</Slides>
  <Notes>0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Unidiv theme</vt:lpstr>
      <vt:lpstr>When education isn’t enough: Labour market outcomes of ethnic minority graduates at elite universities</vt:lpstr>
      <vt:lpstr>Background</vt:lpstr>
      <vt:lpstr>Aims</vt:lpstr>
      <vt:lpstr>Data</vt:lpstr>
      <vt:lpstr>Variables</vt:lpstr>
      <vt:lpstr>Results</vt:lpstr>
      <vt:lpstr>Results</vt:lpstr>
      <vt:lpstr>Results</vt:lpstr>
      <vt:lpstr>Conclusions </vt:lpstr>
      <vt:lpstr>Thanks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Laurence Lessard-Phillips</dc:creator>
  <cp:lastModifiedBy>Louise Pemberton</cp:lastModifiedBy>
  <cp:revision>67</cp:revision>
  <dcterms:created xsi:type="dcterms:W3CDTF">2014-07-11T13:46:25Z</dcterms:created>
  <dcterms:modified xsi:type="dcterms:W3CDTF">2014-12-18T15:35:22Z</dcterms:modified>
</cp:coreProperties>
</file>