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708" r:id="rId5"/>
    <p:sldMasterId id="2147483711" r:id="rId6"/>
    <p:sldMasterId id="2147483716" r:id="rId7"/>
    <p:sldMasterId id="2147483729" r:id="rId8"/>
    <p:sldMasterId id="2147483735" r:id="rId9"/>
  </p:sldMasterIdLst>
  <p:notesMasterIdLst>
    <p:notesMasterId r:id="rId27"/>
  </p:notesMasterIdLst>
  <p:sldIdLst>
    <p:sldId id="523" r:id="rId10"/>
    <p:sldId id="1692" r:id="rId11"/>
    <p:sldId id="1691" r:id="rId12"/>
    <p:sldId id="1693" r:id="rId13"/>
    <p:sldId id="1719" r:id="rId14"/>
    <p:sldId id="1720" r:id="rId15"/>
    <p:sldId id="577" r:id="rId16"/>
    <p:sldId id="608" r:id="rId17"/>
    <p:sldId id="532" r:id="rId18"/>
    <p:sldId id="610" r:id="rId19"/>
    <p:sldId id="593" r:id="rId20"/>
    <p:sldId id="570" r:id="rId21"/>
    <p:sldId id="1727" r:id="rId22"/>
    <p:sldId id="1728" r:id="rId23"/>
    <p:sldId id="1729" r:id="rId24"/>
    <p:sldId id="1690" r:id="rId25"/>
    <p:sldId id="16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B3EEA-13B7-4FAA-84CC-F2BDCC0E86F0}" v="1" dt="2025-09-02T13:11:58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g%208%20patient%20rate%20per%20MH%20contact%20figure%202012-2022%20UPDATE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PORT%202025\UK%20FIGURES\Fig%2011%20inpatients%20and%20hanging%20UK%20v2%20with%20asphyxiation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k.man.ac.uk\home$\Documents\mam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7445004704516E-2"/>
          <c:y val="7.1338207220635913E-2"/>
          <c:w val="0.88046168956113791"/>
          <c:h val="0.764137262087378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Overall</c:v>
                </c:pt>
              </c:strCache>
            </c:strRef>
          </c:tx>
          <c:spPr>
            <a:ln w="12700">
              <a:solidFill>
                <a:srgbClr val="0070C0">
                  <a:alpha val="95000"/>
                </a:srgbClr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dPt>
            <c:idx val="5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EAA-441A-B0EA-971D97558BCF}"/>
              </c:ext>
            </c:extLst>
          </c:dPt>
          <c:dPt>
            <c:idx val="6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EAA-441A-B0EA-971D97558BCF}"/>
              </c:ext>
            </c:extLst>
          </c:dPt>
          <c:dPt>
            <c:idx val="7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EAA-441A-B0EA-971D97558BCF}"/>
              </c:ext>
            </c:extLst>
          </c:dPt>
          <c:dPt>
            <c:idx val="8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EAA-441A-B0EA-971D97558BCF}"/>
              </c:ext>
            </c:extLst>
          </c:dPt>
          <c:dPt>
            <c:idx val="9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EAA-441A-B0EA-971D97558BCF}"/>
              </c:ext>
            </c:extLst>
          </c:dPt>
          <c:dPt>
            <c:idx val="10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B-CEAA-441A-B0EA-971D97558BCF}"/>
              </c:ext>
            </c:extLst>
          </c:dPt>
          <c:dLbls>
            <c:dLbl>
              <c:idx val="0"/>
              <c:layout>
                <c:manualLayout>
                  <c:x val="-4.3176057114167096E-2"/>
                  <c:y val="-3.54388235717110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EAA-441A-B0EA-971D97558BCF}"/>
                </c:ext>
              </c:extLst>
            </c:dLbl>
            <c:dLbl>
              <c:idx val="1"/>
              <c:layout>
                <c:manualLayout>
                  <c:x val="-4.2402761814760145E-2"/>
                  <c:y val="-4.04646348549115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EAA-441A-B0EA-971D97558BCF}"/>
                </c:ext>
              </c:extLst>
            </c:dLbl>
            <c:dLbl>
              <c:idx val="2"/>
              <c:layout>
                <c:manualLayout>
                  <c:x val="-3.6955345634957143E-2"/>
                  <c:y val="-3.7153391743571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EAA-441A-B0EA-971D97558BCF}"/>
                </c:ext>
              </c:extLst>
            </c:dLbl>
            <c:dLbl>
              <c:idx val="3"/>
              <c:layout>
                <c:manualLayout>
                  <c:x val="-3.6177026878907878E-2"/>
                  <c:y val="-3.869793927067790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AA-441A-B0EA-971D97558BCF}"/>
                </c:ext>
              </c:extLst>
            </c:dLbl>
            <c:dLbl>
              <c:idx val="4"/>
              <c:layout>
                <c:manualLayout>
                  <c:x val="-3.5398871399494075E-2"/>
                  <c:y val="-4.058062803523163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EAA-441A-B0EA-971D97558BCF}"/>
                </c:ext>
              </c:extLst>
            </c:dLbl>
            <c:dLbl>
              <c:idx val="5"/>
              <c:layout>
                <c:manualLayout>
                  <c:x val="-3.1507712176518647E-2"/>
                  <c:y val="-3.40983211065080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AA-441A-B0EA-971D97558BCF}"/>
                </c:ext>
              </c:extLst>
            </c:dLbl>
            <c:dLbl>
              <c:idx val="6"/>
              <c:layout>
                <c:manualLayout>
                  <c:x val="-4.1619704224374762E-2"/>
                  <c:y val="-3.257325710998455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AA-441A-B0EA-971D97558BCF}"/>
                </c:ext>
              </c:extLst>
            </c:dLbl>
            <c:dLbl>
              <c:idx val="7"/>
              <c:layout>
                <c:manualLayout>
                  <c:x val="-3.6177082151543173E-2"/>
                  <c:y val="-4.27431549915835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AA-441A-B0EA-971D97558BCF}"/>
                </c:ext>
              </c:extLst>
            </c:dLbl>
            <c:dLbl>
              <c:idx val="8"/>
              <c:layout>
                <c:manualLayout>
                  <c:x val="-3.5251425609123914E-2"/>
                  <c:y val="-3.95738203957382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AA-441A-B0EA-971D97558BCF}"/>
                </c:ext>
              </c:extLst>
            </c:dLbl>
            <c:dLbl>
              <c:idx val="9"/>
              <c:layout>
                <c:manualLayout>
                  <c:x val="-3.317781233799897E-2"/>
                  <c:y val="-3.65296803652968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AA-441A-B0EA-971D97558BCF}"/>
                </c:ext>
              </c:extLst>
            </c:dLbl>
            <c:dLbl>
              <c:idx val="10"/>
              <c:layout>
                <c:manualLayout>
                  <c:x val="-3.5251425609123914E-2"/>
                  <c:y val="-3.65296803652968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AA-441A-B0EA-971D97558BC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Sheet1!$B$7:$B$17</c:f>
              <c:numCache>
                <c:formatCode>0.0</c:formatCode>
                <c:ptCount val="11"/>
                <c:pt idx="0">
                  <c:v>86.482771098636903</c:v>
                </c:pt>
                <c:pt idx="1">
                  <c:v>77.359743008708378</c:v>
                </c:pt>
                <c:pt idx="2">
                  <c:v>68.424739540760271</c:v>
                </c:pt>
                <c:pt idx="3">
                  <c:v>69.458582653867509</c:v>
                </c:pt>
                <c:pt idx="4">
                  <c:v>51.665084988140755</c:v>
                </c:pt>
                <c:pt idx="5">
                  <c:v>49.39946319381098</c:v>
                </c:pt>
                <c:pt idx="6">
                  <c:v>52.942182273011802</c:v>
                </c:pt>
                <c:pt idx="7">
                  <c:v>47.524212926427509</c:v>
                </c:pt>
                <c:pt idx="8">
                  <c:v>46.348595297389316</c:v>
                </c:pt>
                <c:pt idx="9">
                  <c:v>42.216345408602599</c:v>
                </c:pt>
                <c:pt idx="10">
                  <c:v>38.242700774357573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CEAA-441A-B0EA-971D97558BCF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Male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dPt>
            <c:idx val="10"/>
            <c:bubble3D val="0"/>
            <c:spPr>
              <a:ln w="1270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3-CEAA-441A-B0EA-971D97558BCF}"/>
              </c:ext>
            </c:extLst>
          </c:dPt>
          <c:dLbls>
            <c:dLbl>
              <c:idx val="0"/>
              <c:layout>
                <c:manualLayout>
                  <c:x val="-4.1624497060710836E-2"/>
                  <c:y val="-3.42936813659517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EAA-441A-B0EA-971D97558BCF}"/>
                </c:ext>
              </c:extLst>
            </c:dLbl>
            <c:dLbl>
              <c:idx val="1"/>
              <c:layout>
                <c:manualLayout>
                  <c:x val="-3.6177080880907958E-2"/>
                  <c:y val="-4.02084027797128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EAA-441A-B0EA-971D97558BCF}"/>
                </c:ext>
              </c:extLst>
            </c:dLbl>
            <c:dLbl>
              <c:idx val="2"/>
              <c:layout>
                <c:manualLayout>
                  <c:x val="-3.8511765868420277E-2"/>
                  <c:y val="-3.92475134461793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EAA-441A-B0EA-971D97558BCF}"/>
                </c:ext>
              </c:extLst>
            </c:dLbl>
            <c:dLbl>
              <c:idx val="3"/>
              <c:layout>
                <c:manualLayout>
                  <c:x val="-3.6177026878907927E-2"/>
                  <c:y val="-3.548993088746714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EAA-441A-B0EA-971D97558BCF}"/>
                </c:ext>
              </c:extLst>
            </c:dLbl>
            <c:dLbl>
              <c:idx val="4"/>
              <c:layout>
                <c:manualLayout>
                  <c:x val="-3.3842451166031039E-2"/>
                  <c:y val="-3.279858333055158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EAA-441A-B0EA-971D97558BCF}"/>
                </c:ext>
              </c:extLst>
            </c:dLbl>
            <c:dLbl>
              <c:idx val="5"/>
              <c:layout>
                <c:manualLayout>
                  <c:x val="-3.7733393110370772E-2"/>
                  <c:y val="-4.069648036760070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EAA-441A-B0EA-971D97558BCF}"/>
                </c:ext>
              </c:extLst>
            </c:dLbl>
            <c:dLbl>
              <c:idx val="6"/>
              <c:layout>
                <c:manualLayout>
                  <c:x val="-3.3842397164030966E-2"/>
                  <c:y val="-3.37624515241197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EAA-441A-B0EA-971D97558BCF}"/>
                </c:ext>
              </c:extLst>
            </c:dLbl>
            <c:dLbl>
              <c:idx val="7"/>
              <c:layout>
                <c:manualLayout>
                  <c:x val="-3.3573396783346088E-2"/>
                  <c:y val="-3.674048394493623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EAA-441A-B0EA-971D97558BCF}"/>
                </c:ext>
              </c:extLst>
            </c:dLbl>
            <c:dLbl>
              <c:idx val="8"/>
              <c:layout>
                <c:manualLayout>
                  <c:x val="-3.9397354422172036E-2"/>
                  <c:y val="-3.677815366887770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EAA-441A-B0EA-971D97558BCF}"/>
                </c:ext>
              </c:extLst>
            </c:dLbl>
            <c:dLbl>
              <c:idx val="9"/>
              <c:layout>
                <c:manualLayout>
                  <c:x val="-4.1472265422498704E-2"/>
                  <c:y val="-3.95738203957382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EAA-441A-B0EA-971D97558BCF}"/>
                </c:ext>
              </c:extLst>
            </c:dLbl>
            <c:dLbl>
              <c:idx val="10"/>
              <c:layout>
                <c:manualLayout>
                  <c:x val="-3.317781233799897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EAA-441A-B0EA-971D97558BC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Sheet1!$C$7:$C$17</c:f>
              <c:numCache>
                <c:formatCode>0.0</c:formatCode>
                <c:ptCount val="11"/>
                <c:pt idx="0">
                  <c:v>135.65424378091416</c:v>
                </c:pt>
                <c:pt idx="1">
                  <c:v>118.59683230625096</c:v>
                </c:pt>
                <c:pt idx="2">
                  <c:v>97.577966723709579</c:v>
                </c:pt>
                <c:pt idx="3">
                  <c:v>97.585391718925237</c:v>
                </c:pt>
                <c:pt idx="4">
                  <c:v>71.592781659979849</c:v>
                </c:pt>
                <c:pt idx="5">
                  <c:v>67.810290643125143</c:v>
                </c:pt>
                <c:pt idx="6">
                  <c:v>72.544242160775397</c:v>
                </c:pt>
                <c:pt idx="7">
                  <c:v>65.525572811743771</c:v>
                </c:pt>
                <c:pt idx="8">
                  <c:v>61.305541487858825</c:v>
                </c:pt>
                <c:pt idx="9">
                  <c:v>59.558841171248581</c:v>
                </c:pt>
                <c:pt idx="10">
                  <c:v>56.221919684372764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CEAA-441A-B0EA-971D97558BCF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Female</c:v>
                </c:pt>
              </c:strCache>
            </c:strRef>
          </c:tx>
          <c:spPr>
            <a:ln w="12700">
              <a:solidFill>
                <a:srgbClr val="B5198C">
                  <a:alpha val="93000"/>
                </a:srgbClr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B5198C"/>
              </a:solidFill>
              <a:ln>
                <a:solidFill>
                  <a:srgbClr val="B5198C"/>
                </a:solidFill>
                <a:prstDash val="solid"/>
              </a:ln>
            </c:spPr>
          </c:marker>
          <c:dPt>
            <c:idx val="10"/>
            <c:bubble3D val="0"/>
            <c:spPr>
              <a:ln w="12700">
                <a:solidFill>
                  <a:srgbClr val="B5198C">
                    <a:alpha val="93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0-CEAA-441A-B0EA-971D97558BCF}"/>
              </c:ext>
            </c:extLst>
          </c:dPt>
          <c:dLbls>
            <c:dLbl>
              <c:idx val="0"/>
              <c:layout>
                <c:manualLayout>
                  <c:x val="-3.3842395893395667E-2"/>
                  <c:y val="-3.68796455963099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EAA-441A-B0EA-971D97558BCF}"/>
                </c:ext>
              </c:extLst>
            </c:dLbl>
            <c:dLbl>
              <c:idx val="1"/>
              <c:layout>
                <c:manualLayout>
                  <c:x val="-3.4615789667038127E-2"/>
                  <c:y val="-3.504548232840758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EAA-441A-B0EA-971D97558BCF}"/>
                </c:ext>
              </c:extLst>
            </c:dLbl>
            <c:dLbl>
              <c:idx val="2"/>
              <c:layout>
                <c:manualLayout>
                  <c:x val="-3.2286084934568041E-2"/>
                  <c:y val="-4.376433762644569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EAA-441A-B0EA-971D97558BCF}"/>
                </c:ext>
              </c:extLst>
            </c:dLbl>
            <c:dLbl>
              <c:idx val="3"/>
              <c:layout>
                <c:manualLayout>
                  <c:x val="-3.6177026878907878E-2"/>
                  <c:y val="-4.316376700395237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CEAA-441A-B0EA-971D97558BCF}"/>
                </c:ext>
              </c:extLst>
            </c:dLbl>
            <c:dLbl>
              <c:idx val="4"/>
              <c:layout>
                <c:manualLayout>
                  <c:x val="-3.5398871399494075E-2"/>
                  <c:y val="-3.86342006802052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EAA-441A-B0EA-971D97558BCF}"/>
                </c:ext>
              </c:extLst>
            </c:dLbl>
            <c:dLbl>
              <c:idx val="5"/>
              <c:layout>
                <c:manualLayout>
                  <c:x val="-3.1507712176518647E-2"/>
                  <c:y val="-2.855474056730343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EAA-441A-B0EA-971D97558BCF}"/>
                </c:ext>
              </c:extLst>
            </c:dLbl>
            <c:dLbl>
              <c:idx val="6"/>
              <c:layout>
                <c:manualLayout>
                  <c:x val="-3.3842397164030966E-2"/>
                  <c:y val="-3.7937956937162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EAA-441A-B0EA-971D97558BCF}"/>
                </c:ext>
              </c:extLst>
            </c:dLbl>
            <c:dLbl>
              <c:idx val="7"/>
              <c:layout>
                <c:manualLayout>
                  <c:x val="-3.4620661918080144E-2"/>
                  <c:y val="-3.706424507229176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EAA-441A-B0EA-971D97558BCF}"/>
                </c:ext>
              </c:extLst>
            </c:dLbl>
            <c:dLbl>
              <c:idx val="8"/>
              <c:layout>
                <c:manualLayout>
                  <c:x val="-3.9398652151373781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EAA-441A-B0EA-971D97558BCF}"/>
                </c:ext>
              </c:extLst>
            </c:dLbl>
            <c:dLbl>
              <c:idx val="9"/>
              <c:layout>
                <c:manualLayout>
                  <c:x val="-3.317781233799897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CEAA-441A-B0EA-971D97558BCF}"/>
                </c:ext>
              </c:extLst>
            </c:dLbl>
            <c:dLbl>
              <c:idx val="10"/>
              <c:layout>
                <c:manualLayout>
                  <c:x val="-3.7334772405785741E-2"/>
                  <c:y val="-3.3347490274932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EAA-441A-B0EA-971D97558BC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Sheet1!$D$7:$D$17</c:f>
              <c:numCache>
                <c:formatCode>0.0</c:formatCode>
                <c:ptCount val="11"/>
                <c:pt idx="0">
                  <c:v>48.102987931243284</c:v>
                </c:pt>
                <c:pt idx="1">
                  <c:v>44.347829530110978</c:v>
                </c:pt>
                <c:pt idx="2">
                  <c:v>44.618653712518203</c:v>
                </c:pt>
                <c:pt idx="3">
                  <c:v>46.04266099378097</c:v>
                </c:pt>
                <c:pt idx="4">
                  <c:v>34.225704551844075</c:v>
                </c:pt>
                <c:pt idx="5">
                  <c:v>32.677359972584384</c:v>
                </c:pt>
                <c:pt idx="6">
                  <c:v>35.095610105937162</c:v>
                </c:pt>
                <c:pt idx="7">
                  <c:v>32.384650223525973</c:v>
                </c:pt>
                <c:pt idx="8">
                  <c:v>34.255222176272397</c:v>
                </c:pt>
                <c:pt idx="9">
                  <c:v>28.903238778452188</c:v>
                </c:pt>
                <c:pt idx="10">
                  <c:v>25.671099620748357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CEAA-441A-B0EA-971D97558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53024"/>
        <c:axId val="119563392"/>
      </c:lineChart>
      <c:catAx>
        <c:axId val="119553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Year</a:t>
                </a:r>
              </a:p>
            </c:rich>
          </c:tx>
          <c:layout>
            <c:manualLayout>
              <c:xMode val="edge"/>
              <c:yMode val="edge"/>
              <c:x val="0.52916836330038186"/>
              <c:y val="0.9196668685645064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accent5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9563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9563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Rate per 100,000 MH service users</a:t>
                </a:r>
              </a:p>
            </c:rich>
          </c:tx>
          <c:layout>
            <c:manualLayout>
              <c:xMode val="edge"/>
              <c:yMode val="edge"/>
              <c:x val="8.4465301082620875E-4"/>
              <c:y val="0.2130004079419280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accent5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9553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141894202610687"/>
          <c:y val="3.8295562528257041E-2"/>
          <c:w val="0.51897639222119984"/>
          <c:h val="8.6041676337890019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50503388568969"/>
          <c:y val="0.17181240584710417"/>
          <c:w val="0.83254539066130517"/>
          <c:h val="0.696866368304284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In-patient suicide</c:v>
                </c:pt>
              </c:strCache>
            </c:strRef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7030A0"/>
              </a:solidFill>
              <a:ln w="12700">
                <a:solidFill>
                  <a:srgbClr val="7030A0"/>
                </a:solidFill>
                <a:prstDash val="solid"/>
              </a:ln>
            </c:spPr>
          </c:marker>
          <c:dPt>
            <c:idx val="9"/>
            <c:bubble3D val="0"/>
            <c:spPr>
              <a:ln w="12700">
                <a:solidFill>
                  <a:srgbClr val="7030A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B52D-4D78-A712-D3A78F1ADA53}"/>
              </c:ext>
            </c:extLst>
          </c:dPt>
          <c:dPt>
            <c:idx val="10"/>
            <c:bubble3D val="0"/>
            <c:spPr>
              <a:ln w="12700">
                <a:solidFill>
                  <a:srgbClr val="7030A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B52D-4D78-A712-D3A78F1ADA53}"/>
              </c:ext>
            </c:extLst>
          </c:dPt>
          <c:dLbls>
            <c:dLbl>
              <c:idx val="0"/>
              <c:layout>
                <c:manualLayout>
                  <c:x val="-2.5959693427177681E-2"/>
                  <c:y val="-3.303102625298330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2D-4D78-A712-D3A78F1ADA53}"/>
                </c:ext>
              </c:extLst>
            </c:dLbl>
            <c:dLbl>
              <c:idx val="1"/>
              <c:layout>
                <c:manualLayout>
                  <c:x val="-2.547936462910555E-2"/>
                  <c:y val="-3.36674622116149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2D-4D78-A712-D3A78F1ADA53}"/>
                </c:ext>
              </c:extLst>
            </c:dLbl>
            <c:dLbl>
              <c:idx val="2"/>
              <c:layout>
                <c:manualLayout>
                  <c:x val="-2.0510315122008804E-2"/>
                  <c:y val="-3.27075714535194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2D-4D78-A712-D3A78F1ADA53}"/>
                </c:ext>
              </c:extLst>
            </c:dLbl>
            <c:dLbl>
              <c:idx val="3"/>
              <c:layout>
                <c:manualLayout>
                  <c:x val="-2.3197563529792842E-2"/>
                  <c:y val="-3.000795544948290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2D-4D78-A712-D3A78F1ADA53}"/>
                </c:ext>
              </c:extLst>
            </c:dLbl>
            <c:dLbl>
              <c:idx val="4"/>
              <c:layout>
                <c:manualLayout>
                  <c:x val="-1.4666314341175088E-2"/>
                  <c:y val="-3.225393111900365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2D-4D78-A712-D3A78F1ADA53}"/>
                </c:ext>
              </c:extLst>
            </c:dLbl>
            <c:dLbl>
              <c:idx val="5"/>
              <c:layout>
                <c:manualLayout>
                  <c:x val="-2.2236905933648583E-2"/>
                  <c:y val="-3.36674622116149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2D-4D78-A712-D3A78F1ADA53}"/>
                </c:ext>
              </c:extLst>
            </c:dLbl>
            <c:dLbl>
              <c:idx val="6"/>
              <c:layout>
                <c:manualLayout>
                  <c:x val="-2.0453654673186449E-2"/>
                  <c:y val="-2.947230280425473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2D-4D78-A712-D3A78F1ADA53}"/>
                </c:ext>
              </c:extLst>
            </c:dLbl>
            <c:dLbl>
              <c:idx val="7"/>
              <c:layout>
                <c:manualLayout>
                  <c:x val="-2.1807138972493305E-2"/>
                  <c:y val="-3.11846313328481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2D-4D78-A712-D3A78F1ADA53}"/>
                </c:ext>
              </c:extLst>
            </c:dLbl>
            <c:dLbl>
              <c:idx val="8"/>
              <c:layout>
                <c:manualLayout>
                  <c:x val="-2.0241947711237246E-2"/>
                  <c:y val="-4.33380488505539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2D-4D78-A712-D3A78F1ADA53}"/>
                </c:ext>
              </c:extLst>
            </c:dLbl>
            <c:dLbl>
              <c:idx val="9"/>
              <c:layout>
                <c:manualLayout>
                  <c:x val="-1.878819272926947E-2"/>
                  <c:y val="-3.28727006686802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2D-4D78-A712-D3A78F1ADA53}"/>
                </c:ext>
              </c:extLst>
            </c:dLbl>
            <c:dLbl>
              <c:idx val="10"/>
              <c:layout>
                <c:manualLayout>
                  <c:x val="-2.2073051679350891E-2"/>
                  <c:y val="-2.605284633538465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2D-4D78-A712-D3A78F1ADA53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8335585534739272"/>
                  <c:y val="0.2100238663484486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2D-4D78-A712-D3A78F1ADA53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84676408647163359"/>
                  <c:y val="0.3866348448687350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2D-4D78-A712-D3A78F1ADA53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90753030796569778"/>
                  <c:y val="0.2124105011933174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2D-4D78-A712-D3A78F1ADA5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Sheet1!$A$5:$A$15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Sheet1!$B$5:$B$15</c:f>
              <c:numCache>
                <c:formatCode>General</c:formatCode>
                <c:ptCount val="11"/>
                <c:pt idx="0">
                  <c:v>123</c:v>
                </c:pt>
                <c:pt idx="1">
                  <c:v>120</c:v>
                </c:pt>
                <c:pt idx="2">
                  <c:v>94</c:v>
                </c:pt>
                <c:pt idx="3">
                  <c:v>116</c:v>
                </c:pt>
                <c:pt idx="4">
                  <c:v>89</c:v>
                </c:pt>
                <c:pt idx="5">
                  <c:v>72</c:v>
                </c:pt>
                <c:pt idx="6">
                  <c:v>90</c:v>
                </c:pt>
                <c:pt idx="7">
                  <c:v>83</c:v>
                </c:pt>
                <c:pt idx="8">
                  <c:v>70</c:v>
                </c:pt>
                <c:pt idx="9">
                  <c:v>75</c:v>
                </c:pt>
                <c:pt idx="1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52D-4D78-A712-D3A78F1AD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322816"/>
        <c:axId val="1"/>
      </c:lineChart>
      <c:catAx>
        <c:axId val="10232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4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7184192199241607E-2"/>
              <c:y val="0.2828742512196449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2322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8180444787969"/>
          <c:y val="5.0925925925925923E-2"/>
          <c:w val="0.86116261211296863"/>
          <c:h val="0.69524679206765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0.7</c:v>
                </c:pt>
                <c:pt idx="1">
                  <c:v>5.4</c:v>
                </c:pt>
                <c:pt idx="2">
                  <c:v>9.9</c:v>
                </c:pt>
                <c:pt idx="3">
                  <c:v>11.3</c:v>
                </c:pt>
                <c:pt idx="4">
                  <c:v>12.9</c:v>
                </c:pt>
                <c:pt idx="5">
                  <c:v>14.7</c:v>
                </c:pt>
                <c:pt idx="6">
                  <c:v>14.6</c:v>
                </c:pt>
                <c:pt idx="7">
                  <c:v>16.100000000000001</c:v>
                </c:pt>
                <c:pt idx="8">
                  <c:v>16.3</c:v>
                </c:pt>
                <c:pt idx="9">
                  <c:v>14.5</c:v>
                </c:pt>
                <c:pt idx="10">
                  <c:v>12.4</c:v>
                </c:pt>
                <c:pt idx="11">
                  <c:v>10.1</c:v>
                </c:pt>
                <c:pt idx="12">
                  <c:v>8.1</c:v>
                </c:pt>
                <c:pt idx="13">
                  <c:v>7.7</c:v>
                </c:pt>
                <c:pt idx="14">
                  <c:v>9.3000000000000007</c:v>
                </c:pt>
                <c:pt idx="15">
                  <c:v>9.6999999999999993</c:v>
                </c:pt>
                <c:pt idx="16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5B-4D02-9E43-D183CD0E1B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0.6</c:v>
                </c:pt>
                <c:pt idx="1">
                  <c:v>8.1</c:v>
                </c:pt>
                <c:pt idx="2">
                  <c:v>13.6</c:v>
                </c:pt>
                <c:pt idx="3">
                  <c:v>17.100000000000001</c:v>
                </c:pt>
                <c:pt idx="4">
                  <c:v>19.899999999999999</c:v>
                </c:pt>
                <c:pt idx="5">
                  <c:v>23.6</c:v>
                </c:pt>
                <c:pt idx="6">
                  <c:v>22.3</c:v>
                </c:pt>
                <c:pt idx="7">
                  <c:v>25.5</c:v>
                </c:pt>
                <c:pt idx="8">
                  <c:v>23.7</c:v>
                </c:pt>
                <c:pt idx="9">
                  <c:v>21.8</c:v>
                </c:pt>
                <c:pt idx="10">
                  <c:v>18.7</c:v>
                </c:pt>
                <c:pt idx="11">
                  <c:v>15.6</c:v>
                </c:pt>
                <c:pt idx="12">
                  <c:v>12.9</c:v>
                </c:pt>
                <c:pt idx="13">
                  <c:v>11.8</c:v>
                </c:pt>
                <c:pt idx="14">
                  <c:v>15.1</c:v>
                </c:pt>
                <c:pt idx="15">
                  <c:v>16</c:v>
                </c:pt>
                <c:pt idx="16">
                  <c:v>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5B-4D02-9E43-D183CD0E1B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0.7</c:v>
                </c:pt>
                <c:pt idx="1">
                  <c:v>2.6</c:v>
                </c:pt>
                <c:pt idx="2">
                  <c:v>6.1</c:v>
                </c:pt>
                <c:pt idx="3">
                  <c:v>5.5</c:v>
                </c:pt>
                <c:pt idx="4">
                  <c:v>6.2</c:v>
                </c:pt>
                <c:pt idx="5">
                  <c:v>6.3</c:v>
                </c:pt>
                <c:pt idx="6">
                  <c:v>7.3</c:v>
                </c:pt>
                <c:pt idx="7">
                  <c:v>7</c:v>
                </c:pt>
                <c:pt idx="8">
                  <c:v>9.1999999999999993</c:v>
                </c:pt>
                <c:pt idx="9">
                  <c:v>7.4</c:v>
                </c:pt>
                <c:pt idx="10">
                  <c:v>6.2</c:v>
                </c:pt>
                <c:pt idx="11">
                  <c:v>4.9000000000000004</c:v>
                </c:pt>
                <c:pt idx="12">
                  <c:v>3.7</c:v>
                </c:pt>
                <c:pt idx="13">
                  <c:v>4.0999999999999996</c:v>
                </c:pt>
                <c:pt idx="14">
                  <c:v>4.7</c:v>
                </c:pt>
                <c:pt idx="15">
                  <c:v>5.3</c:v>
                </c:pt>
                <c:pt idx="1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5B-4D02-9E43-D183CD0E1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816367"/>
        <c:axId val="123816847"/>
      </c:barChart>
      <c:catAx>
        <c:axId val="123816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Age</a:t>
                </a:r>
                <a:r>
                  <a:rPr lang="en-GB" sz="1400" baseline="0"/>
                  <a:t> group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0.48624015639351342"/>
              <c:y val="0.82799695792463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16847"/>
        <c:crosses val="autoZero"/>
        <c:auto val="1"/>
        <c:lblAlgn val="ctr"/>
        <c:lblOffset val="100"/>
        <c:noMultiLvlLbl val="0"/>
      </c:catAx>
      <c:valAx>
        <c:axId val="12381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Age-specific suicide rate per 100,000</a:t>
                </a:r>
                <a:r>
                  <a:rPr lang="en-GB" sz="1400" baseline="0"/>
                  <a:t> population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2.3546232954060661E-2"/>
              <c:y val="1.038664984665777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1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255818022747164"/>
          <c:y val="6.5392971711869308E-2"/>
          <c:w val="0.33155008748906389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978265130343282"/>
          <c:y val="0.23335484106153401"/>
          <c:w val="0.59201212317530205"/>
          <c:h val="0.71020888013998262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1-B60C-4000-B6AA-18A1A5479C6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3-B60C-4000-B6AA-18A1A5479C6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5-B60C-4000-B6AA-18A1A5479C6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7-B60C-4000-B6AA-18A1A5479C6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9-B60C-4000-B6AA-18A1A5479C6A}"/>
              </c:ext>
            </c:extLst>
          </c:dPt>
          <c:dLbls>
            <c:dLbl>
              <c:idx val="0"/>
              <c:layout>
                <c:manualLayout>
                  <c:x val="-1.1620378425610377E-2"/>
                  <c:y val="-0.16114937496207654"/>
                </c:manualLayout>
              </c:layout>
              <c:tx>
                <c:rich>
                  <a:bodyPr/>
                  <a:lstStyle/>
                  <a:p>
                    <a:fld id="{7A5A7C7D-0E06-43A3-9B97-3D9E98E0353B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
(99, 41%)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0C-4000-B6AA-18A1A5479C6A}"/>
                </c:ext>
              </c:extLst>
            </c:dLbl>
            <c:dLbl>
              <c:idx val="1"/>
              <c:layout>
                <c:manualLayout>
                  <c:x val="-0.10253898594479259"/>
                  <c:y val="-1.5493587814050771E-2"/>
                </c:manualLayout>
              </c:layout>
              <c:tx>
                <c:rich>
                  <a:bodyPr/>
                  <a:lstStyle/>
                  <a:p>
                    <a:fld id="{5C14DCA2-AE7B-46F4-9785-77ADEAFC2DB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(66, 27%)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82694848463406"/>
                      <c:h val="0.155103038753897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60C-4000-B6AA-18A1A5479C6A}"/>
                </c:ext>
              </c:extLst>
            </c:dLbl>
            <c:dLbl>
              <c:idx val="2"/>
              <c:layout>
                <c:manualLayout>
                  <c:x val="-5.0068330564101191E-2"/>
                  <c:y val="-2.6648336504031089E-2"/>
                </c:manualLayout>
              </c:layout>
              <c:tx>
                <c:rich>
                  <a:bodyPr/>
                  <a:lstStyle/>
                  <a:p>
                    <a:fld id="{BDA55BCE-7D6D-454F-8ADC-9332F4D2D7CB}" type="CATEGORYNAME">
                      <a:rPr lang="en-GB"/>
                      <a:pPr/>
                      <a:t>[CATEGORY NAME]</a:t>
                    </a:fld>
                    <a:r>
                      <a:rPr lang="en-GB" baseline="0"/>
                      <a:t>
(31, </a:t>
                    </a:r>
                    <a:fld id="{24EB9922-466A-4931-B785-FF88347736A7}" type="PERCENTAGE">
                      <a:rPr lang="en-GB" baseline="0" smtClean="0"/>
                      <a:pPr/>
                      <a:t>[PERCENTAGE]</a:t>
                    </a:fld>
                    <a:r>
                      <a:rPr lang="en-GB" baseline="0"/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0C-4000-B6AA-18A1A5479C6A}"/>
                </c:ext>
              </c:extLst>
            </c:dLbl>
            <c:dLbl>
              <c:idx val="3"/>
              <c:layout>
                <c:manualLayout>
                  <c:x val="-6.4490704270863411E-2"/>
                  <c:y val="-0.11416375870652981"/>
                </c:manualLayout>
              </c:layout>
              <c:tx>
                <c:rich>
                  <a:bodyPr/>
                  <a:lstStyle/>
                  <a:p>
                    <a:fld id="{9CB662BC-E1C1-4887-841B-DC4BC49B91F3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(20, 8%)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60C-4000-B6AA-18A1A5479C6A}"/>
                </c:ext>
              </c:extLst>
            </c:dLbl>
            <c:dLbl>
              <c:idx val="4"/>
              <c:layout>
                <c:manualLayout>
                  <c:x val="9.7243665978979335E-2"/>
                  <c:y val="-0.10046333035497934"/>
                </c:manualLayout>
              </c:layout>
              <c:tx>
                <c:rich>
                  <a:bodyPr/>
                  <a:lstStyle/>
                  <a:p>
                    <a:fld id="{14D08EF1-D23D-4BA8-B36E-299014B81917}" type="CATEGORYNAME">
                      <a:rPr lang="en-GB"/>
                      <a:pPr/>
                      <a:t>[CATEGORY NAME]</a:t>
                    </a:fld>
                    <a:r>
                      <a:rPr lang="en-GB" baseline="0"/>
                      <a:t>
(15, </a:t>
                    </a:r>
                    <a:fld id="{2221E9E7-BBB3-4CD0-B3E9-6EA04F79A2D5}" type="PERCENTAGE">
                      <a:rPr lang="en-GB" baseline="0" smtClean="0"/>
                      <a:pPr/>
                      <a:t>[PERCENTAGE]</a:t>
                    </a:fld>
                    <a:r>
                      <a:rPr lang="en-GB" baseline="0"/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60C-4000-B6AA-18A1A5479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method!$A$15:$A$19</c:f>
              <c:strCache>
                <c:ptCount val="5"/>
                <c:pt idx="0">
                  <c:v>Single</c:v>
                </c:pt>
                <c:pt idx="1">
                  <c:v>Married/co-habiting</c:v>
                </c:pt>
                <c:pt idx="2">
                  <c:v>Separated (still legally married)</c:v>
                </c:pt>
                <c:pt idx="3">
                  <c:v>Divorced</c:v>
                </c:pt>
                <c:pt idx="4">
                  <c:v>In a relationship (not co-habiting)</c:v>
                </c:pt>
              </c:strCache>
            </c:strRef>
          </c:cat>
          <c:val>
            <c:numRef>
              <c:f>method!$B$15:$B$19</c:f>
              <c:numCache>
                <c:formatCode>General</c:formatCode>
                <c:ptCount val="5"/>
                <c:pt idx="0">
                  <c:v>99</c:v>
                </c:pt>
                <c:pt idx="1">
                  <c:v>66</c:v>
                </c:pt>
                <c:pt idx="2">
                  <c:v>31</c:v>
                </c:pt>
                <c:pt idx="3">
                  <c:v>20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0C-4000-B6AA-18A1A5479C6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0.06462</cdr:x>
      <cdr:y>0.87405</cdr:y>
    </cdr:from>
    <cdr:to>
      <cdr:x>0.97755</cdr:x>
      <cdr:y>1</cdr:y>
    </cdr:to>
    <cdr:sp macro="" textlink="">
      <cdr:nvSpPr>
        <cdr:cNvPr id="2" name="TextBox 63">
          <a:extLst xmlns:a="http://schemas.openxmlformats.org/drawingml/2006/main">
            <a:ext uri="{FF2B5EF4-FFF2-40B4-BE49-F238E27FC236}">
              <a16:creationId xmlns:a16="http://schemas.microsoft.com/office/drawing/2014/main" id="{7B7C8013-331D-C06B-65C8-7345914FA881}"/>
            </a:ext>
          </a:extLst>
        </cdr:cNvPr>
        <cdr:cNvSpPr txBox="1"/>
      </cdr:nvSpPr>
      <cdr:spPr>
        <a:xfrm xmlns:a="http://schemas.openxmlformats.org/drawingml/2006/main">
          <a:off x="564110" y="4058108"/>
          <a:ext cx="79696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400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801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9202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56032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20040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84048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48056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20640" algn="l" defTabSz="1280160" rtl="0" eaLnBrk="1" latinLnBrk="0" hangingPunct="1">
            <a:defRPr sz="2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200" b="1" dirty="0">
              <a:solidFill>
                <a:srgbClr val="00B0F0"/>
              </a:solidFill>
            </a:rPr>
            <a:t>Men</a:t>
          </a:r>
          <a:r>
            <a:rPr lang="en-GB" sz="2800" dirty="0">
              <a:solidFill>
                <a:srgbClr val="002060"/>
              </a:solidFill>
            </a:rPr>
            <a:t> aged </a:t>
          </a:r>
          <a:r>
            <a:rPr lang="en-GB" sz="3200" b="1" dirty="0">
              <a:solidFill>
                <a:srgbClr val="00B0F0"/>
              </a:solidFill>
            </a:rPr>
            <a:t>35-54</a:t>
          </a:r>
          <a:r>
            <a:rPr lang="en-GB" sz="2800" dirty="0">
              <a:solidFill>
                <a:srgbClr val="002060"/>
              </a:solidFill>
            </a:rPr>
            <a:t> have the highest suicide rate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6E82B-6B05-4ED0-AE37-554EBE8824B2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151F9-3A46-4899-8C29-BC83C277E4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6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198D656-A7E1-2E62-7C0A-C5EFCA7D37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75C4266-A6D4-914F-B972-6822DE3E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D90370A-424B-0854-FE9D-7421A4F17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A52211-B9A0-455B-AF41-331E03E0A1E9}" type="slidenum">
              <a:rPr lang="en-GB" altLang="en-US" sz="1100">
                <a:solidFill>
                  <a:srgbClr val="1D0E82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GB" altLang="en-US" sz="1100">
              <a:solidFill>
                <a:srgbClr val="1D0E8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9D6AE73-738D-53B3-7EC2-2D333E523C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E55CCE3-FEFD-5C3A-B2E2-F0838D4C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F3CEE8D8-2EB8-E3A4-A857-F06C1EFCF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B1C9DA-13C2-4F15-9D8B-B9BFF41470EF}" type="slidenum">
              <a:rPr lang="en-GB" altLang="en-US" sz="1100" b="0">
                <a:solidFill>
                  <a:srgbClr val="1D0E82"/>
                </a:solidFill>
              </a:rPr>
              <a:pPr/>
              <a:t>11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F0D8717F-FB7E-8BBC-0356-216825845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1FAFCE95-832A-BE9C-37AF-258BCDE72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A5CB7513-057D-3F58-1B3E-32DB2FD16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C1705E-879A-47AF-83A8-BE8F387421B5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9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7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0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9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89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42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04140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62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4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3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2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46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12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698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EEDD66-A5DA-F2BF-A6ED-2E5119EDD96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82705E8-C33D-0C67-CEBD-D4846FA8F9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BC283EFE-6E9A-8AEE-11F0-779AE55E85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18CFB97-FFA8-447D-8EB0-3576FD3CCC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082084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46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17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3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2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32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09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43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40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59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186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349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313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52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893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7151" y="1549400"/>
            <a:ext cx="2779183" cy="4576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549400"/>
            <a:ext cx="8134351" cy="4576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13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46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847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3BC44EA7-46E3-5C85-8F71-E49B466F8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/>
          <a:stretch/>
        </p:blipFill>
        <p:spPr>
          <a:xfrm>
            <a:off x="0" y="0"/>
            <a:ext cx="12192000" cy="693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1AC14CE-7ED8-D195-D1F9-6A6B503F9A6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4" name="Picture 1" descr="TAB_allwhite.eps">
            <a:extLst>
              <a:ext uri="{FF2B5EF4-FFF2-40B4-BE49-F238E27FC236}">
                <a16:creationId xmlns:a16="http://schemas.microsoft.com/office/drawing/2014/main" id="{E051598B-402D-282A-748A-847F203772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2B5D153-4113-A06A-C344-AF7E6C42D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E828BC6-07BA-DA95-7B90-9600E686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D62E-A440-44F4-B014-1D2BD233C8EF}" type="datetimeFigureOut">
              <a:rPr lang="en-GB"/>
              <a:pPr>
                <a:defRPr/>
              </a:pPr>
              <a:t>02/09/2025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2143B28-EAB2-B33D-BFB0-F3EAC5F3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2D9A488-8FC0-DA39-97A5-6FDE2E18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8B26-0AFD-46D4-96F0-AEF24226F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09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32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A18C3F-2C05-9E77-E61A-EC5AA5763D1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8119A69-9D43-19C2-1231-AC320AE22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E15C795-245F-0479-8D1C-EBEFAD2B75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971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48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8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16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9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8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1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32" r:id="rId3"/>
    <p:sldLayoutId id="2147483733" r:id="rId4"/>
    <p:sldLayoutId id="2147483734" r:id="rId5"/>
    <p:sldLayoutId id="2147483707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AC8B966-5FCF-2CDD-6CF4-37BF476F6B9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15363" name="Picture 1" descr="TAB_allwhite.eps">
            <a:extLst>
              <a:ext uri="{FF2B5EF4-FFF2-40B4-BE49-F238E27FC236}">
                <a16:creationId xmlns:a16="http://schemas.microsoft.com/office/drawing/2014/main" id="{73E146E3-C352-2B7D-922C-D5EEA81F64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9D3DF6E-0CDF-1209-61B2-89EFE4D340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9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8C4D3E56-D65A-C682-BAFD-4CEE4713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7128A8"/>
              </a:gs>
              <a:gs pos="10001">
                <a:srgbClr val="5E1F8D"/>
              </a:gs>
              <a:gs pos="100000">
                <a:srgbClr val="00206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EAF88E8-1B83-CD72-ED48-EF20419E3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1549400"/>
            <a:ext cx="8069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Header style</a:t>
            </a:r>
          </a:p>
        </p:txBody>
      </p:sp>
      <p:sp>
        <p:nvSpPr>
          <p:cNvPr id="1028" name="TextBox 11">
            <a:extLst>
              <a:ext uri="{FF2B5EF4-FFF2-40B4-BE49-F238E27FC236}">
                <a16:creationId xmlns:a16="http://schemas.microsoft.com/office/drawing/2014/main" id="{ECAC8CE6-7427-60E4-9808-2A7DDF4AC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285750"/>
            <a:ext cx="7048500" cy="428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>
                <a:solidFill>
                  <a:srgbClr val="CCECFF"/>
                </a:solidFill>
              </a:rPr>
              <a:t>the manchester self-harm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49D18-0142-D82E-8C88-D20154D9C1E1}"/>
              </a:ext>
            </a:extLst>
          </p:cNvPr>
          <p:cNvSpPr txBox="1"/>
          <p:nvPr/>
        </p:nvSpPr>
        <p:spPr>
          <a:xfrm>
            <a:off x="0" y="6350000"/>
            <a:ext cx="1809750" cy="425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altLang="en-US" sz="600">
                <a:solidFill>
                  <a:srgbClr val="CCECFF"/>
                </a:solidFill>
                <a:cs typeface="Arial" panose="020B0604020202020204" pitchFamily="34" charset="0"/>
              </a:rPr>
              <a:t>©  The University of Manchester.  All rights reserved. Not to be reproduced in whole or in part without the permission of the copyright owner.</a:t>
            </a:r>
            <a:endParaRPr lang="en-US" altLang="en-US" sz="600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1030" name="TextBox 13">
            <a:extLst>
              <a:ext uri="{FF2B5EF4-FFF2-40B4-BE49-F238E27FC236}">
                <a16:creationId xmlns:a16="http://schemas.microsoft.com/office/drawing/2014/main" id="{D5FADE5B-F2DF-35D7-368C-74C2A350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063"/>
            <a:ext cx="2095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>
                <a:solidFill>
                  <a:srgbClr val="CCECFF"/>
                </a:solidFill>
              </a:rPr>
              <a:t>The centre for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>
                <a:solidFill>
                  <a:srgbClr val="CCECFF"/>
                </a:solidFill>
              </a:rPr>
              <a:t>mental health and risk</a:t>
            </a:r>
          </a:p>
        </p:txBody>
      </p:sp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7E28F4D9-89B3-FF1C-9033-798EF4A85D2D}"/>
              </a:ext>
            </a:extLst>
          </p:cNvPr>
          <p:cNvSpPr/>
          <p:nvPr/>
        </p:nvSpPr>
        <p:spPr bwMode="auto">
          <a:xfrm flipH="1">
            <a:off x="2095500" y="928688"/>
            <a:ext cx="10096500" cy="5929312"/>
          </a:xfrm>
          <a:prstGeom prst="round1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/>
          </a:p>
        </p:txBody>
      </p:sp>
      <p:pic>
        <p:nvPicPr>
          <p:cNvPr id="29704" name="Picture 15" descr="Picture.gif">
            <a:extLst>
              <a:ext uri="{FF2B5EF4-FFF2-40B4-BE49-F238E27FC236}">
                <a16:creationId xmlns:a16="http://schemas.microsoft.com/office/drawing/2014/main" id="{9DD430DD-AD6D-ABC1-C324-0A19D9B949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14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Picture1.png">
            <a:extLst>
              <a:ext uri="{FF2B5EF4-FFF2-40B4-BE49-F238E27FC236}">
                <a16:creationId xmlns:a16="http://schemas.microsoft.com/office/drawing/2014/main" id="{A49AE78F-A87F-5008-FDCA-2718E59208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6186488"/>
            <a:ext cx="20955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D729980D-4474-9ADC-E078-FE5DE32C5A06}"/>
              </a:ext>
            </a:extLst>
          </p:cNvPr>
          <p:cNvSpPr/>
          <p:nvPr/>
        </p:nvSpPr>
        <p:spPr bwMode="auto">
          <a:xfrm flipH="1">
            <a:off x="1809750" y="714375"/>
            <a:ext cx="10382250" cy="6143625"/>
          </a:xfrm>
          <a:prstGeom prst="round1Rect">
            <a:avLst/>
          </a:prstGeom>
          <a:noFill/>
          <a:ln w="12700" cap="flat" cmpd="sng" algn="ctr">
            <a:solidFill>
              <a:srgbClr val="00B0F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/>
          </a:p>
        </p:txBody>
      </p:sp>
      <p:cxnSp>
        <p:nvCxnSpPr>
          <p:cNvPr id="29707" name="Straight Connector 18">
            <a:extLst>
              <a:ext uri="{FF2B5EF4-FFF2-40B4-BE49-F238E27FC236}">
                <a16:creationId xmlns:a16="http://schemas.microsoft.com/office/drawing/2014/main" id="{AD1CB15A-D1D7-8904-02D4-78660FD0164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-1427956" y="3428206"/>
            <a:ext cx="6858000" cy="1588"/>
          </a:xfrm>
          <a:prstGeom prst="line">
            <a:avLst/>
          </a:prstGeom>
          <a:noFill/>
          <a:ln w="3175">
            <a:solidFill>
              <a:srgbClr val="CCECFF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1515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9ECB64E-4D87-69FC-F080-7CFF81E4D19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7891" name="Picture 1" descr="TAB_allwhite.eps">
            <a:extLst>
              <a:ext uri="{FF2B5EF4-FFF2-40B4-BE49-F238E27FC236}">
                <a16:creationId xmlns:a16="http://schemas.microsoft.com/office/drawing/2014/main" id="{679A006D-B464-42A2-910C-0898B9DC9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F21156E-4553-7FD4-F038-1E19B0C691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32EBBE3-DDEB-4DB9-EE6B-F8D5941D11F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5843" name="Picture 1" descr="TAB_allwhite.eps">
            <a:extLst>
              <a:ext uri="{FF2B5EF4-FFF2-40B4-BE49-F238E27FC236}">
                <a16:creationId xmlns:a16="http://schemas.microsoft.com/office/drawing/2014/main" id="{F2761409-B36A-5FDC-68E7-F149504522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9396D70-8553-8C7B-1656-A8AC6ED588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nature.com/articles/s44220-023-00042-y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F4D13D9-B13E-AC2B-AEFC-C3F9931F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8D835313-5808-1C23-52AD-A4D7D1D3D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949328"/>
            <a:ext cx="11658599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800" b="1">
                <a:solidFill>
                  <a:srgbClr val="002060"/>
                </a:solidFill>
                <a:latin typeface="Calibri" panose="020F0502020204030204" pitchFamily="34" charset="0"/>
              </a:rPr>
              <a:t>Responding to suicide and self-harm in middle aged men</a:t>
            </a:r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25BFF01D-5DA1-AB78-9AB5-377B5E04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103189"/>
            <a:ext cx="16541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>
            <a:extLst>
              <a:ext uri="{FF2B5EF4-FFF2-40B4-BE49-F238E27FC236}">
                <a16:creationId xmlns:a16="http://schemas.microsoft.com/office/drawing/2014/main" id="{70034C99-AB89-4813-D762-138B220AC2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9" y="68264"/>
            <a:ext cx="1654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id="{EFBE8D07-1187-2461-43AB-10CBB231A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663" y="6014070"/>
            <a:ext cx="53070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800">
                <a:solidFill>
                  <a:srgbClr val="C4DADE"/>
                </a:solidFill>
                <a:latin typeface="Calibri" panose="020F0502020204030204" pitchFamily="34" charset="0"/>
              </a:rPr>
              <a:t>Professor Nav Kapur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34F4D-346E-12CF-F24E-0180209025BA}"/>
              </a:ext>
            </a:extLst>
          </p:cNvPr>
          <p:cNvSpPr txBox="1"/>
          <p:nvPr/>
        </p:nvSpPr>
        <p:spPr>
          <a:xfrm>
            <a:off x="1052512" y="4614686"/>
            <a:ext cx="10682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Mental Health in Context: Research, Policy and Practice</a:t>
            </a:r>
          </a:p>
          <a:p>
            <a:pPr algn="ctr"/>
            <a:r>
              <a:rPr lang="en-GB" sz="2800" b="1">
                <a:solidFill>
                  <a:schemeClr val="bg1"/>
                </a:solidFill>
              </a:rPr>
              <a:t>London July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3A4CF879-E40A-A991-94B6-37C9FF4AC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9" y="161925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Service contact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4D185B-CD88-3AFA-B03A-713E7A5E326F}"/>
              </a:ext>
            </a:extLst>
          </p:cNvPr>
          <p:cNvSpPr txBox="1">
            <a:spLocks/>
          </p:cNvSpPr>
          <p:nvPr/>
        </p:nvSpPr>
        <p:spPr bwMode="auto">
          <a:xfrm>
            <a:off x="2486025" y="3998913"/>
            <a:ext cx="7772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GB" ker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41530D-AB5E-EF5F-FBE5-84A0588CD9D1}"/>
              </a:ext>
            </a:extLst>
          </p:cNvPr>
          <p:cNvSpPr txBox="1">
            <a:spLocks/>
          </p:cNvSpPr>
          <p:nvPr/>
        </p:nvSpPr>
        <p:spPr bwMode="auto">
          <a:xfrm>
            <a:off x="2306638" y="2616200"/>
            <a:ext cx="7772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GB" kern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3A9B43-029B-7953-678E-4E7D1A80CBDD}"/>
              </a:ext>
            </a:extLst>
          </p:cNvPr>
          <p:cNvSpPr txBox="1">
            <a:spLocks/>
          </p:cNvSpPr>
          <p:nvPr/>
        </p:nvSpPr>
        <p:spPr bwMode="auto">
          <a:xfrm>
            <a:off x="2486025" y="3625850"/>
            <a:ext cx="77724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GB" kern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C044E-3389-0BEA-5A4E-9A1DFECFD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8" y="1676399"/>
            <a:ext cx="8914605" cy="4429125"/>
          </a:xfrm>
          <a:prstGeom prst="rect">
            <a:avLst/>
          </a:prstGeom>
        </p:spPr>
      </p:pic>
      <p:sp>
        <p:nvSpPr>
          <p:cNvPr id="32776" name="Rectangle 2">
            <a:extLst>
              <a:ext uri="{FF2B5EF4-FFF2-40B4-BE49-F238E27FC236}">
                <a16:creationId xmlns:a16="http://schemas.microsoft.com/office/drawing/2014/main" id="{BBAB87B8-77D7-C742-BBBE-4A570305B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25" y="1241415"/>
            <a:ext cx="313134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&gt;90% 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service contact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67%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recent </a:t>
            </a:r>
            <a:b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(&lt;3 month) contact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a </a:t>
            </a:r>
            <a:r>
              <a:rPr lang="en-GB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contact in </a:t>
            </a:r>
            <a:r>
              <a:rPr lang="en-GB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to death (</a:t>
            </a:r>
            <a:r>
              <a:rPr lang="en-GB" altLang="en-US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 </a:t>
            </a:r>
            <a:r>
              <a:rPr lang="en-GB" altLang="en-US" sz="240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ith mental health problems)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Psychological treatment </a:t>
            </a:r>
            <a:r>
              <a:rPr lang="en-GB" altLang="en-US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uncommon </a:t>
            </a:r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(5%)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76E9EE0A-2C30-04F3-0804-F7AE74C9B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1925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Men </a:t>
            </a:r>
            <a:r>
              <a:rPr lang="en-GB" altLang="en-US" sz="3400" b="1">
                <a:solidFill>
                  <a:schemeClr val="bg1"/>
                </a:solidFill>
                <a:latin typeface="Calibri" panose="020F0502020204030204" pitchFamily="34" charset="0"/>
              </a:rPr>
              <a:t>DO</a:t>
            </a: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 seek help</a:t>
            </a:r>
          </a:p>
        </p:txBody>
      </p:sp>
      <p:sp>
        <p:nvSpPr>
          <p:cNvPr id="40965" name="Text Placeholder 1">
            <a:extLst>
              <a:ext uri="{FF2B5EF4-FFF2-40B4-BE49-F238E27FC236}">
                <a16:creationId xmlns:a16="http://schemas.microsoft.com/office/drawing/2014/main" id="{376E9C6F-D256-1368-7B06-7C93262FAF2E}"/>
              </a:ext>
            </a:extLst>
          </p:cNvPr>
          <p:cNvSpPr txBox="1">
            <a:spLocks/>
          </p:cNvSpPr>
          <p:nvPr/>
        </p:nvSpPr>
        <p:spPr bwMode="auto">
          <a:xfrm>
            <a:off x="1717674" y="1194595"/>
            <a:ext cx="71755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 of contact with services </a:t>
            </a:r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expected</a:t>
            </a:r>
          </a:p>
          <a:p>
            <a:pPr>
              <a:buFontTx/>
              <a:buNone/>
              <a:defRPr/>
            </a:pPr>
            <a:endParaRPr lang="en-GB" altLang="en-US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should </a:t>
            </a:r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how services can improve:</a:t>
            </a:r>
          </a:p>
          <a:p>
            <a:pPr marL="457200" indent="-457200"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 to </a:t>
            </a:r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men’s needs </a:t>
            </a:r>
            <a:r>
              <a:rPr lang="en-GB" altLang="en-US" sz="2800">
                <a:latin typeface="Calibri" panose="020F0502020204030204" pitchFamily="34" charset="0"/>
                <a:cs typeface="Calibri" panose="020F0502020204030204" pitchFamily="34" charset="0"/>
              </a:rPr>
              <a:t>by adapting interventions</a:t>
            </a:r>
          </a:p>
          <a:p>
            <a:pPr marL="457200" indent="-457200"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how they might </a:t>
            </a:r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together</a:t>
            </a:r>
          </a:p>
          <a:p>
            <a:pPr>
              <a:buFontTx/>
              <a:buNone/>
              <a:defRPr/>
            </a:pPr>
            <a:endParaRPr lang="en-GB" altLang="en-US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and national </a:t>
            </a:r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 sector initiatives</a:t>
            </a: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minority of men out of contact </a:t>
            </a:r>
          </a:p>
        </p:txBody>
      </p:sp>
      <p:pic>
        <p:nvPicPr>
          <p:cNvPr id="38918" name="Picture 9">
            <a:extLst>
              <a:ext uri="{FF2B5EF4-FFF2-40B4-BE49-F238E27FC236}">
                <a16:creationId xmlns:a16="http://schemas.microsoft.com/office/drawing/2014/main" id="{D215E25F-422F-E84E-D507-8CE851BC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5" y="1214438"/>
            <a:ext cx="11874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>
            <a:extLst>
              <a:ext uri="{FF2B5EF4-FFF2-40B4-BE49-F238E27FC236}">
                <a16:creationId xmlns:a16="http://schemas.microsoft.com/office/drawing/2014/main" id="{4086335B-BDF0-A889-4A0F-19F6D0586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3514725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">
            <a:extLst>
              <a:ext uri="{FF2B5EF4-FFF2-40B4-BE49-F238E27FC236}">
                <a16:creationId xmlns:a16="http://schemas.microsoft.com/office/drawing/2014/main" id="{B3588D28-B858-0C65-544A-EB9FAFEC4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5192714"/>
            <a:ext cx="2149475" cy="12477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id="{7742E432-0A5B-DAC8-5809-CC73BCBAE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19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Opportunities for prevention </a:t>
            </a:r>
          </a:p>
        </p:txBody>
      </p:sp>
      <p:pic>
        <p:nvPicPr>
          <p:cNvPr id="43013" name="Picture 3">
            <a:extLst>
              <a:ext uri="{FF2B5EF4-FFF2-40B4-BE49-F238E27FC236}">
                <a16:creationId xmlns:a16="http://schemas.microsoft.com/office/drawing/2014/main" id="{F44C48A5-F431-1B0B-C806-16EC39A35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5346">
            <a:off x="8524876" y="3060701"/>
            <a:ext cx="11969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29FC0-FE46-407C-E237-C24300D66293}"/>
              </a:ext>
            </a:extLst>
          </p:cNvPr>
          <p:cNvSpPr txBox="1"/>
          <p:nvPr/>
        </p:nvSpPr>
        <p:spPr>
          <a:xfrm>
            <a:off x="2047876" y="1582739"/>
            <a:ext cx="6073775" cy="4586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Bereavement support</a:t>
            </a:r>
            <a:r>
              <a:rPr lang="en-GB" sz="28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tailored to men</a:t>
            </a:r>
            <a:endParaRPr lang="en-GB" sz="2800" ker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2800" ker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2800" ker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28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GB" sz="32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safety</a:t>
            </a:r>
          </a:p>
          <a:p>
            <a:pPr>
              <a:defRPr/>
            </a:pPr>
            <a:endParaRPr lang="en-GB" sz="2800" ker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2800" ker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Prevention requires a </a:t>
            </a:r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en-GB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public health, clinical and socio-economic interventions </a:t>
            </a:r>
          </a:p>
        </p:txBody>
      </p:sp>
      <p:pic>
        <p:nvPicPr>
          <p:cNvPr id="43015" name="Picture 2">
            <a:extLst>
              <a:ext uri="{FF2B5EF4-FFF2-40B4-BE49-F238E27FC236}">
                <a16:creationId xmlns:a16="http://schemas.microsoft.com/office/drawing/2014/main" id="{4D630B29-39E4-864D-91B2-AA838BC2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6" y="1311276"/>
            <a:ext cx="11969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">
            <a:extLst>
              <a:ext uri="{FF2B5EF4-FFF2-40B4-BE49-F238E27FC236}">
                <a16:creationId xmlns:a16="http://schemas.microsoft.com/office/drawing/2014/main" id="{C5AA959B-C2E2-4423-0F76-5EFE4D18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745039"/>
            <a:ext cx="13017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A0532-03C3-15FA-9849-45172BD3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/>
              <a:t>Economic turmoil and suicide</a:t>
            </a:r>
          </a:p>
        </p:txBody>
      </p:sp>
      <p:sp>
        <p:nvSpPr>
          <p:cNvPr id="187395" name="TextBox 4">
            <a:extLst>
              <a:ext uri="{FF2B5EF4-FFF2-40B4-BE49-F238E27FC236}">
                <a16:creationId xmlns:a16="http://schemas.microsoft.com/office/drawing/2014/main" id="{21BC659F-4F9C-4335-9556-BDDABA70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6391275"/>
            <a:ext cx="3340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https://www.nature.com/articles/s44220-023-00042-y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7396" name="Picture 5">
            <a:extLst>
              <a:ext uri="{FF2B5EF4-FFF2-40B4-BE49-F238E27FC236}">
                <a16:creationId xmlns:a16="http://schemas.microsoft.com/office/drawing/2014/main" id="{5D12C4E1-ED2A-3A3A-6976-2DD1FC713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474788"/>
            <a:ext cx="8601075" cy="3922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7" name="Picture 1">
            <a:extLst>
              <a:ext uri="{FF2B5EF4-FFF2-40B4-BE49-F238E27FC236}">
                <a16:creationId xmlns:a16="http://schemas.microsoft.com/office/drawing/2014/main" id="{8A480560-785B-521C-AEC5-B24BE2FF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591050"/>
            <a:ext cx="1709737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>
            <a:extLst>
              <a:ext uri="{FF2B5EF4-FFF2-40B4-BE49-F238E27FC236}">
                <a16:creationId xmlns:a16="http://schemas.microsoft.com/office/drawing/2014/main" id="{2E565374-489C-4363-6E79-5A0284C82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60338"/>
            <a:ext cx="11857037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>
            <a:extLst>
              <a:ext uri="{FF2B5EF4-FFF2-40B4-BE49-F238E27FC236}">
                <a16:creationId xmlns:a16="http://schemas.microsoft.com/office/drawing/2014/main" id="{AC627627-F2DF-0981-E575-D7C60BA7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60338"/>
            <a:ext cx="11857037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F0F01AEF-0057-146E-1D7E-6A494771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2982913"/>
            <a:ext cx="5818187" cy="1323975"/>
          </a:xfrm>
          <a:prstGeom prst="rect">
            <a:avLst/>
          </a:prstGeom>
          <a:solidFill>
            <a:srgbClr val="FF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“Recessions can hurt but austerity kills”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A543D3-8973-E20E-1836-E39567924E6C}"/>
              </a:ext>
            </a:extLst>
          </p:cNvPr>
          <p:cNvSpPr txBox="1">
            <a:spLocks/>
          </p:cNvSpPr>
          <p:nvPr/>
        </p:nvSpPr>
        <p:spPr>
          <a:xfrm>
            <a:off x="0" y="261938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Summary</a:t>
            </a:r>
            <a:endParaRPr kumimoji="0" lang="en-GB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18115" name="Rectangle 6">
            <a:extLst>
              <a:ext uri="{FF2B5EF4-FFF2-40B4-BE49-F238E27FC236}">
                <a16:creationId xmlns:a16="http://schemas.microsoft.com/office/drawing/2014/main" id="{887D3BBF-3A4B-1AD2-39FD-FAE505601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536700"/>
            <a:ext cx="11395075" cy="38735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Rates of suicide in middle aged men have risen over the last three decades and they are now the group with the highest suicide rate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Self-harm and mental health patient suicide has also risen in this group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causes and antecedents of suicide are complex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Prevention requires a range of public health and clinical interventions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Services for need to be fit for purpose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But wider economic and societal measures are key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406">
            <a:extLst>
              <a:ext uri="{FF2B5EF4-FFF2-40B4-BE49-F238E27FC236}">
                <a16:creationId xmlns:a16="http://schemas.microsoft.com/office/drawing/2014/main" id="{E322A408-8B99-F5DB-3FD3-C650E6B9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147638"/>
            <a:ext cx="12192001" cy="717550"/>
          </a:xfrm>
        </p:spPr>
        <p:txBody>
          <a:bodyPr/>
          <a:lstStyle/>
          <a:p>
            <a:pPr>
              <a:defRPr/>
            </a:pPr>
            <a:r>
              <a:rPr lang="en-GB" sz="3600">
                <a:solidFill>
                  <a:prstClr val="whit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Centre for Mental Health and Safety</a:t>
            </a:r>
            <a:endParaRPr lang="en-GB" sz="3200"/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5A4288C6-0ED4-E0AB-3D79-DD4DFEA41444}"/>
              </a:ext>
            </a:extLst>
          </p:cNvPr>
          <p:cNvSpPr/>
          <p:nvPr/>
        </p:nvSpPr>
        <p:spPr>
          <a:xfrm>
            <a:off x="0" y="5805488"/>
            <a:ext cx="12190413" cy="1079500"/>
          </a:xfrm>
          <a:prstGeom prst="rect">
            <a:avLst/>
          </a:prstGeom>
          <a:solidFill>
            <a:srgbClr val="2F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2932" name="Picture 57">
            <a:extLst>
              <a:ext uri="{FF2B5EF4-FFF2-40B4-BE49-F238E27FC236}">
                <a16:creationId xmlns:a16="http://schemas.microsoft.com/office/drawing/2014/main" id="{B82A2B55-4B84-1E07-95F9-A75ECF09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33" name="Group 1">
            <a:extLst>
              <a:ext uri="{FF2B5EF4-FFF2-40B4-BE49-F238E27FC236}">
                <a16:creationId xmlns:a16="http://schemas.microsoft.com/office/drawing/2014/main" id="{49F05CD9-0328-4961-7B2D-EBF8B60CFB6A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3587750"/>
            <a:ext cx="4098925" cy="2079625"/>
            <a:chOff x="5468055" y="3227591"/>
            <a:chExt cx="1705889" cy="852817"/>
          </a:xfrm>
        </p:grpSpPr>
        <p:sp>
          <p:nvSpPr>
            <p:cNvPr id="3" name="Rectangle 2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56B88F5F-E062-B669-046B-7173663E5503}"/>
                </a:ext>
              </a:extLst>
            </p:cNvPr>
            <p:cNvSpPr/>
            <p:nvPr/>
          </p:nvSpPr>
          <p:spPr>
            <a:xfrm>
              <a:off x="5468055" y="3227591"/>
              <a:ext cx="426142" cy="42640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CE7E30CF-9E00-6F23-9165-72FAA5404B07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DF546A3-4C85-3755-4CF5-3948E2C9D6A7}"/>
                </a:ext>
              </a:extLst>
            </p:cNvPr>
            <p:cNvSpPr/>
            <p:nvPr/>
          </p:nvSpPr>
          <p:spPr>
            <a:xfrm>
              <a:off x="5468055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D9A1ED80-9181-E5CC-342C-A9A2034F80F4}"/>
                </a:ext>
              </a:extLst>
            </p:cNvPr>
            <p:cNvSpPr/>
            <p:nvPr/>
          </p:nvSpPr>
          <p:spPr>
            <a:xfrm>
              <a:off x="5894858" y="3227591"/>
              <a:ext cx="426142" cy="42640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1E5DD150-188D-F186-D251-1F7A9D99192F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2F73149-403A-97F7-73BF-689002D10615}"/>
                </a:ext>
              </a:extLst>
            </p:cNvPr>
            <p:cNvSpPr/>
            <p:nvPr/>
          </p:nvSpPr>
          <p:spPr>
            <a:xfrm>
              <a:off x="5894858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D88E9CF2-34DD-CE4C-0E78-6E2DDFE62E42}"/>
                </a:ext>
              </a:extLst>
            </p:cNvPr>
            <p:cNvSpPr/>
            <p:nvPr/>
          </p:nvSpPr>
          <p:spPr>
            <a:xfrm>
              <a:off x="6321000" y="3227591"/>
              <a:ext cx="426142" cy="42640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3035A653-C2CB-924C-8BA6-E841878202CA}"/>
                </a:ext>
              </a:extLst>
            </p:cNvPr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CB0E82D-3D9E-1E17-8936-2FC464466CBE}"/>
                </a:ext>
              </a:extLst>
            </p:cNvPr>
            <p:cNvSpPr/>
            <p:nvPr/>
          </p:nvSpPr>
          <p:spPr>
            <a:xfrm>
              <a:off x="6321000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671C04-9470-DBB7-5A1B-BDD460FD60D5}"/>
                </a:ext>
              </a:extLst>
            </p:cNvPr>
            <p:cNvSpPr/>
            <p:nvPr/>
          </p:nvSpPr>
          <p:spPr>
            <a:xfrm>
              <a:off x="6747802" y="3227591"/>
              <a:ext cx="426142" cy="426409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AD01DEC3-47F5-17C9-8F29-0BE9EF4E53D2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B4E1D9-9A10-71E8-15EF-D6D669D12035}"/>
                </a:ext>
              </a:extLst>
            </p:cNvPr>
            <p:cNvSpPr/>
            <p:nvPr/>
          </p:nvSpPr>
          <p:spPr>
            <a:xfrm>
              <a:off x="6747802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2934" name="Picture 29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E68D0325-9457-0F28-2702-9267E74F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498850"/>
            <a:ext cx="30289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5" name="Picture 44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94F209-FDDE-9B11-C9D8-3A989268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470275"/>
            <a:ext cx="410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6" name="TextBox 448">
            <a:extLst>
              <a:ext uri="{FF2B5EF4-FFF2-40B4-BE49-F238E27FC236}">
                <a16:creationId xmlns:a16="http://schemas.microsoft.com/office/drawing/2014/main" id="{7245233F-5485-EE03-85EC-A510AD46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6159500"/>
            <a:ext cx="1687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@mashproject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2937" name="TextBox 452">
            <a:extLst>
              <a:ext uri="{FF2B5EF4-FFF2-40B4-BE49-F238E27FC236}">
                <a16:creationId xmlns:a16="http://schemas.microsoft.com/office/drawing/2014/main" id="{9B76A75C-0312-D61D-5EFE-D7636AA3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6159500"/>
            <a:ext cx="783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tterChirp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pic>
        <p:nvPicPr>
          <p:cNvPr id="252938" name="Picture 5">
            <a:extLst>
              <a:ext uri="{FF2B5EF4-FFF2-40B4-BE49-F238E27FC236}">
                <a16:creationId xmlns:a16="http://schemas.microsoft.com/office/drawing/2014/main" id="{583DB6F1-FA2C-1257-481D-6E64751BD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983163"/>
            <a:ext cx="16827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9" name="Picture 6">
            <a:extLst>
              <a:ext uri="{FF2B5EF4-FFF2-40B4-BE49-F238E27FC236}">
                <a16:creationId xmlns:a16="http://schemas.microsoft.com/office/drawing/2014/main" id="{3B7FC4C6-7A93-C50B-617E-9C88055D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740275"/>
            <a:ext cx="21637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9757ADF5-33CF-8A1E-BB18-3AA36043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129213"/>
            <a:ext cx="3095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1" name="Picture 14">
            <a:extLst>
              <a:ext uri="{FF2B5EF4-FFF2-40B4-BE49-F238E27FC236}">
                <a16:creationId xmlns:a16="http://schemas.microsoft.com/office/drawing/2014/main" id="{7D4FDC78-38C9-3E11-2DB1-198F74F3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6138863"/>
            <a:ext cx="61706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0D05B-BEC4-7E07-946D-4EDE0B5FA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B44D9-521C-F058-3724-77654A0BCB16}"/>
              </a:ext>
            </a:extLst>
          </p:cNvPr>
          <p:cNvSpPr txBox="1"/>
          <p:nvPr/>
        </p:nvSpPr>
        <p:spPr>
          <a:xfrm>
            <a:off x="3377406" y="181659"/>
            <a:ext cx="5435600" cy="646331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NCISH - National impact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0C1E6-F5C5-B239-4004-191CEF3C97F6}"/>
              </a:ext>
            </a:extLst>
          </p:cNvPr>
          <p:cNvSpPr/>
          <p:nvPr/>
        </p:nvSpPr>
        <p:spPr>
          <a:xfrm>
            <a:off x="182421" y="1369115"/>
            <a:ext cx="6008829" cy="831386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1pPr>
            <a:lvl2pPr marL="64008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2pPr>
            <a:lvl3pPr marL="128016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3pPr>
            <a:lvl4pPr marL="192024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4pPr>
            <a:lvl5pPr marL="256032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5pPr>
            <a:lvl6pPr marL="320040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6pPr>
            <a:lvl7pPr marL="384048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7pPr>
            <a:lvl8pPr marL="448056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8pPr>
            <a:lvl9pPr marL="5120640" algn="l" defTabSz="1280160" rtl="0" eaLnBrk="1" latinLnBrk="0" hangingPunct="1">
              <a:defRPr sz="2500" kern="1200">
                <a:solidFill>
                  <a:sysClr val="window" lastClr="FFFFFF"/>
                </a:solidFill>
                <a:latin typeface="Calibri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TextBox 63">
            <a:extLst>
              <a:ext uri="{FF2B5EF4-FFF2-40B4-BE49-F238E27FC236}">
                <a16:creationId xmlns:a16="http://schemas.microsoft.com/office/drawing/2014/main" id="{6FC11847-85A8-AE59-7B5E-EE51284FB4F6}"/>
              </a:ext>
            </a:extLst>
          </p:cNvPr>
          <p:cNvSpPr txBox="1"/>
          <p:nvPr/>
        </p:nvSpPr>
        <p:spPr>
          <a:xfrm>
            <a:off x="0" y="1492615"/>
            <a:ext cx="6314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solidFill>
                  <a:srgbClr val="002060"/>
                </a:solidFill>
              </a:rPr>
              <a:t>NCISH recommendations have led to a fall in mental health patient suicide rates </a:t>
            </a:r>
            <a:endParaRPr lang="en-GB" sz="2000">
              <a:solidFill>
                <a:srgbClr val="002060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CACD9CF-0AAF-2CD4-1F03-1A93B2104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566772"/>
              </p:ext>
            </p:extLst>
          </p:nvPr>
        </p:nvGraphicFramePr>
        <p:xfrm>
          <a:off x="7269021" y="1218599"/>
          <a:ext cx="4740557" cy="316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0C111FE-EF1B-A5C5-EEBC-74CBBAA93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482879"/>
              </p:ext>
            </p:extLst>
          </p:nvPr>
        </p:nvGraphicFramePr>
        <p:xfrm>
          <a:off x="7172324" y="4150086"/>
          <a:ext cx="4619625" cy="258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A1395-B411-72C8-8B60-46273D2A641C}"/>
              </a:ext>
            </a:extLst>
          </p:cNvPr>
          <p:cNvGrpSpPr/>
          <p:nvPr/>
        </p:nvGrpSpPr>
        <p:grpSpPr>
          <a:xfrm>
            <a:off x="10106430" y="4378686"/>
            <a:ext cx="2152245" cy="777639"/>
            <a:chOff x="7452585" y="10023557"/>
            <a:chExt cx="2159616" cy="7995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5F81FD-82E4-6CEC-2F1D-14E615F1A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585" y="10023557"/>
              <a:ext cx="799531" cy="7995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016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024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032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20040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84048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48056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120640" algn="l" defTabSz="1280160" rtl="0" eaLnBrk="1" latinLnBrk="0" hangingPunct="1">
                <a:defRPr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>
                  <a:solidFill>
                    <a:srgbClr val="002060"/>
                  </a:solidFill>
                </a:rPr>
                <a:t>33%</a:t>
              </a: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DEC92194-91B3-7BCD-E824-E7505B36C702}"/>
                </a:ext>
              </a:extLst>
            </p:cNvPr>
            <p:cNvSpPr txBox="1"/>
            <p:nvPr/>
          </p:nvSpPr>
          <p:spPr>
            <a:xfrm>
              <a:off x="8294420" y="10093918"/>
              <a:ext cx="1317781" cy="664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8016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6032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0040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4048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8056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2064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b="1">
                  <a:solidFill>
                    <a:srgbClr val="002060"/>
                  </a:solidFill>
                </a:rPr>
                <a:t>Fall in in-patient suicide rate, 2012-2022</a:t>
              </a:r>
            </a:p>
          </p:txBody>
        </p:sp>
      </p:grpSp>
      <p:pic>
        <p:nvPicPr>
          <p:cNvPr id="2" name="Picture 2" descr="A diagram of a circular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6D588E90-D6E8-098F-8BBF-2425CDFD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18" y="2324001"/>
            <a:ext cx="5154576" cy="444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8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1AD920-3523-DF76-9FCA-8613AE5D5B5B}"/>
              </a:ext>
            </a:extLst>
          </p:cNvPr>
          <p:cNvSpPr txBox="1"/>
          <p:nvPr/>
        </p:nvSpPr>
        <p:spPr>
          <a:xfrm>
            <a:off x="3377406" y="181659"/>
            <a:ext cx="5435600" cy="646331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NCISH -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</a:t>
            </a:r>
            <a:r>
              <a:rPr lang="en-GB" sz="3600" b="1">
                <a:solidFill>
                  <a:prstClr val="white"/>
                </a:solidFill>
                <a:latin typeface="Calibri" panose="020F0502020204030204"/>
              </a:rPr>
              <a:t>l policy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9D4DA-9C5D-894B-4D05-8FB9F65B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7" y="1382602"/>
            <a:ext cx="1462087" cy="23606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65F22D0-2844-9B70-DEEF-A85B8E7FF5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51" y="1576388"/>
            <a:ext cx="1562100" cy="23749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Online Safety Bill – Inforrm's Blog">
            <a:extLst>
              <a:ext uri="{FF2B5EF4-FFF2-40B4-BE49-F238E27FC236}">
                <a16:creationId xmlns:a16="http://schemas.microsoft.com/office/drawing/2014/main" id="{E1EC0B6C-0459-E9C4-4CE0-C440A3F0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79" y="1471613"/>
            <a:ext cx="4165600" cy="24796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D3681F9-30D2-E024-50A8-2C1172813FD0}"/>
              </a:ext>
            </a:extLst>
          </p:cNvPr>
          <p:cNvSpPr/>
          <p:nvPr/>
        </p:nvSpPr>
        <p:spPr>
          <a:xfrm>
            <a:off x="5129213" y="2306638"/>
            <a:ext cx="1931987" cy="12588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ACA41CE-59B3-A083-39F7-17F2C4D9212F}"/>
              </a:ext>
            </a:extLst>
          </p:cNvPr>
          <p:cNvSpPr/>
          <p:nvPr/>
        </p:nvSpPr>
        <p:spPr>
          <a:xfrm>
            <a:off x="5129213" y="4546600"/>
            <a:ext cx="1931987" cy="12588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DA4521-9250-B4DC-09CF-00FCDF2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79" y="4302126"/>
            <a:ext cx="4138612" cy="20113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77651EE-5656-9B0D-FCA2-DFD36F13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62" y="1741940"/>
            <a:ext cx="166988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A92F11E-6FB8-3D68-4E1C-0AE9F38C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7" y="4295091"/>
            <a:ext cx="4524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DACC3-D28E-ACD6-428C-33DDD49D5EC7}"/>
              </a:ext>
            </a:extLst>
          </p:cNvPr>
          <p:cNvSpPr txBox="1"/>
          <p:nvPr/>
        </p:nvSpPr>
        <p:spPr>
          <a:xfrm>
            <a:off x="3049417" y="214316"/>
            <a:ext cx="60931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Suicide in sex and age groups</a:t>
            </a:r>
          </a:p>
        </p:txBody>
      </p:sp>
      <p:sp>
        <p:nvSpPr>
          <p:cNvPr id="3" name="TextBox 63">
            <a:extLst>
              <a:ext uri="{FF2B5EF4-FFF2-40B4-BE49-F238E27FC236}">
                <a16:creationId xmlns:a16="http://schemas.microsoft.com/office/drawing/2014/main" id="{7B7C8013-331D-C06B-65C8-7345914FA881}"/>
              </a:ext>
            </a:extLst>
          </p:cNvPr>
          <p:cNvSpPr txBox="1"/>
          <p:nvPr/>
        </p:nvSpPr>
        <p:spPr>
          <a:xfrm>
            <a:off x="2111179" y="1169114"/>
            <a:ext cx="796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>
                <a:solidFill>
                  <a:srgbClr val="002060"/>
                </a:solidFill>
              </a:rPr>
              <a:t>Age-specific suicide rates, 2023, England and Wales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D9FEF5-97BC-D1A5-10B4-B62B5B828A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862710"/>
              </p:ext>
            </p:extLst>
          </p:nvPr>
        </p:nvGraphicFramePr>
        <p:xfrm>
          <a:off x="1731152" y="1870172"/>
          <a:ext cx="8729693" cy="464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887B973-0F2C-3189-DA3C-1D3A062B387A}"/>
              </a:ext>
            </a:extLst>
          </p:cNvPr>
          <p:cNvSpPr/>
          <p:nvPr/>
        </p:nvSpPr>
        <p:spPr>
          <a:xfrm>
            <a:off x="5049610" y="2416629"/>
            <a:ext cx="1730829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08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BC009-B4DB-8583-1BA3-72DC29441C3C}"/>
              </a:ext>
            </a:extLst>
          </p:cNvPr>
          <p:cNvSpPr txBox="1"/>
          <p:nvPr/>
        </p:nvSpPr>
        <p:spPr>
          <a:xfrm>
            <a:off x="2394676" y="175098"/>
            <a:ext cx="740264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Suicide and self-harm in middle aged 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1386B-EACA-722E-4388-4BE41C1C4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05" y="1514415"/>
            <a:ext cx="7856319" cy="448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BD86B4-DAC5-8808-5C4A-E0A8578BA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2114550"/>
            <a:ext cx="3666072" cy="30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E45A4-1825-AD5A-5761-373EEB962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" y="1364841"/>
            <a:ext cx="8468839" cy="5239833"/>
          </a:xfrm>
          <a:prstGeom prst="rect">
            <a:avLst/>
          </a:prstGeom>
        </p:spPr>
      </p:pic>
      <p:pic>
        <p:nvPicPr>
          <p:cNvPr id="1026" name="Picture 2" descr="It took five years for the UK economy to recover from the 2008 recession (Pic: Matt Cardy/Getty Images)">
            <a:extLst>
              <a:ext uri="{FF2B5EF4-FFF2-40B4-BE49-F238E27FC236}">
                <a16:creationId xmlns:a16="http://schemas.microsoft.com/office/drawing/2014/main" id="{BCDD0A1C-35AF-D0DC-F384-FA951B3A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09" y="4270443"/>
            <a:ext cx="3472742" cy="231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BC70E-AC30-E1D5-4905-37DAF4CC1CF2}"/>
              </a:ext>
            </a:extLst>
          </p:cNvPr>
          <p:cNvSpPr txBox="1"/>
          <p:nvPr/>
        </p:nvSpPr>
        <p:spPr>
          <a:xfrm>
            <a:off x="1964987" y="175098"/>
            <a:ext cx="810314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Suicide in middle aged </a:t>
            </a:r>
            <a:r>
              <a:rPr lang="en-GB" sz="3200" b="1">
                <a:solidFill>
                  <a:prstClr val="white"/>
                </a:solidFill>
                <a:latin typeface="Calibri" panose="020F0502020204030204"/>
              </a:rPr>
              <a:t>mental health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225A3-A5B7-78B2-6750-BBA0583D4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70" y="1293779"/>
            <a:ext cx="3205124" cy="27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050C887-AC46-220A-83EB-76FF36B02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9" y="182564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Report coverage</a:t>
            </a:r>
          </a:p>
        </p:txBody>
      </p:sp>
      <p:pic>
        <p:nvPicPr>
          <p:cNvPr id="22533" name="Picture 1">
            <a:extLst>
              <a:ext uri="{FF2B5EF4-FFF2-40B4-BE49-F238E27FC236}">
                <a16:creationId xmlns:a16="http://schemas.microsoft.com/office/drawing/2014/main" id="{DE385A72-A21F-7301-7E6D-4563837CB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1181100"/>
            <a:ext cx="3603625" cy="52197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8C83A1-1AFF-AAAC-08B1-444D2E22F185}"/>
              </a:ext>
            </a:extLst>
          </p:cNvPr>
          <p:cNvSpPr/>
          <p:nvPr/>
        </p:nvSpPr>
        <p:spPr>
          <a:xfrm>
            <a:off x="5967786" y="873025"/>
            <a:ext cx="4983163" cy="58019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defRPr/>
            </a:pPr>
            <a:endParaRPr lang="en-GB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002060"/>
              </a:buClr>
              <a:buSzPct val="90000"/>
              <a:buFont typeface="Symbol" panose="05050102010706020507" pitchFamily="18" charset="2"/>
              <a:buChar char=""/>
              <a:defRPr/>
            </a:pPr>
            <a:r>
              <a:rPr lang="en-US" sz="3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1,516</a:t>
            </a:r>
            <a:r>
              <a:rPr lang="en-US" sz="2800">
                <a:solidFill>
                  <a:srgbClr val="1B95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 aged </a:t>
            </a:r>
            <a:r>
              <a:rPr lang="en-US" sz="3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40-54</a:t>
            </a:r>
            <a:r>
              <a:rPr lang="en-US" sz="2800">
                <a:solidFill>
                  <a:srgbClr val="1B95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died by suicide (England, Scotland and Wales)</a:t>
            </a:r>
          </a:p>
          <a:p>
            <a:pPr>
              <a:lnSpc>
                <a:spcPct val="107000"/>
              </a:lnSpc>
              <a:defRPr/>
            </a:pPr>
            <a:endParaRPr lang="en-GB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002060"/>
              </a:buClr>
              <a:buSzPct val="90000"/>
              <a:buFont typeface="Symbol" panose="05050102010706020507" pitchFamily="18" charset="2"/>
              <a:buChar char=""/>
              <a:defRPr/>
            </a:pPr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288 (20%)</a:t>
            </a:r>
            <a:r>
              <a:rPr lang="en-GB" sz="28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</a:t>
            </a:r>
            <a:r>
              <a:rPr lang="en-GB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further data collection</a:t>
            </a:r>
          </a:p>
          <a:p>
            <a:pPr>
              <a:lnSpc>
                <a:spcPct val="107000"/>
              </a:lnSpc>
              <a:defRPr/>
            </a:pPr>
            <a:endParaRPr lang="en-GB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ct val="90000"/>
              <a:buFont typeface="Symbol" panose="05050102010706020507" pitchFamily="18" charset="2"/>
              <a:buChar char=""/>
              <a:defRPr/>
            </a:pPr>
            <a:r>
              <a:rPr lang="en-US" sz="3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242 (84%)</a:t>
            </a:r>
            <a:r>
              <a:rPr lang="en-US" sz="28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reports available  (coroner inquests, criminal justice, NHS serious incident reports)</a:t>
            </a:r>
            <a:endParaRPr lang="en-GB" sz="28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4958805-BF07-022F-EEA8-8D3847D0EC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498554"/>
              </p:ext>
            </p:extLst>
          </p:nvPr>
        </p:nvGraphicFramePr>
        <p:xfrm>
          <a:off x="458068" y="1453787"/>
          <a:ext cx="4624386" cy="39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60E4833-6B15-786E-6AF4-A6E5BD1A7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0257" y="1568087"/>
            <a:ext cx="6543675" cy="4398100"/>
          </a:xfrm>
          <a:prstGeom prst="rect">
            <a:avLst/>
          </a:prstGeom>
        </p:spPr>
      </p:pic>
      <p:sp>
        <p:nvSpPr>
          <p:cNvPr id="26630" name="TextBox 5">
            <a:extLst>
              <a:ext uri="{FF2B5EF4-FFF2-40B4-BE49-F238E27FC236}">
                <a16:creationId xmlns:a16="http://schemas.microsoft.com/office/drawing/2014/main" id="{A32784AF-7458-C952-7C14-6103C1841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4" y="5559425"/>
            <a:ext cx="4624387" cy="110807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Alcohol or drug misuse in 49%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Affective disorder in 30%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B6C4648-0C67-9707-A7FD-8F4CC5F61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150" y="160338"/>
            <a:ext cx="500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Factors related to suicide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7668728-D117-62F6-F597-C45805081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8" y="2552700"/>
            <a:ext cx="2763245" cy="27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E59BC4-9DE7-8310-C31B-C5DF681F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19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Recent life events </a:t>
            </a:r>
          </a:p>
        </p:txBody>
      </p:sp>
      <p:sp>
        <p:nvSpPr>
          <p:cNvPr id="31750" name="Title 5">
            <a:extLst>
              <a:ext uri="{FF2B5EF4-FFF2-40B4-BE49-F238E27FC236}">
                <a16:creationId xmlns:a16="http://schemas.microsoft.com/office/drawing/2014/main" id="{C467AE73-E80C-CFF6-05A0-56A3B88A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151" y="1309689"/>
            <a:ext cx="4195763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31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36%</a:t>
            </a:r>
            <a:r>
              <a:rPr lang="en-GB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alt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7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 with family relationships 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EB3EE701-B1EC-41E1-9DB5-7A4DAD1B602D}"/>
              </a:ext>
            </a:extLst>
          </p:cNvPr>
          <p:cNvSpPr txBox="1">
            <a:spLocks/>
          </p:cNvSpPr>
          <p:nvPr/>
        </p:nvSpPr>
        <p:spPr bwMode="auto">
          <a:xfrm>
            <a:off x="1658938" y="5200651"/>
            <a:ext cx="41576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2800" b="1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r>
              <a:rPr lang="en-GB" sz="2800" b="1" ker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en-GB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problems 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68FA379A-78DD-7D76-C325-408319F5CD51}"/>
              </a:ext>
            </a:extLst>
          </p:cNvPr>
          <p:cNvSpPr txBox="1">
            <a:spLocks/>
          </p:cNvSpPr>
          <p:nvPr/>
        </p:nvSpPr>
        <p:spPr bwMode="auto">
          <a:xfrm>
            <a:off x="6867526" y="5180014"/>
            <a:ext cx="31670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2800" b="1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28%</a:t>
            </a:r>
            <a:r>
              <a:rPr lang="en-GB" sz="2800" b="1" ker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en-GB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Housing problems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2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_MaSH Master Slide 1 - with copy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0F76"/>
      </a:accent1>
      <a:accent2>
        <a:srgbClr val="70BC1F"/>
      </a:accent2>
      <a:accent3>
        <a:srgbClr val="FFFFFF"/>
      </a:accent3>
      <a:accent4>
        <a:srgbClr val="000000"/>
      </a:accent4>
      <a:accent5>
        <a:srgbClr val="BEAABD"/>
      </a:accent5>
      <a:accent6>
        <a:srgbClr val="65AA1B"/>
      </a:accent6>
      <a:hlink>
        <a:srgbClr val="808080"/>
      </a:hlink>
      <a:folHlink>
        <a:srgbClr val="B2B2B2"/>
      </a:folHlink>
    </a:clrScheme>
    <a:fontScheme name="MaSH Master Slide 1 - with copyr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SH Master Slide 1 - with copyrigh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H Master Slide 1 - with copyrigh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2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75959bf9ccd06b4730a3fd5b29ac696f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80132f84ae899fbd3a02b4bddd0aa532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E06A2F-9D1D-469A-8DD3-244D7A8020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CD71FE-BFA7-4B88-80A4-8691FE992585}">
  <ds:schemaRefs>
    <ds:schemaRef ds:uri="2e0b6fce-bd22-48c9-9c2a-050ff6d964a9"/>
    <ds:schemaRef ds:uri="a8909ba7-2c5b-4737-8949-485c48a938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9A8082-BE05-4C78-9D40-2665F90185ED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3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4_Theme2</vt:lpstr>
      <vt:lpstr>1_Theme2</vt:lpstr>
      <vt:lpstr>24_Theme2</vt:lpstr>
      <vt:lpstr>1_MaSH Master Slide 1 - with copyright</vt:lpstr>
      <vt:lpstr>35_Theme2</vt:lpstr>
      <vt:lpstr>25_Theme2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36%  Problems with family relationships </vt:lpstr>
      <vt:lpstr>PowerPoint Presentation</vt:lpstr>
      <vt:lpstr>PowerPoint Presentation</vt:lpstr>
      <vt:lpstr>PowerPoint Presentation</vt:lpstr>
      <vt:lpstr>Economic turmoil and suicide</vt:lpstr>
      <vt:lpstr>PowerPoint Presentation</vt:lpstr>
      <vt:lpstr>PowerPoint Presentation</vt:lpstr>
      <vt:lpstr>PowerPoint Presentation</vt:lpstr>
      <vt:lpstr>Centre for Mental Health and Safety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Pauline Rivart</dc:creator>
  <cp:revision>1</cp:revision>
  <dcterms:created xsi:type="dcterms:W3CDTF">2025-05-01T14:50:31Z</dcterms:created>
  <dcterms:modified xsi:type="dcterms:W3CDTF">2025-09-02T13:12:13Z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