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74" r:id="rId2"/>
  </p:sldMasterIdLst>
  <p:notesMasterIdLst>
    <p:notesMasterId r:id="rId14"/>
  </p:notesMasterIdLst>
  <p:handoutMasterIdLst>
    <p:handoutMasterId r:id="rId15"/>
  </p:handoutMasterIdLst>
  <p:sldIdLst>
    <p:sldId id="329" r:id="rId3"/>
    <p:sldId id="330" r:id="rId4"/>
    <p:sldId id="331" r:id="rId5"/>
    <p:sldId id="332" r:id="rId6"/>
    <p:sldId id="333" r:id="rId7"/>
    <p:sldId id="334" r:id="rId8"/>
    <p:sldId id="335" r:id="rId9"/>
    <p:sldId id="336" r:id="rId10"/>
    <p:sldId id="337" r:id="rId11"/>
    <p:sldId id="338" r:id="rId12"/>
    <p:sldId id="339" r:id="rId13"/>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7CD0"/>
    <a:srgbClr val="CC0099"/>
    <a:srgbClr val="A09DE3"/>
    <a:srgbClr val="800080"/>
    <a:srgbClr val="CCECFF"/>
    <a:srgbClr val="0000FF"/>
    <a:srgbClr val="99CCFF"/>
    <a:srgbClr val="FFFF99"/>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3029" autoAdjust="0"/>
  </p:normalViewPr>
  <p:slideViewPr>
    <p:cSldViewPr>
      <p:cViewPr>
        <p:scale>
          <a:sx n="84" d="100"/>
          <a:sy n="84" d="100"/>
        </p:scale>
        <p:origin x="-474" y="-18"/>
      </p:cViewPr>
      <p:guideLst>
        <p:guide orient="horz" pos="40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81" d="100"/>
          <a:sy n="81" d="100"/>
        </p:scale>
        <p:origin x="-4020"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52ACE-E2F6-432E-AFAA-DF3599405D1E}"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GB"/>
        </a:p>
      </dgm:t>
    </dgm:pt>
    <dgm:pt modelId="{E424C1AF-A939-40A2-8EE0-7796C73B7DA6}">
      <dgm:prSet custT="1"/>
      <dgm:spPr>
        <a:solidFill>
          <a:schemeClr val="accent1">
            <a:lumMod val="90000"/>
          </a:schemeClr>
        </a:solidFill>
      </dgm:spPr>
      <dgm:t>
        <a:bodyPr/>
        <a:lstStyle/>
        <a:p>
          <a:pPr rtl="0"/>
          <a:r>
            <a:rPr lang="en-GB" sz="1600" dirty="0" smtClean="0"/>
            <a:t>Age</a:t>
          </a:r>
          <a:endParaRPr lang="en-GB" sz="1600" dirty="0"/>
        </a:p>
      </dgm:t>
    </dgm:pt>
    <dgm:pt modelId="{C8462876-5B63-4197-B61D-5B621DAD3A88}" type="parTrans" cxnId="{BB5C2BCE-9B6E-4F99-AC00-27F606524839}">
      <dgm:prSet/>
      <dgm:spPr/>
      <dgm:t>
        <a:bodyPr/>
        <a:lstStyle/>
        <a:p>
          <a:endParaRPr lang="en-GB"/>
        </a:p>
      </dgm:t>
    </dgm:pt>
    <dgm:pt modelId="{AD36882E-6358-4C69-BB03-B27D3BEFA96D}" type="sibTrans" cxnId="{BB5C2BCE-9B6E-4F99-AC00-27F606524839}">
      <dgm:prSet/>
      <dgm:spPr>
        <a:solidFill>
          <a:schemeClr val="accent5">
            <a:lumMod val="50000"/>
          </a:schemeClr>
        </a:solidFill>
      </dgm:spPr>
      <dgm:t>
        <a:bodyPr/>
        <a:lstStyle/>
        <a:p>
          <a:endParaRPr lang="en-GB"/>
        </a:p>
      </dgm:t>
    </dgm:pt>
    <dgm:pt modelId="{336C34A1-757A-41DC-888C-4D5F14D97DFE}">
      <dgm:prSet custT="1"/>
      <dgm:spPr>
        <a:solidFill>
          <a:schemeClr val="accent1">
            <a:lumMod val="75000"/>
          </a:schemeClr>
        </a:solidFill>
      </dgm:spPr>
      <dgm:t>
        <a:bodyPr/>
        <a:lstStyle/>
        <a:p>
          <a:pPr rtl="0"/>
          <a:r>
            <a:rPr lang="en-GB" sz="1600" dirty="0" smtClean="0"/>
            <a:t>Style  </a:t>
          </a:r>
          <a:endParaRPr lang="en-GB" sz="1600" dirty="0"/>
        </a:p>
      </dgm:t>
    </dgm:pt>
    <dgm:pt modelId="{B4EB8AD6-E62C-49C4-9B3B-EC8488061D92}" type="parTrans" cxnId="{A5B42765-FAA1-4B90-A638-723EEA9AA04A}">
      <dgm:prSet/>
      <dgm:spPr/>
      <dgm:t>
        <a:bodyPr/>
        <a:lstStyle/>
        <a:p>
          <a:endParaRPr lang="en-GB"/>
        </a:p>
      </dgm:t>
    </dgm:pt>
    <dgm:pt modelId="{DF0B1838-AC72-448A-AAC8-E1447BE1A950}" type="sibTrans" cxnId="{A5B42765-FAA1-4B90-A638-723EEA9AA04A}">
      <dgm:prSet/>
      <dgm:spPr>
        <a:solidFill>
          <a:schemeClr val="accent1">
            <a:lumMod val="90000"/>
          </a:schemeClr>
        </a:solidFill>
      </dgm:spPr>
      <dgm:t>
        <a:bodyPr/>
        <a:lstStyle/>
        <a:p>
          <a:endParaRPr lang="en-GB"/>
        </a:p>
      </dgm:t>
    </dgm:pt>
    <dgm:pt modelId="{BA468359-4985-461F-98DC-4BA7203DC339}">
      <dgm:prSet custT="1"/>
      <dgm:spPr>
        <a:solidFill>
          <a:schemeClr val="accent1">
            <a:lumMod val="50000"/>
          </a:schemeClr>
        </a:solidFill>
      </dgm:spPr>
      <dgm:t>
        <a:bodyPr/>
        <a:lstStyle/>
        <a:p>
          <a:pPr rtl="0"/>
          <a:r>
            <a:rPr lang="en-GB" sz="1600" dirty="0" smtClean="0"/>
            <a:t>Ornament or decoration</a:t>
          </a:r>
          <a:endParaRPr lang="en-GB" sz="1600" dirty="0"/>
        </a:p>
      </dgm:t>
    </dgm:pt>
    <dgm:pt modelId="{D9548650-FCA0-4F60-8698-86C08A5D697E}" type="parTrans" cxnId="{DBA3943F-1360-4AE3-93AF-490298407FCD}">
      <dgm:prSet/>
      <dgm:spPr/>
      <dgm:t>
        <a:bodyPr/>
        <a:lstStyle/>
        <a:p>
          <a:endParaRPr lang="en-GB"/>
        </a:p>
      </dgm:t>
    </dgm:pt>
    <dgm:pt modelId="{817187F9-8E0D-4C1B-B9BC-EE843E36FF29}" type="sibTrans" cxnId="{DBA3943F-1360-4AE3-93AF-490298407FCD}">
      <dgm:prSet/>
      <dgm:spPr>
        <a:solidFill>
          <a:schemeClr val="accent5">
            <a:lumMod val="50000"/>
          </a:schemeClr>
        </a:solidFill>
      </dgm:spPr>
      <dgm:t>
        <a:bodyPr/>
        <a:lstStyle/>
        <a:p>
          <a:endParaRPr lang="en-GB"/>
        </a:p>
      </dgm:t>
    </dgm:pt>
    <dgm:pt modelId="{5C55A54C-E4F9-4958-8E5F-19DFB1EAE8DA}">
      <dgm:prSet custT="1"/>
      <dgm:spPr>
        <a:solidFill>
          <a:schemeClr val="accent6">
            <a:lumMod val="50000"/>
          </a:schemeClr>
        </a:solidFill>
      </dgm:spPr>
      <dgm:t>
        <a:bodyPr/>
        <a:lstStyle/>
        <a:p>
          <a:pPr rtl="0"/>
          <a:r>
            <a:rPr lang="en-GB" sz="1600" dirty="0" smtClean="0"/>
            <a:t>Spaces</a:t>
          </a:r>
          <a:endParaRPr lang="en-GB" sz="1600" dirty="0"/>
        </a:p>
      </dgm:t>
    </dgm:pt>
    <dgm:pt modelId="{79472759-77D4-4482-BA32-93DEB95DA77E}" type="parTrans" cxnId="{3DC47675-45B4-4E2E-9ED0-2285569AAE61}">
      <dgm:prSet/>
      <dgm:spPr/>
      <dgm:t>
        <a:bodyPr/>
        <a:lstStyle/>
        <a:p>
          <a:endParaRPr lang="en-GB"/>
        </a:p>
      </dgm:t>
    </dgm:pt>
    <dgm:pt modelId="{9092E186-70B0-4DBB-8CAE-9B37115E9EFE}" type="sibTrans" cxnId="{3DC47675-45B4-4E2E-9ED0-2285569AAE61}">
      <dgm:prSet/>
      <dgm:spPr>
        <a:solidFill>
          <a:schemeClr val="accent2">
            <a:lumMod val="75000"/>
          </a:schemeClr>
        </a:solidFill>
      </dgm:spPr>
      <dgm:t>
        <a:bodyPr/>
        <a:lstStyle/>
        <a:p>
          <a:endParaRPr lang="en-GB"/>
        </a:p>
      </dgm:t>
    </dgm:pt>
    <dgm:pt modelId="{10511292-EA42-447D-8A58-1C615372956F}">
      <dgm:prSet custT="1"/>
      <dgm:spPr>
        <a:solidFill>
          <a:schemeClr val="accent6">
            <a:lumMod val="75000"/>
          </a:schemeClr>
        </a:solidFill>
      </dgm:spPr>
      <dgm:t>
        <a:bodyPr/>
        <a:lstStyle/>
        <a:p>
          <a:pPr rtl="0"/>
          <a:r>
            <a:rPr lang="en-GB" sz="1600" dirty="0" smtClean="0"/>
            <a:t>Materials used</a:t>
          </a:r>
          <a:endParaRPr lang="en-GB" sz="1600" dirty="0"/>
        </a:p>
      </dgm:t>
    </dgm:pt>
    <dgm:pt modelId="{E6AAD425-6F61-4BBC-82FB-7DC804C831E9}" type="parTrans" cxnId="{B9ABE2E6-5C02-4162-AAB7-D5FE64CA2734}">
      <dgm:prSet/>
      <dgm:spPr/>
      <dgm:t>
        <a:bodyPr/>
        <a:lstStyle/>
        <a:p>
          <a:endParaRPr lang="en-GB"/>
        </a:p>
      </dgm:t>
    </dgm:pt>
    <dgm:pt modelId="{596BE8BC-DB02-43DC-A3D3-21B906043336}" type="sibTrans" cxnId="{B9ABE2E6-5C02-4162-AAB7-D5FE64CA2734}">
      <dgm:prSet/>
      <dgm:spPr>
        <a:solidFill>
          <a:schemeClr val="accent2">
            <a:lumMod val="75000"/>
          </a:schemeClr>
        </a:solidFill>
      </dgm:spPr>
      <dgm:t>
        <a:bodyPr/>
        <a:lstStyle/>
        <a:p>
          <a:endParaRPr lang="en-GB"/>
        </a:p>
      </dgm:t>
    </dgm:pt>
    <dgm:pt modelId="{FE9AF594-B0DE-4FCC-A1E6-5382A8111B18}">
      <dgm:prSet custT="1"/>
      <dgm:spPr>
        <a:solidFill>
          <a:schemeClr val="accent6">
            <a:lumMod val="60000"/>
            <a:lumOff val="40000"/>
          </a:schemeClr>
        </a:solidFill>
      </dgm:spPr>
      <dgm:t>
        <a:bodyPr/>
        <a:lstStyle/>
        <a:p>
          <a:pPr rtl="0"/>
          <a:r>
            <a:rPr lang="en-GB" sz="1600" dirty="0" smtClean="0"/>
            <a:t>Location or site </a:t>
          </a:r>
          <a:endParaRPr lang="en-GB" sz="1600" dirty="0"/>
        </a:p>
      </dgm:t>
    </dgm:pt>
    <dgm:pt modelId="{DADB8960-B796-443B-ADE5-77EF77DA90D3}" type="parTrans" cxnId="{43C66A49-9368-4550-9C99-7D4498622D59}">
      <dgm:prSet/>
      <dgm:spPr/>
      <dgm:t>
        <a:bodyPr/>
        <a:lstStyle/>
        <a:p>
          <a:endParaRPr lang="en-GB"/>
        </a:p>
      </dgm:t>
    </dgm:pt>
    <dgm:pt modelId="{08F3B160-2FFA-4F07-8FBD-EDC6884A594D}" type="sibTrans" cxnId="{43C66A49-9368-4550-9C99-7D4498622D59}">
      <dgm:prSet/>
      <dgm:spPr>
        <a:solidFill>
          <a:schemeClr val="accent6">
            <a:lumMod val="40000"/>
            <a:lumOff val="60000"/>
          </a:schemeClr>
        </a:solidFill>
      </dgm:spPr>
      <dgm:t>
        <a:bodyPr/>
        <a:lstStyle/>
        <a:p>
          <a:endParaRPr lang="en-GB"/>
        </a:p>
      </dgm:t>
    </dgm:pt>
    <dgm:pt modelId="{9869E5C8-6461-46D7-9950-A7B0506230A4}">
      <dgm:prSet custT="1"/>
      <dgm:spPr>
        <a:solidFill>
          <a:schemeClr val="accent6">
            <a:lumMod val="40000"/>
            <a:lumOff val="60000"/>
          </a:schemeClr>
        </a:solidFill>
      </dgm:spPr>
      <dgm:t>
        <a:bodyPr/>
        <a:lstStyle/>
        <a:p>
          <a:pPr rtl="0"/>
          <a:r>
            <a:rPr lang="en-GB" sz="1600" dirty="0" smtClean="0"/>
            <a:t>Uses</a:t>
          </a:r>
          <a:endParaRPr lang="en-GB" sz="1600" dirty="0"/>
        </a:p>
      </dgm:t>
    </dgm:pt>
    <dgm:pt modelId="{F857071C-2076-401C-A091-EC674CDDF002}" type="parTrans" cxnId="{CF1B0AC4-6609-45C7-A84D-16A4F8F471A0}">
      <dgm:prSet/>
      <dgm:spPr/>
      <dgm:t>
        <a:bodyPr/>
        <a:lstStyle/>
        <a:p>
          <a:endParaRPr lang="en-GB"/>
        </a:p>
      </dgm:t>
    </dgm:pt>
    <dgm:pt modelId="{E815D84E-C406-4C2F-BBF7-05C87B46601F}" type="sibTrans" cxnId="{CF1B0AC4-6609-45C7-A84D-16A4F8F471A0}">
      <dgm:prSet/>
      <dgm:spPr>
        <a:solidFill>
          <a:srgbClr val="CE7CD0"/>
        </a:solidFill>
      </dgm:spPr>
      <dgm:t>
        <a:bodyPr/>
        <a:lstStyle/>
        <a:p>
          <a:endParaRPr lang="en-GB"/>
        </a:p>
      </dgm:t>
    </dgm:pt>
    <dgm:pt modelId="{CA641C53-D92E-411A-AE01-16ABAA2377F9}">
      <dgm:prSet custT="1"/>
      <dgm:spPr>
        <a:solidFill>
          <a:srgbClr val="CE7CD0"/>
        </a:solidFill>
      </dgm:spPr>
      <dgm:t>
        <a:bodyPr/>
        <a:lstStyle/>
        <a:p>
          <a:pPr rtl="0"/>
          <a:r>
            <a:rPr lang="en-GB" sz="1600" dirty="0" smtClean="0"/>
            <a:t>Inhabitants/ users </a:t>
          </a:r>
          <a:endParaRPr lang="en-GB" sz="1600" dirty="0"/>
        </a:p>
      </dgm:t>
    </dgm:pt>
    <dgm:pt modelId="{DFFAF84C-BA50-48E1-AC23-802ED55FAA69}" type="parTrans" cxnId="{6D9901BF-D64C-489C-905C-61306FB940E6}">
      <dgm:prSet/>
      <dgm:spPr/>
      <dgm:t>
        <a:bodyPr/>
        <a:lstStyle/>
        <a:p>
          <a:endParaRPr lang="en-GB"/>
        </a:p>
      </dgm:t>
    </dgm:pt>
    <dgm:pt modelId="{2655CC11-488B-4FE4-848C-8C5C0C425495}" type="sibTrans" cxnId="{6D9901BF-D64C-489C-905C-61306FB940E6}">
      <dgm:prSet/>
      <dgm:spPr/>
      <dgm:t>
        <a:bodyPr/>
        <a:lstStyle/>
        <a:p>
          <a:endParaRPr lang="en-GB"/>
        </a:p>
      </dgm:t>
    </dgm:pt>
    <dgm:pt modelId="{BCBDE45E-23F1-46B1-89F0-EB7BCC0843CE}">
      <dgm:prSet custT="1"/>
      <dgm:spPr>
        <a:solidFill>
          <a:srgbClr val="CC0099"/>
        </a:solidFill>
      </dgm:spPr>
      <dgm:t>
        <a:bodyPr/>
        <a:lstStyle/>
        <a:p>
          <a:pPr rtl="0"/>
          <a:r>
            <a:rPr lang="en-GB" sz="1600" dirty="0" smtClean="0"/>
            <a:t>Stories and narratives</a:t>
          </a:r>
          <a:endParaRPr lang="en-GB" sz="1600" dirty="0"/>
        </a:p>
      </dgm:t>
    </dgm:pt>
    <dgm:pt modelId="{C8C11964-63B3-42C0-850B-F21460B03B3B}" type="parTrans" cxnId="{8F478900-4611-401E-8CD6-A4779FC2816C}">
      <dgm:prSet/>
      <dgm:spPr/>
      <dgm:t>
        <a:bodyPr/>
        <a:lstStyle/>
        <a:p>
          <a:endParaRPr lang="en-GB"/>
        </a:p>
      </dgm:t>
    </dgm:pt>
    <dgm:pt modelId="{1AEEEA4C-F491-45F3-AA81-2B4EAE12BF41}" type="sibTrans" cxnId="{8F478900-4611-401E-8CD6-A4779FC2816C}">
      <dgm:prSet/>
      <dgm:spPr/>
      <dgm:t>
        <a:bodyPr/>
        <a:lstStyle/>
        <a:p>
          <a:endParaRPr lang="en-GB"/>
        </a:p>
      </dgm:t>
    </dgm:pt>
    <dgm:pt modelId="{4BFF67C5-91A3-4EC3-9019-94BC6F42733B}" type="pres">
      <dgm:prSet presAssocID="{CB752ACE-E2F6-432E-AFAA-DF3599405D1E}" presName="cycle" presStyleCnt="0">
        <dgm:presLayoutVars>
          <dgm:dir/>
          <dgm:resizeHandles val="exact"/>
        </dgm:presLayoutVars>
      </dgm:prSet>
      <dgm:spPr/>
      <dgm:t>
        <a:bodyPr/>
        <a:lstStyle/>
        <a:p>
          <a:endParaRPr lang="en-GB"/>
        </a:p>
      </dgm:t>
    </dgm:pt>
    <dgm:pt modelId="{0CC1F22B-9F05-4D73-8A76-8CBC7DC44BA3}" type="pres">
      <dgm:prSet presAssocID="{E424C1AF-A939-40A2-8EE0-7796C73B7DA6}" presName="node" presStyleLbl="node1" presStyleIdx="0" presStyleCnt="9" custScaleX="110126" custScaleY="96469">
        <dgm:presLayoutVars>
          <dgm:bulletEnabled val="1"/>
        </dgm:presLayoutVars>
      </dgm:prSet>
      <dgm:spPr/>
      <dgm:t>
        <a:bodyPr/>
        <a:lstStyle/>
        <a:p>
          <a:endParaRPr lang="en-GB"/>
        </a:p>
      </dgm:t>
    </dgm:pt>
    <dgm:pt modelId="{AF5749FE-A03A-4DAF-8968-846D87ECC1E1}" type="pres">
      <dgm:prSet presAssocID="{AD36882E-6358-4C69-BB03-B27D3BEFA96D}" presName="sibTrans" presStyleLbl="sibTrans2D1" presStyleIdx="0" presStyleCnt="9"/>
      <dgm:spPr/>
      <dgm:t>
        <a:bodyPr/>
        <a:lstStyle/>
        <a:p>
          <a:endParaRPr lang="en-GB"/>
        </a:p>
      </dgm:t>
    </dgm:pt>
    <dgm:pt modelId="{7A44F511-D89B-4C6A-A9CB-22CFA7B8CF05}" type="pres">
      <dgm:prSet presAssocID="{AD36882E-6358-4C69-BB03-B27D3BEFA96D}" presName="connectorText" presStyleLbl="sibTrans2D1" presStyleIdx="0" presStyleCnt="9"/>
      <dgm:spPr/>
      <dgm:t>
        <a:bodyPr/>
        <a:lstStyle/>
        <a:p>
          <a:endParaRPr lang="en-GB"/>
        </a:p>
      </dgm:t>
    </dgm:pt>
    <dgm:pt modelId="{B8F05F0B-E274-486F-A483-7EBFB854A6FC}" type="pres">
      <dgm:prSet presAssocID="{336C34A1-757A-41DC-888C-4D5F14D97DFE}" presName="node" presStyleLbl="node1" presStyleIdx="1" presStyleCnt="9">
        <dgm:presLayoutVars>
          <dgm:bulletEnabled val="1"/>
        </dgm:presLayoutVars>
      </dgm:prSet>
      <dgm:spPr/>
      <dgm:t>
        <a:bodyPr/>
        <a:lstStyle/>
        <a:p>
          <a:endParaRPr lang="en-GB"/>
        </a:p>
      </dgm:t>
    </dgm:pt>
    <dgm:pt modelId="{58E3F0A5-71BF-407E-A3DE-21ED290B044A}" type="pres">
      <dgm:prSet presAssocID="{DF0B1838-AC72-448A-AAC8-E1447BE1A950}" presName="sibTrans" presStyleLbl="sibTrans2D1" presStyleIdx="1" presStyleCnt="9"/>
      <dgm:spPr/>
      <dgm:t>
        <a:bodyPr/>
        <a:lstStyle/>
        <a:p>
          <a:endParaRPr lang="en-GB"/>
        </a:p>
      </dgm:t>
    </dgm:pt>
    <dgm:pt modelId="{BA3FD2DA-B807-4B91-B113-4483EBA5EA39}" type="pres">
      <dgm:prSet presAssocID="{DF0B1838-AC72-448A-AAC8-E1447BE1A950}" presName="connectorText" presStyleLbl="sibTrans2D1" presStyleIdx="1" presStyleCnt="9"/>
      <dgm:spPr/>
      <dgm:t>
        <a:bodyPr/>
        <a:lstStyle/>
        <a:p>
          <a:endParaRPr lang="en-GB"/>
        </a:p>
      </dgm:t>
    </dgm:pt>
    <dgm:pt modelId="{11F25EF4-A68C-40C0-B85E-6EBFBC698A5D}" type="pres">
      <dgm:prSet presAssocID="{BA468359-4985-461F-98DC-4BA7203DC339}" presName="node" presStyleLbl="node1" presStyleIdx="2" presStyleCnt="9" custScaleX="173019" custScaleY="145501">
        <dgm:presLayoutVars>
          <dgm:bulletEnabled val="1"/>
        </dgm:presLayoutVars>
      </dgm:prSet>
      <dgm:spPr/>
      <dgm:t>
        <a:bodyPr/>
        <a:lstStyle/>
        <a:p>
          <a:endParaRPr lang="en-GB"/>
        </a:p>
      </dgm:t>
    </dgm:pt>
    <dgm:pt modelId="{F0E25629-4C5A-470E-898B-CB5BF689E5D8}" type="pres">
      <dgm:prSet presAssocID="{817187F9-8E0D-4C1B-B9BC-EE843E36FF29}" presName="sibTrans" presStyleLbl="sibTrans2D1" presStyleIdx="2" presStyleCnt="9"/>
      <dgm:spPr/>
      <dgm:t>
        <a:bodyPr/>
        <a:lstStyle/>
        <a:p>
          <a:endParaRPr lang="en-GB"/>
        </a:p>
      </dgm:t>
    </dgm:pt>
    <dgm:pt modelId="{DD9D3FC3-05CA-4632-84D1-5E02BC6434AA}" type="pres">
      <dgm:prSet presAssocID="{817187F9-8E0D-4C1B-B9BC-EE843E36FF29}" presName="connectorText" presStyleLbl="sibTrans2D1" presStyleIdx="2" presStyleCnt="9"/>
      <dgm:spPr/>
      <dgm:t>
        <a:bodyPr/>
        <a:lstStyle/>
        <a:p>
          <a:endParaRPr lang="en-GB"/>
        </a:p>
      </dgm:t>
    </dgm:pt>
    <dgm:pt modelId="{024442FB-BDA2-480B-A941-CF6DE36956A6}" type="pres">
      <dgm:prSet presAssocID="{5C55A54C-E4F9-4958-8E5F-19DFB1EAE8DA}" presName="node" presStyleLbl="node1" presStyleIdx="3" presStyleCnt="9" custScaleX="122269" custScaleY="126150">
        <dgm:presLayoutVars>
          <dgm:bulletEnabled val="1"/>
        </dgm:presLayoutVars>
      </dgm:prSet>
      <dgm:spPr/>
      <dgm:t>
        <a:bodyPr/>
        <a:lstStyle/>
        <a:p>
          <a:endParaRPr lang="en-GB"/>
        </a:p>
      </dgm:t>
    </dgm:pt>
    <dgm:pt modelId="{E29C79AE-CCC8-4B53-9545-68DF52B1A516}" type="pres">
      <dgm:prSet presAssocID="{9092E186-70B0-4DBB-8CAE-9B37115E9EFE}" presName="sibTrans" presStyleLbl="sibTrans2D1" presStyleIdx="3" presStyleCnt="9"/>
      <dgm:spPr/>
      <dgm:t>
        <a:bodyPr/>
        <a:lstStyle/>
        <a:p>
          <a:endParaRPr lang="en-GB"/>
        </a:p>
      </dgm:t>
    </dgm:pt>
    <dgm:pt modelId="{F9D75484-57BC-42CE-B779-5E0C4E50E4EB}" type="pres">
      <dgm:prSet presAssocID="{9092E186-70B0-4DBB-8CAE-9B37115E9EFE}" presName="connectorText" presStyleLbl="sibTrans2D1" presStyleIdx="3" presStyleCnt="9"/>
      <dgm:spPr/>
      <dgm:t>
        <a:bodyPr/>
        <a:lstStyle/>
        <a:p>
          <a:endParaRPr lang="en-GB"/>
        </a:p>
      </dgm:t>
    </dgm:pt>
    <dgm:pt modelId="{1CC255BC-B7D7-4247-B148-8027A66C2D63}" type="pres">
      <dgm:prSet presAssocID="{10511292-EA42-447D-8A58-1C615372956F}" presName="node" presStyleLbl="node1" presStyleIdx="4" presStyleCnt="9" custScaleX="139935" custScaleY="131973">
        <dgm:presLayoutVars>
          <dgm:bulletEnabled val="1"/>
        </dgm:presLayoutVars>
      </dgm:prSet>
      <dgm:spPr/>
      <dgm:t>
        <a:bodyPr/>
        <a:lstStyle/>
        <a:p>
          <a:endParaRPr lang="en-GB"/>
        </a:p>
      </dgm:t>
    </dgm:pt>
    <dgm:pt modelId="{7D6EB994-943B-4274-A4F6-E87754234882}" type="pres">
      <dgm:prSet presAssocID="{596BE8BC-DB02-43DC-A3D3-21B906043336}" presName="sibTrans" presStyleLbl="sibTrans2D1" presStyleIdx="4" presStyleCnt="9"/>
      <dgm:spPr/>
      <dgm:t>
        <a:bodyPr/>
        <a:lstStyle/>
        <a:p>
          <a:endParaRPr lang="en-GB"/>
        </a:p>
      </dgm:t>
    </dgm:pt>
    <dgm:pt modelId="{7EB2867E-A750-407C-8DB4-1B595C1C0479}" type="pres">
      <dgm:prSet presAssocID="{596BE8BC-DB02-43DC-A3D3-21B906043336}" presName="connectorText" presStyleLbl="sibTrans2D1" presStyleIdx="4" presStyleCnt="9"/>
      <dgm:spPr/>
      <dgm:t>
        <a:bodyPr/>
        <a:lstStyle/>
        <a:p>
          <a:endParaRPr lang="en-GB"/>
        </a:p>
      </dgm:t>
    </dgm:pt>
    <dgm:pt modelId="{A48EB39A-434F-4A1C-B209-796BD73946EA}" type="pres">
      <dgm:prSet presAssocID="{FE9AF594-B0DE-4FCC-A1E6-5382A8111B18}" presName="node" presStyleLbl="node1" presStyleIdx="5" presStyleCnt="9" custScaleX="123383" custScaleY="121630">
        <dgm:presLayoutVars>
          <dgm:bulletEnabled val="1"/>
        </dgm:presLayoutVars>
      </dgm:prSet>
      <dgm:spPr/>
      <dgm:t>
        <a:bodyPr/>
        <a:lstStyle/>
        <a:p>
          <a:endParaRPr lang="en-GB"/>
        </a:p>
      </dgm:t>
    </dgm:pt>
    <dgm:pt modelId="{44A58387-3B38-41DE-A7CB-E3547BC85559}" type="pres">
      <dgm:prSet presAssocID="{08F3B160-2FFA-4F07-8FBD-EDC6884A594D}" presName="sibTrans" presStyleLbl="sibTrans2D1" presStyleIdx="5" presStyleCnt="9"/>
      <dgm:spPr/>
      <dgm:t>
        <a:bodyPr/>
        <a:lstStyle/>
        <a:p>
          <a:endParaRPr lang="en-GB"/>
        </a:p>
      </dgm:t>
    </dgm:pt>
    <dgm:pt modelId="{9B1F3801-4EDF-425E-ABD0-B47C5BF3EAF2}" type="pres">
      <dgm:prSet presAssocID="{08F3B160-2FFA-4F07-8FBD-EDC6884A594D}" presName="connectorText" presStyleLbl="sibTrans2D1" presStyleIdx="5" presStyleCnt="9"/>
      <dgm:spPr/>
      <dgm:t>
        <a:bodyPr/>
        <a:lstStyle/>
        <a:p>
          <a:endParaRPr lang="en-GB"/>
        </a:p>
      </dgm:t>
    </dgm:pt>
    <dgm:pt modelId="{63908D3D-E362-4B65-BCE7-11D9423DAC1C}" type="pres">
      <dgm:prSet presAssocID="{9869E5C8-6461-46D7-9950-A7B0506230A4}" presName="node" presStyleLbl="node1" presStyleIdx="6" presStyleCnt="9">
        <dgm:presLayoutVars>
          <dgm:bulletEnabled val="1"/>
        </dgm:presLayoutVars>
      </dgm:prSet>
      <dgm:spPr/>
      <dgm:t>
        <a:bodyPr/>
        <a:lstStyle/>
        <a:p>
          <a:endParaRPr lang="en-GB"/>
        </a:p>
      </dgm:t>
    </dgm:pt>
    <dgm:pt modelId="{7D8F4E6F-C7DE-4577-A0F8-359B5914D187}" type="pres">
      <dgm:prSet presAssocID="{E815D84E-C406-4C2F-BBF7-05C87B46601F}" presName="sibTrans" presStyleLbl="sibTrans2D1" presStyleIdx="6" presStyleCnt="9"/>
      <dgm:spPr/>
      <dgm:t>
        <a:bodyPr/>
        <a:lstStyle/>
        <a:p>
          <a:endParaRPr lang="en-GB"/>
        </a:p>
      </dgm:t>
    </dgm:pt>
    <dgm:pt modelId="{3B3DC9B9-26E4-42AE-940C-3CE5C93FDDC0}" type="pres">
      <dgm:prSet presAssocID="{E815D84E-C406-4C2F-BBF7-05C87B46601F}" presName="connectorText" presStyleLbl="sibTrans2D1" presStyleIdx="6" presStyleCnt="9"/>
      <dgm:spPr/>
      <dgm:t>
        <a:bodyPr/>
        <a:lstStyle/>
        <a:p>
          <a:endParaRPr lang="en-GB"/>
        </a:p>
      </dgm:t>
    </dgm:pt>
    <dgm:pt modelId="{0B0DC376-4BCF-4B3D-BF21-6A105B969B37}" type="pres">
      <dgm:prSet presAssocID="{CA641C53-D92E-411A-AE01-16ABAA2377F9}" presName="node" presStyleLbl="node1" presStyleIdx="7" presStyleCnt="9" custScaleX="174782" custScaleY="161487">
        <dgm:presLayoutVars>
          <dgm:bulletEnabled val="1"/>
        </dgm:presLayoutVars>
      </dgm:prSet>
      <dgm:spPr/>
      <dgm:t>
        <a:bodyPr/>
        <a:lstStyle/>
        <a:p>
          <a:endParaRPr lang="en-GB"/>
        </a:p>
      </dgm:t>
    </dgm:pt>
    <dgm:pt modelId="{1C36930F-0795-4317-A78E-5B4E2246A580}" type="pres">
      <dgm:prSet presAssocID="{2655CC11-488B-4FE4-848C-8C5C0C425495}" presName="sibTrans" presStyleLbl="sibTrans2D1" presStyleIdx="7" presStyleCnt="9"/>
      <dgm:spPr/>
      <dgm:t>
        <a:bodyPr/>
        <a:lstStyle/>
        <a:p>
          <a:endParaRPr lang="en-GB"/>
        </a:p>
      </dgm:t>
    </dgm:pt>
    <dgm:pt modelId="{C774255C-22E5-4261-B971-E0A32EFAD3F3}" type="pres">
      <dgm:prSet presAssocID="{2655CC11-488B-4FE4-848C-8C5C0C425495}" presName="connectorText" presStyleLbl="sibTrans2D1" presStyleIdx="7" presStyleCnt="9"/>
      <dgm:spPr/>
      <dgm:t>
        <a:bodyPr/>
        <a:lstStyle/>
        <a:p>
          <a:endParaRPr lang="en-GB"/>
        </a:p>
      </dgm:t>
    </dgm:pt>
    <dgm:pt modelId="{4E449160-BFBE-4300-9733-A8A2FD7FC21B}" type="pres">
      <dgm:prSet presAssocID="{BCBDE45E-23F1-46B1-89F0-EB7BCC0843CE}" presName="node" presStyleLbl="node1" presStyleIdx="8" presStyleCnt="9" custScaleX="154736" custScaleY="120519">
        <dgm:presLayoutVars>
          <dgm:bulletEnabled val="1"/>
        </dgm:presLayoutVars>
      </dgm:prSet>
      <dgm:spPr/>
      <dgm:t>
        <a:bodyPr/>
        <a:lstStyle/>
        <a:p>
          <a:endParaRPr lang="en-GB"/>
        </a:p>
      </dgm:t>
    </dgm:pt>
    <dgm:pt modelId="{9AC36623-5BE0-4329-9C76-B86FC537F966}" type="pres">
      <dgm:prSet presAssocID="{1AEEEA4C-F491-45F3-AA81-2B4EAE12BF41}" presName="sibTrans" presStyleLbl="sibTrans2D1" presStyleIdx="8" presStyleCnt="9"/>
      <dgm:spPr/>
      <dgm:t>
        <a:bodyPr/>
        <a:lstStyle/>
        <a:p>
          <a:endParaRPr lang="en-GB"/>
        </a:p>
      </dgm:t>
    </dgm:pt>
    <dgm:pt modelId="{4C60E3A6-2A45-416D-B8C1-45B3238FB975}" type="pres">
      <dgm:prSet presAssocID="{1AEEEA4C-F491-45F3-AA81-2B4EAE12BF41}" presName="connectorText" presStyleLbl="sibTrans2D1" presStyleIdx="8" presStyleCnt="9"/>
      <dgm:spPr/>
      <dgm:t>
        <a:bodyPr/>
        <a:lstStyle/>
        <a:p>
          <a:endParaRPr lang="en-GB"/>
        </a:p>
      </dgm:t>
    </dgm:pt>
  </dgm:ptLst>
  <dgm:cxnLst>
    <dgm:cxn modelId="{CF1B0AC4-6609-45C7-A84D-16A4F8F471A0}" srcId="{CB752ACE-E2F6-432E-AFAA-DF3599405D1E}" destId="{9869E5C8-6461-46D7-9950-A7B0506230A4}" srcOrd="6" destOrd="0" parTransId="{F857071C-2076-401C-A091-EC674CDDF002}" sibTransId="{E815D84E-C406-4C2F-BBF7-05C87B46601F}"/>
    <dgm:cxn modelId="{79898532-F60E-48BA-8B55-B0ABEC236E6C}" type="presOf" srcId="{5C55A54C-E4F9-4958-8E5F-19DFB1EAE8DA}" destId="{024442FB-BDA2-480B-A941-CF6DE36956A6}" srcOrd="0" destOrd="0" presId="urn:microsoft.com/office/officeart/2005/8/layout/cycle2"/>
    <dgm:cxn modelId="{2395A16D-79C2-4CA9-9E7C-432AC642D326}" type="presOf" srcId="{1AEEEA4C-F491-45F3-AA81-2B4EAE12BF41}" destId="{9AC36623-5BE0-4329-9C76-B86FC537F966}" srcOrd="0" destOrd="0" presId="urn:microsoft.com/office/officeart/2005/8/layout/cycle2"/>
    <dgm:cxn modelId="{B9ABE2E6-5C02-4162-AAB7-D5FE64CA2734}" srcId="{CB752ACE-E2F6-432E-AFAA-DF3599405D1E}" destId="{10511292-EA42-447D-8A58-1C615372956F}" srcOrd="4" destOrd="0" parTransId="{E6AAD425-6F61-4BBC-82FB-7DC804C831E9}" sibTransId="{596BE8BC-DB02-43DC-A3D3-21B906043336}"/>
    <dgm:cxn modelId="{43C66A49-9368-4550-9C99-7D4498622D59}" srcId="{CB752ACE-E2F6-432E-AFAA-DF3599405D1E}" destId="{FE9AF594-B0DE-4FCC-A1E6-5382A8111B18}" srcOrd="5" destOrd="0" parTransId="{DADB8960-B796-443B-ADE5-77EF77DA90D3}" sibTransId="{08F3B160-2FFA-4F07-8FBD-EDC6884A594D}"/>
    <dgm:cxn modelId="{038C7775-89FA-42B2-B3CC-7C3A9FBA0883}" type="presOf" srcId="{AD36882E-6358-4C69-BB03-B27D3BEFA96D}" destId="{AF5749FE-A03A-4DAF-8968-846D87ECC1E1}" srcOrd="0" destOrd="0" presId="urn:microsoft.com/office/officeart/2005/8/layout/cycle2"/>
    <dgm:cxn modelId="{8F478900-4611-401E-8CD6-A4779FC2816C}" srcId="{CB752ACE-E2F6-432E-AFAA-DF3599405D1E}" destId="{BCBDE45E-23F1-46B1-89F0-EB7BCC0843CE}" srcOrd="8" destOrd="0" parTransId="{C8C11964-63B3-42C0-850B-F21460B03B3B}" sibTransId="{1AEEEA4C-F491-45F3-AA81-2B4EAE12BF41}"/>
    <dgm:cxn modelId="{5BFB762D-53C0-401A-9B5F-6447D843C484}" type="presOf" srcId="{817187F9-8E0D-4C1B-B9BC-EE843E36FF29}" destId="{F0E25629-4C5A-470E-898B-CB5BF689E5D8}" srcOrd="0" destOrd="0" presId="urn:microsoft.com/office/officeart/2005/8/layout/cycle2"/>
    <dgm:cxn modelId="{3C7CD401-8074-4687-9F23-B83A10A3B83E}" type="presOf" srcId="{E815D84E-C406-4C2F-BBF7-05C87B46601F}" destId="{7D8F4E6F-C7DE-4577-A0F8-359B5914D187}" srcOrd="0" destOrd="0" presId="urn:microsoft.com/office/officeart/2005/8/layout/cycle2"/>
    <dgm:cxn modelId="{16C08D32-1588-42F5-82C0-10A03591DFAF}" type="presOf" srcId="{596BE8BC-DB02-43DC-A3D3-21B906043336}" destId="{7EB2867E-A750-407C-8DB4-1B595C1C0479}" srcOrd="1" destOrd="0" presId="urn:microsoft.com/office/officeart/2005/8/layout/cycle2"/>
    <dgm:cxn modelId="{0D2340BD-0E42-4C8E-AB8A-1FB9DC4E9EEB}" type="presOf" srcId="{596BE8BC-DB02-43DC-A3D3-21B906043336}" destId="{7D6EB994-943B-4274-A4F6-E87754234882}" srcOrd="0" destOrd="0" presId="urn:microsoft.com/office/officeart/2005/8/layout/cycle2"/>
    <dgm:cxn modelId="{D08142E3-73FA-4CE2-B2BC-F6C849739334}" type="presOf" srcId="{2655CC11-488B-4FE4-848C-8C5C0C425495}" destId="{C774255C-22E5-4261-B971-E0A32EFAD3F3}" srcOrd="1" destOrd="0" presId="urn:microsoft.com/office/officeart/2005/8/layout/cycle2"/>
    <dgm:cxn modelId="{4CC0508B-DA6F-4739-817A-A098879082C6}" type="presOf" srcId="{CA641C53-D92E-411A-AE01-16ABAA2377F9}" destId="{0B0DC376-4BCF-4B3D-BF21-6A105B969B37}" srcOrd="0" destOrd="0" presId="urn:microsoft.com/office/officeart/2005/8/layout/cycle2"/>
    <dgm:cxn modelId="{E6D2DB4E-315A-4BC0-A800-4DF9352D3D36}" type="presOf" srcId="{336C34A1-757A-41DC-888C-4D5F14D97DFE}" destId="{B8F05F0B-E274-486F-A483-7EBFB854A6FC}" srcOrd="0" destOrd="0" presId="urn:microsoft.com/office/officeart/2005/8/layout/cycle2"/>
    <dgm:cxn modelId="{3F013AE9-19EF-455E-9509-E44999D38BF7}" type="presOf" srcId="{AD36882E-6358-4C69-BB03-B27D3BEFA96D}" destId="{7A44F511-D89B-4C6A-A9CB-22CFA7B8CF05}" srcOrd="1" destOrd="0" presId="urn:microsoft.com/office/officeart/2005/8/layout/cycle2"/>
    <dgm:cxn modelId="{6D9901BF-D64C-489C-905C-61306FB940E6}" srcId="{CB752ACE-E2F6-432E-AFAA-DF3599405D1E}" destId="{CA641C53-D92E-411A-AE01-16ABAA2377F9}" srcOrd="7" destOrd="0" parTransId="{DFFAF84C-BA50-48E1-AC23-802ED55FAA69}" sibTransId="{2655CC11-488B-4FE4-848C-8C5C0C425495}"/>
    <dgm:cxn modelId="{4761BC85-3392-4EE6-B79B-1E255A0DF333}" type="presOf" srcId="{08F3B160-2FFA-4F07-8FBD-EDC6884A594D}" destId="{44A58387-3B38-41DE-A7CB-E3547BC85559}" srcOrd="0" destOrd="0" presId="urn:microsoft.com/office/officeart/2005/8/layout/cycle2"/>
    <dgm:cxn modelId="{1A63BCC1-8357-49DC-AEBA-D894F0ED76D1}" type="presOf" srcId="{E815D84E-C406-4C2F-BBF7-05C87B46601F}" destId="{3B3DC9B9-26E4-42AE-940C-3CE5C93FDDC0}" srcOrd="1" destOrd="0" presId="urn:microsoft.com/office/officeart/2005/8/layout/cycle2"/>
    <dgm:cxn modelId="{BB5C2BCE-9B6E-4F99-AC00-27F606524839}" srcId="{CB752ACE-E2F6-432E-AFAA-DF3599405D1E}" destId="{E424C1AF-A939-40A2-8EE0-7796C73B7DA6}" srcOrd="0" destOrd="0" parTransId="{C8462876-5B63-4197-B61D-5B621DAD3A88}" sibTransId="{AD36882E-6358-4C69-BB03-B27D3BEFA96D}"/>
    <dgm:cxn modelId="{F5D8EC08-FCAE-436D-8940-4C600C017FE5}" type="presOf" srcId="{817187F9-8E0D-4C1B-B9BC-EE843E36FF29}" destId="{DD9D3FC3-05CA-4632-84D1-5E02BC6434AA}" srcOrd="1" destOrd="0" presId="urn:microsoft.com/office/officeart/2005/8/layout/cycle2"/>
    <dgm:cxn modelId="{EAE91625-6291-48D8-9A0E-9E74F97E183C}" type="presOf" srcId="{DF0B1838-AC72-448A-AAC8-E1447BE1A950}" destId="{BA3FD2DA-B807-4B91-B113-4483EBA5EA39}" srcOrd="1" destOrd="0" presId="urn:microsoft.com/office/officeart/2005/8/layout/cycle2"/>
    <dgm:cxn modelId="{4AF6EFB4-8775-4207-A12E-5BC7F3D2293F}" type="presOf" srcId="{BA468359-4985-461F-98DC-4BA7203DC339}" destId="{11F25EF4-A68C-40C0-B85E-6EBFBC698A5D}" srcOrd="0" destOrd="0" presId="urn:microsoft.com/office/officeart/2005/8/layout/cycle2"/>
    <dgm:cxn modelId="{5D26BEF5-C8A6-493F-92C1-0728943A103A}" type="presOf" srcId="{9092E186-70B0-4DBB-8CAE-9B37115E9EFE}" destId="{E29C79AE-CCC8-4B53-9545-68DF52B1A516}" srcOrd="0" destOrd="0" presId="urn:microsoft.com/office/officeart/2005/8/layout/cycle2"/>
    <dgm:cxn modelId="{A5B42765-FAA1-4B90-A638-723EEA9AA04A}" srcId="{CB752ACE-E2F6-432E-AFAA-DF3599405D1E}" destId="{336C34A1-757A-41DC-888C-4D5F14D97DFE}" srcOrd="1" destOrd="0" parTransId="{B4EB8AD6-E62C-49C4-9B3B-EC8488061D92}" sibTransId="{DF0B1838-AC72-448A-AAC8-E1447BE1A950}"/>
    <dgm:cxn modelId="{5A5AE430-7803-4F56-BC8B-73459508AC30}" type="presOf" srcId="{9092E186-70B0-4DBB-8CAE-9B37115E9EFE}" destId="{F9D75484-57BC-42CE-B779-5E0C4E50E4EB}" srcOrd="1" destOrd="0" presId="urn:microsoft.com/office/officeart/2005/8/layout/cycle2"/>
    <dgm:cxn modelId="{73B95078-D585-401F-AC8A-5EC86AB534B9}" type="presOf" srcId="{10511292-EA42-447D-8A58-1C615372956F}" destId="{1CC255BC-B7D7-4247-B148-8027A66C2D63}" srcOrd="0" destOrd="0" presId="urn:microsoft.com/office/officeart/2005/8/layout/cycle2"/>
    <dgm:cxn modelId="{6D6BECF2-C0B0-454E-9EB3-ED5E62A3D966}" type="presOf" srcId="{CB752ACE-E2F6-432E-AFAA-DF3599405D1E}" destId="{4BFF67C5-91A3-4EC3-9019-94BC6F42733B}" srcOrd="0" destOrd="0" presId="urn:microsoft.com/office/officeart/2005/8/layout/cycle2"/>
    <dgm:cxn modelId="{3DC47675-45B4-4E2E-9ED0-2285569AAE61}" srcId="{CB752ACE-E2F6-432E-AFAA-DF3599405D1E}" destId="{5C55A54C-E4F9-4958-8E5F-19DFB1EAE8DA}" srcOrd="3" destOrd="0" parTransId="{79472759-77D4-4482-BA32-93DEB95DA77E}" sibTransId="{9092E186-70B0-4DBB-8CAE-9B37115E9EFE}"/>
    <dgm:cxn modelId="{54AA31FE-062F-4392-A27B-7F1FF6DE7741}" type="presOf" srcId="{2655CC11-488B-4FE4-848C-8C5C0C425495}" destId="{1C36930F-0795-4317-A78E-5B4E2246A580}" srcOrd="0" destOrd="0" presId="urn:microsoft.com/office/officeart/2005/8/layout/cycle2"/>
    <dgm:cxn modelId="{2B680B88-3DB3-4FF9-8EAE-1E92381B1CA9}" type="presOf" srcId="{1AEEEA4C-F491-45F3-AA81-2B4EAE12BF41}" destId="{4C60E3A6-2A45-416D-B8C1-45B3238FB975}" srcOrd="1" destOrd="0" presId="urn:microsoft.com/office/officeart/2005/8/layout/cycle2"/>
    <dgm:cxn modelId="{DE35FA4B-327B-483F-AD80-4579098A41FD}" type="presOf" srcId="{9869E5C8-6461-46D7-9950-A7B0506230A4}" destId="{63908D3D-E362-4B65-BCE7-11D9423DAC1C}" srcOrd="0" destOrd="0" presId="urn:microsoft.com/office/officeart/2005/8/layout/cycle2"/>
    <dgm:cxn modelId="{9646F5D7-4BA9-4037-8475-6CAA5481E1AF}" type="presOf" srcId="{DF0B1838-AC72-448A-AAC8-E1447BE1A950}" destId="{58E3F0A5-71BF-407E-A3DE-21ED290B044A}" srcOrd="0" destOrd="0" presId="urn:microsoft.com/office/officeart/2005/8/layout/cycle2"/>
    <dgm:cxn modelId="{CF057EC9-37D8-46F7-B5F5-79E31FBFAD0C}" type="presOf" srcId="{E424C1AF-A939-40A2-8EE0-7796C73B7DA6}" destId="{0CC1F22B-9F05-4D73-8A76-8CBC7DC44BA3}" srcOrd="0" destOrd="0" presId="urn:microsoft.com/office/officeart/2005/8/layout/cycle2"/>
    <dgm:cxn modelId="{C3A2503E-C4E5-4E99-A57A-9EEB4C1D2E0D}" type="presOf" srcId="{BCBDE45E-23F1-46B1-89F0-EB7BCC0843CE}" destId="{4E449160-BFBE-4300-9733-A8A2FD7FC21B}" srcOrd="0" destOrd="0" presId="urn:microsoft.com/office/officeart/2005/8/layout/cycle2"/>
    <dgm:cxn modelId="{218DC249-4D22-4769-B4F4-61FDE27F11F4}" type="presOf" srcId="{FE9AF594-B0DE-4FCC-A1E6-5382A8111B18}" destId="{A48EB39A-434F-4A1C-B209-796BD73946EA}" srcOrd="0" destOrd="0" presId="urn:microsoft.com/office/officeart/2005/8/layout/cycle2"/>
    <dgm:cxn modelId="{DBA3943F-1360-4AE3-93AF-490298407FCD}" srcId="{CB752ACE-E2F6-432E-AFAA-DF3599405D1E}" destId="{BA468359-4985-461F-98DC-4BA7203DC339}" srcOrd="2" destOrd="0" parTransId="{D9548650-FCA0-4F60-8698-86C08A5D697E}" sibTransId="{817187F9-8E0D-4C1B-B9BC-EE843E36FF29}"/>
    <dgm:cxn modelId="{9B7DEE74-F18D-4934-A3F1-6812023A13C0}" type="presOf" srcId="{08F3B160-2FFA-4F07-8FBD-EDC6884A594D}" destId="{9B1F3801-4EDF-425E-ABD0-B47C5BF3EAF2}" srcOrd="1" destOrd="0" presId="urn:microsoft.com/office/officeart/2005/8/layout/cycle2"/>
    <dgm:cxn modelId="{B827661F-6FB0-4EE8-8A07-67A1161D6C96}" type="presParOf" srcId="{4BFF67C5-91A3-4EC3-9019-94BC6F42733B}" destId="{0CC1F22B-9F05-4D73-8A76-8CBC7DC44BA3}" srcOrd="0" destOrd="0" presId="urn:microsoft.com/office/officeart/2005/8/layout/cycle2"/>
    <dgm:cxn modelId="{E1DF7848-5DFC-4877-8FBE-754A020FCC72}" type="presParOf" srcId="{4BFF67C5-91A3-4EC3-9019-94BC6F42733B}" destId="{AF5749FE-A03A-4DAF-8968-846D87ECC1E1}" srcOrd="1" destOrd="0" presId="urn:microsoft.com/office/officeart/2005/8/layout/cycle2"/>
    <dgm:cxn modelId="{EC5F8959-8C24-49E8-8CC1-9A1368E35A7F}" type="presParOf" srcId="{AF5749FE-A03A-4DAF-8968-846D87ECC1E1}" destId="{7A44F511-D89B-4C6A-A9CB-22CFA7B8CF05}" srcOrd="0" destOrd="0" presId="urn:microsoft.com/office/officeart/2005/8/layout/cycle2"/>
    <dgm:cxn modelId="{0F67105A-64F6-47E8-BE66-203648835513}" type="presParOf" srcId="{4BFF67C5-91A3-4EC3-9019-94BC6F42733B}" destId="{B8F05F0B-E274-486F-A483-7EBFB854A6FC}" srcOrd="2" destOrd="0" presId="urn:microsoft.com/office/officeart/2005/8/layout/cycle2"/>
    <dgm:cxn modelId="{B0781CD5-5A29-46B3-B801-4331C742FF81}" type="presParOf" srcId="{4BFF67C5-91A3-4EC3-9019-94BC6F42733B}" destId="{58E3F0A5-71BF-407E-A3DE-21ED290B044A}" srcOrd="3" destOrd="0" presId="urn:microsoft.com/office/officeart/2005/8/layout/cycle2"/>
    <dgm:cxn modelId="{27251F3D-3DA5-49AC-B364-029488CFE491}" type="presParOf" srcId="{58E3F0A5-71BF-407E-A3DE-21ED290B044A}" destId="{BA3FD2DA-B807-4B91-B113-4483EBA5EA39}" srcOrd="0" destOrd="0" presId="urn:microsoft.com/office/officeart/2005/8/layout/cycle2"/>
    <dgm:cxn modelId="{E2904862-C4D4-492B-B21C-0F969B44EF3B}" type="presParOf" srcId="{4BFF67C5-91A3-4EC3-9019-94BC6F42733B}" destId="{11F25EF4-A68C-40C0-B85E-6EBFBC698A5D}" srcOrd="4" destOrd="0" presId="urn:microsoft.com/office/officeart/2005/8/layout/cycle2"/>
    <dgm:cxn modelId="{EBB86951-BB4A-4136-8E1E-EDA3467BE4A2}" type="presParOf" srcId="{4BFF67C5-91A3-4EC3-9019-94BC6F42733B}" destId="{F0E25629-4C5A-470E-898B-CB5BF689E5D8}" srcOrd="5" destOrd="0" presId="urn:microsoft.com/office/officeart/2005/8/layout/cycle2"/>
    <dgm:cxn modelId="{930A9956-F75E-4454-B40F-145C22CE47AC}" type="presParOf" srcId="{F0E25629-4C5A-470E-898B-CB5BF689E5D8}" destId="{DD9D3FC3-05CA-4632-84D1-5E02BC6434AA}" srcOrd="0" destOrd="0" presId="urn:microsoft.com/office/officeart/2005/8/layout/cycle2"/>
    <dgm:cxn modelId="{5C7CDB7D-C57D-4DDA-A441-FCEA24FC3E6F}" type="presParOf" srcId="{4BFF67C5-91A3-4EC3-9019-94BC6F42733B}" destId="{024442FB-BDA2-480B-A941-CF6DE36956A6}" srcOrd="6" destOrd="0" presId="urn:microsoft.com/office/officeart/2005/8/layout/cycle2"/>
    <dgm:cxn modelId="{0B04DBFB-982E-4663-8D1F-AE5CB8F9B891}" type="presParOf" srcId="{4BFF67C5-91A3-4EC3-9019-94BC6F42733B}" destId="{E29C79AE-CCC8-4B53-9545-68DF52B1A516}" srcOrd="7" destOrd="0" presId="urn:microsoft.com/office/officeart/2005/8/layout/cycle2"/>
    <dgm:cxn modelId="{43FCF355-D1B9-4236-9187-3F93A8CCB367}" type="presParOf" srcId="{E29C79AE-CCC8-4B53-9545-68DF52B1A516}" destId="{F9D75484-57BC-42CE-B779-5E0C4E50E4EB}" srcOrd="0" destOrd="0" presId="urn:microsoft.com/office/officeart/2005/8/layout/cycle2"/>
    <dgm:cxn modelId="{52992B65-0A10-476C-B15E-4969F352E162}" type="presParOf" srcId="{4BFF67C5-91A3-4EC3-9019-94BC6F42733B}" destId="{1CC255BC-B7D7-4247-B148-8027A66C2D63}" srcOrd="8" destOrd="0" presId="urn:microsoft.com/office/officeart/2005/8/layout/cycle2"/>
    <dgm:cxn modelId="{D8E8ACAB-2690-4812-AE59-DF467AC7F432}" type="presParOf" srcId="{4BFF67C5-91A3-4EC3-9019-94BC6F42733B}" destId="{7D6EB994-943B-4274-A4F6-E87754234882}" srcOrd="9" destOrd="0" presId="urn:microsoft.com/office/officeart/2005/8/layout/cycle2"/>
    <dgm:cxn modelId="{E4B0B8E2-6776-43B1-B0A3-8A5454C3BE09}" type="presParOf" srcId="{7D6EB994-943B-4274-A4F6-E87754234882}" destId="{7EB2867E-A750-407C-8DB4-1B595C1C0479}" srcOrd="0" destOrd="0" presId="urn:microsoft.com/office/officeart/2005/8/layout/cycle2"/>
    <dgm:cxn modelId="{9EF57C26-3BEB-45EC-ADB6-CABBF4945630}" type="presParOf" srcId="{4BFF67C5-91A3-4EC3-9019-94BC6F42733B}" destId="{A48EB39A-434F-4A1C-B209-796BD73946EA}" srcOrd="10" destOrd="0" presId="urn:microsoft.com/office/officeart/2005/8/layout/cycle2"/>
    <dgm:cxn modelId="{4D7D32CD-CFFD-40DA-8B59-A4C3B99BC9E3}" type="presParOf" srcId="{4BFF67C5-91A3-4EC3-9019-94BC6F42733B}" destId="{44A58387-3B38-41DE-A7CB-E3547BC85559}" srcOrd="11" destOrd="0" presId="urn:microsoft.com/office/officeart/2005/8/layout/cycle2"/>
    <dgm:cxn modelId="{DBA52807-283D-4940-B36C-AE5B47B75108}" type="presParOf" srcId="{44A58387-3B38-41DE-A7CB-E3547BC85559}" destId="{9B1F3801-4EDF-425E-ABD0-B47C5BF3EAF2}" srcOrd="0" destOrd="0" presId="urn:microsoft.com/office/officeart/2005/8/layout/cycle2"/>
    <dgm:cxn modelId="{64DEA1C5-E2F1-44C8-9308-1F0FFA4C50CD}" type="presParOf" srcId="{4BFF67C5-91A3-4EC3-9019-94BC6F42733B}" destId="{63908D3D-E362-4B65-BCE7-11D9423DAC1C}" srcOrd="12" destOrd="0" presId="urn:microsoft.com/office/officeart/2005/8/layout/cycle2"/>
    <dgm:cxn modelId="{F21897BA-286F-453A-8838-22013D992501}" type="presParOf" srcId="{4BFF67C5-91A3-4EC3-9019-94BC6F42733B}" destId="{7D8F4E6F-C7DE-4577-A0F8-359B5914D187}" srcOrd="13" destOrd="0" presId="urn:microsoft.com/office/officeart/2005/8/layout/cycle2"/>
    <dgm:cxn modelId="{4166473A-49E7-4594-AAC0-7E147FE28D85}" type="presParOf" srcId="{7D8F4E6F-C7DE-4577-A0F8-359B5914D187}" destId="{3B3DC9B9-26E4-42AE-940C-3CE5C93FDDC0}" srcOrd="0" destOrd="0" presId="urn:microsoft.com/office/officeart/2005/8/layout/cycle2"/>
    <dgm:cxn modelId="{B5EA7A51-07A6-4B11-91FB-C592E7C88556}" type="presParOf" srcId="{4BFF67C5-91A3-4EC3-9019-94BC6F42733B}" destId="{0B0DC376-4BCF-4B3D-BF21-6A105B969B37}" srcOrd="14" destOrd="0" presId="urn:microsoft.com/office/officeart/2005/8/layout/cycle2"/>
    <dgm:cxn modelId="{7C044D91-FCCA-47ED-BAA6-B01667075754}" type="presParOf" srcId="{4BFF67C5-91A3-4EC3-9019-94BC6F42733B}" destId="{1C36930F-0795-4317-A78E-5B4E2246A580}" srcOrd="15" destOrd="0" presId="urn:microsoft.com/office/officeart/2005/8/layout/cycle2"/>
    <dgm:cxn modelId="{03BBAC67-65EC-4019-B407-455A4E06F4EE}" type="presParOf" srcId="{1C36930F-0795-4317-A78E-5B4E2246A580}" destId="{C774255C-22E5-4261-B971-E0A32EFAD3F3}" srcOrd="0" destOrd="0" presId="urn:microsoft.com/office/officeart/2005/8/layout/cycle2"/>
    <dgm:cxn modelId="{E78AE8BF-1F6E-40ED-9351-06340C99AE8D}" type="presParOf" srcId="{4BFF67C5-91A3-4EC3-9019-94BC6F42733B}" destId="{4E449160-BFBE-4300-9733-A8A2FD7FC21B}" srcOrd="16" destOrd="0" presId="urn:microsoft.com/office/officeart/2005/8/layout/cycle2"/>
    <dgm:cxn modelId="{4952612A-6BC9-4645-B05B-CFFAC95EB607}" type="presParOf" srcId="{4BFF67C5-91A3-4EC3-9019-94BC6F42733B}" destId="{9AC36623-5BE0-4329-9C76-B86FC537F966}" srcOrd="17" destOrd="0" presId="urn:microsoft.com/office/officeart/2005/8/layout/cycle2"/>
    <dgm:cxn modelId="{03379E00-A1FA-4AF0-8228-D7C2F4818D0B}" type="presParOf" srcId="{9AC36623-5BE0-4329-9C76-B86FC537F966}" destId="{4C60E3A6-2A45-416D-B8C1-45B3238FB97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ChangeArrowheads="1"/>
          </p:cNvSpPr>
          <p:nvPr>
            <p:ph type="ftr" sz="quarter" idx="2"/>
          </p:nvPr>
        </p:nvSpPr>
        <p:spPr bwMode="auto">
          <a:xfrm>
            <a:off x="1" y="9429728"/>
            <a:ext cx="2944971"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56325" name="Rectangle 5"/>
          <p:cNvSpPr>
            <a:spLocks noGrp="1" noChangeArrowheads="1"/>
          </p:cNvSpPr>
          <p:nvPr>
            <p:ph type="sldNum" sz="quarter" idx="3"/>
          </p:nvPr>
        </p:nvSpPr>
        <p:spPr bwMode="auto">
          <a:xfrm>
            <a:off x="3850530" y="9429728"/>
            <a:ext cx="2946058"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9BE5CA9-FBB1-4341-A3B7-A0294454F9D5}" type="slidenum">
              <a:rPr lang="en-GB"/>
              <a:pPr/>
              <a:t>‹#›</a:t>
            </a:fld>
            <a:endParaRPr lang="en-GB"/>
          </a:p>
        </p:txBody>
      </p:sp>
    </p:spTree>
    <p:extLst>
      <p:ext uri="{BB962C8B-B14F-4D97-AF65-F5344CB8AC3E}">
        <p14:creationId xmlns:p14="http://schemas.microsoft.com/office/powerpoint/2010/main" val="22635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2944971" cy="496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8915" name="Rectangle 3"/>
          <p:cNvSpPr>
            <a:spLocks noGrp="1" noChangeArrowheads="1"/>
          </p:cNvSpPr>
          <p:nvPr>
            <p:ph type="dt" idx="1"/>
          </p:nvPr>
        </p:nvSpPr>
        <p:spPr bwMode="auto">
          <a:xfrm>
            <a:off x="3850530" y="1"/>
            <a:ext cx="2946058" cy="496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05BD68BC-FDED-4695-8718-4C9E92FF66E9}" type="datetime1">
              <a:rPr lang="en-GB" smtClean="0"/>
              <a:pPr/>
              <a:t>01/03/2017</a:t>
            </a:fld>
            <a:endParaRPr lang="en-US"/>
          </a:p>
        </p:txBody>
      </p:sp>
      <p:sp>
        <p:nvSpPr>
          <p:cNvPr id="36868"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79442" y="4716024"/>
            <a:ext cx="5438792" cy="44679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8918" name="Rectangle 6"/>
          <p:cNvSpPr>
            <a:spLocks noGrp="1" noChangeArrowheads="1"/>
          </p:cNvSpPr>
          <p:nvPr>
            <p:ph type="ftr" sz="quarter" idx="4"/>
          </p:nvPr>
        </p:nvSpPr>
        <p:spPr bwMode="auto">
          <a:xfrm>
            <a:off x="1" y="9429728"/>
            <a:ext cx="2944971"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8919" name="Rectangle 7"/>
          <p:cNvSpPr>
            <a:spLocks noGrp="1" noChangeArrowheads="1"/>
          </p:cNvSpPr>
          <p:nvPr>
            <p:ph type="sldNum" sz="quarter" idx="5"/>
          </p:nvPr>
        </p:nvSpPr>
        <p:spPr bwMode="auto">
          <a:xfrm>
            <a:off x="3850530" y="9429728"/>
            <a:ext cx="2946058"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68ABFCA-6A8C-4970-AA96-D3DE343D5ED8}" type="slidenum">
              <a:rPr lang="en-GB"/>
              <a:pPr/>
              <a:t>‹#›</a:t>
            </a:fld>
            <a:endParaRPr lang="en-GB"/>
          </a:p>
        </p:txBody>
      </p:sp>
    </p:spTree>
    <p:extLst>
      <p:ext uri="{BB962C8B-B14F-4D97-AF65-F5344CB8AC3E}">
        <p14:creationId xmlns:p14="http://schemas.microsoft.com/office/powerpoint/2010/main" val="39971341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youtube.com/watch?v=YDBtCb61Sd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futurestates.tv/episodes/plastic-ba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74B1EE6-C958-4F3A-9CFA-5F30519D8B0D}" type="slidenum">
              <a:rPr lang="en-GB"/>
              <a:pPr/>
              <a:t>1</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smtClean="0"/>
              <a:t>This session provides some basic pointers that will help you to identify a suitable topic and question for your EP. </a:t>
            </a:r>
          </a:p>
          <a:p>
            <a:pPr eaLnBrk="1" hangingPunct="1"/>
            <a:r>
              <a:rPr lang="en-GB" dirty="0" smtClean="0"/>
              <a:t>Even if you already have a topic in mind, the session will offer you tools to use to refine and focus your theme and the questions you ask – it may also lead you to develop ideas you hadn’t considered yet. </a:t>
            </a:r>
          </a:p>
          <a:p>
            <a:pPr eaLnBrk="1" hangingPunct="1"/>
            <a:endParaRPr lang="en-GB" dirty="0" smtClean="0"/>
          </a:p>
          <a:p>
            <a:pPr eaLnBrk="1" hangingPunct="1"/>
            <a:r>
              <a:rPr lang="en-GB" dirty="0" smtClean="0"/>
              <a:t>It’s crucial to put some time and energy into this choice in order that you can make the most of project, and hopefully avoid regretting your choice when it’s too late and you’re most of the way through. </a:t>
            </a:r>
          </a:p>
          <a:p>
            <a:pPr eaLnBrk="1" hangingPunct="1"/>
            <a:endParaRPr lang="en-GB" dirty="0" smtClean="0"/>
          </a:p>
          <a:p>
            <a:pPr eaLnBrk="1" hangingPunct="1"/>
            <a:r>
              <a:rPr lang="en-GB" dirty="0" smtClean="0"/>
              <a:t>You may need to revisit some of the activities after the session, or take more time away to reflect or discuss your ideas with friends or teachers – so don’t feel that you need to have reached any final decisions over the next 40 or so minutes </a:t>
            </a:r>
          </a:p>
          <a:p>
            <a:pPr lvl="1" eaLnBrk="1" hangingPunct="1">
              <a:buFontTx/>
              <a:buChar char="•"/>
            </a:pPr>
            <a:endParaRPr lang="en-US" dirty="0" smtClean="0"/>
          </a:p>
          <a:p>
            <a:pPr eaLnBrk="1" hangingPunct="1">
              <a:buFontTx/>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You should also be thinking how you will use imagery within your project. Images are relevant to all subject areas and projects, so it is very likely that you will, at some stage, use imagery in some form, so you should think carefully about why you are using it and for what purpose, and what you wish to communicate or demonstrate. You should apply the same questioning to your own uses of imagery as you do when reading the imagery of others.</a:t>
            </a:r>
          </a:p>
          <a:p>
            <a:pPr>
              <a:defRPr/>
            </a:pPr>
            <a:r>
              <a:rPr lang="en-GB" dirty="0" smtClean="0"/>
              <a:t>You may use images </a:t>
            </a:r>
            <a:r>
              <a:rPr lang="en-GB" b="1" dirty="0" smtClean="0"/>
              <a:t>to illustrate </a:t>
            </a:r>
            <a:r>
              <a:rPr lang="en-GB" dirty="0" smtClean="0"/>
              <a:t>a written project, or to </a:t>
            </a:r>
            <a:r>
              <a:rPr lang="en-GB" b="1" dirty="0" smtClean="0"/>
              <a:t>provide data</a:t>
            </a:r>
            <a:r>
              <a:rPr lang="en-GB" dirty="0" smtClean="0"/>
              <a:t>, such as in a graph or chart. A particular image, or artist may provide the actual </a:t>
            </a:r>
            <a:r>
              <a:rPr lang="en-GB" b="1" dirty="0" smtClean="0"/>
              <a:t>focus</a:t>
            </a:r>
            <a:r>
              <a:rPr lang="en-GB" dirty="0" smtClean="0"/>
              <a:t> of the project, so you will need to closely consider the questions on ‘reading images’ within this type of project. You may also want to use your own imagery within your project, either to provide evidence of </a:t>
            </a:r>
            <a:r>
              <a:rPr lang="en-GB" b="1" dirty="0" smtClean="0"/>
              <a:t>your process</a:t>
            </a:r>
            <a:r>
              <a:rPr lang="en-GB" dirty="0" smtClean="0"/>
              <a:t>, in the development of an artefact or a performance piece, or throughout an investigation. Imagery can be used as a visual diary which you can use as part of your project or you can later reflect upon when developing your presentation. Imagery can also be used for </a:t>
            </a:r>
            <a:r>
              <a:rPr lang="en-GB" b="1" dirty="0" smtClean="0"/>
              <a:t>visual planning and brainstorming</a:t>
            </a:r>
            <a:r>
              <a:rPr lang="en-GB" dirty="0" smtClean="0"/>
              <a:t> – try using collage as a technique for inspiring new ideas or thoughts; look through magazines and newspapers and find images, colours and text to create a ‘mood board’ of the ideas surrounding your project – rather than just simply writing down your ideas, this might make you look at your project from a different angle. If you are developing an artefact or product, you may need to consider how imagery is used within </a:t>
            </a:r>
            <a:r>
              <a:rPr lang="en-GB" b="1" dirty="0" smtClean="0"/>
              <a:t>marketing and promotion</a:t>
            </a:r>
            <a:r>
              <a:rPr lang="en-GB" dirty="0" smtClean="0"/>
              <a:t>, especially if you are developing prototypes for packaging and advertisements. You might also use images within your </a:t>
            </a:r>
            <a:r>
              <a:rPr lang="en-GB" b="1" dirty="0" smtClean="0"/>
              <a:t>end of project presentation</a:t>
            </a:r>
            <a:r>
              <a:rPr lang="en-GB" dirty="0" smtClean="0"/>
              <a:t>, such as slides, a PowerPoint presentation, video or posters. Again, think how best to use these images and the impact you want them to have on your chosen audience, and the information you wish to communicate. Finally, if you use imagery make sure you </a:t>
            </a:r>
            <a:r>
              <a:rPr lang="en-GB" b="1" dirty="0" smtClean="0"/>
              <a:t>reference</a:t>
            </a:r>
            <a:r>
              <a:rPr lang="en-GB" dirty="0" smtClean="0"/>
              <a:t> the author or creator of an image, where you found it, the date of its creation (if known), and its title if it has one. Likewise, you should acknowledge your own images or illustrations.   </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10</a:t>
            </a:fld>
            <a:endParaRPr lang="en-GB"/>
          </a:p>
        </p:txBody>
      </p:sp>
    </p:spTree>
    <p:extLst>
      <p:ext uri="{BB962C8B-B14F-4D97-AF65-F5344CB8AC3E}">
        <p14:creationId xmlns:p14="http://schemas.microsoft.com/office/powerpoint/2010/main" val="268745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GB" sz="1200" b="1" dirty="0" smtClean="0"/>
              <a:t>Analyse the front of a newspaper or magazine</a:t>
            </a:r>
            <a:r>
              <a:rPr lang="en-GB" sz="1200" dirty="0" smtClean="0"/>
              <a:t>. A great deal of effort it put into designing front covers in order to attract attention and help them stand out against others. How does the front cover you’ve selected attempt to achieve this? Is it successful? What information is communicated?</a:t>
            </a:r>
          </a:p>
          <a:p>
            <a:pPr>
              <a:lnSpc>
                <a:spcPct val="80000"/>
              </a:lnSpc>
            </a:pPr>
            <a:r>
              <a:rPr lang="en-GB" sz="1200" b="1" dirty="0" smtClean="0"/>
              <a:t>Evaluate an advertising billboard </a:t>
            </a:r>
            <a:r>
              <a:rPr lang="en-GB" sz="1200" dirty="0" smtClean="0"/>
              <a:t>– remember billboards are designed to create instant impact to a wide audience. </a:t>
            </a:r>
          </a:p>
          <a:p>
            <a:pPr>
              <a:lnSpc>
                <a:spcPct val="80000"/>
              </a:lnSpc>
            </a:pPr>
            <a:r>
              <a:rPr lang="en-GB" sz="1200" b="1" dirty="0" smtClean="0"/>
              <a:t>Examine a company website </a:t>
            </a:r>
            <a:r>
              <a:rPr lang="en-GB" sz="1200" dirty="0" smtClean="0"/>
              <a:t>– how do they establish a ‘brand’? Are some websites easier to navigate and understand than others, and why?</a:t>
            </a:r>
          </a:p>
          <a:p>
            <a:pPr>
              <a:lnSpc>
                <a:spcPct val="80000"/>
              </a:lnSpc>
            </a:pPr>
            <a:r>
              <a:rPr lang="en-GB" sz="1200" b="1" dirty="0" smtClean="0"/>
              <a:t>Respond to a personal photograph</a:t>
            </a:r>
            <a:r>
              <a:rPr lang="en-GB" sz="1200" dirty="0" smtClean="0"/>
              <a:t>: using a photograph taken from a family album, consider the relationship between memory and photography. Write down your memories related to this photograph; details of place, event, people and spaces. Now give the photograph to a member of your family and ask them to do the same. How do your memories compare? What are the differences or similarities? Consider why these occur. Consider how photography can be both art and evidence.</a:t>
            </a:r>
          </a:p>
          <a:p>
            <a:pPr>
              <a:lnSpc>
                <a:spcPct val="80000"/>
              </a:lnSpc>
            </a:pPr>
            <a:r>
              <a:rPr lang="en-GB" sz="1200" b="1" dirty="0" smtClean="0"/>
              <a:t>Assess the layout and design of your favourite shop </a:t>
            </a:r>
            <a:r>
              <a:rPr lang="en-GB" sz="1200" dirty="0" smtClean="0"/>
              <a:t>– why is it visually appealing?</a:t>
            </a:r>
          </a:p>
          <a:p>
            <a:pPr>
              <a:lnSpc>
                <a:spcPct val="80000"/>
              </a:lnSpc>
            </a:pPr>
            <a:r>
              <a:rPr lang="en-GB" sz="1200" b="1" dirty="0" smtClean="0"/>
              <a:t>Record images and objects on your street</a:t>
            </a:r>
            <a:r>
              <a:rPr lang="en-GB" sz="1200" dirty="0" smtClean="0"/>
              <a:t>. Perhaps take photographs of your local area or a place you like to visit often or that interests you. Reflect upon the history of that space – it’s social geographies; architecture; possible future development; past history; roles of different members of society in that space. What aspects of the location are depicted in your images? Perhaps give the images to a friend or family member who does not know your chosen area – what catches their interest? How does their interpretation of the space compare with yours?</a:t>
            </a:r>
          </a:p>
          <a:p>
            <a:pPr>
              <a:lnSpc>
                <a:spcPct val="80000"/>
              </a:lnSpc>
            </a:pPr>
            <a:r>
              <a:rPr lang="en-GB" sz="1200" b="1" dirty="0" smtClean="0"/>
              <a:t>Finally, consider the design of food packaging </a:t>
            </a:r>
            <a:r>
              <a:rPr lang="en-GB" sz="1200" dirty="0" smtClean="0"/>
              <a:t>– does this have any influence on the foods you wish to purchase?</a:t>
            </a:r>
          </a:p>
          <a:p>
            <a:r>
              <a:rPr lang="en-GB" sz="1200" dirty="0" err="1" smtClean="0"/>
              <a:t>nally</a:t>
            </a:r>
            <a:r>
              <a:rPr lang="en-GB" sz="1200" dirty="0" smtClean="0"/>
              <a:t>, in your own time or as part of this workshop, you might want to undertake further activities to practise your observational and analytical skills</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11</a:t>
            </a:fld>
            <a:endParaRPr lang="en-GB"/>
          </a:p>
        </p:txBody>
      </p:sp>
    </p:spTree>
    <p:extLst>
      <p:ext uri="{BB962C8B-B14F-4D97-AF65-F5344CB8AC3E}">
        <p14:creationId xmlns:p14="http://schemas.microsoft.com/office/powerpoint/2010/main" val="84794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Here is the outline of the workshop: I will first discuss why we should analyse imagery; I will then introduce different visual media and themes; we will examine how to read imagery, and I will give further explanation of how to read buildings and engage with objects and artefacts; I will then move on to suggest how imagery may be used within your own projects – whether they be written, performance, or artefact based; and finally, an outline of other suggested activities, and a useful bibliography of further reading. There may be practical tasks or discussion points for each section where you may wish to pause the PowerPoint.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Icebreaker activity: Ask the class if they know who the artist of</a:t>
            </a:r>
            <a:r>
              <a:rPr lang="en-GB" baseline="0" dirty="0" smtClean="0"/>
              <a:t> this picture is. Split them into groups and ask them to think about what the artist might be wanting us to think about after looking at this image. Ask the group how successful they think her has been. </a:t>
            </a:r>
            <a:endParaRPr lang="en-GB" dirty="0" smtClean="0"/>
          </a:p>
          <a:p>
            <a:pPr eaLnBrk="1" hangingPunct="1"/>
            <a:endParaRPr lang="en-GB" sz="1200" u="sng" dirty="0" smtClean="0"/>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2</a:t>
            </a:fld>
            <a:endParaRPr lang="en-GB"/>
          </a:p>
        </p:txBody>
      </p:sp>
    </p:spTree>
    <p:extLst>
      <p:ext uri="{BB962C8B-B14F-4D97-AF65-F5344CB8AC3E}">
        <p14:creationId xmlns:p14="http://schemas.microsoft.com/office/powerpoint/2010/main" val="377041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spcBef>
                <a:spcPct val="0"/>
              </a:spcBef>
              <a:buFontTx/>
              <a:buAutoNum type="arabicPeriod"/>
            </a:pPr>
            <a:r>
              <a:rPr lang="en-GB" dirty="0" smtClean="0"/>
              <a:t>So why should we analyse imagery?</a:t>
            </a:r>
          </a:p>
          <a:p>
            <a:pPr marL="228600" indent="-228600" eaLnBrk="1" hangingPunct="1">
              <a:spcBef>
                <a:spcPct val="0"/>
              </a:spcBef>
            </a:pPr>
            <a:r>
              <a:rPr lang="en-GB" dirty="0" smtClean="0"/>
              <a:t>       Imagery and visual culture is significant to all subject areas, whether it be humanities or science based subjects:- subjects which at some point investigate the relationship between people, spaces and things. </a:t>
            </a:r>
          </a:p>
          <a:p>
            <a:pPr marL="228600" indent="-228600" eaLnBrk="1" hangingPunct="1">
              <a:spcBef>
                <a:spcPct val="0"/>
              </a:spcBef>
              <a:buFontTx/>
              <a:buAutoNum type="arabicPeriod"/>
            </a:pPr>
            <a:endParaRPr lang="en-GB" dirty="0" smtClean="0"/>
          </a:p>
          <a:p>
            <a:pPr marL="228600" indent="-228600" eaLnBrk="1" hangingPunct="1">
              <a:spcBef>
                <a:spcPct val="0"/>
              </a:spcBef>
            </a:pPr>
            <a:r>
              <a:rPr lang="en-GB" dirty="0" smtClean="0"/>
              <a:t>       Images can often communicate across gender, class and cultural boundaries and are significant in the construction of personal and national identities. </a:t>
            </a:r>
          </a:p>
          <a:p>
            <a:pPr marL="228600" indent="-228600" eaLnBrk="1" hangingPunct="1">
              <a:spcBef>
                <a:spcPct val="0"/>
              </a:spcBef>
            </a:pPr>
            <a:endParaRPr lang="en-GB" i="1" dirty="0" smtClean="0"/>
          </a:p>
          <a:p>
            <a:pPr marL="228600" indent="-228600" eaLnBrk="1" hangingPunct="1">
              <a:spcBef>
                <a:spcPct val="0"/>
              </a:spcBef>
            </a:pPr>
            <a:r>
              <a:rPr lang="en-GB" i="1" dirty="0" smtClean="0"/>
              <a:t>       </a:t>
            </a:r>
            <a:r>
              <a:rPr lang="en-GB" dirty="0" smtClean="0"/>
              <a:t>It is often said that ‘</a:t>
            </a:r>
            <a:r>
              <a:rPr lang="en-GB" i="1" dirty="0" smtClean="0"/>
              <a:t>a picture is worth a thousand words’ </a:t>
            </a:r>
            <a:r>
              <a:rPr lang="en-GB" dirty="0" smtClean="0"/>
              <a:t>….. One of the main goals of visualisation is to communicate information quickly and effectively. Many industries rely upon imagery to communicate their messages, information or products. </a:t>
            </a:r>
          </a:p>
          <a:p>
            <a:pPr marL="228600" indent="-228600" eaLnBrk="1" hangingPunct="1">
              <a:spcBef>
                <a:spcPct val="0"/>
              </a:spcBef>
            </a:pPr>
            <a:endParaRPr lang="en-GB" dirty="0" smtClean="0"/>
          </a:p>
          <a:p>
            <a:pPr marL="228600" indent="-228600" eaLnBrk="1" hangingPunct="1">
              <a:spcBef>
                <a:spcPct val="0"/>
              </a:spcBef>
              <a:buFontTx/>
              <a:buAutoNum type="arabicPeriod" startAt="2"/>
            </a:pPr>
            <a:r>
              <a:rPr lang="en-GB" dirty="0" smtClean="0"/>
              <a:t>Through images we tell stories about ourselves and others. Imagery is significant not only to national and international histories but to personal narratives.</a:t>
            </a:r>
          </a:p>
          <a:p>
            <a:pPr marL="228600" indent="-228600" eaLnBrk="1" hangingPunct="1">
              <a:spcBef>
                <a:spcPct val="0"/>
              </a:spcBef>
              <a:buFontTx/>
              <a:buAutoNum type="arabicPeriod" startAt="2"/>
            </a:pPr>
            <a:r>
              <a:rPr lang="en-GB" dirty="0" smtClean="0"/>
              <a:t>Working with images gives you key skills that you can apply to any subject area, including skills of observation, analyses, identification, description, explanation, argument, awareness, self expression, oral and literacy.</a:t>
            </a:r>
          </a:p>
          <a:p>
            <a:pPr marL="228600" indent="-228600" eaLnBrk="1" hangingPunct="1">
              <a:spcBef>
                <a:spcPct val="0"/>
              </a:spcBef>
              <a:buFontTx/>
              <a:buAutoNum type="arabicPeriod" startAt="2"/>
            </a:pPr>
            <a:r>
              <a:rPr lang="en-GB" dirty="0" smtClean="0"/>
              <a:t>An image is no different to any other text in that it requires a ‘reading’ of the image. You should Interrogate, question and analyse any image the same as you would a written text.</a:t>
            </a:r>
          </a:p>
        </p:txBody>
      </p:sp>
      <p:sp>
        <p:nvSpPr>
          <p:cNvPr id="4" name="Slide Number Placeholder 3"/>
          <p:cNvSpPr>
            <a:spLocks noGrp="1"/>
          </p:cNvSpPr>
          <p:nvPr>
            <p:ph type="sldNum" sz="quarter" idx="10"/>
          </p:nvPr>
        </p:nvSpPr>
        <p:spPr/>
        <p:txBody>
          <a:bodyPr/>
          <a:lstStyle/>
          <a:p>
            <a:fld id="{D68ABFCA-6A8C-4970-AA96-D3DE343D5ED8}" type="slidenum">
              <a:rPr lang="en-GB" smtClean="0"/>
              <a:pPr/>
              <a:t>3</a:t>
            </a:fld>
            <a:endParaRPr lang="en-GB"/>
          </a:p>
        </p:txBody>
      </p:sp>
    </p:spTree>
    <p:extLst>
      <p:ext uri="{BB962C8B-B14F-4D97-AF65-F5344CB8AC3E}">
        <p14:creationId xmlns:p14="http://schemas.microsoft.com/office/powerpoint/2010/main" val="367468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Images are created in many ways, through various media. </a:t>
            </a:r>
          </a:p>
          <a:p>
            <a:endParaRPr lang="en-GB" dirty="0" smtClean="0"/>
          </a:p>
          <a:p>
            <a:r>
              <a:rPr lang="en-GB" dirty="0" smtClean="0"/>
              <a:t>For example: advertising; animation; architecture; artefacts; clothing; cyber or internet imagery; digital; film and television imagery; fine art, including painting and sculpture, flags; graffiti; maps; product packaging; performance – </a:t>
            </a:r>
          </a:p>
          <a:p>
            <a:endParaRPr lang="en-GB" dirty="0" smtClean="0"/>
          </a:p>
          <a:p>
            <a:r>
              <a:rPr lang="en-GB" dirty="0" smtClean="0"/>
              <a:t>The performance event itself is visual, including stage and set design, costume, lighting and movement; photography; products; signage and spatial design. All these forms can be counted as ‘images’. Some may be 2D others may be 3D. </a:t>
            </a:r>
          </a:p>
          <a:p>
            <a:endParaRPr lang="en-GB" dirty="0" smtClean="0"/>
          </a:p>
          <a:p>
            <a:r>
              <a:rPr lang="en-GB" dirty="0" smtClean="0"/>
              <a:t>The medium in which the image is created will have a significant influence on how we respond to it and the meanings it generates. There are various themes we may wish to examine in relation to certain images, such as authorship; ethnicity; gender; family; memory; narrative; race; religion; sexuality; space and place; the canon and the gallery space. See the attached </a:t>
            </a:r>
            <a:r>
              <a:rPr lang="en-GB" dirty="0" err="1" smtClean="0"/>
              <a:t>pdf</a:t>
            </a:r>
            <a:r>
              <a:rPr lang="en-GB" dirty="0" smtClean="0"/>
              <a:t> entitled ‘Themes’ for an explanation of the different terms. </a:t>
            </a:r>
          </a:p>
        </p:txBody>
      </p:sp>
      <p:sp>
        <p:nvSpPr>
          <p:cNvPr id="4" name="Slide Number Placeholder 3"/>
          <p:cNvSpPr>
            <a:spLocks noGrp="1"/>
          </p:cNvSpPr>
          <p:nvPr>
            <p:ph type="sldNum" sz="quarter" idx="10"/>
          </p:nvPr>
        </p:nvSpPr>
        <p:spPr/>
        <p:txBody>
          <a:bodyPr/>
          <a:lstStyle/>
          <a:p>
            <a:fld id="{D68ABFCA-6A8C-4970-AA96-D3DE343D5ED8}" type="slidenum">
              <a:rPr lang="en-GB" smtClean="0"/>
              <a:pPr/>
              <a:t>4</a:t>
            </a:fld>
            <a:endParaRPr lang="en-GB"/>
          </a:p>
        </p:txBody>
      </p:sp>
    </p:spTree>
    <p:extLst>
      <p:ext uri="{BB962C8B-B14F-4D97-AF65-F5344CB8AC3E}">
        <p14:creationId xmlns:p14="http://schemas.microsoft.com/office/powerpoint/2010/main" val="340620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dirty="0" smtClean="0"/>
              <a:t>When ‘reading’ images you ask similar questions to those you would apply to a written text. Use the Reading Images wheel and its four segments to help you to analyse images in any given context.</a:t>
            </a:r>
          </a:p>
          <a:p>
            <a:pPr eaLnBrk="1" hangingPunct="1">
              <a:defRPr/>
            </a:pPr>
            <a:endParaRPr lang="en-GB" dirty="0" smtClean="0"/>
          </a:p>
          <a:p>
            <a:pPr eaLnBrk="1" hangingPunct="1">
              <a:defRPr/>
            </a:pPr>
            <a:r>
              <a:rPr lang="en-GB" dirty="0" smtClean="0"/>
              <a:t>The LIGHT</a:t>
            </a:r>
            <a:r>
              <a:rPr lang="en-GB" baseline="0" dirty="0" smtClean="0"/>
              <a:t> BLUE</a:t>
            </a:r>
            <a:r>
              <a:rPr lang="en-GB" i="1" dirty="0" smtClean="0"/>
              <a:t> </a:t>
            </a:r>
            <a:r>
              <a:rPr lang="en-GB" dirty="0" smtClean="0"/>
              <a:t>section</a:t>
            </a:r>
            <a:r>
              <a:rPr lang="en-GB" i="1" dirty="0" smtClean="0"/>
              <a:t> </a:t>
            </a:r>
            <a:r>
              <a:rPr lang="en-GB" dirty="0" smtClean="0"/>
              <a:t>covers the basic three questions of ‘what, who and when’: What it is? Who made it? And when was it created? </a:t>
            </a:r>
          </a:p>
          <a:p>
            <a:pPr eaLnBrk="1" hangingPunct="1">
              <a:defRPr/>
            </a:pPr>
            <a:endParaRPr lang="en-GB" dirty="0" smtClean="0"/>
          </a:p>
          <a:p>
            <a:pPr eaLnBrk="1" hangingPunct="1">
              <a:defRPr/>
            </a:pPr>
            <a:r>
              <a:rPr lang="en-GB" dirty="0" smtClean="0"/>
              <a:t>The PINK section covers questions regarding audience and viewer, and the context of your ‘reading’. For example, what is the target audience? What is the purpose of the image? Where is it displayed? for example is it displayed on a public billboard, it is in a magazine, and so forth. How is the image displayed? And where are you viewing it? For example, has the image been taken out of its original context; are you in the street or in a gallery?  Is the image part of an archive?  </a:t>
            </a:r>
          </a:p>
          <a:p>
            <a:pPr eaLnBrk="1" hangingPunct="1">
              <a:defRPr/>
            </a:pPr>
            <a:endParaRPr lang="en-GB" dirty="0" smtClean="0"/>
          </a:p>
          <a:p>
            <a:pPr eaLnBrk="1" hangingPunct="1">
              <a:defRPr/>
            </a:pPr>
            <a:r>
              <a:rPr lang="en-GB" dirty="0" smtClean="0"/>
              <a:t>Questions in the DARK BLUE section concern  the content of the image, so what people, objects, or places are actually present in the image? How is colour used? How is the composition structured? And what is the relationship between text and image? For example how do words and images effect our interpretation of the image as a whole?</a:t>
            </a:r>
          </a:p>
          <a:p>
            <a:pPr eaLnBrk="1" hangingPunct="1">
              <a:defRPr/>
            </a:pPr>
            <a:endParaRPr lang="en-GB" dirty="0" smtClean="0"/>
          </a:p>
          <a:p>
            <a:pPr eaLnBrk="1" hangingPunct="1">
              <a:defRPr/>
            </a:pPr>
            <a:r>
              <a:rPr lang="en-GB" dirty="0" smtClean="0"/>
              <a:t>The GREY section: considers how we interpret imagery. These harder questions relate to how images generate meanings. Codes and signifiers are references we recognise and associate with certain meanings. Images may play upon our subconscious (or conscious) knowledge of these codes and signifiers. Colours, objects, people, buildings and words can all be considered codes or signifiers; these can be culturally specific.</a:t>
            </a:r>
          </a:p>
          <a:p>
            <a:pPr eaLnBrk="1" hangingPunct="1">
              <a:defRPr/>
            </a:pPr>
            <a:endParaRPr lang="en-GB" dirty="0" smtClean="0"/>
          </a:p>
          <a:p>
            <a:pPr eaLnBrk="1" hangingPunct="1">
              <a:defRPr/>
            </a:pPr>
            <a:r>
              <a:rPr lang="en-GB" dirty="0" smtClean="0"/>
              <a:t> </a:t>
            </a:r>
            <a:r>
              <a:rPr lang="en-GB" b="1" dirty="0" smtClean="0"/>
              <a:t>For example, first discuss the symbolism or associations of the colour ‘red’. This is a basic example. The meanings generated by this colour would also depend on the other content of the image, and the country or culture it refers to. Do you know of any images, films, posters </a:t>
            </a:r>
            <a:r>
              <a:rPr lang="en-GB" b="1" dirty="0" err="1" smtClean="0"/>
              <a:t>etc</a:t>
            </a:r>
            <a:r>
              <a:rPr lang="en-GB" b="1" dirty="0" smtClean="0"/>
              <a:t> where red has been used effectively?</a:t>
            </a:r>
            <a:r>
              <a:rPr lang="en-GB" dirty="0" smtClean="0"/>
              <a:t> </a:t>
            </a:r>
          </a:p>
          <a:p>
            <a:pPr eaLnBrk="1" hangingPunct="1">
              <a:defRPr/>
            </a:pPr>
            <a:endParaRPr lang="en-GB" dirty="0" smtClean="0"/>
          </a:p>
          <a:p>
            <a:pPr eaLnBrk="1" hangingPunct="1">
              <a:defRPr/>
            </a:pPr>
            <a:r>
              <a:rPr lang="en-GB" dirty="0" smtClean="0"/>
              <a:t>How is the image socially, politically or economically relevant, so what is the context of the image and its deeper meanings? There are a great many different ‘theories’ we can apply when analysing imagery, for example such as feminist theory or post-colonial theory. For a better understanding of theory, please see the bibliography of further reading at the end of the workshop. </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5</a:t>
            </a:fld>
            <a:endParaRPr lang="en-GB"/>
          </a:p>
        </p:txBody>
      </p:sp>
    </p:spTree>
    <p:extLst>
      <p:ext uri="{BB962C8B-B14F-4D97-AF65-F5344CB8AC3E}">
        <p14:creationId xmlns:p14="http://schemas.microsoft.com/office/powerpoint/2010/main" val="20625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Images can also be signifiers in themselves. </a:t>
            </a:r>
            <a:r>
              <a:rPr lang="en-GB" b="1" dirty="0" smtClean="0"/>
              <a:t>Applying the questions from the ‘Reading Images’ wheel, analyse how the graffiti image on the left (by an anonymous artist) has appropriated the Alfred </a:t>
            </a:r>
            <a:r>
              <a:rPr lang="en-GB" b="1" dirty="0" err="1" smtClean="0"/>
              <a:t>Leete’s</a:t>
            </a:r>
            <a:r>
              <a:rPr lang="en-GB" b="1" dirty="0" smtClean="0"/>
              <a:t> World War I Lord Kitchener recruitment poster (1914).</a:t>
            </a:r>
            <a:r>
              <a:rPr lang="en-GB" dirty="0" smtClean="0"/>
              <a:t> The poster began as the front cover to the magazine </a:t>
            </a:r>
            <a:r>
              <a:rPr lang="en-GB" i="1" dirty="0" smtClean="0"/>
              <a:t>London Opinion </a:t>
            </a:r>
            <a:r>
              <a:rPr lang="en-GB" dirty="0" smtClean="0"/>
              <a:t>(September 1914). The Parliamentary Recruitment Committee altered the wording and it was turned into a poster. The poster was so successful it was adapted for American use in World War I and II by JM Flagg, and has been used for several other campaigns since. </a:t>
            </a:r>
          </a:p>
          <a:p>
            <a:pPr eaLnBrk="1" hangingPunct="1"/>
            <a:endParaRPr lang="en-GB" b="1" dirty="0" smtClean="0"/>
          </a:p>
          <a:p>
            <a:pPr eaLnBrk="1" hangingPunct="1"/>
            <a:r>
              <a:rPr lang="en-GB" b="1" dirty="0" smtClean="0"/>
              <a:t>Consider how the posters differ and their similarities; what has been altered and why; who is the intend audience for each poster and so forth. </a:t>
            </a:r>
          </a:p>
          <a:p>
            <a:pPr eaLnBrk="1" hangingPunct="1"/>
            <a:r>
              <a:rPr lang="en-GB" dirty="0" smtClean="0"/>
              <a:t>For further discussion perhaps consider the uses of imagery within propaganda and other campaigns you know of. [Pause the Power Point]</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6</a:t>
            </a:fld>
            <a:endParaRPr lang="en-GB"/>
          </a:p>
        </p:txBody>
      </p:sp>
    </p:spTree>
    <p:extLst>
      <p:ext uri="{BB962C8B-B14F-4D97-AF65-F5344CB8AC3E}">
        <p14:creationId xmlns:p14="http://schemas.microsoft.com/office/powerpoint/2010/main" val="407180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When reading imagery there may be further questions you have to ask of the items within that image, or information you have to consider if you are dealing with an actual building or artefact.  </a:t>
            </a:r>
            <a:r>
              <a:rPr lang="en-GB" b="1" dirty="0" smtClean="0"/>
              <a:t>For example, when reading a building, what might you have to consider?</a:t>
            </a:r>
            <a:r>
              <a:rPr lang="en-GB" dirty="0" smtClean="0"/>
              <a:t> [Pause the PowerPoint]</a:t>
            </a:r>
          </a:p>
          <a:p>
            <a:pPr eaLnBrk="1" hangingPunct="1"/>
            <a:r>
              <a:rPr lang="en-GB" dirty="0" smtClean="0"/>
              <a:t>[Restart the PowerPoint]: First consider the age of the building, try and research the construction date, what other buildings were built in the same period? </a:t>
            </a:r>
          </a:p>
          <a:p>
            <a:pPr eaLnBrk="1" hangingPunct="1"/>
            <a:r>
              <a:rPr lang="en-GB" dirty="0" smtClean="0"/>
              <a:t>The style in which it was constructed – this might be a tricky one, as the building may well have been altered over time, or it might be an eclectic mix of styles. </a:t>
            </a:r>
          </a:p>
          <a:p>
            <a:pPr eaLnBrk="1" hangingPunct="1"/>
            <a:r>
              <a:rPr lang="en-GB" dirty="0" smtClean="0"/>
              <a:t>What ornamentation or decoration detail is there on the façade or interior – this might be understood in conjunction to the style.</a:t>
            </a:r>
          </a:p>
          <a:p>
            <a:pPr eaLnBrk="1" hangingPunct="1"/>
            <a:r>
              <a:rPr lang="en-GB" dirty="0" smtClean="0"/>
              <a:t>What spaces make up the building – how many rooms are there, and how is the interior structured? What materials have been used to construct the building, and how do they effect the overall appearance and viewer response? </a:t>
            </a:r>
          </a:p>
          <a:p>
            <a:pPr eaLnBrk="1" hangingPunct="1"/>
            <a:r>
              <a:rPr lang="en-GB" dirty="0" smtClean="0"/>
              <a:t>Where is the building – where is its location and site, and how do surrounding buildings and landscape frame the building? What is its relationship to the surrounding area? </a:t>
            </a:r>
          </a:p>
          <a:p>
            <a:pPr eaLnBrk="1" hangingPunct="1"/>
            <a:r>
              <a:rPr lang="en-GB" dirty="0" smtClean="0"/>
              <a:t>What is the purpose or use of the building, and who are the inhabitants or users of the building and its spaces – consider different social, economic or work groups. </a:t>
            </a:r>
          </a:p>
          <a:p>
            <a:pPr eaLnBrk="1" hangingPunct="1"/>
            <a:r>
              <a:rPr lang="en-GB" dirty="0" smtClean="0"/>
              <a:t>Finally, are there any interesting stories or narratives connected with this building, on a local or national basis? </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7</a:t>
            </a:fld>
            <a:endParaRPr lang="en-GB"/>
          </a:p>
        </p:txBody>
      </p:sp>
    </p:spTree>
    <p:extLst>
      <p:ext uri="{BB962C8B-B14F-4D97-AF65-F5344CB8AC3E}">
        <p14:creationId xmlns:p14="http://schemas.microsoft.com/office/powerpoint/2010/main" val="1204460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dirty="0" smtClean="0"/>
              <a:t>In order to engage with objects and artefacts, we must first understand that every object goes through a basic ‘life cycle’, which may be repeated as often throughout its existence. </a:t>
            </a:r>
          </a:p>
          <a:p>
            <a:pPr eaLnBrk="1" hangingPunct="1">
              <a:spcBef>
                <a:spcPct val="0"/>
              </a:spcBef>
            </a:pPr>
            <a:r>
              <a:rPr lang="en-GB" sz="1200" dirty="0" smtClean="0"/>
              <a:t>Firstly, an object is made or created by an individual, or by a production line. If it is a natural object is may well grow or be ‘born’ into the world. </a:t>
            </a:r>
          </a:p>
          <a:p>
            <a:pPr eaLnBrk="1" hangingPunct="1">
              <a:spcBef>
                <a:spcPct val="0"/>
              </a:spcBef>
            </a:pPr>
            <a:endParaRPr lang="en-GB" sz="1200" dirty="0" smtClean="0"/>
          </a:p>
          <a:p>
            <a:pPr eaLnBrk="1" hangingPunct="1">
              <a:spcBef>
                <a:spcPct val="0"/>
              </a:spcBef>
            </a:pPr>
            <a:r>
              <a:rPr lang="en-GB" sz="1200" dirty="0" smtClean="0"/>
              <a:t>The object is then distributed – depending on the object, it may be distributed to various places, countries, shops and so on.</a:t>
            </a:r>
          </a:p>
          <a:p>
            <a:pPr eaLnBrk="1" hangingPunct="1">
              <a:spcBef>
                <a:spcPct val="0"/>
              </a:spcBef>
            </a:pPr>
            <a:endParaRPr lang="en-GB" sz="1200" dirty="0" smtClean="0"/>
          </a:p>
          <a:p>
            <a:pPr eaLnBrk="1" hangingPunct="1">
              <a:spcBef>
                <a:spcPct val="0"/>
              </a:spcBef>
            </a:pPr>
            <a:r>
              <a:rPr lang="en-GB" sz="1200" dirty="0" smtClean="0"/>
              <a:t>The object is then purchased, and it is transformed into something of monetary, emotive, and status value and worth. There are various reasons why people may purchase objects.</a:t>
            </a:r>
          </a:p>
          <a:p>
            <a:pPr eaLnBrk="1" hangingPunct="1">
              <a:spcBef>
                <a:spcPct val="0"/>
              </a:spcBef>
            </a:pPr>
            <a:endParaRPr lang="en-GB" sz="1200" dirty="0" smtClean="0"/>
          </a:p>
          <a:p>
            <a:pPr eaLnBrk="1" hangingPunct="1">
              <a:spcBef>
                <a:spcPct val="0"/>
              </a:spcBef>
            </a:pPr>
            <a:r>
              <a:rPr lang="en-GB" sz="1200" dirty="0" smtClean="0"/>
              <a:t>The object then goes through a process of use. This process may be short-lived, or it may have a long life span of use. An object may also go through various transformations in its use; it may have various purposes for different people.</a:t>
            </a:r>
          </a:p>
          <a:p>
            <a:pPr eaLnBrk="1" hangingPunct="1">
              <a:spcBef>
                <a:spcPct val="0"/>
              </a:spcBef>
            </a:pPr>
            <a:endParaRPr lang="en-GB" sz="1200" dirty="0" smtClean="0"/>
          </a:p>
          <a:p>
            <a:pPr eaLnBrk="1" hangingPunct="1">
              <a:spcBef>
                <a:spcPct val="0"/>
              </a:spcBef>
            </a:pPr>
            <a:r>
              <a:rPr lang="en-GB" sz="1200" dirty="0" smtClean="0"/>
              <a:t>An object may then be discarded, either thrown away, lost, given away, passed on or bought by someone else.</a:t>
            </a:r>
          </a:p>
          <a:p>
            <a:pPr eaLnBrk="1" hangingPunct="1">
              <a:spcBef>
                <a:spcPct val="0"/>
              </a:spcBef>
            </a:pPr>
            <a:endParaRPr lang="en-GB" sz="1200" dirty="0" smtClean="0"/>
          </a:p>
          <a:p>
            <a:pPr eaLnBrk="1" hangingPunct="1">
              <a:spcBef>
                <a:spcPct val="0"/>
              </a:spcBef>
            </a:pPr>
            <a:r>
              <a:rPr lang="en-GB" sz="1200" dirty="0" smtClean="0"/>
              <a:t>The life cycle of the object begins again, either as an object in landfill, it may be recycled into something else, it may be in someone else’s property, or it may be in a charity shop or on a stall waiting to be purchased.  </a:t>
            </a:r>
          </a:p>
          <a:p>
            <a:pPr eaLnBrk="1" hangingPunct="1">
              <a:spcBef>
                <a:spcPct val="0"/>
              </a:spcBef>
            </a:pPr>
            <a:endParaRPr lang="en-GB" sz="1200" dirty="0" smtClean="0"/>
          </a:p>
          <a:p>
            <a:pPr eaLnBrk="1" hangingPunct="1">
              <a:spcBef>
                <a:spcPct val="0"/>
              </a:spcBef>
            </a:pPr>
            <a:r>
              <a:rPr lang="en-GB" sz="1200" dirty="0" smtClean="0"/>
              <a:t>For an interesting example of the life cycle of an object, watch the 18min film </a:t>
            </a:r>
            <a:r>
              <a:rPr lang="en-GB" sz="1200" i="1" dirty="0" smtClean="0"/>
              <a:t>Plastic Bag</a:t>
            </a:r>
            <a:r>
              <a:rPr lang="en-GB" sz="1200" dirty="0" smtClean="0"/>
              <a:t>, directed by  </a:t>
            </a:r>
            <a:r>
              <a:rPr lang="en-GB" sz="1200" dirty="0" err="1" smtClean="0"/>
              <a:t>Ramin</a:t>
            </a:r>
            <a:r>
              <a:rPr lang="en-GB" sz="1200" dirty="0" smtClean="0"/>
              <a:t> </a:t>
            </a:r>
            <a:r>
              <a:rPr lang="en-GB" sz="1200" dirty="0" err="1" smtClean="0"/>
              <a:t>Bahrani</a:t>
            </a:r>
            <a:r>
              <a:rPr lang="en-GB" sz="1200" dirty="0" smtClean="0"/>
              <a:t> (2009). The film can be found on YouTube and </a:t>
            </a:r>
            <a:r>
              <a:rPr lang="en-GB" sz="1200" dirty="0" err="1" smtClean="0"/>
              <a:t>Futurestates</a:t>
            </a:r>
            <a:r>
              <a:rPr lang="en-GB" sz="1200" dirty="0" smtClean="0"/>
              <a:t>. </a:t>
            </a:r>
            <a:r>
              <a:rPr lang="en-GB" sz="1200" dirty="0" err="1" smtClean="0"/>
              <a:t>tv</a:t>
            </a:r>
            <a:r>
              <a:rPr lang="en-GB" sz="1200" dirty="0" smtClean="0"/>
              <a:t> </a:t>
            </a:r>
            <a:r>
              <a:rPr lang="en-GB" sz="1050" dirty="0" smtClean="0">
                <a:hlinkClick r:id="rId3"/>
              </a:rPr>
              <a:t>http://www.youtube.com/watch?v=YDBtCb61Sd4</a:t>
            </a:r>
            <a:r>
              <a:rPr lang="en-GB" sz="1050" dirty="0" smtClean="0"/>
              <a:t>, or </a:t>
            </a:r>
            <a:r>
              <a:rPr lang="en-GB" sz="1050" dirty="0" smtClean="0">
                <a:hlinkClick r:id="rId4"/>
              </a:rPr>
              <a:t>http://www.futurestates.tv/episodes/plastic-bag</a:t>
            </a:r>
            <a:r>
              <a:rPr lang="en-GB" sz="1050" dirty="0" smtClean="0"/>
              <a:t> </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8</a:t>
            </a:fld>
            <a:endParaRPr lang="en-GB"/>
          </a:p>
        </p:txBody>
      </p:sp>
    </p:spTree>
    <p:extLst>
      <p:ext uri="{BB962C8B-B14F-4D97-AF65-F5344CB8AC3E}">
        <p14:creationId xmlns:p14="http://schemas.microsoft.com/office/powerpoint/2010/main" val="143149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Here are the basic questions to ask of objects and artefacts: What is it? Where is it from? What is its age? What is it made of? What is its purpose? What visual details are there? What does it feel like? Unlike 2D image, 3D objects and artefacts engage other senses alongside the visual. </a:t>
            </a:r>
          </a:p>
          <a:p>
            <a:pPr eaLnBrk="1" hangingPunct="1"/>
            <a:r>
              <a:rPr lang="en-GB" b="1" dirty="0" smtClean="0"/>
              <a:t>As an activity complete the attached </a:t>
            </a:r>
            <a:r>
              <a:rPr lang="en-GB" b="1" dirty="0" err="1" smtClean="0"/>
              <a:t>pdf</a:t>
            </a:r>
            <a:r>
              <a:rPr lang="en-GB" b="1" dirty="0" smtClean="0"/>
              <a:t> ‘Object Record’ to practice researching and recording details of objects. This activity can be done at anytime in any place; just select five objects to research and record.</a:t>
            </a:r>
            <a:r>
              <a:rPr lang="en-GB" dirty="0" smtClean="0"/>
              <a:t> If you wish to do this now, please pause the Power Point. </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9</a:t>
            </a:fld>
            <a:endParaRPr lang="en-GB"/>
          </a:p>
        </p:txBody>
      </p:sp>
    </p:spTree>
    <p:extLst>
      <p:ext uri="{BB962C8B-B14F-4D97-AF65-F5344CB8AC3E}">
        <p14:creationId xmlns:p14="http://schemas.microsoft.com/office/powerpoint/2010/main" val="2329540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683568" y="378904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smtClean="0"/>
              <a:t> </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1561CA9-04A8-4BD7-B627-E83BAC5224B7}" type="slidenum">
              <a:rPr lang="en-US"/>
              <a:pPr/>
              <a:t>‹#›</a:t>
            </a:fld>
            <a:endParaRPr lang="en-US"/>
          </a:p>
        </p:txBody>
      </p:sp>
      <p:pic>
        <p:nvPicPr>
          <p:cNvPr id="8"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6148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80479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36818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57517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09963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dirty="0" smtClean="0"/>
              <a:t> </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DDCCB6B-980D-4BAE-BF17-F852895AEBD1}" type="slidenum">
              <a:rPr lang="en-US"/>
              <a:pPr/>
              <a:t>‹#›</a:t>
            </a:fld>
            <a:endParaRPr lang="en-US"/>
          </a:p>
        </p:txBody>
      </p:sp>
      <p:pic>
        <p:nvPicPr>
          <p:cNvPr id="9"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8313" y="6492875"/>
            <a:ext cx="2133600" cy="365125"/>
          </a:xfrm>
        </p:spPr>
        <p:txBody>
          <a:bodyPr/>
          <a:lstStyle>
            <a:lvl1pPr>
              <a:defRPr/>
            </a:lvl1pPr>
          </a:lstStyle>
          <a:p>
            <a:r>
              <a:rPr lang="en-US" smtClean="0"/>
              <a:t> </a:t>
            </a:r>
            <a:endParaRPr lang="en-US" dirty="0"/>
          </a:p>
        </p:txBody>
      </p:sp>
      <p:sp>
        <p:nvSpPr>
          <p:cNvPr id="4" name="Slide Number Placeholder 3"/>
          <p:cNvSpPr>
            <a:spLocks noGrp="1"/>
          </p:cNvSpPr>
          <p:nvPr>
            <p:ph type="sldNum" sz="quarter" idx="12"/>
          </p:nvPr>
        </p:nvSpPr>
        <p:spPr/>
        <p:txBody>
          <a:bodyPr/>
          <a:lstStyle>
            <a:lvl1pPr>
              <a:defRPr/>
            </a:lvl1pPr>
          </a:lstStyle>
          <a:p>
            <a:fld id="{87284C21-C24B-470C-B516-BE6424D7BE1A}" type="slidenum">
              <a:rPr lang="en-US"/>
              <a:pPr/>
              <a:t>‹#›</a:t>
            </a:fld>
            <a:endParaRPr lang="en-US"/>
          </a:p>
        </p:txBody>
      </p:sp>
      <p:pic>
        <p:nvPicPr>
          <p:cNvPr id="5"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2788139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1164914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10377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4545085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2079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587461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90759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95536" y="2276872"/>
            <a:ext cx="8291264" cy="38492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r>
              <a:rPr lang="en-US" smtClean="0"/>
              <a:t> </a:t>
            </a:r>
            <a:endParaRPr lang="en-US" dirty="0"/>
          </a:p>
        </p:txBody>
      </p:sp>
      <p:sp>
        <p:nvSpPr>
          <p:cNvPr id="373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dirty="0"/>
          </a:p>
        </p:txBody>
      </p:sp>
      <p:sp>
        <p:nvSpPr>
          <p:cNvPr id="373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3CF3EF4E-79C2-4E29-A67E-7B1292B73D71}" type="slidenum">
              <a:rPr lang="en-US"/>
              <a:pPr/>
              <a:t>‹#›</a:t>
            </a:fld>
            <a:endParaRPr lang="en-US"/>
          </a:p>
        </p:txBody>
      </p:sp>
      <p:pic>
        <p:nvPicPr>
          <p:cNvPr id="9" name="Picture 5"/>
          <p:cNvPicPr>
            <a:picLocks noChangeAspect="1" noChangeArrowheads="1"/>
          </p:cNvPicPr>
          <p:nvPr userDrawn="1"/>
        </p:nvPicPr>
        <p:blipFill>
          <a:blip r:embed="rId5"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b="1">
          <a:solidFill>
            <a:srgbClr val="800080"/>
          </a:solidFill>
          <a:latin typeface="+mj-lt"/>
          <a:ea typeface="+mj-ea"/>
          <a:cs typeface="+mj-cs"/>
        </a:defRPr>
      </a:lvl1pPr>
      <a:lvl2pPr algn="ctr" rtl="0" eaLnBrk="0" fontAlgn="base" hangingPunct="0">
        <a:spcBef>
          <a:spcPct val="0"/>
        </a:spcBef>
        <a:spcAft>
          <a:spcPct val="0"/>
        </a:spcAft>
        <a:defRPr sz="4400" b="1">
          <a:solidFill>
            <a:srgbClr val="800080"/>
          </a:solidFill>
          <a:latin typeface="Arial" charset="0"/>
        </a:defRPr>
      </a:lvl2pPr>
      <a:lvl3pPr algn="ctr" rtl="0" eaLnBrk="0" fontAlgn="base" hangingPunct="0">
        <a:spcBef>
          <a:spcPct val="0"/>
        </a:spcBef>
        <a:spcAft>
          <a:spcPct val="0"/>
        </a:spcAft>
        <a:defRPr sz="4400" b="1">
          <a:solidFill>
            <a:srgbClr val="800080"/>
          </a:solidFill>
          <a:latin typeface="Arial" charset="0"/>
        </a:defRPr>
      </a:lvl3pPr>
      <a:lvl4pPr algn="ctr" rtl="0" eaLnBrk="0" fontAlgn="base" hangingPunct="0">
        <a:spcBef>
          <a:spcPct val="0"/>
        </a:spcBef>
        <a:spcAft>
          <a:spcPct val="0"/>
        </a:spcAft>
        <a:defRPr sz="4400" b="1">
          <a:solidFill>
            <a:srgbClr val="800080"/>
          </a:solidFill>
          <a:latin typeface="Arial" charset="0"/>
        </a:defRPr>
      </a:lvl4pPr>
      <a:lvl5pPr algn="ctr" rtl="0" eaLnBrk="0" fontAlgn="base" hangingPunct="0">
        <a:spcBef>
          <a:spcPct val="0"/>
        </a:spcBef>
        <a:spcAft>
          <a:spcPct val="0"/>
        </a:spcAft>
        <a:defRPr sz="4400" b="1">
          <a:solidFill>
            <a:srgbClr val="800080"/>
          </a:solidFill>
          <a:latin typeface="Arial" charset="0"/>
        </a:defRPr>
      </a:lvl5pPr>
      <a:lvl6pPr marL="457200" algn="ctr" rtl="0" fontAlgn="base">
        <a:spcBef>
          <a:spcPct val="0"/>
        </a:spcBef>
        <a:spcAft>
          <a:spcPct val="0"/>
        </a:spcAft>
        <a:defRPr sz="4400" b="1">
          <a:solidFill>
            <a:srgbClr val="800080"/>
          </a:solidFill>
          <a:latin typeface="Arial" charset="0"/>
        </a:defRPr>
      </a:lvl6pPr>
      <a:lvl7pPr marL="914400" algn="ctr" rtl="0" fontAlgn="base">
        <a:spcBef>
          <a:spcPct val="0"/>
        </a:spcBef>
        <a:spcAft>
          <a:spcPct val="0"/>
        </a:spcAft>
        <a:defRPr sz="4400" b="1">
          <a:solidFill>
            <a:srgbClr val="800080"/>
          </a:solidFill>
          <a:latin typeface="Arial" charset="0"/>
        </a:defRPr>
      </a:lvl7pPr>
      <a:lvl8pPr marL="1371600" algn="ctr" rtl="0" fontAlgn="base">
        <a:spcBef>
          <a:spcPct val="0"/>
        </a:spcBef>
        <a:spcAft>
          <a:spcPct val="0"/>
        </a:spcAft>
        <a:defRPr sz="4400" b="1">
          <a:solidFill>
            <a:srgbClr val="800080"/>
          </a:solidFill>
          <a:latin typeface="Arial" charset="0"/>
        </a:defRPr>
      </a:lvl8pPr>
      <a:lvl9pPr marL="1828800" algn="ctr" rtl="0" fontAlgn="base">
        <a:spcBef>
          <a:spcPct val="0"/>
        </a:spcBef>
        <a:spcAft>
          <a:spcPct val="0"/>
        </a:spcAft>
        <a:defRPr sz="4400" b="1">
          <a:solidFill>
            <a:srgbClr val="80008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1A0E1-D061-4A67-A914-553DFFA2BA63}" type="datetimeFigureOut">
              <a:rPr lang="en-GB" smtClean="0"/>
              <a:pPr/>
              <a:t>01/03/2017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EA993-F5AF-4476-B474-F41807560C60}" type="slidenum">
              <a:rPr lang="en-GB" smtClean="0"/>
              <a:pPr/>
              <a:t>‹#›</a:t>
            </a:fld>
            <a:endParaRPr lang="en-GB"/>
          </a:p>
        </p:txBody>
      </p:sp>
    </p:spTree>
    <p:extLst>
      <p:ext uri="{BB962C8B-B14F-4D97-AF65-F5344CB8AC3E}">
        <p14:creationId xmlns:p14="http://schemas.microsoft.com/office/powerpoint/2010/main" val="24696431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http://thesimonedebeauvoirinstitute.files.wordpress.com/2008/10/anti-war-poster2.jpg"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3" y="2348880"/>
            <a:ext cx="3679525" cy="412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srcRect l="1303" t="21977" r="80197" b="66907"/>
          <a:stretch>
            <a:fillRect/>
          </a:stretch>
        </p:blipFill>
        <p:spPr bwMode="auto">
          <a:xfrm>
            <a:off x="28575" y="1"/>
            <a:ext cx="2023145" cy="911728"/>
          </a:xfrm>
          <a:prstGeom prst="rect">
            <a:avLst/>
          </a:prstGeom>
          <a:noFill/>
          <a:ln w="9525">
            <a:noFill/>
            <a:miter lim="800000"/>
            <a:headEnd/>
            <a:tailEnd/>
          </a:ln>
        </p:spPr>
      </p:pic>
      <p:sp>
        <p:nvSpPr>
          <p:cNvPr id="2" name="AutoShape 2" descr="http://www.crll.org.uk/home/crll/micrositenews/annual-research-day-201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www.crll.org.uk/home/crll/micrositenews/annual-research-day-201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rll.org.uk/home/crll/micrositenews/annual-research-day-201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9" descr="http://www.vismet.org/metaphor/wp-content/uploads/2015/01/research.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2"/>
          <p:cNvSpPr txBox="1">
            <a:spLocks noChangeArrowheads="1"/>
          </p:cNvSpPr>
          <p:nvPr/>
        </p:nvSpPr>
        <p:spPr bwMode="auto">
          <a:xfrm>
            <a:off x="1040147" y="501436"/>
            <a:ext cx="7708317" cy="3143588"/>
          </a:xfrm>
          <a:prstGeom prst="rect">
            <a:avLst/>
          </a:prstGeom>
          <a:noFill/>
          <a:ln w="9525">
            <a:noFill/>
            <a:miter lim="800000"/>
            <a:headEnd/>
            <a:tailEnd/>
          </a:ln>
        </p:spPr>
        <p:txBody>
          <a:bodyPr/>
          <a:lstStyle/>
          <a:p>
            <a:pPr algn="ctr" eaLnBrk="0" hangingPunct="0"/>
            <a:r>
              <a:rPr lang="en-GB" sz="5000" b="1" dirty="0" smtClean="0">
                <a:solidFill>
                  <a:srgbClr val="800080"/>
                </a:solidFill>
                <a:latin typeface="Arial" charset="0"/>
              </a:rPr>
              <a:t>Extended Project:</a:t>
            </a:r>
          </a:p>
          <a:p>
            <a:pPr algn="ctr" eaLnBrk="0" hangingPunct="0"/>
            <a:r>
              <a:rPr lang="en-GB" sz="5000" b="1" dirty="0" smtClean="0">
                <a:solidFill>
                  <a:srgbClr val="800080"/>
                </a:solidFill>
                <a:latin typeface="Arial" charset="0"/>
              </a:rPr>
              <a:t>Engaging With Imagery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628800"/>
            <a:ext cx="4032448" cy="38164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Using Images in your work</a:t>
            </a:r>
            <a:endParaRPr lang="en-GB" sz="3600" dirty="0"/>
          </a:p>
        </p:txBody>
      </p:sp>
      <p:sp>
        <p:nvSpPr>
          <p:cNvPr id="4" name="TextBox 3"/>
          <p:cNvSpPr txBox="1"/>
          <p:nvPr/>
        </p:nvSpPr>
        <p:spPr>
          <a:xfrm>
            <a:off x="4788024" y="1124744"/>
            <a:ext cx="4176464" cy="4893647"/>
          </a:xfrm>
          <a:prstGeom prst="rect">
            <a:avLst/>
          </a:prstGeom>
          <a:noFill/>
        </p:spPr>
        <p:txBody>
          <a:bodyPr wrap="square" rtlCol="0">
            <a:spAutoFit/>
          </a:bodyPr>
          <a:lstStyle/>
          <a:p>
            <a:pPr marL="285750" indent="-285750">
              <a:buFont typeface="Arial" pitchFamily="34" charset="0"/>
              <a:buChar char="•"/>
            </a:pPr>
            <a:r>
              <a:rPr lang="en-GB" sz="2400" dirty="0" smtClean="0"/>
              <a:t>Images are relevant to all subject areas</a:t>
            </a:r>
          </a:p>
          <a:p>
            <a:pPr marL="285750" indent="-285750">
              <a:buFont typeface="Arial" pitchFamily="34" charset="0"/>
              <a:buChar char="•"/>
            </a:pPr>
            <a:r>
              <a:rPr lang="en-GB" sz="2400" dirty="0" smtClean="0"/>
              <a:t>To illustrate</a:t>
            </a:r>
          </a:p>
          <a:p>
            <a:pPr marL="285750" indent="-285750">
              <a:buFont typeface="Arial" pitchFamily="34" charset="0"/>
              <a:buChar char="•"/>
            </a:pPr>
            <a:r>
              <a:rPr lang="en-GB" sz="2400" dirty="0" smtClean="0"/>
              <a:t>Provide data</a:t>
            </a:r>
          </a:p>
          <a:p>
            <a:pPr marL="285750" indent="-285750">
              <a:buFont typeface="Arial" pitchFamily="34" charset="0"/>
              <a:buChar char="•"/>
            </a:pPr>
            <a:r>
              <a:rPr lang="en-GB" sz="2400" dirty="0" smtClean="0"/>
              <a:t>The focus of discussion</a:t>
            </a:r>
          </a:p>
          <a:p>
            <a:pPr marL="285750" indent="-285750">
              <a:buFont typeface="Arial" pitchFamily="34" charset="0"/>
              <a:buChar char="•"/>
            </a:pPr>
            <a:r>
              <a:rPr lang="en-GB" sz="2400" dirty="0" smtClean="0"/>
              <a:t>Your own imagery</a:t>
            </a:r>
          </a:p>
          <a:p>
            <a:pPr marL="285750" indent="-285750">
              <a:buFont typeface="Arial" pitchFamily="34" charset="0"/>
              <a:buChar char="•"/>
            </a:pPr>
            <a:r>
              <a:rPr lang="en-GB" sz="2400" dirty="0" smtClean="0"/>
              <a:t>Evidence of process</a:t>
            </a:r>
          </a:p>
          <a:p>
            <a:pPr marL="285750" indent="-285750">
              <a:buFont typeface="Arial" pitchFamily="34" charset="0"/>
              <a:buChar char="•"/>
            </a:pPr>
            <a:r>
              <a:rPr lang="en-GB" sz="2400" dirty="0" smtClean="0"/>
              <a:t>Visual planning and brainstorming</a:t>
            </a:r>
          </a:p>
          <a:p>
            <a:pPr marL="285750" indent="-285750">
              <a:buFont typeface="Arial" pitchFamily="34" charset="0"/>
              <a:buChar char="•"/>
            </a:pPr>
            <a:r>
              <a:rPr lang="en-GB" sz="2400" dirty="0" smtClean="0"/>
              <a:t>Marketing and promotion</a:t>
            </a:r>
          </a:p>
          <a:p>
            <a:pPr marL="285750" indent="-285750">
              <a:buFont typeface="Arial" pitchFamily="34" charset="0"/>
              <a:buChar char="•"/>
            </a:pPr>
            <a:r>
              <a:rPr lang="en-GB" sz="2400" dirty="0" smtClean="0"/>
              <a:t>In your presentation</a:t>
            </a:r>
          </a:p>
          <a:p>
            <a:pPr marL="285750" indent="-285750">
              <a:buFont typeface="Arial" pitchFamily="34" charset="0"/>
              <a:buChar char="•"/>
            </a:pPr>
            <a:r>
              <a:rPr lang="en-GB" sz="2400" dirty="0" smtClean="0"/>
              <a:t>References</a:t>
            </a:r>
            <a:endParaRPr lang="en-GB" sz="2400" dirty="0"/>
          </a:p>
        </p:txBody>
      </p:sp>
    </p:spTree>
    <p:extLst>
      <p:ext uri="{BB962C8B-B14F-4D97-AF65-F5344CB8AC3E}">
        <p14:creationId xmlns:p14="http://schemas.microsoft.com/office/powerpoint/2010/main" val="3616999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0214" y="260648"/>
            <a:ext cx="7200800" cy="769441"/>
          </a:xfrm>
          <a:prstGeom prst="rect">
            <a:avLst/>
          </a:prstGeom>
          <a:noFill/>
        </p:spPr>
        <p:txBody>
          <a:bodyPr wrap="square" rtlCol="0">
            <a:spAutoFit/>
          </a:bodyPr>
          <a:lstStyle/>
          <a:p>
            <a:pPr algn="ctr"/>
            <a:r>
              <a:rPr lang="en-GB" sz="4400" b="1" dirty="0" smtClean="0">
                <a:solidFill>
                  <a:srgbClr val="800080"/>
                </a:solidFill>
                <a:latin typeface="+mj-lt"/>
              </a:rPr>
              <a:t>Suggested Activities</a:t>
            </a:r>
            <a:endParaRPr lang="en-GB" sz="3600" dirty="0">
              <a:solidFill>
                <a:srgbClr val="800080"/>
              </a:solidFill>
              <a:latin typeface="+mj-lt"/>
            </a:endParaRPr>
          </a:p>
        </p:txBody>
      </p:sp>
      <p:sp>
        <p:nvSpPr>
          <p:cNvPr id="3" name="TextBox 2"/>
          <p:cNvSpPr txBox="1"/>
          <p:nvPr/>
        </p:nvSpPr>
        <p:spPr>
          <a:xfrm>
            <a:off x="467544" y="1340768"/>
            <a:ext cx="8064896" cy="5262979"/>
          </a:xfrm>
          <a:prstGeom prst="rect">
            <a:avLst/>
          </a:prstGeom>
          <a:noFill/>
        </p:spPr>
        <p:txBody>
          <a:bodyPr wrap="square" rtlCol="0">
            <a:spAutoFit/>
          </a:bodyPr>
          <a:lstStyle/>
          <a:p>
            <a:pPr marL="285750" indent="-285750">
              <a:buFont typeface="Arial" pitchFamily="34" charset="0"/>
              <a:buChar char="•"/>
            </a:pPr>
            <a:r>
              <a:rPr lang="en-GB" sz="2400" dirty="0" smtClean="0"/>
              <a:t>Analyse the front page of a newspaper or magazine</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Evaluate an advertising billboard</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Examine a company website</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Respond to a personal photograph</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Assess the layout and design of a favourite shop</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Record the images and objects on your street</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Consider the design of food packaging</a:t>
            </a:r>
            <a:endParaRPr lang="en-GB" sz="2400" dirty="0"/>
          </a:p>
        </p:txBody>
      </p:sp>
    </p:spTree>
    <p:extLst>
      <p:ext uri="{BB962C8B-B14F-4D97-AF65-F5344CB8AC3E}">
        <p14:creationId xmlns:p14="http://schemas.microsoft.com/office/powerpoint/2010/main" val="95099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Outline of Workshop</a:t>
            </a:r>
            <a:endParaRPr lang="en-GB" sz="3600" dirty="0">
              <a:solidFill>
                <a:srgbClr val="800080"/>
              </a:solidFill>
              <a:latin typeface="+mj-lt"/>
            </a:endParaRPr>
          </a:p>
        </p:txBody>
      </p:sp>
      <p:sp>
        <p:nvSpPr>
          <p:cNvPr id="8" name="AutoShape 2" descr="Image result for banks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4" descr="Image result for banks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6" descr="Image result for banks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8" descr="Image result for banks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6" descr="\\nask.man.ac.uk\home$\Desktop\banksy-thug-flowers-mural-design.jpg"/>
          <p:cNvPicPr/>
          <p:nvPr/>
        </p:nvPicPr>
        <p:blipFill rotWithShape="1">
          <a:blip r:embed="rId3">
            <a:extLst>
              <a:ext uri="{28A0092B-C50C-407E-A947-70E740481C1C}">
                <a14:useLocalDpi xmlns:a14="http://schemas.microsoft.com/office/drawing/2010/main" val="0"/>
              </a:ext>
            </a:extLst>
          </a:blip>
          <a:srcRect l="27729" r="28058"/>
          <a:stretch/>
        </p:blipFill>
        <p:spPr bwMode="auto">
          <a:xfrm>
            <a:off x="307975" y="1412776"/>
            <a:ext cx="5324711" cy="5145004"/>
          </a:xfrm>
          <a:prstGeom prst="rect">
            <a:avLst/>
          </a:prstGeom>
          <a:noFill/>
          <a:ln>
            <a:noFill/>
          </a:ln>
        </p:spPr>
      </p:pic>
      <p:sp>
        <p:nvSpPr>
          <p:cNvPr id="19" name="TextBox 18"/>
          <p:cNvSpPr txBox="1"/>
          <p:nvPr/>
        </p:nvSpPr>
        <p:spPr>
          <a:xfrm>
            <a:off x="4664162" y="2099525"/>
            <a:ext cx="4224437" cy="3323987"/>
          </a:xfrm>
          <a:prstGeom prst="rect">
            <a:avLst/>
          </a:prstGeom>
          <a:solidFill>
            <a:schemeClr val="accent1">
              <a:lumMod val="90000"/>
              <a:alpha val="82000"/>
            </a:schemeClr>
          </a:solidFill>
        </p:spPr>
        <p:txBody>
          <a:bodyPr wrap="square" rtlCol="0">
            <a:spAutoFit/>
          </a:bodyPr>
          <a:lstStyle/>
          <a:p>
            <a:pPr marL="285750" indent="-285750">
              <a:buFont typeface="Arial" pitchFamily="34" charset="0"/>
              <a:buChar char="•"/>
            </a:pPr>
            <a:r>
              <a:rPr lang="en-GB" sz="2400" dirty="0" smtClean="0"/>
              <a:t>Why analyse imagery?</a:t>
            </a:r>
          </a:p>
          <a:p>
            <a:pPr marL="285750" indent="-285750">
              <a:buFont typeface="Arial" pitchFamily="34" charset="0"/>
              <a:buChar char="•"/>
            </a:pPr>
            <a:r>
              <a:rPr lang="en-GB" sz="2400" dirty="0" smtClean="0"/>
              <a:t>Media and themes</a:t>
            </a:r>
          </a:p>
          <a:p>
            <a:pPr marL="285750" indent="-285750">
              <a:buFont typeface="Arial" pitchFamily="34" charset="0"/>
              <a:buChar char="•"/>
            </a:pPr>
            <a:r>
              <a:rPr lang="en-GB" sz="2400" dirty="0" smtClean="0"/>
              <a:t>Reading images</a:t>
            </a:r>
          </a:p>
          <a:p>
            <a:pPr marL="285750" indent="-285750">
              <a:buFont typeface="Arial" pitchFamily="34" charset="0"/>
              <a:buChar char="•"/>
            </a:pPr>
            <a:r>
              <a:rPr lang="en-GB" sz="2400" dirty="0" smtClean="0"/>
              <a:t>Reading a building</a:t>
            </a:r>
          </a:p>
          <a:p>
            <a:pPr marL="285750" indent="-285750">
              <a:buFont typeface="Arial" pitchFamily="34" charset="0"/>
              <a:buChar char="•"/>
            </a:pPr>
            <a:r>
              <a:rPr lang="en-GB" sz="2400" dirty="0" smtClean="0"/>
              <a:t>Objects and artefacts</a:t>
            </a:r>
          </a:p>
          <a:p>
            <a:pPr marL="285750" indent="-285750">
              <a:buFont typeface="Arial" pitchFamily="34" charset="0"/>
              <a:buChar char="•"/>
            </a:pPr>
            <a:r>
              <a:rPr lang="en-GB" sz="2400" dirty="0" smtClean="0"/>
              <a:t>Using images</a:t>
            </a:r>
          </a:p>
          <a:p>
            <a:pPr marL="285750" indent="-285750">
              <a:buFont typeface="Arial" pitchFamily="34" charset="0"/>
              <a:buChar char="•"/>
            </a:pPr>
            <a:r>
              <a:rPr lang="en-GB" sz="2400" dirty="0" smtClean="0"/>
              <a:t>Suggested activities</a:t>
            </a:r>
          </a:p>
          <a:p>
            <a:pPr marL="285750" indent="-285750">
              <a:buFont typeface="Arial" pitchFamily="34" charset="0"/>
              <a:buChar char="•"/>
            </a:pPr>
            <a:r>
              <a:rPr lang="en-GB" sz="2400" dirty="0" smtClean="0"/>
              <a:t>Further reading</a:t>
            </a:r>
          </a:p>
          <a:p>
            <a:endParaRPr lang="en-GB" dirty="0"/>
          </a:p>
        </p:txBody>
      </p:sp>
    </p:spTree>
    <p:extLst>
      <p:ext uri="{BB962C8B-B14F-4D97-AF65-F5344CB8AC3E}">
        <p14:creationId xmlns:p14="http://schemas.microsoft.com/office/powerpoint/2010/main" val="2904277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476672"/>
            <a:ext cx="6840760" cy="769441"/>
          </a:xfrm>
          <a:prstGeom prst="rect">
            <a:avLst/>
          </a:prstGeom>
          <a:noFill/>
        </p:spPr>
        <p:txBody>
          <a:bodyPr wrap="square" rtlCol="0">
            <a:spAutoFit/>
          </a:bodyPr>
          <a:lstStyle/>
          <a:p>
            <a:pPr algn="ctr"/>
            <a:r>
              <a:rPr lang="en-GB" sz="4400" b="1" dirty="0" smtClean="0">
                <a:solidFill>
                  <a:srgbClr val="800080"/>
                </a:solidFill>
                <a:latin typeface="+mj-lt"/>
              </a:rPr>
              <a:t>Thinking about imagery</a:t>
            </a:r>
            <a:endParaRPr lang="en-GB" sz="3600" dirty="0">
              <a:solidFill>
                <a:srgbClr val="800080"/>
              </a:solidFill>
              <a:latin typeface="+mj-lt"/>
            </a:endParaRPr>
          </a:p>
        </p:txBody>
      </p:sp>
      <p:sp>
        <p:nvSpPr>
          <p:cNvPr id="3" name="TextBox 2"/>
          <p:cNvSpPr txBox="1"/>
          <p:nvPr/>
        </p:nvSpPr>
        <p:spPr>
          <a:xfrm>
            <a:off x="611560" y="1628800"/>
            <a:ext cx="7992888" cy="461665"/>
          </a:xfrm>
          <a:prstGeom prst="rect">
            <a:avLst/>
          </a:prstGeom>
          <a:noFill/>
        </p:spPr>
        <p:txBody>
          <a:bodyPr wrap="square" rtlCol="0">
            <a:spAutoFit/>
          </a:bodyPr>
          <a:lstStyle/>
          <a:p>
            <a:pPr marL="285750" indent="-285750">
              <a:buFont typeface="Arial" pitchFamily="34" charset="0"/>
              <a:buChar char="•"/>
            </a:pPr>
            <a:r>
              <a:rPr lang="en-GB" sz="2400" dirty="0" smtClean="0"/>
              <a:t>Why analyse imagery?</a:t>
            </a:r>
            <a:endParaRPr lang="en-GB" sz="2400" dirty="0"/>
          </a:p>
        </p:txBody>
      </p:sp>
      <p:sp>
        <p:nvSpPr>
          <p:cNvPr id="6" name="TextBox 5"/>
          <p:cNvSpPr txBox="1"/>
          <p:nvPr/>
        </p:nvSpPr>
        <p:spPr>
          <a:xfrm>
            <a:off x="630199" y="2267744"/>
            <a:ext cx="7992888" cy="830997"/>
          </a:xfrm>
          <a:prstGeom prst="rect">
            <a:avLst/>
          </a:prstGeom>
          <a:noFill/>
        </p:spPr>
        <p:txBody>
          <a:bodyPr wrap="square" rtlCol="0">
            <a:spAutoFit/>
          </a:bodyPr>
          <a:lstStyle/>
          <a:p>
            <a:pPr marL="285750" indent="-285750">
              <a:buFont typeface="Arial" pitchFamily="34" charset="0"/>
              <a:buChar char="•"/>
            </a:pPr>
            <a:r>
              <a:rPr lang="en-GB" sz="2400" dirty="0" smtClean="0"/>
              <a:t>Story telling – using images and objects to tell stories about ourselves and the world around us</a:t>
            </a:r>
            <a:endParaRPr lang="en-GB" sz="2400" dirty="0"/>
          </a:p>
        </p:txBody>
      </p:sp>
      <p:sp>
        <p:nvSpPr>
          <p:cNvPr id="7" name="TextBox 6"/>
          <p:cNvSpPr txBox="1"/>
          <p:nvPr/>
        </p:nvSpPr>
        <p:spPr>
          <a:xfrm>
            <a:off x="658449" y="3429000"/>
            <a:ext cx="7992888" cy="1200329"/>
          </a:xfrm>
          <a:prstGeom prst="rect">
            <a:avLst/>
          </a:prstGeom>
          <a:noFill/>
        </p:spPr>
        <p:txBody>
          <a:bodyPr wrap="square" rtlCol="0">
            <a:spAutoFit/>
          </a:bodyPr>
          <a:lstStyle/>
          <a:p>
            <a:pPr marL="285750" indent="-285750">
              <a:buFont typeface="Arial" pitchFamily="34" charset="0"/>
              <a:buChar char="•"/>
            </a:pPr>
            <a:r>
              <a:rPr lang="en-GB" sz="2400" dirty="0" smtClean="0"/>
              <a:t>Key Skills – observation, analysis, identification, description, explanation, argument, awareness, self-expression, oral and literacy skills….</a:t>
            </a:r>
          </a:p>
        </p:txBody>
      </p:sp>
      <p:sp>
        <p:nvSpPr>
          <p:cNvPr id="8" name="TextBox 7"/>
          <p:cNvSpPr txBox="1"/>
          <p:nvPr/>
        </p:nvSpPr>
        <p:spPr>
          <a:xfrm>
            <a:off x="709486" y="4858515"/>
            <a:ext cx="7992888" cy="461665"/>
          </a:xfrm>
          <a:prstGeom prst="rect">
            <a:avLst/>
          </a:prstGeom>
          <a:noFill/>
        </p:spPr>
        <p:txBody>
          <a:bodyPr wrap="square" rtlCol="0">
            <a:spAutoFit/>
          </a:bodyPr>
          <a:lstStyle/>
          <a:p>
            <a:pPr marL="285750" indent="-285750">
              <a:buFont typeface="Arial" pitchFamily="34" charset="0"/>
              <a:buChar char="•"/>
            </a:pPr>
            <a:r>
              <a:rPr lang="en-GB" sz="2400" dirty="0" smtClean="0"/>
              <a:t>Treat imagery the as you would any written text</a:t>
            </a:r>
            <a:endParaRPr lang="en-GB" sz="2400" dirty="0"/>
          </a:p>
        </p:txBody>
      </p:sp>
      <p:sp>
        <p:nvSpPr>
          <p:cNvPr id="9" name="TextBox 8"/>
          <p:cNvSpPr txBox="1"/>
          <p:nvPr/>
        </p:nvSpPr>
        <p:spPr>
          <a:xfrm>
            <a:off x="669493" y="5301208"/>
            <a:ext cx="7992888" cy="1200329"/>
          </a:xfrm>
          <a:prstGeom prst="rect">
            <a:avLst/>
          </a:prstGeom>
          <a:noFill/>
        </p:spPr>
        <p:txBody>
          <a:bodyPr wrap="square" rtlCol="0">
            <a:spAutoFit/>
          </a:bodyPr>
          <a:lstStyle/>
          <a:p>
            <a:pPr marL="1657350" lvl="3" indent="-285750">
              <a:buFont typeface="Arial" pitchFamily="34" charset="0"/>
              <a:buChar char="•"/>
            </a:pPr>
            <a:r>
              <a:rPr lang="en-GB" sz="2400" dirty="0" smtClean="0"/>
              <a:t>Interrogate </a:t>
            </a:r>
          </a:p>
          <a:p>
            <a:pPr marL="1657350" lvl="3" indent="-285750">
              <a:buFont typeface="Arial" pitchFamily="34" charset="0"/>
              <a:buChar char="•"/>
            </a:pPr>
            <a:r>
              <a:rPr lang="en-GB" sz="2400" dirty="0" smtClean="0"/>
              <a:t>Question</a:t>
            </a:r>
          </a:p>
          <a:p>
            <a:pPr marL="1657350" lvl="3" indent="-285750">
              <a:buFont typeface="Arial" pitchFamily="34" charset="0"/>
              <a:buChar char="•"/>
            </a:pPr>
            <a:r>
              <a:rPr lang="en-GB" sz="2400" dirty="0" smtClean="0"/>
              <a:t>Analyse</a:t>
            </a:r>
            <a:endParaRPr lang="en-GB" sz="2400" dirty="0"/>
          </a:p>
        </p:txBody>
      </p:sp>
    </p:spTree>
    <p:extLst>
      <p:ext uri="{BB962C8B-B14F-4D97-AF65-F5344CB8AC3E}">
        <p14:creationId xmlns:p14="http://schemas.microsoft.com/office/powerpoint/2010/main" val="28701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7276" y="1088563"/>
            <a:ext cx="144016" cy="5400600"/>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11560" y="1088565"/>
            <a:ext cx="3168352" cy="584775"/>
          </a:xfrm>
          <a:prstGeom prst="rect">
            <a:avLst/>
          </a:prstGeom>
          <a:noFill/>
        </p:spPr>
        <p:txBody>
          <a:bodyPr wrap="square" rtlCol="0">
            <a:spAutoFit/>
          </a:bodyPr>
          <a:lstStyle/>
          <a:p>
            <a:pPr algn="ctr"/>
            <a:r>
              <a:rPr lang="en-GB" sz="3200" b="1" dirty="0" smtClean="0">
                <a:solidFill>
                  <a:srgbClr val="800080"/>
                </a:solidFill>
              </a:rPr>
              <a:t>Media</a:t>
            </a:r>
            <a:endParaRPr lang="en-GB" sz="3200" b="1" dirty="0">
              <a:solidFill>
                <a:srgbClr val="800080"/>
              </a:solidFill>
            </a:endParaRPr>
          </a:p>
        </p:txBody>
      </p:sp>
      <p:sp>
        <p:nvSpPr>
          <p:cNvPr id="7" name="TextBox 6"/>
          <p:cNvSpPr txBox="1"/>
          <p:nvPr/>
        </p:nvSpPr>
        <p:spPr>
          <a:xfrm>
            <a:off x="5489698" y="1088563"/>
            <a:ext cx="3168352" cy="584775"/>
          </a:xfrm>
          <a:prstGeom prst="rect">
            <a:avLst/>
          </a:prstGeom>
          <a:noFill/>
        </p:spPr>
        <p:txBody>
          <a:bodyPr wrap="square" rtlCol="0">
            <a:spAutoFit/>
          </a:bodyPr>
          <a:lstStyle/>
          <a:p>
            <a:pPr algn="ctr"/>
            <a:r>
              <a:rPr lang="en-GB" sz="3200" b="1" dirty="0" smtClean="0">
                <a:solidFill>
                  <a:srgbClr val="800080"/>
                </a:solidFill>
              </a:rPr>
              <a:t>Themes</a:t>
            </a:r>
            <a:endParaRPr lang="en-GB" sz="3200" b="1" dirty="0">
              <a:solidFill>
                <a:srgbClr val="800080"/>
              </a:solidFill>
            </a:endParaRPr>
          </a:p>
        </p:txBody>
      </p:sp>
      <p:sp>
        <p:nvSpPr>
          <p:cNvPr id="8" name="TextBox 4"/>
          <p:cNvSpPr txBox="1">
            <a:spLocks noChangeArrowheads="1"/>
          </p:cNvSpPr>
          <p:nvPr/>
        </p:nvSpPr>
        <p:spPr bwMode="auto">
          <a:xfrm>
            <a:off x="468313" y="1773238"/>
            <a:ext cx="1727423" cy="400110"/>
          </a:xfrm>
          <a:prstGeom prst="rect">
            <a:avLst/>
          </a:prstGeom>
          <a:noFill/>
          <a:ln w="9525">
            <a:noFill/>
            <a:miter lim="800000"/>
            <a:headEnd/>
            <a:tailEnd/>
          </a:ln>
        </p:spPr>
        <p:txBody>
          <a:bodyPr wrap="square">
            <a:spAutoFit/>
          </a:bodyPr>
          <a:lstStyle/>
          <a:p>
            <a:pPr>
              <a:defRPr/>
            </a:pPr>
            <a:r>
              <a:rPr lang="en-GB" sz="2000" dirty="0">
                <a:solidFill>
                  <a:schemeClr val="accent6">
                    <a:lumMod val="50000"/>
                  </a:schemeClr>
                </a:solidFill>
                <a:latin typeface="Arial" pitchFamily="34" charset="0"/>
                <a:cs typeface="Arial" pitchFamily="34" charset="0"/>
              </a:rPr>
              <a:t>Photography</a:t>
            </a:r>
          </a:p>
        </p:txBody>
      </p:sp>
      <p:sp>
        <p:nvSpPr>
          <p:cNvPr id="9" name="TextBox 5"/>
          <p:cNvSpPr txBox="1">
            <a:spLocks noChangeArrowheads="1"/>
          </p:cNvSpPr>
          <p:nvPr/>
        </p:nvSpPr>
        <p:spPr bwMode="auto">
          <a:xfrm>
            <a:off x="2411412" y="1844675"/>
            <a:ext cx="1656532" cy="400110"/>
          </a:xfrm>
          <a:prstGeom prst="rect">
            <a:avLst/>
          </a:prstGeom>
          <a:noFill/>
          <a:ln w="9525">
            <a:noFill/>
            <a:miter lim="800000"/>
            <a:headEnd/>
            <a:tailEnd/>
          </a:ln>
        </p:spPr>
        <p:txBody>
          <a:bodyPr wrap="square">
            <a:spAutoFit/>
          </a:bodyPr>
          <a:lstStyle/>
          <a:p>
            <a:pPr>
              <a:defRPr/>
            </a:pPr>
            <a:r>
              <a:rPr lang="en-GB" sz="2000" dirty="0">
                <a:solidFill>
                  <a:schemeClr val="accent6">
                    <a:lumMod val="50000"/>
                  </a:schemeClr>
                </a:solidFill>
                <a:latin typeface="Arial" pitchFamily="34" charset="0"/>
                <a:cs typeface="Arial" pitchFamily="34" charset="0"/>
              </a:rPr>
              <a:t>Architecture</a:t>
            </a:r>
          </a:p>
        </p:txBody>
      </p:sp>
      <p:sp>
        <p:nvSpPr>
          <p:cNvPr id="10" name="TextBox 6"/>
          <p:cNvSpPr txBox="1">
            <a:spLocks noChangeArrowheads="1"/>
          </p:cNvSpPr>
          <p:nvPr/>
        </p:nvSpPr>
        <p:spPr bwMode="auto">
          <a:xfrm>
            <a:off x="2842746" y="3037368"/>
            <a:ext cx="1152525" cy="400110"/>
          </a:xfrm>
          <a:prstGeom prst="rect">
            <a:avLst/>
          </a:prstGeom>
          <a:noFill/>
          <a:ln w="9525">
            <a:noFill/>
            <a:miter lim="800000"/>
            <a:headEnd/>
            <a:tailEnd/>
          </a:ln>
        </p:spPr>
        <p:txBody>
          <a:bodyPr>
            <a:spAutoFit/>
          </a:bodyPr>
          <a:lstStyle/>
          <a:p>
            <a:pPr>
              <a:defRPr/>
            </a:pPr>
            <a:r>
              <a:rPr lang="en-GB" sz="2000" dirty="0">
                <a:solidFill>
                  <a:schemeClr val="accent6">
                    <a:lumMod val="50000"/>
                  </a:schemeClr>
                </a:solidFill>
                <a:latin typeface="Arial" pitchFamily="34" charset="0"/>
                <a:cs typeface="Arial" pitchFamily="34" charset="0"/>
              </a:rPr>
              <a:t>Fine Art</a:t>
            </a:r>
          </a:p>
        </p:txBody>
      </p:sp>
      <p:sp>
        <p:nvSpPr>
          <p:cNvPr id="11" name="TextBox 7"/>
          <p:cNvSpPr txBox="1">
            <a:spLocks noChangeArrowheads="1"/>
          </p:cNvSpPr>
          <p:nvPr/>
        </p:nvSpPr>
        <p:spPr bwMode="auto">
          <a:xfrm>
            <a:off x="900112" y="2487320"/>
            <a:ext cx="1728787" cy="400110"/>
          </a:xfrm>
          <a:prstGeom prst="rect">
            <a:avLst/>
          </a:prstGeom>
          <a:noFill/>
          <a:ln w="9525">
            <a:noFill/>
            <a:miter lim="800000"/>
            <a:headEnd/>
            <a:tailEnd/>
          </a:ln>
        </p:spPr>
        <p:txBody>
          <a:bodyPr>
            <a:spAutoFit/>
          </a:bodyPr>
          <a:lstStyle/>
          <a:p>
            <a:pPr>
              <a:defRPr/>
            </a:pPr>
            <a:r>
              <a:rPr lang="en-GB" sz="2000" dirty="0">
                <a:solidFill>
                  <a:schemeClr val="accent6">
                    <a:lumMod val="50000"/>
                  </a:schemeClr>
                </a:solidFill>
                <a:latin typeface="Arial" pitchFamily="34" charset="0"/>
                <a:cs typeface="Arial" pitchFamily="34" charset="0"/>
              </a:rPr>
              <a:t>Advertising</a:t>
            </a:r>
          </a:p>
        </p:txBody>
      </p:sp>
      <p:sp>
        <p:nvSpPr>
          <p:cNvPr id="12" name="TextBox 8"/>
          <p:cNvSpPr txBox="1">
            <a:spLocks noChangeArrowheads="1"/>
          </p:cNvSpPr>
          <p:nvPr/>
        </p:nvSpPr>
        <p:spPr bwMode="auto">
          <a:xfrm>
            <a:off x="539750" y="3068638"/>
            <a:ext cx="1367954" cy="400110"/>
          </a:xfrm>
          <a:prstGeom prst="rect">
            <a:avLst/>
          </a:prstGeom>
          <a:noFill/>
          <a:ln w="9525">
            <a:noFill/>
            <a:miter lim="800000"/>
            <a:headEnd/>
            <a:tailEnd/>
          </a:ln>
        </p:spPr>
        <p:txBody>
          <a:bodyPr wrap="square">
            <a:spAutoFit/>
          </a:bodyPr>
          <a:lstStyle/>
          <a:p>
            <a:pPr>
              <a:defRPr/>
            </a:pPr>
            <a:r>
              <a:rPr lang="en-GB" sz="2000" dirty="0">
                <a:solidFill>
                  <a:schemeClr val="accent6">
                    <a:lumMod val="50000"/>
                  </a:schemeClr>
                </a:solidFill>
                <a:latin typeface="Arial" pitchFamily="34" charset="0"/>
                <a:cs typeface="Arial" pitchFamily="34" charset="0"/>
              </a:rPr>
              <a:t>Clothing</a:t>
            </a:r>
          </a:p>
        </p:txBody>
      </p:sp>
      <p:sp>
        <p:nvSpPr>
          <p:cNvPr id="13" name="TextBox 11"/>
          <p:cNvSpPr txBox="1">
            <a:spLocks noChangeArrowheads="1"/>
          </p:cNvSpPr>
          <p:nvPr/>
        </p:nvSpPr>
        <p:spPr bwMode="auto">
          <a:xfrm>
            <a:off x="544428" y="3900548"/>
            <a:ext cx="1584325" cy="400110"/>
          </a:xfrm>
          <a:prstGeom prst="rect">
            <a:avLst/>
          </a:prstGeom>
          <a:noFill/>
          <a:ln w="9525">
            <a:noFill/>
            <a:miter lim="800000"/>
            <a:headEnd/>
            <a:tailEnd/>
          </a:ln>
        </p:spPr>
        <p:txBody>
          <a:bodyPr wrap="square">
            <a:spAutoFit/>
          </a:bodyPr>
          <a:lstStyle/>
          <a:p>
            <a:pPr>
              <a:defRPr/>
            </a:pPr>
            <a:r>
              <a:rPr lang="en-GB" sz="2000" dirty="0">
                <a:solidFill>
                  <a:schemeClr val="accent6">
                    <a:lumMod val="50000"/>
                  </a:schemeClr>
                </a:solidFill>
                <a:latin typeface="Arial" pitchFamily="34" charset="0"/>
                <a:cs typeface="Arial" pitchFamily="34" charset="0"/>
              </a:rPr>
              <a:t>Packaging</a:t>
            </a:r>
          </a:p>
        </p:txBody>
      </p:sp>
      <p:sp>
        <p:nvSpPr>
          <p:cNvPr id="14" name="TextBox 13"/>
          <p:cNvSpPr txBox="1">
            <a:spLocks noChangeArrowheads="1"/>
          </p:cNvSpPr>
          <p:nvPr/>
        </p:nvSpPr>
        <p:spPr bwMode="auto">
          <a:xfrm>
            <a:off x="1979613" y="4349780"/>
            <a:ext cx="1944687" cy="400110"/>
          </a:xfrm>
          <a:prstGeom prst="rect">
            <a:avLst/>
          </a:prstGeom>
          <a:noFill/>
          <a:ln w="9525">
            <a:noFill/>
            <a:miter lim="800000"/>
            <a:headEnd/>
            <a:tailEnd/>
          </a:ln>
        </p:spPr>
        <p:txBody>
          <a:bodyPr>
            <a:spAutoFit/>
          </a:bodyPr>
          <a:lstStyle/>
          <a:p>
            <a:pPr>
              <a:defRPr/>
            </a:pPr>
            <a:r>
              <a:rPr lang="en-GB" sz="2000" dirty="0">
                <a:solidFill>
                  <a:schemeClr val="accent6">
                    <a:lumMod val="50000"/>
                  </a:schemeClr>
                </a:solidFill>
                <a:latin typeface="Arial" pitchFamily="34" charset="0"/>
                <a:cs typeface="Arial" pitchFamily="34" charset="0"/>
              </a:rPr>
              <a:t>Digital/ Cyber </a:t>
            </a:r>
          </a:p>
        </p:txBody>
      </p:sp>
      <p:sp>
        <p:nvSpPr>
          <p:cNvPr id="15" name="TextBox 15"/>
          <p:cNvSpPr txBox="1">
            <a:spLocks noChangeArrowheads="1"/>
          </p:cNvSpPr>
          <p:nvPr/>
        </p:nvSpPr>
        <p:spPr bwMode="auto">
          <a:xfrm>
            <a:off x="2700338" y="5229225"/>
            <a:ext cx="1223962" cy="400110"/>
          </a:xfrm>
          <a:prstGeom prst="rect">
            <a:avLst/>
          </a:prstGeom>
          <a:noFill/>
          <a:ln w="9525">
            <a:noFill/>
            <a:miter lim="800000"/>
            <a:headEnd/>
            <a:tailEnd/>
          </a:ln>
        </p:spPr>
        <p:txBody>
          <a:bodyPr>
            <a:spAutoFit/>
          </a:bodyPr>
          <a:lstStyle/>
          <a:p>
            <a:pPr>
              <a:defRPr/>
            </a:pPr>
            <a:r>
              <a:rPr lang="en-GB" sz="2000" dirty="0">
                <a:solidFill>
                  <a:schemeClr val="accent6">
                    <a:lumMod val="50000"/>
                  </a:schemeClr>
                </a:solidFill>
                <a:latin typeface="Arial" pitchFamily="34" charset="0"/>
                <a:cs typeface="Arial" pitchFamily="34" charset="0"/>
              </a:rPr>
              <a:t>Products</a:t>
            </a:r>
          </a:p>
        </p:txBody>
      </p:sp>
      <p:sp>
        <p:nvSpPr>
          <p:cNvPr id="16" name="TextBox 16"/>
          <p:cNvSpPr txBox="1">
            <a:spLocks noChangeArrowheads="1"/>
          </p:cNvSpPr>
          <p:nvPr/>
        </p:nvSpPr>
        <p:spPr bwMode="auto">
          <a:xfrm>
            <a:off x="2771849" y="2476530"/>
            <a:ext cx="1008063" cy="400110"/>
          </a:xfrm>
          <a:prstGeom prst="rect">
            <a:avLst/>
          </a:prstGeom>
          <a:noFill/>
          <a:ln w="9525">
            <a:noFill/>
            <a:miter lim="800000"/>
            <a:headEnd/>
            <a:tailEnd/>
          </a:ln>
        </p:spPr>
        <p:txBody>
          <a:bodyPr>
            <a:spAutoFit/>
          </a:bodyPr>
          <a:lstStyle/>
          <a:p>
            <a:pPr>
              <a:defRPr/>
            </a:pPr>
            <a:r>
              <a:rPr lang="en-GB" sz="2000" dirty="0">
                <a:solidFill>
                  <a:schemeClr val="accent6">
                    <a:lumMod val="50000"/>
                  </a:schemeClr>
                </a:solidFill>
                <a:latin typeface="Arial" pitchFamily="34" charset="0"/>
                <a:cs typeface="Arial" pitchFamily="34" charset="0"/>
              </a:rPr>
              <a:t>Maps</a:t>
            </a:r>
          </a:p>
        </p:txBody>
      </p:sp>
      <p:sp>
        <p:nvSpPr>
          <p:cNvPr id="17" name="TextBox 17"/>
          <p:cNvSpPr txBox="1">
            <a:spLocks noChangeArrowheads="1"/>
          </p:cNvSpPr>
          <p:nvPr/>
        </p:nvSpPr>
        <p:spPr bwMode="auto">
          <a:xfrm>
            <a:off x="2914725" y="6005543"/>
            <a:ext cx="865187" cy="400110"/>
          </a:xfrm>
          <a:prstGeom prst="rect">
            <a:avLst/>
          </a:prstGeom>
          <a:noFill/>
          <a:ln w="9525">
            <a:noFill/>
            <a:miter lim="800000"/>
            <a:headEnd/>
            <a:tailEnd/>
          </a:ln>
        </p:spPr>
        <p:txBody>
          <a:bodyPr>
            <a:spAutoFit/>
          </a:bodyPr>
          <a:lstStyle/>
          <a:p>
            <a:pPr>
              <a:defRPr/>
            </a:pPr>
            <a:r>
              <a:rPr lang="en-GB" sz="2000" dirty="0">
                <a:solidFill>
                  <a:schemeClr val="accent6">
                    <a:lumMod val="50000"/>
                  </a:schemeClr>
                </a:solidFill>
                <a:latin typeface="Arial" pitchFamily="34" charset="0"/>
                <a:cs typeface="Arial" pitchFamily="34" charset="0"/>
              </a:rPr>
              <a:t>Flags</a:t>
            </a:r>
          </a:p>
        </p:txBody>
      </p:sp>
      <p:sp>
        <p:nvSpPr>
          <p:cNvPr id="18" name="TextBox 19"/>
          <p:cNvSpPr txBox="1">
            <a:spLocks noChangeArrowheads="1"/>
          </p:cNvSpPr>
          <p:nvPr/>
        </p:nvSpPr>
        <p:spPr bwMode="auto">
          <a:xfrm>
            <a:off x="864393" y="4829115"/>
            <a:ext cx="1152525" cy="400110"/>
          </a:xfrm>
          <a:prstGeom prst="rect">
            <a:avLst/>
          </a:prstGeom>
          <a:noFill/>
          <a:ln w="9525">
            <a:noFill/>
            <a:miter lim="800000"/>
            <a:headEnd/>
            <a:tailEnd/>
          </a:ln>
        </p:spPr>
        <p:txBody>
          <a:bodyPr>
            <a:spAutoFit/>
          </a:bodyPr>
          <a:lstStyle/>
          <a:p>
            <a:pPr>
              <a:defRPr/>
            </a:pPr>
            <a:r>
              <a:rPr lang="en-GB" sz="2000" dirty="0">
                <a:solidFill>
                  <a:schemeClr val="accent6">
                    <a:lumMod val="50000"/>
                  </a:schemeClr>
                </a:solidFill>
                <a:latin typeface="Arial" pitchFamily="34" charset="0"/>
                <a:cs typeface="Arial" pitchFamily="34" charset="0"/>
              </a:rPr>
              <a:t>Film/ TV</a:t>
            </a:r>
          </a:p>
        </p:txBody>
      </p:sp>
      <p:sp>
        <p:nvSpPr>
          <p:cNvPr id="19" name="TextBox 20"/>
          <p:cNvSpPr txBox="1">
            <a:spLocks noChangeArrowheads="1"/>
          </p:cNvSpPr>
          <p:nvPr/>
        </p:nvSpPr>
        <p:spPr bwMode="auto">
          <a:xfrm>
            <a:off x="900112" y="5805488"/>
            <a:ext cx="1512887" cy="400110"/>
          </a:xfrm>
          <a:prstGeom prst="rect">
            <a:avLst/>
          </a:prstGeom>
          <a:noFill/>
          <a:ln w="9525">
            <a:noFill/>
            <a:miter lim="800000"/>
            <a:headEnd/>
            <a:tailEnd/>
          </a:ln>
        </p:spPr>
        <p:txBody>
          <a:bodyPr wrap="square">
            <a:spAutoFit/>
          </a:bodyPr>
          <a:lstStyle/>
          <a:p>
            <a:pPr>
              <a:defRPr/>
            </a:pPr>
            <a:r>
              <a:rPr lang="en-GB" sz="2000" dirty="0">
                <a:solidFill>
                  <a:schemeClr val="accent6">
                    <a:lumMod val="50000"/>
                  </a:schemeClr>
                </a:solidFill>
                <a:latin typeface="Arial" pitchFamily="34" charset="0"/>
                <a:cs typeface="Arial" pitchFamily="34" charset="0"/>
              </a:rPr>
              <a:t>Animation</a:t>
            </a:r>
          </a:p>
        </p:txBody>
      </p:sp>
      <p:sp>
        <p:nvSpPr>
          <p:cNvPr id="20" name="TextBox 21"/>
          <p:cNvSpPr txBox="1">
            <a:spLocks noChangeArrowheads="1"/>
          </p:cNvSpPr>
          <p:nvPr/>
        </p:nvSpPr>
        <p:spPr bwMode="auto">
          <a:xfrm>
            <a:off x="2267074" y="3588808"/>
            <a:ext cx="1152277" cy="400110"/>
          </a:xfrm>
          <a:prstGeom prst="rect">
            <a:avLst/>
          </a:prstGeom>
          <a:noFill/>
          <a:ln w="9525">
            <a:noFill/>
            <a:miter lim="800000"/>
            <a:headEnd/>
            <a:tailEnd/>
          </a:ln>
        </p:spPr>
        <p:txBody>
          <a:bodyPr wrap="square">
            <a:spAutoFit/>
          </a:bodyPr>
          <a:lstStyle/>
          <a:p>
            <a:pPr>
              <a:defRPr/>
            </a:pPr>
            <a:r>
              <a:rPr lang="en-GB" sz="2000" dirty="0">
                <a:solidFill>
                  <a:schemeClr val="accent6">
                    <a:lumMod val="50000"/>
                  </a:schemeClr>
                </a:solidFill>
                <a:latin typeface="Arial" pitchFamily="34" charset="0"/>
                <a:cs typeface="Arial" pitchFamily="34" charset="0"/>
              </a:rPr>
              <a:t>Graffiti </a:t>
            </a:r>
          </a:p>
        </p:txBody>
      </p:sp>
      <p:sp>
        <p:nvSpPr>
          <p:cNvPr id="21" name="TextBox 4"/>
          <p:cNvSpPr txBox="1">
            <a:spLocks noChangeArrowheads="1"/>
          </p:cNvSpPr>
          <p:nvPr/>
        </p:nvSpPr>
        <p:spPr bwMode="auto">
          <a:xfrm>
            <a:off x="5940425" y="1844675"/>
            <a:ext cx="1296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Gender</a:t>
            </a:r>
          </a:p>
        </p:txBody>
      </p:sp>
      <p:sp>
        <p:nvSpPr>
          <p:cNvPr id="22" name="TextBox 5"/>
          <p:cNvSpPr txBox="1">
            <a:spLocks noChangeArrowheads="1"/>
          </p:cNvSpPr>
          <p:nvPr/>
        </p:nvSpPr>
        <p:spPr bwMode="auto">
          <a:xfrm>
            <a:off x="5389723" y="2244785"/>
            <a:ext cx="865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Race</a:t>
            </a:r>
          </a:p>
        </p:txBody>
      </p:sp>
      <p:sp>
        <p:nvSpPr>
          <p:cNvPr id="23" name="TextBox 6"/>
          <p:cNvSpPr txBox="1">
            <a:spLocks noChangeArrowheads="1"/>
          </p:cNvSpPr>
          <p:nvPr/>
        </p:nvSpPr>
        <p:spPr bwMode="auto">
          <a:xfrm>
            <a:off x="7362650" y="2905441"/>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Religion</a:t>
            </a:r>
          </a:p>
        </p:txBody>
      </p:sp>
      <p:sp>
        <p:nvSpPr>
          <p:cNvPr id="24" name="TextBox 7"/>
          <p:cNvSpPr txBox="1">
            <a:spLocks noChangeArrowheads="1"/>
          </p:cNvSpPr>
          <p:nvPr/>
        </p:nvSpPr>
        <p:spPr bwMode="auto">
          <a:xfrm>
            <a:off x="4957314" y="4191339"/>
            <a:ext cx="1439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Authorship</a:t>
            </a:r>
          </a:p>
        </p:txBody>
      </p:sp>
      <p:sp>
        <p:nvSpPr>
          <p:cNvPr id="25" name="TextBox 8"/>
          <p:cNvSpPr txBox="1">
            <a:spLocks noChangeArrowheads="1"/>
          </p:cNvSpPr>
          <p:nvPr/>
        </p:nvSpPr>
        <p:spPr bwMode="auto">
          <a:xfrm>
            <a:off x="7596188" y="5229225"/>
            <a:ext cx="1152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Viewer</a:t>
            </a:r>
          </a:p>
        </p:txBody>
      </p:sp>
      <p:sp>
        <p:nvSpPr>
          <p:cNvPr id="26" name="TextBox 9"/>
          <p:cNvSpPr txBox="1">
            <a:spLocks noChangeArrowheads="1"/>
          </p:cNvSpPr>
          <p:nvPr/>
        </p:nvSpPr>
        <p:spPr bwMode="auto">
          <a:xfrm>
            <a:off x="6841331" y="2348880"/>
            <a:ext cx="180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The Canon</a:t>
            </a:r>
          </a:p>
        </p:txBody>
      </p:sp>
      <p:sp>
        <p:nvSpPr>
          <p:cNvPr id="27" name="TextBox 10"/>
          <p:cNvSpPr txBox="1">
            <a:spLocks noChangeArrowheads="1"/>
          </p:cNvSpPr>
          <p:nvPr/>
        </p:nvSpPr>
        <p:spPr bwMode="auto">
          <a:xfrm>
            <a:off x="6674534" y="4164256"/>
            <a:ext cx="2304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Space and Place</a:t>
            </a:r>
          </a:p>
        </p:txBody>
      </p:sp>
      <p:sp>
        <p:nvSpPr>
          <p:cNvPr id="28" name="TextBox 11"/>
          <p:cNvSpPr txBox="1">
            <a:spLocks noChangeArrowheads="1"/>
          </p:cNvSpPr>
          <p:nvPr/>
        </p:nvSpPr>
        <p:spPr bwMode="auto">
          <a:xfrm>
            <a:off x="5364163" y="3500438"/>
            <a:ext cx="115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Memory</a:t>
            </a:r>
          </a:p>
        </p:txBody>
      </p:sp>
      <p:sp>
        <p:nvSpPr>
          <p:cNvPr id="29" name="TextBox 12"/>
          <p:cNvSpPr txBox="1">
            <a:spLocks noChangeArrowheads="1"/>
          </p:cNvSpPr>
          <p:nvPr/>
        </p:nvSpPr>
        <p:spPr bwMode="auto">
          <a:xfrm>
            <a:off x="5186167" y="2827788"/>
            <a:ext cx="1368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Sexuality</a:t>
            </a:r>
          </a:p>
        </p:txBody>
      </p:sp>
      <p:sp>
        <p:nvSpPr>
          <p:cNvPr id="30" name="TextBox 13"/>
          <p:cNvSpPr txBox="1">
            <a:spLocks noChangeArrowheads="1"/>
          </p:cNvSpPr>
          <p:nvPr/>
        </p:nvSpPr>
        <p:spPr bwMode="auto">
          <a:xfrm>
            <a:off x="5677246" y="4908610"/>
            <a:ext cx="1801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The Gallery</a:t>
            </a:r>
          </a:p>
        </p:txBody>
      </p:sp>
      <p:sp>
        <p:nvSpPr>
          <p:cNvPr id="31" name="TextBox 14"/>
          <p:cNvSpPr txBox="1">
            <a:spLocks noChangeArrowheads="1"/>
          </p:cNvSpPr>
          <p:nvPr/>
        </p:nvSpPr>
        <p:spPr bwMode="auto">
          <a:xfrm>
            <a:off x="5522009" y="5629335"/>
            <a:ext cx="115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Family</a:t>
            </a:r>
          </a:p>
        </p:txBody>
      </p:sp>
      <p:sp>
        <p:nvSpPr>
          <p:cNvPr id="32" name="TextBox 15"/>
          <p:cNvSpPr txBox="1">
            <a:spLocks noChangeArrowheads="1"/>
          </p:cNvSpPr>
          <p:nvPr/>
        </p:nvSpPr>
        <p:spPr bwMode="auto">
          <a:xfrm>
            <a:off x="7164388" y="5789643"/>
            <a:ext cx="1225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Narrative</a:t>
            </a:r>
          </a:p>
        </p:txBody>
      </p:sp>
      <p:sp>
        <p:nvSpPr>
          <p:cNvPr id="33" name="TextBox 36"/>
          <p:cNvSpPr txBox="1">
            <a:spLocks noChangeArrowheads="1"/>
          </p:cNvSpPr>
          <p:nvPr/>
        </p:nvSpPr>
        <p:spPr bwMode="auto">
          <a:xfrm>
            <a:off x="7092950" y="3659275"/>
            <a:ext cx="1366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solidFill>
                  <a:srgbClr val="0070C0"/>
                </a:solidFill>
              </a:rPr>
              <a:t>Ethnicity</a:t>
            </a:r>
          </a:p>
        </p:txBody>
      </p:sp>
    </p:spTree>
    <p:extLst>
      <p:ext uri="{BB962C8B-B14F-4D97-AF65-F5344CB8AC3E}">
        <p14:creationId xmlns:p14="http://schemas.microsoft.com/office/powerpoint/2010/main" val="184248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p:cTn id="104" dur="500" fill="hold"/>
                                        <p:tgtEl>
                                          <p:spTgt spid="28"/>
                                        </p:tgtEl>
                                        <p:attrNameLst>
                                          <p:attrName>ppt_w</p:attrName>
                                        </p:attrNameLst>
                                      </p:cBhvr>
                                      <p:tavLst>
                                        <p:tav tm="0">
                                          <p:val>
                                            <p:fltVal val="0"/>
                                          </p:val>
                                        </p:tav>
                                        <p:tav tm="100000">
                                          <p:val>
                                            <p:strVal val="#ppt_w"/>
                                          </p:val>
                                        </p:tav>
                                      </p:tavLst>
                                    </p:anim>
                                    <p:anim calcmode="lin" valueType="num">
                                      <p:cBhvr>
                                        <p:cTn id="105" dur="500" fill="hold"/>
                                        <p:tgtEl>
                                          <p:spTgt spid="28"/>
                                        </p:tgtEl>
                                        <p:attrNameLst>
                                          <p:attrName>ppt_h</p:attrName>
                                        </p:attrNameLst>
                                      </p:cBhvr>
                                      <p:tavLst>
                                        <p:tav tm="0">
                                          <p:val>
                                            <p:fltVal val="0"/>
                                          </p:val>
                                        </p:tav>
                                        <p:tav tm="100000">
                                          <p:val>
                                            <p:strVal val="#ppt_h"/>
                                          </p:val>
                                        </p:tav>
                                      </p:tavLst>
                                    </p:anim>
                                    <p:animEffect transition="in" filter="fade">
                                      <p:cBhvr>
                                        <p:cTn id="106" dur="500"/>
                                        <p:tgtEl>
                                          <p:spTgt spid="2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p:cTn id="114" dur="500" fill="hold"/>
                                        <p:tgtEl>
                                          <p:spTgt spid="30"/>
                                        </p:tgtEl>
                                        <p:attrNameLst>
                                          <p:attrName>ppt_w</p:attrName>
                                        </p:attrNameLst>
                                      </p:cBhvr>
                                      <p:tavLst>
                                        <p:tav tm="0">
                                          <p:val>
                                            <p:fltVal val="0"/>
                                          </p:val>
                                        </p:tav>
                                        <p:tav tm="100000">
                                          <p:val>
                                            <p:strVal val="#ppt_w"/>
                                          </p:val>
                                        </p:tav>
                                      </p:tavLst>
                                    </p:anim>
                                    <p:anim calcmode="lin" valueType="num">
                                      <p:cBhvr>
                                        <p:cTn id="115" dur="500" fill="hold"/>
                                        <p:tgtEl>
                                          <p:spTgt spid="30"/>
                                        </p:tgtEl>
                                        <p:attrNameLst>
                                          <p:attrName>ppt_h</p:attrName>
                                        </p:attrNameLst>
                                      </p:cBhvr>
                                      <p:tavLst>
                                        <p:tav tm="0">
                                          <p:val>
                                            <p:fltVal val="0"/>
                                          </p:val>
                                        </p:tav>
                                        <p:tav tm="100000">
                                          <p:val>
                                            <p:strVal val="#ppt_h"/>
                                          </p:val>
                                        </p:tav>
                                      </p:tavLst>
                                    </p:anim>
                                    <p:animEffect transition="in" filter="fade">
                                      <p:cBhvr>
                                        <p:cTn id="116" dur="500"/>
                                        <p:tgtEl>
                                          <p:spTgt spid="30"/>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500" fill="hold"/>
                                        <p:tgtEl>
                                          <p:spTgt spid="31"/>
                                        </p:tgtEl>
                                        <p:attrNameLst>
                                          <p:attrName>ppt_w</p:attrName>
                                        </p:attrNameLst>
                                      </p:cBhvr>
                                      <p:tavLst>
                                        <p:tav tm="0">
                                          <p:val>
                                            <p:fltVal val="0"/>
                                          </p:val>
                                        </p:tav>
                                        <p:tav tm="100000">
                                          <p:val>
                                            <p:strVal val="#ppt_w"/>
                                          </p:val>
                                        </p:tav>
                                      </p:tavLst>
                                    </p:anim>
                                    <p:anim calcmode="lin" valueType="num">
                                      <p:cBhvr>
                                        <p:cTn id="120" dur="500" fill="hold"/>
                                        <p:tgtEl>
                                          <p:spTgt spid="31"/>
                                        </p:tgtEl>
                                        <p:attrNameLst>
                                          <p:attrName>ppt_h</p:attrName>
                                        </p:attrNameLst>
                                      </p:cBhvr>
                                      <p:tavLst>
                                        <p:tav tm="0">
                                          <p:val>
                                            <p:fltVal val="0"/>
                                          </p:val>
                                        </p:tav>
                                        <p:tav tm="100000">
                                          <p:val>
                                            <p:strVal val="#ppt_h"/>
                                          </p:val>
                                        </p:tav>
                                      </p:tavLst>
                                    </p:anim>
                                    <p:animEffect transition="in" filter="fade">
                                      <p:cBhvr>
                                        <p:cTn id="121" dur="500"/>
                                        <p:tgtEl>
                                          <p:spTgt spid="3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2"/>
                                        </p:tgtEl>
                                        <p:attrNameLst>
                                          <p:attrName>style.visibility</p:attrName>
                                        </p:attrNameLst>
                                      </p:cBhvr>
                                      <p:to>
                                        <p:strVal val="visible"/>
                                      </p:to>
                                    </p:set>
                                    <p:anim calcmode="lin" valueType="num">
                                      <p:cBhvr>
                                        <p:cTn id="124" dur="500" fill="hold"/>
                                        <p:tgtEl>
                                          <p:spTgt spid="32"/>
                                        </p:tgtEl>
                                        <p:attrNameLst>
                                          <p:attrName>ppt_w</p:attrName>
                                        </p:attrNameLst>
                                      </p:cBhvr>
                                      <p:tavLst>
                                        <p:tav tm="0">
                                          <p:val>
                                            <p:fltVal val="0"/>
                                          </p:val>
                                        </p:tav>
                                        <p:tav tm="100000">
                                          <p:val>
                                            <p:strVal val="#ppt_w"/>
                                          </p:val>
                                        </p:tav>
                                      </p:tavLst>
                                    </p:anim>
                                    <p:anim calcmode="lin" valueType="num">
                                      <p:cBhvr>
                                        <p:cTn id="125" dur="500" fill="hold"/>
                                        <p:tgtEl>
                                          <p:spTgt spid="32"/>
                                        </p:tgtEl>
                                        <p:attrNameLst>
                                          <p:attrName>ppt_h</p:attrName>
                                        </p:attrNameLst>
                                      </p:cBhvr>
                                      <p:tavLst>
                                        <p:tav tm="0">
                                          <p:val>
                                            <p:fltVal val="0"/>
                                          </p:val>
                                        </p:tav>
                                        <p:tav tm="100000">
                                          <p:val>
                                            <p:strVal val="#ppt_h"/>
                                          </p:val>
                                        </p:tav>
                                      </p:tavLst>
                                    </p:anim>
                                    <p:animEffect transition="in" filter="fade">
                                      <p:cBhvr>
                                        <p:cTn id="126" dur="500"/>
                                        <p:tgtEl>
                                          <p:spTgt spid="32"/>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500" fill="hold"/>
                                        <p:tgtEl>
                                          <p:spTgt spid="33"/>
                                        </p:tgtEl>
                                        <p:attrNameLst>
                                          <p:attrName>ppt_w</p:attrName>
                                        </p:attrNameLst>
                                      </p:cBhvr>
                                      <p:tavLst>
                                        <p:tav tm="0">
                                          <p:val>
                                            <p:fltVal val="0"/>
                                          </p:val>
                                        </p:tav>
                                        <p:tav tm="100000">
                                          <p:val>
                                            <p:strVal val="#ppt_w"/>
                                          </p:val>
                                        </p:tav>
                                      </p:tavLst>
                                    </p:anim>
                                    <p:anim calcmode="lin" valueType="num">
                                      <p:cBhvr>
                                        <p:cTn id="130" dur="500" fill="hold"/>
                                        <p:tgtEl>
                                          <p:spTgt spid="33"/>
                                        </p:tgtEl>
                                        <p:attrNameLst>
                                          <p:attrName>ppt_h</p:attrName>
                                        </p:attrNameLst>
                                      </p:cBhvr>
                                      <p:tavLst>
                                        <p:tav tm="0">
                                          <p:val>
                                            <p:fltVal val="0"/>
                                          </p:val>
                                        </p:tav>
                                        <p:tav tm="100000">
                                          <p:val>
                                            <p:strVal val="#ppt_h"/>
                                          </p:val>
                                        </p:tav>
                                      </p:tavLst>
                                    </p:anim>
                                    <p:animEffect transition="in" filter="fade">
                                      <p:cBhvr>
                                        <p:cTn id="131" dur="500"/>
                                        <p:tgtEl>
                                          <p:spTgt spid="33"/>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p:cTn id="134" dur="500" fill="hold"/>
                                        <p:tgtEl>
                                          <p:spTgt spid="27"/>
                                        </p:tgtEl>
                                        <p:attrNameLst>
                                          <p:attrName>ppt_w</p:attrName>
                                        </p:attrNameLst>
                                      </p:cBhvr>
                                      <p:tavLst>
                                        <p:tav tm="0">
                                          <p:val>
                                            <p:fltVal val="0"/>
                                          </p:val>
                                        </p:tav>
                                        <p:tav tm="100000">
                                          <p:val>
                                            <p:strVal val="#ppt_w"/>
                                          </p:val>
                                        </p:tav>
                                      </p:tavLst>
                                    </p:anim>
                                    <p:anim calcmode="lin" valueType="num">
                                      <p:cBhvr>
                                        <p:cTn id="135" dur="500" fill="hold"/>
                                        <p:tgtEl>
                                          <p:spTgt spid="27"/>
                                        </p:tgtEl>
                                        <p:attrNameLst>
                                          <p:attrName>ppt_h</p:attrName>
                                        </p:attrNameLst>
                                      </p:cBhvr>
                                      <p:tavLst>
                                        <p:tav tm="0">
                                          <p:val>
                                            <p:fltVal val="0"/>
                                          </p:val>
                                        </p:tav>
                                        <p:tav tm="100000">
                                          <p:val>
                                            <p:strVal val="#ppt_h"/>
                                          </p:val>
                                        </p:tav>
                                      </p:tavLst>
                                    </p:anim>
                                    <p:animEffect transition="in" filter="fade">
                                      <p:cBhvr>
                                        <p:cTn id="1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589172" y="1925907"/>
            <a:ext cx="2110936" cy="369887"/>
          </a:xfrm>
          <a:prstGeom prst="rect">
            <a:avLst/>
          </a:prstGeom>
          <a:noFill/>
        </p:spPr>
        <p:txBody>
          <a:bodyPr wrap="square">
            <a:spAutoFit/>
          </a:bodyPr>
          <a:lstStyle/>
          <a:p>
            <a:pPr>
              <a:defRPr/>
            </a:pPr>
            <a:r>
              <a:rPr lang="en-GB" dirty="0">
                <a:solidFill>
                  <a:schemeClr val="accent5">
                    <a:lumMod val="50000"/>
                  </a:schemeClr>
                </a:solidFill>
              </a:rPr>
              <a:t>Who made it?</a:t>
            </a:r>
          </a:p>
        </p:txBody>
      </p:sp>
      <p:sp>
        <p:nvSpPr>
          <p:cNvPr id="14" name="TextBox 13"/>
          <p:cNvSpPr txBox="1"/>
          <p:nvPr/>
        </p:nvSpPr>
        <p:spPr>
          <a:xfrm>
            <a:off x="5460020" y="844751"/>
            <a:ext cx="3432212" cy="368300"/>
          </a:xfrm>
          <a:prstGeom prst="rect">
            <a:avLst/>
          </a:prstGeom>
          <a:noFill/>
        </p:spPr>
        <p:txBody>
          <a:bodyPr wrap="square">
            <a:spAutoFit/>
          </a:bodyPr>
          <a:lstStyle/>
          <a:p>
            <a:pPr>
              <a:defRPr/>
            </a:pPr>
            <a:r>
              <a:rPr lang="en-GB" dirty="0">
                <a:solidFill>
                  <a:schemeClr val="accent5">
                    <a:lumMod val="50000"/>
                  </a:schemeClr>
                </a:solidFill>
              </a:rPr>
              <a:t>What is it (i.e. media)?</a:t>
            </a:r>
          </a:p>
        </p:txBody>
      </p:sp>
      <p:sp>
        <p:nvSpPr>
          <p:cNvPr id="15" name="TextBox 14"/>
          <p:cNvSpPr txBox="1"/>
          <p:nvPr/>
        </p:nvSpPr>
        <p:spPr>
          <a:xfrm>
            <a:off x="7044345" y="3869007"/>
            <a:ext cx="1366838" cy="369888"/>
          </a:xfrm>
          <a:prstGeom prst="rect">
            <a:avLst/>
          </a:prstGeom>
          <a:noFill/>
        </p:spPr>
        <p:txBody>
          <a:bodyPr>
            <a:spAutoFit/>
          </a:bodyPr>
          <a:lstStyle/>
          <a:p>
            <a:pPr>
              <a:defRPr/>
            </a:pPr>
            <a:r>
              <a:rPr lang="en-GB" dirty="0">
                <a:solidFill>
                  <a:srgbClr val="CC0099"/>
                </a:solidFill>
              </a:rPr>
              <a:t>Audience?</a:t>
            </a:r>
          </a:p>
        </p:txBody>
      </p:sp>
      <p:sp>
        <p:nvSpPr>
          <p:cNvPr id="16" name="TextBox 15"/>
          <p:cNvSpPr txBox="1"/>
          <p:nvPr/>
        </p:nvSpPr>
        <p:spPr>
          <a:xfrm>
            <a:off x="6876256" y="4698476"/>
            <a:ext cx="1368425" cy="369888"/>
          </a:xfrm>
          <a:prstGeom prst="rect">
            <a:avLst/>
          </a:prstGeom>
          <a:noFill/>
        </p:spPr>
        <p:txBody>
          <a:bodyPr>
            <a:spAutoFit/>
          </a:bodyPr>
          <a:lstStyle/>
          <a:p>
            <a:pPr>
              <a:defRPr/>
            </a:pPr>
            <a:r>
              <a:rPr lang="en-GB" dirty="0">
                <a:solidFill>
                  <a:srgbClr val="CC0099"/>
                </a:solidFill>
              </a:rPr>
              <a:t>Purpose?</a:t>
            </a:r>
          </a:p>
        </p:txBody>
      </p:sp>
      <p:sp>
        <p:nvSpPr>
          <p:cNvPr id="17" name="TextBox 16"/>
          <p:cNvSpPr txBox="1"/>
          <p:nvPr/>
        </p:nvSpPr>
        <p:spPr>
          <a:xfrm>
            <a:off x="5460020" y="5639864"/>
            <a:ext cx="3432212" cy="369332"/>
          </a:xfrm>
          <a:prstGeom prst="rect">
            <a:avLst/>
          </a:prstGeom>
          <a:noFill/>
        </p:spPr>
        <p:txBody>
          <a:bodyPr wrap="square">
            <a:spAutoFit/>
          </a:bodyPr>
          <a:lstStyle/>
          <a:p>
            <a:pPr>
              <a:defRPr/>
            </a:pPr>
            <a:r>
              <a:rPr lang="en-GB" dirty="0">
                <a:solidFill>
                  <a:srgbClr val="CC0099"/>
                </a:solidFill>
              </a:rPr>
              <a:t>Where are you viewing it?</a:t>
            </a:r>
          </a:p>
        </p:txBody>
      </p:sp>
      <p:sp>
        <p:nvSpPr>
          <p:cNvPr id="18" name="TextBox 17"/>
          <p:cNvSpPr txBox="1"/>
          <p:nvPr/>
        </p:nvSpPr>
        <p:spPr>
          <a:xfrm>
            <a:off x="2335484" y="6009196"/>
            <a:ext cx="2016125" cy="647700"/>
          </a:xfrm>
          <a:prstGeom prst="rect">
            <a:avLst/>
          </a:prstGeom>
          <a:noFill/>
        </p:spPr>
        <p:txBody>
          <a:bodyPr>
            <a:spAutoFit/>
          </a:bodyPr>
          <a:lstStyle/>
          <a:p>
            <a:pPr>
              <a:defRPr/>
            </a:pPr>
            <a:r>
              <a:rPr lang="en-GB" dirty="0">
                <a:solidFill>
                  <a:srgbClr val="0070C0"/>
                </a:solidFill>
              </a:rPr>
              <a:t>What is present in the image?</a:t>
            </a:r>
          </a:p>
        </p:txBody>
      </p:sp>
      <p:sp>
        <p:nvSpPr>
          <p:cNvPr id="19" name="TextBox 18"/>
          <p:cNvSpPr txBox="1"/>
          <p:nvPr/>
        </p:nvSpPr>
        <p:spPr>
          <a:xfrm>
            <a:off x="197918" y="4053951"/>
            <a:ext cx="2735263" cy="646112"/>
          </a:xfrm>
          <a:prstGeom prst="rect">
            <a:avLst/>
          </a:prstGeom>
          <a:noFill/>
        </p:spPr>
        <p:txBody>
          <a:bodyPr>
            <a:spAutoFit/>
          </a:bodyPr>
          <a:lstStyle/>
          <a:p>
            <a:pPr>
              <a:defRPr/>
            </a:pPr>
            <a:r>
              <a:rPr lang="en-GB" dirty="0">
                <a:solidFill>
                  <a:srgbClr val="0070C0"/>
                </a:solidFill>
              </a:rPr>
              <a:t>Relationship between text and image?</a:t>
            </a:r>
          </a:p>
        </p:txBody>
      </p:sp>
      <p:sp>
        <p:nvSpPr>
          <p:cNvPr id="20" name="TextBox 19"/>
          <p:cNvSpPr txBox="1"/>
          <p:nvPr/>
        </p:nvSpPr>
        <p:spPr>
          <a:xfrm>
            <a:off x="2148495" y="198420"/>
            <a:ext cx="3636961" cy="646331"/>
          </a:xfrm>
          <a:prstGeom prst="rect">
            <a:avLst/>
          </a:prstGeom>
          <a:noFill/>
        </p:spPr>
        <p:txBody>
          <a:bodyPr wrap="square">
            <a:spAutoFit/>
          </a:bodyPr>
          <a:lstStyle/>
          <a:p>
            <a:pPr>
              <a:defRPr/>
            </a:pPr>
            <a:r>
              <a:rPr lang="en-GB" dirty="0">
                <a:solidFill>
                  <a:schemeClr val="accent6">
                    <a:lumMod val="75000"/>
                  </a:schemeClr>
                </a:solidFill>
              </a:rPr>
              <a:t>What codes and signifiers are used to generate meaning?</a:t>
            </a:r>
          </a:p>
        </p:txBody>
      </p:sp>
      <p:sp>
        <p:nvSpPr>
          <p:cNvPr id="21" name="TextBox 20"/>
          <p:cNvSpPr txBox="1"/>
          <p:nvPr/>
        </p:nvSpPr>
        <p:spPr>
          <a:xfrm>
            <a:off x="501893" y="5485877"/>
            <a:ext cx="2735262" cy="369887"/>
          </a:xfrm>
          <a:prstGeom prst="rect">
            <a:avLst/>
          </a:prstGeom>
          <a:noFill/>
        </p:spPr>
        <p:txBody>
          <a:bodyPr>
            <a:spAutoFit/>
          </a:bodyPr>
          <a:lstStyle/>
          <a:p>
            <a:pPr>
              <a:defRPr/>
            </a:pPr>
            <a:r>
              <a:rPr lang="en-GB" dirty="0">
                <a:solidFill>
                  <a:srgbClr val="0070C0"/>
                </a:solidFill>
              </a:rPr>
              <a:t>How is colour used?</a:t>
            </a:r>
          </a:p>
        </p:txBody>
      </p:sp>
      <p:sp>
        <p:nvSpPr>
          <p:cNvPr id="22" name="TextBox 21"/>
          <p:cNvSpPr txBox="1"/>
          <p:nvPr/>
        </p:nvSpPr>
        <p:spPr>
          <a:xfrm>
            <a:off x="179512" y="4883420"/>
            <a:ext cx="3164035" cy="369887"/>
          </a:xfrm>
          <a:prstGeom prst="rect">
            <a:avLst/>
          </a:prstGeom>
          <a:noFill/>
        </p:spPr>
        <p:txBody>
          <a:bodyPr wrap="square">
            <a:spAutoFit/>
          </a:bodyPr>
          <a:lstStyle/>
          <a:p>
            <a:pPr>
              <a:defRPr/>
            </a:pPr>
            <a:r>
              <a:rPr lang="en-GB" dirty="0">
                <a:solidFill>
                  <a:srgbClr val="0070C0"/>
                </a:solidFill>
              </a:rPr>
              <a:t>What is the composition?</a:t>
            </a:r>
          </a:p>
        </p:txBody>
      </p:sp>
      <p:sp>
        <p:nvSpPr>
          <p:cNvPr id="23" name="Bent Arrow 22"/>
          <p:cNvSpPr/>
          <p:nvPr/>
        </p:nvSpPr>
        <p:spPr>
          <a:xfrm rot="5400000">
            <a:off x="4884551" y="2040208"/>
            <a:ext cx="1368425" cy="1512888"/>
          </a:xfrm>
          <a:prstGeom prst="bentArrow">
            <a:avLst/>
          </a:prstGeom>
          <a:solidFill>
            <a:schemeClr val="accent1">
              <a:lumMod val="90000"/>
            </a:schemeClr>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a:solidFill>
                <a:schemeClr val="tx1"/>
              </a:solidFill>
            </a:endParaRPr>
          </a:p>
        </p:txBody>
      </p:sp>
      <p:sp>
        <p:nvSpPr>
          <p:cNvPr id="24" name="Bent Arrow 23"/>
          <p:cNvSpPr/>
          <p:nvPr/>
        </p:nvSpPr>
        <p:spPr>
          <a:xfrm rot="10800000">
            <a:off x="4883758" y="3623739"/>
            <a:ext cx="1368425" cy="1512887"/>
          </a:xfrm>
          <a:prstGeom prst="bentArrow">
            <a:avLst/>
          </a:prstGeom>
          <a:solidFill>
            <a:srgbClr val="CC0099"/>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chemeClr val="tx1"/>
              </a:solidFill>
            </a:endParaRPr>
          </a:p>
        </p:txBody>
      </p:sp>
      <p:sp>
        <p:nvSpPr>
          <p:cNvPr id="25" name="Bent Arrow 24"/>
          <p:cNvSpPr/>
          <p:nvPr/>
        </p:nvSpPr>
        <p:spPr>
          <a:xfrm rot="16200000">
            <a:off x="3155764" y="3551508"/>
            <a:ext cx="1368425" cy="1512887"/>
          </a:xfrm>
          <a:prstGeom prst="bentArrow">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GB">
              <a:solidFill>
                <a:schemeClr val="tx1"/>
              </a:solidFill>
            </a:endParaRPr>
          </a:p>
        </p:txBody>
      </p:sp>
      <p:sp>
        <p:nvSpPr>
          <p:cNvPr id="26" name="Bent Arrow 25"/>
          <p:cNvSpPr/>
          <p:nvPr/>
        </p:nvSpPr>
        <p:spPr>
          <a:xfrm>
            <a:off x="3227995" y="1967976"/>
            <a:ext cx="1368425" cy="1512888"/>
          </a:xfrm>
          <a:prstGeom prst="bentArrow">
            <a:avLst/>
          </a:prstGeom>
          <a:solidFill>
            <a:schemeClr val="bg1">
              <a:lumMod val="50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schemeClr val="tx1"/>
              </a:solidFill>
            </a:endParaRPr>
          </a:p>
        </p:txBody>
      </p:sp>
      <p:sp>
        <p:nvSpPr>
          <p:cNvPr id="27" name="TextBox 46"/>
          <p:cNvSpPr txBox="1">
            <a:spLocks noChangeArrowheads="1"/>
          </p:cNvSpPr>
          <p:nvPr/>
        </p:nvSpPr>
        <p:spPr bwMode="auto">
          <a:xfrm>
            <a:off x="3732820" y="2976039"/>
            <a:ext cx="1943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3200" b="1" dirty="0">
                <a:solidFill>
                  <a:srgbClr val="800080"/>
                </a:solidFill>
              </a:rPr>
              <a:t>Reading Images</a:t>
            </a:r>
          </a:p>
        </p:txBody>
      </p:sp>
      <p:sp>
        <p:nvSpPr>
          <p:cNvPr id="28" name="TextBox 27"/>
          <p:cNvSpPr txBox="1"/>
          <p:nvPr/>
        </p:nvSpPr>
        <p:spPr>
          <a:xfrm>
            <a:off x="395536" y="2652982"/>
            <a:ext cx="2303463" cy="646113"/>
          </a:xfrm>
          <a:prstGeom prst="rect">
            <a:avLst/>
          </a:prstGeom>
          <a:noFill/>
        </p:spPr>
        <p:txBody>
          <a:bodyPr>
            <a:spAutoFit/>
          </a:bodyPr>
          <a:lstStyle/>
          <a:p>
            <a:pPr>
              <a:defRPr/>
            </a:pPr>
            <a:r>
              <a:rPr lang="en-GB" dirty="0">
                <a:solidFill>
                  <a:schemeClr val="accent6">
                    <a:lumMod val="75000"/>
                  </a:schemeClr>
                </a:solidFill>
              </a:rPr>
              <a:t>What theories can you apply?</a:t>
            </a:r>
          </a:p>
        </p:txBody>
      </p:sp>
      <p:sp>
        <p:nvSpPr>
          <p:cNvPr id="29" name="TextBox 28"/>
          <p:cNvSpPr txBox="1"/>
          <p:nvPr/>
        </p:nvSpPr>
        <p:spPr>
          <a:xfrm>
            <a:off x="283416" y="1791848"/>
            <a:ext cx="3556560" cy="646331"/>
          </a:xfrm>
          <a:prstGeom prst="rect">
            <a:avLst/>
          </a:prstGeom>
          <a:noFill/>
        </p:spPr>
        <p:txBody>
          <a:bodyPr wrap="square">
            <a:spAutoFit/>
          </a:bodyPr>
          <a:lstStyle/>
          <a:p>
            <a:pPr>
              <a:defRPr/>
            </a:pPr>
            <a:r>
              <a:rPr lang="en-GB" dirty="0">
                <a:solidFill>
                  <a:schemeClr val="accent6">
                    <a:lumMod val="75000"/>
                  </a:schemeClr>
                </a:solidFill>
              </a:rPr>
              <a:t>What’s its relevance socially, politically, economically?</a:t>
            </a:r>
          </a:p>
        </p:txBody>
      </p:sp>
      <p:sp>
        <p:nvSpPr>
          <p:cNvPr id="30" name="TextBox 29"/>
          <p:cNvSpPr txBox="1"/>
          <p:nvPr/>
        </p:nvSpPr>
        <p:spPr>
          <a:xfrm>
            <a:off x="288365" y="1028901"/>
            <a:ext cx="4211627" cy="646112"/>
          </a:xfrm>
          <a:prstGeom prst="rect">
            <a:avLst/>
          </a:prstGeom>
          <a:noFill/>
        </p:spPr>
        <p:txBody>
          <a:bodyPr wrap="square">
            <a:spAutoFit/>
          </a:bodyPr>
          <a:lstStyle/>
          <a:p>
            <a:pPr>
              <a:defRPr/>
            </a:pPr>
            <a:r>
              <a:rPr lang="en-GB" dirty="0">
                <a:solidFill>
                  <a:schemeClr val="accent6">
                    <a:lumMod val="75000"/>
                  </a:schemeClr>
                </a:solidFill>
              </a:rPr>
              <a:t>Relationship between the image and written documents?</a:t>
            </a:r>
          </a:p>
        </p:txBody>
      </p:sp>
    </p:spTree>
    <p:extLst>
      <p:ext uri="{BB962C8B-B14F-4D97-AF65-F5344CB8AC3E}">
        <p14:creationId xmlns:p14="http://schemas.microsoft.com/office/powerpoint/2010/main" val="37496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animBg="1"/>
      <p:bldP spid="24" grpId="0" animBg="1"/>
      <p:bldP spid="25" grpId="0" animBg="1"/>
      <p:bldP spid="26" grpId="0" animBg="1"/>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hesimonedebeauvoirinstitute.files.wordpress.com/2008/10/anti-war-poster2.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91383" y="1052736"/>
            <a:ext cx="3800475" cy="53736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http://sherwoodpines.yolasite.com/resources/kitche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4806" y="1052736"/>
            <a:ext cx="4069469" cy="53736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459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725685891"/>
              </p:ext>
            </p:extLst>
          </p:nvPr>
        </p:nvGraphicFramePr>
        <p:xfrm>
          <a:off x="755576" y="1425730"/>
          <a:ext cx="7848872" cy="504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907704"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Reading a Building</a:t>
            </a:r>
            <a:endParaRPr lang="en-GB" sz="3600" dirty="0">
              <a:solidFill>
                <a:srgbClr val="800080"/>
              </a:solidFill>
              <a:latin typeface="+mj-lt"/>
            </a:endParaRPr>
          </a:p>
        </p:txBody>
      </p:sp>
    </p:spTree>
    <p:extLst>
      <p:ext uri="{BB962C8B-B14F-4D97-AF65-F5344CB8AC3E}">
        <p14:creationId xmlns:p14="http://schemas.microsoft.com/office/powerpoint/2010/main" val="2519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CC1F22B-9F05-4D73-8A76-8CBC7DC44BA3}"/>
                                            </p:graphicEl>
                                          </p:spTgt>
                                        </p:tgtEl>
                                        <p:attrNameLst>
                                          <p:attrName>style.visibility</p:attrName>
                                        </p:attrNameLst>
                                      </p:cBhvr>
                                      <p:to>
                                        <p:strVal val="visible"/>
                                      </p:to>
                                    </p:set>
                                    <p:animEffect transition="in" filter="fade">
                                      <p:cBhvr>
                                        <p:cTn id="7" dur="2000"/>
                                        <p:tgtEl>
                                          <p:spTgt spid="2">
                                            <p:graphicEl>
                                              <a:dgm id="{0CC1F22B-9F05-4D73-8A76-8CBC7DC44B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AF5749FE-A03A-4DAF-8968-846D87ECC1E1}"/>
                                            </p:graphicEl>
                                          </p:spTgt>
                                        </p:tgtEl>
                                        <p:attrNameLst>
                                          <p:attrName>style.visibility</p:attrName>
                                        </p:attrNameLst>
                                      </p:cBhvr>
                                      <p:to>
                                        <p:strVal val="visible"/>
                                      </p:to>
                                    </p:set>
                                    <p:animEffect transition="in" filter="fade">
                                      <p:cBhvr>
                                        <p:cTn id="12" dur="2000"/>
                                        <p:tgtEl>
                                          <p:spTgt spid="2">
                                            <p:graphicEl>
                                              <a:dgm id="{AF5749FE-A03A-4DAF-8968-846D87ECC1E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B8F05F0B-E274-486F-A483-7EBFB854A6FC}"/>
                                            </p:graphicEl>
                                          </p:spTgt>
                                        </p:tgtEl>
                                        <p:attrNameLst>
                                          <p:attrName>style.visibility</p:attrName>
                                        </p:attrNameLst>
                                      </p:cBhvr>
                                      <p:to>
                                        <p:strVal val="visible"/>
                                      </p:to>
                                    </p:set>
                                    <p:animEffect transition="in" filter="fade">
                                      <p:cBhvr>
                                        <p:cTn id="15" dur="2000"/>
                                        <p:tgtEl>
                                          <p:spTgt spid="2">
                                            <p:graphicEl>
                                              <a:dgm id="{B8F05F0B-E274-486F-A483-7EBFB854A6F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58E3F0A5-71BF-407E-A3DE-21ED290B044A}"/>
                                            </p:graphicEl>
                                          </p:spTgt>
                                        </p:tgtEl>
                                        <p:attrNameLst>
                                          <p:attrName>style.visibility</p:attrName>
                                        </p:attrNameLst>
                                      </p:cBhvr>
                                      <p:to>
                                        <p:strVal val="visible"/>
                                      </p:to>
                                    </p:set>
                                    <p:animEffect transition="in" filter="fade">
                                      <p:cBhvr>
                                        <p:cTn id="20" dur="2000"/>
                                        <p:tgtEl>
                                          <p:spTgt spid="2">
                                            <p:graphicEl>
                                              <a:dgm id="{58E3F0A5-71BF-407E-A3DE-21ED290B044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11F25EF4-A68C-40C0-B85E-6EBFBC698A5D}"/>
                                            </p:graphicEl>
                                          </p:spTgt>
                                        </p:tgtEl>
                                        <p:attrNameLst>
                                          <p:attrName>style.visibility</p:attrName>
                                        </p:attrNameLst>
                                      </p:cBhvr>
                                      <p:to>
                                        <p:strVal val="visible"/>
                                      </p:to>
                                    </p:set>
                                    <p:animEffect transition="in" filter="fade">
                                      <p:cBhvr>
                                        <p:cTn id="23" dur="2000"/>
                                        <p:tgtEl>
                                          <p:spTgt spid="2">
                                            <p:graphicEl>
                                              <a:dgm id="{11F25EF4-A68C-40C0-B85E-6EBFBC698A5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F0E25629-4C5A-470E-898B-CB5BF689E5D8}"/>
                                            </p:graphicEl>
                                          </p:spTgt>
                                        </p:tgtEl>
                                        <p:attrNameLst>
                                          <p:attrName>style.visibility</p:attrName>
                                        </p:attrNameLst>
                                      </p:cBhvr>
                                      <p:to>
                                        <p:strVal val="visible"/>
                                      </p:to>
                                    </p:set>
                                    <p:animEffect transition="in" filter="fade">
                                      <p:cBhvr>
                                        <p:cTn id="28" dur="2000"/>
                                        <p:tgtEl>
                                          <p:spTgt spid="2">
                                            <p:graphicEl>
                                              <a:dgm id="{F0E25629-4C5A-470E-898B-CB5BF689E5D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024442FB-BDA2-480B-A941-CF6DE36956A6}"/>
                                            </p:graphicEl>
                                          </p:spTgt>
                                        </p:tgtEl>
                                        <p:attrNameLst>
                                          <p:attrName>style.visibility</p:attrName>
                                        </p:attrNameLst>
                                      </p:cBhvr>
                                      <p:to>
                                        <p:strVal val="visible"/>
                                      </p:to>
                                    </p:set>
                                    <p:animEffect transition="in" filter="fade">
                                      <p:cBhvr>
                                        <p:cTn id="31" dur="2000"/>
                                        <p:tgtEl>
                                          <p:spTgt spid="2">
                                            <p:graphicEl>
                                              <a:dgm id="{024442FB-BDA2-480B-A941-CF6DE36956A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E29C79AE-CCC8-4B53-9545-68DF52B1A516}"/>
                                            </p:graphicEl>
                                          </p:spTgt>
                                        </p:tgtEl>
                                        <p:attrNameLst>
                                          <p:attrName>style.visibility</p:attrName>
                                        </p:attrNameLst>
                                      </p:cBhvr>
                                      <p:to>
                                        <p:strVal val="visible"/>
                                      </p:to>
                                    </p:set>
                                    <p:animEffect transition="in" filter="fade">
                                      <p:cBhvr>
                                        <p:cTn id="36" dur="2000"/>
                                        <p:tgtEl>
                                          <p:spTgt spid="2">
                                            <p:graphicEl>
                                              <a:dgm id="{E29C79AE-CCC8-4B53-9545-68DF52B1A51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1CC255BC-B7D7-4247-B148-8027A66C2D63}"/>
                                            </p:graphicEl>
                                          </p:spTgt>
                                        </p:tgtEl>
                                        <p:attrNameLst>
                                          <p:attrName>style.visibility</p:attrName>
                                        </p:attrNameLst>
                                      </p:cBhvr>
                                      <p:to>
                                        <p:strVal val="visible"/>
                                      </p:to>
                                    </p:set>
                                    <p:animEffect transition="in" filter="fade">
                                      <p:cBhvr>
                                        <p:cTn id="39" dur="2000"/>
                                        <p:tgtEl>
                                          <p:spTgt spid="2">
                                            <p:graphicEl>
                                              <a:dgm id="{1CC255BC-B7D7-4247-B148-8027A66C2D6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7D6EB994-943B-4274-A4F6-E87754234882}"/>
                                            </p:graphicEl>
                                          </p:spTgt>
                                        </p:tgtEl>
                                        <p:attrNameLst>
                                          <p:attrName>style.visibility</p:attrName>
                                        </p:attrNameLst>
                                      </p:cBhvr>
                                      <p:to>
                                        <p:strVal val="visible"/>
                                      </p:to>
                                    </p:set>
                                    <p:animEffect transition="in" filter="fade">
                                      <p:cBhvr>
                                        <p:cTn id="44" dur="2000"/>
                                        <p:tgtEl>
                                          <p:spTgt spid="2">
                                            <p:graphicEl>
                                              <a:dgm id="{7D6EB994-943B-4274-A4F6-E87754234882}"/>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A48EB39A-434F-4A1C-B209-796BD73946EA}"/>
                                            </p:graphicEl>
                                          </p:spTgt>
                                        </p:tgtEl>
                                        <p:attrNameLst>
                                          <p:attrName>style.visibility</p:attrName>
                                        </p:attrNameLst>
                                      </p:cBhvr>
                                      <p:to>
                                        <p:strVal val="visible"/>
                                      </p:to>
                                    </p:set>
                                    <p:animEffect transition="in" filter="fade">
                                      <p:cBhvr>
                                        <p:cTn id="47" dur="2000"/>
                                        <p:tgtEl>
                                          <p:spTgt spid="2">
                                            <p:graphicEl>
                                              <a:dgm id="{A48EB39A-434F-4A1C-B209-796BD73946E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44A58387-3B38-41DE-A7CB-E3547BC85559}"/>
                                            </p:graphicEl>
                                          </p:spTgt>
                                        </p:tgtEl>
                                        <p:attrNameLst>
                                          <p:attrName>style.visibility</p:attrName>
                                        </p:attrNameLst>
                                      </p:cBhvr>
                                      <p:to>
                                        <p:strVal val="visible"/>
                                      </p:to>
                                    </p:set>
                                    <p:animEffect transition="in" filter="fade">
                                      <p:cBhvr>
                                        <p:cTn id="52" dur="2000"/>
                                        <p:tgtEl>
                                          <p:spTgt spid="2">
                                            <p:graphicEl>
                                              <a:dgm id="{44A58387-3B38-41DE-A7CB-E3547BC85559}"/>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63908D3D-E362-4B65-BCE7-11D9423DAC1C}"/>
                                            </p:graphicEl>
                                          </p:spTgt>
                                        </p:tgtEl>
                                        <p:attrNameLst>
                                          <p:attrName>style.visibility</p:attrName>
                                        </p:attrNameLst>
                                      </p:cBhvr>
                                      <p:to>
                                        <p:strVal val="visible"/>
                                      </p:to>
                                    </p:set>
                                    <p:animEffect transition="in" filter="fade">
                                      <p:cBhvr>
                                        <p:cTn id="55" dur="2000"/>
                                        <p:tgtEl>
                                          <p:spTgt spid="2">
                                            <p:graphicEl>
                                              <a:dgm id="{63908D3D-E362-4B65-BCE7-11D9423DAC1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7D8F4E6F-C7DE-4577-A0F8-359B5914D187}"/>
                                            </p:graphicEl>
                                          </p:spTgt>
                                        </p:tgtEl>
                                        <p:attrNameLst>
                                          <p:attrName>style.visibility</p:attrName>
                                        </p:attrNameLst>
                                      </p:cBhvr>
                                      <p:to>
                                        <p:strVal val="visible"/>
                                      </p:to>
                                    </p:set>
                                    <p:animEffect transition="in" filter="fade">
                                      <p:cBhvr>
                                        <p:cTn id="60" dur="2000"/>
                                        <p:tgtEl>
                                          <p:spTgt spid="2">
                                            <p:graphicEl>
                                              <a:dgm id="{7D8F4E6F-C7DE-4577-A0F8-359B5914D187}"/>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0B0DC376-4BCF-4B3D-BF21-6A105B969B37}"/>
                                            </p:graphicEl>
                                          </p:spTgt>
                                        </p:tgtEl>
                                        <p:attrNameLst>
                                          <p:attrName>style.visibility</p:attrName>
                                        </p:attrNameLst>
                                      </p:cBhvr>
                                      <p:to>
                                        <p:strVal val="visible"/>
                                      </p:to>
                                    </p:set>
                                    <p:animEffect transition="in" filter="fade">
                                      <p:cBhvr>
                                        <p:cTn id="63" dur="2000"/>
                                        <p:tgtEl>
                                          <p:spTgt spid="2">
                                            <p:graphicEl>
                                              <a:dgm id="{0B0DC376-4BCF-4B3D-BF21-6A105B969B3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1C36930F-0795-4317-A78E-5B4E2246A580}"/>
                                            </p:graphicEl>
                                          </p:spTgt>
                                        </p:tgtEl>
                                        <p:attrNameLst>
                                          <p:attrName>style.visibility</p:attrName>
                                        </p:attrNameLst>
                                      </p:cBhvr>
                                      <p:to>
                                        <p:strVal val="visible"/>
                                      </p:to>
                                    </p:set>
                                    <p:animEffect transition="in" filter="fade">
                                      <p:cBhvr>
                                        <p:cTn id="68" dur="2000"/>
                                        <p:tgtEl>
                                          <p:spTgt spid="2">
                                            <p:graphicEl>
                                              <a:dgm id="{1C36930F-0795-4317-A78E-5B4E2246A580}"/>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4E449160-BFBE-4300-9733-A8A2FD7FC21B}"/>
                                            </p:graphicEl>
                                          </p:spTgt>
                                        </p:tgtEl>
                                        <p:attrNameLst>
                                          <p:attrName>style.visibility</p:attrName>
                                        </p:attrNameLst>
                                      </p:cBhvr>
                                      <p:to>
                                        <p:strVal val="visible"/>
                                      </p:to>
                                    </p:set>
                                    <p:animEffect transition="in" filter="fade">
                                      <p:cBhvr>
                                        <p:cTn id="71" dur="2000"/>
                                        <p:tgtEl>
                                          <p:spTgt spid="2">
                                            <p:graphicEl>
                                              <a:dgm id="{4E449160-BFBE-4300-9733-A8A2FD7FC21B}"/>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
                                            <p:graphicEl>
                                              <a:dgm id="{9AC36623-5BE0-4329-9C76-B86FC537F966}"/>
                                            </p:graphicEl>
                                          </p:spTgt>
                                        </p:tgtEl>
                                        <p:attrNameLst>
                                          <p:attrName>style.visibility</p:attrName>
                                        </p:attrNameLst>
                                      </p:cBhvr>
                                      <p:to>
                                        <p:strVal val="visible"/>
                                      </p:to>
                                    </p:set>
                                    <p:animEffect transition="in" filter="fade">
                                      <p:cBhvr>
                                        <p:cTn id="74" dur="2000"/>
                                        <p:tgtEl>
                                          <p:spTgt spid="2">
                                            <p:graphicEl>
                                              <a:dgm id="{9AC36623-5BE0-4329-9C76-B86FC537F9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200" y="717376"/>
            <a:ext cx="7200800" cy="769441"/>
          </a:xfrm>
          <a:prstGeom prst="rect">
            <a:avLst/>
          </a:prstGeom>
          <a:noFill/>
        </p:spPr>
        <p:txBody>
          <a:bodyPr wrap="square" rtlCol="0">
            <a:spAutoFit/>
          </a:bodyPr>
          <a:lstStyle/>
          <a:p>
            <a:pPr algn="ctr"/>
            <a:r>
              <a:rPr lang="en-GB" sz="4400" b="1" dirty="0" smtClean="0">
                <a:solidFill>
                  <a:srgbClr val="800080"/>
                </a:solidFill>
                <a:latin typeface="+mj-lt"/>
              </a:rPr>
              <a:t>The life cycle of an object</a:t>
            </a:r>
            <a:endParaRPr lang="en-GB" sz="3600" dirty="0">
              <a:solidFill>
                <a:srgbClr val="800080"/>
              </a:solidFill>
              <a:latin typeface="+mj-lt"/>
            </a:endParaRPr>
          </a:p>
        </p:txBody>
      </p:sp>
      <p:sp>
        <p:nvSpPr>
          <p:cNvPr id="3" name="TextBox 2"/>
          <p:cNvSpPr txBox="1"/>
          <p:nvPr/>
        </p:nvSpPr>
        <p:spPr>
          <a:xfrm>
            <a:off x="467544" y="1772816"/>
            <a:ext cx="7992888" cy="369332"/>
          </a:xfrm>
          <a:prstGeom prst="rect">
            <a:avLst/>
          </a:prstGeom>
          <a:noFill/>
        </p:spPr>
        <p:txBody>
          <a:bodyPr wrap="square" rtlCol="0">
            <a:spAutoFit/>
          </a:bodyPr>
          <a:lstStyle/>
          <a:p>
            <a:endParaRPr lang="en-GB" dirty="0"/>
          </a:p>
        </p:txBody>
      </p:sp>
      <p:sp>
        <p:nvSpPr>
          <p:cNvPr id="4" name="Content Placeholder 1"/>
          <p:cNvSpPr txBox="1">
            <a:spLocks/>
          </p:cNvSpPr>
          <p:nvPr/>
        </p:nvSpPr>
        <p:spPr>
          <a:xfrm>
            <a:off x="457200" y="1600200"/>
            <a:ext cx="8229600" cy="4525963"/>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3050" indent="-273050" eaLnBrk="1" hangingPunct="1">
              <a:buFont typeface="Wingdings 2" pitchFamily="18" charset="2"/>
              <a:buChar char=""/>
            </a:pPr>
            <a:r>
              <a:rPr lang="en-GB" sz="2800" dirty="0" smtClean="0"/>
              <a:t>An Object is…</a:t>
            </a:r>
          </a:p>
          <a:p>
            <a:pPr marL="273050" indent="-273050" eaLnBrk="1" hangingPunct="1">
              <a:buFont typeface="Wingdings 2" pitchFamily="18" charset="2"/>
              <a:buChar char=""/>
            </a:pPr>
            <a:endParaRPr lang="en-GB" sz="2800" dirty="0" smtClean="0">
              <a:solidFill>
                <a:srgbClr val="8EB4E3"/>
              </a:solidFill>
            </a:endParaRPr>
          </a:p>
          <a:p>
            <a:pPr marL="273050" indent="-273050" eaLnBrk="1" hangingPunct="1">
              <a:buFont typeface="Wingdings 2" pitchFamily="18" charset="2"/>
              <a:buChar char=""/>
            </a:pPr>
            <a:r>
              <a:rPr lang="en-GB" sz="2800" dirty="0" smtClean="0"/>
              <a:t>made/ created/ ‘born’</a:t>
            </a:r>
          </a:p>
          <a:p>
            <a:pPr marL="273050" indent="-273050" eaLnBrk="1" hangingPunct="1">
              <a:buFont typeface="Wingdings 2" pitchFamily="18" charset="2"/>
              <a:buChar char=""/>
            </a:pPr>
            <a:r>
              <a:rPr lang="en-GB" sz="2800" dirty="0" smtClean="0"/>
              <a:t>distributed</a:t>
            </a:r>
          </a:p>
          <a:p>
            <a:pPr marL="273050" indent="-273050" eaLnBrk="1" hangingPunct="1">
              <a:buFont typeface="Wingdings 2" pitchFamily="18" charset="2"/>
              <a:buChar char=""/>
            </a:pPr>
            <a:r>
              <a:rPr lang="en-GB" sz="2800" dirty="0" smtClean="0"/>
              <a:t>purchased</a:t>
            </a:r>
          </a:p>
          <a:p>
            <a:pPr marL="273050" indent="-273050" eaLnBrk="1" hangingPunct="1">
              <a:buFont typeface="Wingdings 2" pitchFamily="18" charset="2"/>
              <a:buChar char=""/>
            </a:pPr>
            <a:r>
              <a:rPr lang="en-GB" sz="2800" dirty="0" smtClean="0"/>
              <a:t>used</a:t>
            </a:r>
          </a:p>
          <a:p>
            <a:pPr marL="273050" indent="-273050" eaLnBrk="1" hangingPunct="1">
              <a:buFont typeface="Wingdings 2" pitchFamily="18" charset="2"/>
              <a:buChar char=""/>
            </a:pPr>
            <a:r>
              <a:rPr lang="en-GB" sz="2800" dirty="0"/>
              <a:t>d</a:t>
            </a:r>
            <a:r>
              <a:rPr lang="en-GB" sz="2800" dirty="0" smtClean="0"/>
              <a:t>iscarded</a:t>
            </a:r>
          </a:p>
          <a:p>
            <a:pPr marL="273050" indent="-273050" eaLnBrk="1" hangingPunct="1">
              <a:buFont typeface="Wingdings 2" pitchFamily="18" charset="2"/>
              <a:buChar char=""/>
            </a:pPr>
            <a:r>
              <a:rPr lang="en-GB" sz="2800" dirty="0"/>
              <a:t>t</a:t>
            </a:r>
            <a:r>
              <a:rPr lang="en-GB" sz="2800" dirty="0" smtClean="0"/>
              <a:t>hrown away/ lost/ given away/ passed on to another</a:t>
            </a:r>
          </a:p>
          <a:p>
            <a:pPr marL="273050" indent="-273050" eaLnBrk="1" hangingPunct="1">
              <a:buFont typeface="Wingdings 2" pitchFamily="18" charset="2"/>
              <a:buChar char=""/>
            </a:pPr>
            <a:r>
              <a:rPr lang="en-GB" sz="2800" dirty="0" smtClean="0"/>
              <a:t>given a new life: in landfill/ recycled/in someone else’s property/ waiting to be purchased …..</a:t>
            </a:r>
          </a:p>
        </p:txBody>
      </p:sp>
      <p:pic>
        <p:nvPicPr>
          <p:cNvPr id="2050" name="Picture 2" descr="\\nask.man.ac.uk\home$\Desktop\Nokia-33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48" t="12736" r="26443" b="6304"/>
          <a:stretch/>
        </p:blipFill>
        <p:spPr bwMode="auto">
          <a:xfrm>
            <a:off x="5466088" y="2348879"/>
            <a:ext cx="1286933" cy="23097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nask.man.ac.uk\home$\Desktop\apple-iphone-se-16gb-silver-450x3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473" y="2215436"/>
            <a:ext cx="3294527" cy="256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551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0214" y="260648"/>
            <a:ext cx="7200800" cy="1446550"/>
          </a:xfrm>
          <a:prstGeom prst="rect">
            <a:avLst/>
          </a:prstGeom>
          <a:noFill/>
        </p:spPr>
        <p:txBody>
          <a:bodyPr wrap="square" rtlCol="0">
            <a:spAutoFit/>
          </a:bodyPr>
          <a:lstStyle/>
          <a:p>
            <a:pPr algn="ctr"/>
            <a:r>
              <a:rPr lang="en-GB" sz="4400" b="1" dirty="0" smtClean="0">
                <a:solidFill>
                  <a:srgbClr val="800080"/>
                </a:solidFill>
                <a:latin typeface="+mj-lt"/>
              </a:rPr>
              <a:t>Objects and Artefacts</a:t>
            </a:r>
          </a:p>
          <a:p>
            <a:pPr algn="ctr"/>
            <a:r>
              <a:rPr lang="en-GB" sz="4400" b="1" dirty="0" smtClean="0">
                <a:solidFill>
                  <a:srgbClr val="800080"/>
                </a:solidFill>
                <a:latin typeface="+mj-lt"/>
              </a:rPr>
              <a:t>Questions:</a:t>
            </a:r>
            <a:endParaRPr lang="en-GB" sz="3600" dirty="0">
              <a:solidFill>
                <a:srgbClr val="800080"/>
              </a:solidFill>
              <a:latin typeface="+mj-lt"/>
            </a:endParaRPr>
          </a:p>
        </p:txBody>
      </p:sp>
      <p:sp>
        <p:nvSpPr>
          <p:cNvPr id="4" name="TextBox 3"/>
          <p:cNvSpPr txBox="1"/>
          <p:nvPr/>
        </p:nvSpPr>
        <p:spPr>
          <a:xfrm>
            <a:off x="1043608" y="2060848"/>
            <a:ext cx="5544616" cy="4031873"/>
          </a:xfrm>
          <a:prstGeom prst="rect">
            <a:avLst/>
          </a:prstGeom>
          <a:noFill/>
        </p:spPr>
        <p:txBody>
          <a:bodyPr wrap="square" rtlCol="0">
            <a:spAutoFit/>
          </a:bodyPr>
          <a:lstStyle/>
          <a:p>
            <a:pPr marL="457200" indent="-457200">
              <a:buFont typeface="Arial" pitchFamily="34" charset="0"/>
              <a:buChar char="•"/>
            </a:pPr>
            <a:r>
              <a:rPr lang="en-GB" sz="3200" dirty="0" smtClean="0"/>
              <a:t>What is it?</a:t>
            </a:r>
          </a:p>
          <a:p>
            <a:pPr marL="457200" indent="-457200">
              <a:buFont typeface="Arial" pitchFamily="34" charset="0"/>
              <a:buChar char="•"/>
            </a:pPr>
            <a:r>
              <a:rPr lang="en-GB" sz="3200" dirty="0" smtClean="0"/>
              <a:t>Where is it from?</a:t>
            </a:r>
          </a:p>
          <a:p>
            <a:pPr marL="457200" indent="-457200">
              <a:buFont typeface="Arial" pitchFamily="34" charset="0"/>
              <a:buChar char="•"/>
            </a:pPr>
            <a:r>
              <a:rPr lang="en-GB" sz="3200" dirty="0" smtClean="0"/>
              <a:t>What is its age?</a:t>
            </a:r>
          </a:p>
          <a:p>
            <a:pPr marL="457200" indent="-457200">
              <a:buFont typeface="Arial" pitchFamily="34" charset="0"/>
              <a:buChar char="•"/>
            </a:pPr>
            <a:r>
              <a:rPr lang="en-GB" sz="3200" dirty="0" smtClean="0"/>
              <a:t>What is it made of?</a:t>
            </a:r>
          </a:p>
          <a:p>
            <a:pPr marL="457200" indent="-457200">
              <a:buFont typeface="Arial" pitchFamily="34" charset="0"/>
              <a:buChar char="•"/>
            </a:pPr>
            <a:r>
              <a:rPr lang="en-GB" sz="3200" dirty="0" smtClean="0"/>
              <a:t>What is its purpose</a:t>
            </a:r>
          </a:p>
          <a:p>
            <a:pPr marL="457200" indent="-457200">
              <a:buFont typeface="Arial" pitchFamily="34" charset="0"/>
              <a:buChar char="•"/>
            </a:pPr>
            <a:r>
              <a:rPr lang="en-GB" sz="3200" dirty="0" smtClean="0"/>
              <a:t>What visual details are there?</a:t>
            </a:r>
          </a:p>
          <a:p>
            <a:pPr marL="457200" indent="-457200">
              <a:buFont typeface="Arial" pitchFamily="34" charset="0"/>
              <a:buChar char="•"/>
            </a:pPr>
            <a:r>
              <a:rPr lang="en-GB" sz="3200" dirty="0" smtClean="0"/>
              <a:t>What does it feel like?</a:t>
            </a:r>
            <a:endParaRPr lang="en-GB" sz="3200" dirty="0"/>
          </a:p>
        </p:txBody>
      </p:sp>
    </p:spTree>
    <p:extLst>
      <p:ext uri="{BB962C8B-B14F-4D97-AF65-F5344CB8AC3E}">
        <p14:creationId xmlns:p14="http://schemas.microsoft.com/office/powerpoint/2010/main" val="611078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7754</TotalTime>
  <Words>3226</Words>
  <Application>Microsoft Office PowerPoint</Application>
  <PresentationFormat>On-screen Show (4:3)</PresentationFormat>
  <Paragraphs>203</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3_Custom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dc:creator>
  <cp:lastModifiedBy>Jake Brown</cp:lastModifiedBy>
  <cp:revision>363</cp:revision>
  <cp:lastPrinted>2013-10-24T11:57:14Z</cp:lastPrinted>
  <dcterms:created xsi:type="dcterms:W3CDTF">2005-12-07T22:19:31Z</dcterms:created>
  <dcterms:modified xsi:type="dcterms:W3CDTF">2017-03-01T14:55:56Z</dcterms:modified>
</cp:coreProperties>
</file>