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46" r:id="rId5"/>
    <p:sldMasterId id="2147483758" r:id="rId6"/>
  </p:sldMasterIdLst>
  <p:notesMasterIdLst>
    <p:notesMasterId r:id="rId65"/>
  </p:notesMasterIdLst>
  <p:sldIdLst>
    <p:sldId id="380" r:id="rId7"/>
    <p:sldId id="381" r:id="rId8"/>
    <p:sldId id="395" r:id="rId9"/>
    <p:sldId id="439" r:id="rId10"/>
    <p:sldId id="382" r:id="rId11"/>
    <p:sldId id="383" r:id="rId12"/>
    <p:sldId id="385" r:id="rId13"/>
    <p:sldId id="386" r:id="rId14"/>
    <p:sldId id="387" r:id="rId15"/>
    <p:sldId id="388" r:id="rId16"/>
    <p:sldId id="440" r:id="rId17"/>
    <p:sldId id="441" r:id="rId18"/>
    <p:sldId id="401" r:id="rId19"/>
    <p:sldId id="402" r:id="rId20"/>
    <p:sldId id="403" r:id="rId21"/>
    <p:sldId id="404" r:id="rId22"/>
    <p:sldId id="398" r:id="rId23"/>
    <p:sldId id="389" r:id="rId24"/>
    <p:sldId id="405" r:id="rId25"/>
    <p:sldId id="396" r:id="rId26"/>
    <p:sldId id="391" r:id="rId27"/>
    <p:sldId id="392" r:id="rId28"/>
    <p:sldId id="393" r:id="rId29"/>
    <p:sldId id="394" r:id="rId30"/>
    <p:sldId id="397" r:id="rId31"/>
    <p:sldId id="406" r:id="rId32"/>
    <p:sldId id="407" r:id="rId33"/>
    <p:sldId id="408" r:id="rId34"/>
    <p:sldId id="409" r:id="rId35"/>
    <p:sldId id="410" r:id="rId36"/>
    <p:sldId id="411" r:id="rId37"/>
    <p:sldId id="412" r:id="rId38"/>
    <p:sldId id="413" r:id="rId39"/>
    <p:sldId id="414" r:id="rId40"/>
    <p:sldId id="415" r:id="rId41"/>
    <p:sldId id="416" r:id="rId42"/>
    <p:sldId id="417" r:id="rId43"/>
    <p:sldId id="418" r:id="rId44"/>
    <p:sldId id="419" r:id="rId45"/>
    <p:sldId id="420" r:id="rId46"/>
    <p:sldId id="421" r:id="rId47"/>
    <p:sldId id="422" r:id="rId48"/>
    <p:sldId id="423" r:id="rId49"/>
    <p:sldId id="424" r:id="rId50"/>
    <p:sldId id="425" r:id="rId51"/>
    <p:sldId id="426" r:id="rId52"/>
    <p:sldId id="427" r:id="rId53"/>
    <p:sldId id="428" r:id="rId54"/>
    <p:sldId id="429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437" r:id="rId63"/>
    <p:sldId id="438" r:id="rId64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Ashcroft Clarke" initials="LAC" lastIdx="3" clrIdx="0">
    <p:extLst>
      <p:ext uri="{19B8F6BF-5375-455C-9EA6-DF929625EA0E}">
        <p15:presenceInfo xmlns:p15="http://schemas.microsoft.com/office/powerpoint/2012/main" userId="Laura Ashcroft Clar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CEA"/>
    <a:srgbClr val="E9E8F8"/>
    <a:srgbClr val="DDDCF4"/>
    <a:srgbClr val="FF3300"/>
    <a:srgbClr val="D6DCE5"/>
    <a:srgbClr val="CFCDEF"/>
    <a:srgbClr val="FCCCD2"/>
    <a:srgbClr val="FD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CE4016-E77A-4F8D-9739-98594AE30862}" v="2" dt="2021-05-07T11:05:01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17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664" y="44"/>
      </p:cViewPr>
      <p:guideLst>
        <p:guide orient="horz" pos="227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https://cognizantonline-my.sharepoint.com/personal/2019421_cognizant_com/Documents/Desktop/Sentiment/Analysis/Question%2034%20-%20Manager%20Support%20Need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Lack of  IT Equipment/Technical Issues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level'!$H$12:$H$14</c:f>
              <c:strCache>
                <c:ptCount val="3"/>
                <c:pt idx="0">
                  <c:v>Lack of IT equipment </c:v>
                </c:pt>
                <c:pt idx="1">
                  <c:v>IT Support responsiveness</c:v>
                </c:pt>
                <c:pt idx="2">
                  <c:v>Internet-WiFi issues</c:v>
                </c:pt>
              </c:strCache>
            </c:strRef>
          </c:cat>
          <c:val>
            <c:numRef>
              <c:f>'sub-category level'!$I$12:$I$14</c:f>
              <c:numCache>
                <c:formatCode>0%</c:formatCode>
                <c:ptCount val="3"/>
                <c:pt idx="0">
                  <c:v>0.5</c:v>
                </c:pt>
                <c:pt idx="1">
                  <c:v>0.35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3-44A9-BCAE-8911513669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8376287"/>
        <c:axId val="748385439"/>
      </c:barChart>
      <c:catAx>
        <c:axId val="748376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8385439"/>
        <c:crosses val="autoZero"/>
        <c:auto val="1"/>
        <c:lblAlgn val="ctr"/>
        <c:lblOffset val="100"/>
        <c:noMultiLvlLbl val="0"/>
      </c:catAx>
      <c:valAx>
        <c:axId val="74838543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83762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900" b="0" i="0" u="none" strike="noStrike" kern="1200" baseline="0">
          <a:solidFill>
            <a:schemeClr val="tx2"/>
          </a:solidFill>
          <a:latin typeface="+mn-lt"/>
          <a:ea typeface="+mn-ea"/>
          <a:cs typeface="+mn-cs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 b="1">
                <a:solidFill>
                  <a:schemeClr val="tx1">
                    <a:lumMod val="85000"/>
                    <a:lumOff val="15000"/>
                  </a:schemeClr>
                </a:solidFill>
              </a:rPr>
              <a:t>Greater Flexibility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'Sub-Category'!$H$40:$H$41</c:f>
              <c:strCache>
                <c:ptCount val="2"/>
                <c:pt idx="0">
                  <c:v>Overall Greater Flexibility</c:v>
                </c:pt>
                <c:pt idx="1">
                  <c:v>Better Childcare due to Flexibility</c:v>
                </c:pt>
              </c:strCache>
            </c:strRef>
          </c:cat>
          <c:val>
            <c:numRef>
              <c:f>'Sub-Category'!$I$40:$I$41</c:f>
              <c:numCache>
                <c:formatCode>0%</c:formatCode>
                <c:ptCount val="2"/>
                <c:pt idx="0">
                  <c:v>0.86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2-4859-AFB4-D4D4CF39C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5829680"/>
        <c:axId val="15834672"/>
      </c:barChart>
      <c:catAx>
        <c:axId val="1582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4672"/>
        <c:crosses val="autoZero"/>
        <c:auto val="1"/>
        <c:lblAlgn val="ctr"/>
        <c:lblOffset val="100"/>
        <c:noMultiLvlLbl val="0"/>
      </c:catAx>
      <c:valAx>
        <c:axId val="158346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82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Categories!$H$6:$H$9</c:f>
              <c:strCache>
                <c:ptCount val="4"/>
                <c:pt idx="0">
                  <c:v>Not given option to work flexibly</c:v>
                </c:pt>
                <c:pt idx="1">
                  <c:v>Yes, Provided Fully WFH</c:v>
                </c:pt>
                <c:pt idx="2">
                  <c:v>Yes, but partial WFH</c:v>
                </c:pt>
                <c:pt idx="3">
                  <c:v>Yes, but on medical grounds</c:v>
                </c:pt>
              </c:strCache>
            </c:strRef>
          </c:cat>
          <c:val>
            <c:numRef>
              <c:f>Categories!$I$6:$I$9</c:f>
              <c:numCache>
                <c:formatCode>0%</c:formatCode>
                <c:ptCount val="4"/>
                <c:pt idx="0">
                  <c:v>0.38</c:v>
                </c:pt>
                <c:pt idx="1">
                  <c:v>0.28999999999999998</c:v>
                </c:pt>
                <c:pt idx="2">
                  <c:v>0.28999999999999998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9-4F25-BAA8-4E975F6115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14617679"/>
        <c:axId val="1214621423"/>
      </c:barChart>
      <c:catAx>
        <c:axId val="121461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621423"/>
        <c:crosses val="autoZero"/>
        <c:auto val="1"/>
        <c:lblAlgn val="ctr"/>
        <c:lblOffset val="100"/>
        <c:noMultiLvlLbl val="0"/>
      </c:catAx>
      <c:valAx>
        <c:axId val="12146214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14617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tx1">
                    <a:lumMod val="85000"/>
                    <a:lumOff val="15000"/>
                  </a:schemeClr>
                </a:solidFill>
              </a:rPr>
              <a:t>Yes, but partial WFH</a:t>
            </a:r>
          </a:p>
        </c:rich>
      </c:tx>
      <c:layout>
        <c:manualLayout>
          <c:xMode val="edge"/>
          <c:yMode val="edge"/>
          <c:x val="0.26449946608384978"/>
          <c:y val="0.12379110251450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4D1-4887-85A9-8DEA213842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4D1-4887-85A9-8DEA213842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Sheet2!$G$10:$G$11</c:f>
              <c:strCache>
                <c:ptCount val="2"/>
                <c:pt idx="0">
                  <c:v>WFH 1-2 days a week</c:v>
                </c:pt>
                <c:pt idx="1">
                  <c:v>Partially in campus when required</c:v>
                </c:pt>
              </c:strCache>
            </c:strRef>
          </c:cat>
          <c:val>
            <c:numRef>
              <c:f>Sheet2!$H$10:$H$11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1-4887-85A9-8DEA213842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049858786663072"/>
          <c:y val="0.28318859562283921"/>
          <c:w val="0.4490831611827989"/>
          <c:h val="0.5976843997014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Category!$I$3:$I$6</c:f>
              <c:strCache>
                <c:ptCount val="4"/>
                <c:pt idx="0">
                  <c:v>NA/Not part of the pilot</c:v>
                </c:pt>
                <c:pt idx="1">
                  <c:v>No Communication about Pilot Scheme</c:v>
                </c:pt>
                <c:pt idx="2">
                  <c:v>Pilot has been beneficial</c:v>
                </c:pt>
                <c:pt idx="3">
                  <c:v>No changes due to pilot/Not Beneficial</c:v>
                </c:pt>
              </c:strCache>
            </c:strRef>
          </c:cat>
          <c:val>
            <c:numRef>
              <c:f>Category!$J$3:$J$6</c:f>
              <c:numCache>
                <c:formatCode>0%</c:formatCode>
                <c:ptCount val="4"/>
                <c:pt idx="0">
                  <c:v>0.56999999999999995</c:v>
                </c:pt>
                <c:pt idx="1">
                  <c:v>0.11</c:v>
                </c:pt>
                <c:pt idx="2">
                  <c:v>0.26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3-4D83-B656-89494BF01A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65503615"/>
        <c:axId val="1065496543"/>
      </c:barChart>
      <c:catAx>
        <c:axId val="1065503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496543"/>
        <c:crosses val="autoZero"/>
        <c:auto val="1"/>
        <c:lblAlgn val="ctr"/>
        <c:lblOffset val="100"/>
        <c:noMultiLvlLbl val="0"/>
      </c:catAx>
      <c:valAx>
        <c:axId val="10654965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65503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000">
                <a:solidFill>
                  <a:schemeClr val="bg2">
                    <a:lumMod val="25000"/>
                  </a:schemeClr>
                </a:solidFill>
              </a:rPr>
              <a:t>Pilot has been Beneficial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2533292897218"/>
          <c:y val="0.28412339767503586"/>
          <c:w val="0.36280624139859613"/>
          <c:h val="0.6559830021247343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48BE-4D64-9B12-3D4FFB5A86B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48BE-4D64-9B12-3D4FFB5A86B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48BE-4D64-9B12-3D4FFB5A86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Subcategory!$G$6:$G$8</c:f>
              <c:strCache>
                <c:ptCount val="3"/>
                <c:pt idx="0">
                  <c:v>Hybrid Working provides flexibility, efficiency</c:v>
                </c:pt>
                <c:pt idx="1">
                  <c:v>Hybrid Working should be extended to Customer Service, Technical Staffs</c:v>
                </c:pt>
                <c:pt idx="2">
                  <c:v>Would like to have WFH in future</c:v>
                </c:pt>
              </c:strCache>
            </c:strRef>
          </c:cat>
          <c:val>
            <c:numRef>
              <c:f>Subcategory!$H$6:$H$8</c:f>
              <c:numCache>
                <c:formatCode>0%</c:formatCode>
                <c:ptCount val="3"/>
                <c:pt idx="0">
                  <c:v>0.62</c:v>
                </c:pt>
                <c:pt idx="1">
                  <c:v>0.27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BE-4D64-9B12-3D4FFB5A86B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7569413754712253"/>
          <c:y val="0.11648150324613725"/>
          <c:w val="0.50381602324319796"/>
          <c:h val="0.844833801909254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Communication/Collaboration with team/Wellbeing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'Sub-Category'!$F$6:$F$8</c:f>
              <c:strCache>
                <c:ptCount val="3"/>
                <c:pt idx="0">
                  <c:v>More Social team building events</c:v>
                </c:pt>
                <c:pt idx="1">
                  <c:v>Better Organization Wide Communication</c:v>
                </c:pt>
                <c:pt idx="2">
                  <c:v>Support Wellbeing</c:v>
                </c:pt>
              </c:strCache>
            </c:strRef>
          </c:cat>
          <c:val>
            <c:numRef>
              <c:f>'Sub-Category'!$G$6:$G$8</c:f>
              <c:numCache>
                <c:formatCode>0%</c:formatCode>
                <c:ptCount val="3"/>
                <c:pt idx="0">
                  <c:v>0.52</c:v>
                </c:pt>
                <c:pt idx="1">
                  <c:v>0.34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9-4B0D-B671-45917013EA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303508960"/>
        <c:axId val="1303527264"/>
      </c:barChart>
      <c:catAx>
        <c:axId val="130350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527264"/>
        <c:crosses val="autoZero"/>
        <c:auto val="1"/>
        <c:lblAlgn val="ctr"/>
        <c:lblOffset val="100"/>
        <c:noMultiLvlLbl val="0"/>
      </c:catAx>
      <c:valAx>
        <c:axId val="13035272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0350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Flexible approach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'Sub-Category'!$F$13:$F$14</c:f>
              <c:strCache>
                <c:ptCount val="2"/>
                <c:pt idx="0">
                  <c:v>Clear Working Schedule for team</c:v>
                </c:pt>
                <c:pt idx="1">
                  <c:v>Clear Hybrid Working Policies</c:v>
                </c:pt>
              </c:strCache>
            </c:strRef>
          </c:cat>
          <c:val>
            <c:numRef>
              <c:f>'Sub-Category'!$G$13:$G$14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28-4916-B2DA-6162CEC0C5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75197856"/>
        <c:axId val="1275186208"/>
      </c:barChart>
      <c:catAx>
        <c:axId val="127519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186208"/>
        <c:crosses val="autoZero"/>
        <c:auto val="1"/>
        <c:lblAlgn val="ctr"/>
        <c:lblOffset val="100"/>
        <c:noMultiLvlLbl val="0"/>
      </c:catAx>
      <c:valAx>
        <c:axId val="1275186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7519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More Training /Resources/Staffs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159569917972735E-2"/>
          <c:y val="0.16415100006507471"/>
          <c:w val="0.88168086016405456"/>
          <c:h val="0.4645484531819236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'Sub-Category'!$F$18:$F$19</c:f>
              <c:strCache>
                <c:ptCount val="2"/>
                <c:pt idx="0">
                  <c:v>Better Training/Tools/Resources</c:v>
                </c:pt>
                <c:pt idx="1">
                  <c:v>Need Additional Staffs</c:v>
                </c:pt>
              </c:strCache>
            </c:strRef>
          </c:cat>
          <c:val>
            <c:numRef>
              <c:f>'Sub-Category'!$G$18:$G$19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C5-42B4-92B6-F1DF635E99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02805856"/>
        <c:axId val="1002816256"/>
      </c:barChart>
      <c:catAx>
        <c:axId val="100280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2816256"/>
        <c:crosses val="autoZero"/>
        <c:auto val="1"/>
        <c:lblAlgn val="ctr"/>
        <c:lblOffset val="100"/>
        <c:noMultiLvlLbl val="0"/>
      </c:catAx>
      <c:valAx>
        <c:axId val="10028162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00280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Provide more support for flexible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3262629592995566E-2"/>
          <c:y val="0.17315973502613391"/>
          <c:w val="0.95347474081400885"/>
          <c:h val="0.28885742121322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Subcategory!$I$7:$I$11</c:f>
              <c:strCache>
                <c:ptCount val="5"/>
                <c:pt idx="0">
                  <c:v>Spend atmost 1-2 campus days per week</c:v>
                </c:pt>
                <c:pt idx="1">
                  <c:v>Structured Flexible Working</c:v>
                </c:pt>
                <c:pt idx="2">
                  <c:v>More Face to Face Interaction</c:v>
                </c:pt>
                <c:pt idx="3">
                  <c:v>Require more trust from peers</c:v>
                </c:pt>
                <c:pt idx="4">
                  <c:v>Compensation/Monetary Support</c:v>
                </c:pt>
              </c:strCache>
            </c:strRef>
          </c:cat>
          <c:val>
            <c:numRef>
              <c:f>Subcategory!$J$7:$J$11</c:f>
              <c:numCache>
                <c:formatCode>0%</c:formatCode>
                <c:ptCount val="5"/>
                <c:pt idx="0">
                  <c:v>0.43</c:v>
                </c:pt>
                <c:pt idx="1">
                  <c:v>0.37</c:v>
                </c:pt>
                <c:pt idx="2">
                  <c:v>0.08</c:v>
                </c:pt>
                <c:pt idx="3">
                  <c:v>0.06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4-40B3-99AF-716B1E4DB6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0361504"/>
        <c:axId val="1960365664"/>
      </c:barChart>
      <c:catAx>
        <c:axId val="196036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0365664"/>
        <c:crosses val="autoZero"/>
        <c:auto val="1"/>
        <c:lblAlgn val="ctr"/>
        <c:lblOffset val="100"/>
        <c:noMultiLvlLbl val="0"/>
      </c:catAx>
      <c:valAx>
        <c:axId val="19603656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96036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Overall Positive Experience on Hybrid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2824261356581294E-2"/>
          <c:y val="0.13158203153172646"/>
          <c:w val="0.95435147728683745"/>
          <c:h val="0.5811345146912457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Subcategory!$I$19:$I$23</c:f>
              <c:strCache>
                <c:ptCount val="5"/>
                <c:pt idx="0">
                  <c:v>Hybrid Working has been great!</c:v>
                </c:pt>
                <c:pt idx="1">
                  <c:v>Hybrid Working should continue in future</c:v>
                </c:pt>
                <c:pt idx="2">
                  <c:v>Increased Productivity</c:v>
                </c:pt>
                <c:pt idx="3">
                  <c:v>Hybrid Working supports team/colleague</c:v>
                </c:pt>
                <c:pt idx="4">
                  <c:v>Need Autonomy around campus days/hours</c:v>
                </c:pt>
              </c:strCache>
            </c:strRef>
          </c:cat>
          <c:val>
            <c:numRef>
              <c:f>Subcategory!$J$19:$J$23</c:f>
              <c:numCache>
                <c:formatCode>0%</c:formatCode>
                <c:ptCount val="5"/>
                <c:pt idx="0">
                  <c:v>0.36</c:v>
                </c:pt>
                <c:pt idx="1">
                  <c:v>0.28000000000000003</c:v>
                </c:pt>
                <c:pt idx="2">
                  <c:v>0.16</c:v>
                </c:pt>
                <c:pt idx="3">
                  <c:v>0.12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4-4F88-B94D-99A3E7E724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46430672"/>
        <c:axId val="146428592"/>
      </c:barChart>
      <c:catAx>
        <c:axId val="14643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28592"/>
        <c:crosses val="autoZero"/>
        <c:auto val="1"/>
        <c:lblAlgn val="ctr"/>
        <c:lblOffset val="100"/>
        <c:noMultiLvlLbl val="0"/>
      </c:catAx>
      <c:valAx>
        <c:axId val="1464285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643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Improper Setup for Hot Desking/Issues with Flexible/Remote Working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level'!$H$21:$H$23</c:f>
              <c:strCache>
                <c:ptCount val="3"/>
                <c:pt idx="0">
                  <c:v>Adapting to hybrid working</c:v>
                </c:pt>
                <c:pt idx="1">
                  <c:v>Improper Hot Desking</c:v>
                </c:pt>
                <c:pt idx="2">
                  <c:v>Other Flexibility Issues</c:v>
                </c:pt>
              </c:strCache>
            </c:strRef>
          </c:cat>
          <c:val>
            <c:numRef>
              <c:f>'sub-category level'!$I$21:$I$23</c:f>
              <c:numCache>
                <c:formatCode>0%</c:formatCode>
                <c:ptCount val="3"/>
                <c:pt idx="0">
                  <c:v>0.54</c:v>
                </c:pt>
                <c:pt idx="1">
                  <c:v>0.25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E2-40F1-9BD8-4DBEBD8BEF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91695"/>
        <c:axId val="929780879"/>
      </c:barChart>
      <c:catAx>
        <c:axId val="92979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80879"/>
        <c:crosses val="autoZero"/>
        <c:auto val="1"/>
        <c:lblAlgn val="ctr"/>
        <c:lblOffset val="100"/>
        <c:noMultiLvlLbl val="0"/>
      </c:catAx>
      <c:valAx>
        <c:axId val="9297808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91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Struggling to achieve Work-life balance/Health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level'!$H$31:$H$33</c:f>
              <c:strCache>
                <c:ptCount val="3"/>
                <c:pt idx="0">
                  <c:v>Working longer hours</c:v>
                </c:pt>
                <c:pt idx="1">
                  <c:v>Other Work-Life balance Issues</c:v>
                </c:pt>
                <c:pt idx="2">
                  <c:v>Struggled with mental health</c:v>
                </c:pt>
              </c:strCache>
            </c:strRef>
          </c:cat>
          <c:val>
            <c:numRef>
              <c:f>'sub-category level'!$I$31:$I$33</c:f>
              <c:numCache>
                <c:formatCode>0%</c:formatCode>
                <c:ptCount val="3"/>
                <c:pt idx="0">
                  <c:v>0.6</c:v>
                </c:pt>
                <c:pt idx="1">
                  <c:v>0.24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5F-4FCA-B444-4F6B0277FB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41519"/>
        <c:axId val="742040271"/>
      </c:barChart>
      <c:catAx>
        <c:axId val="742041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40271"/>
        <c:crosses val="autoZero"/>
        <c:auto val="1"/>
        <c:lblAlgn val="ctr"/>
        <c:lblOffset val="100"/>
        <c:noMultiLvlLbl val="0"/>
      </c:catAx>
      <c:valAx>
        <c:axId val="74204027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41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Issues around training new staff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level'!$H$42:$H$43</c:f>
              <c:strCache>
                <c:ptCount val="2"/>
                <c:pt idx="0">
                  <c:v>Organising Traininigs</c:v>
                </c:pt>
                <c:pt idx="1">
                  <c:v>Getting to know new starters</c:v>
                </c:pt>
              </c:strCache>
            </c:strRef>
          </c:cat>
          <c:val>
            <c:numRef>
              <c:f>'sub-category level'!$I$42:$I$43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45-48C5-85F7-861DC54A1F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805423"/>
        <c:axId val="929813743"/>
      </c:barChart>
      <c:catAx>
        <c:axId val="92980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813743"/>
        <c:crosses val="autoZero"/>
        <c:auto val="1"/>
        <c:lblAlgn val="ctr"/>
        <c:lblOffset val="100"/>
        <c:noMultiLvlLbl val="0"/>
      </c:catAx>
      <c:valAx>
        <c:axId val="9298137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80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bg2">
                    <a:lumMod val="25000"/>
                  </a:schemeClr>
                </a:solidFill>
              </a:rPr>
              <a:t>Not Ideal Space/Room to WFH/Distractions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level'!$H$50:$H$52</c:f>
              <c:strCache>
                <c:ptCount val="3"/>
                <c:pt idx="0">
                  <c:v>Distractions at Home</c:v>
                </c:pt>
                <c:pt idx="1">
                  <c:v>Lack of space at home</c:v>
                </c:pt>
                <c:pt idx="2">
                  <c:v>Others Issues</c:v>
                </c:pt>
              </c:strCache>
            </c:strRef>
          </c:cat>
          <c:val>
            <c:numRef>
              <c:f>'sub-category level'!$I$50:$I$52</c:f>
              <c:numCache>
                <c:formatCode>0%</c:formatCode>
                <c:ptCount val="3"/>
                <c:pt idx="0">
                  <c:v>0.4</c:v>
                </c:pt>
                <c:pt idx="1">
                  <c:v>0.34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D-4E97-B52E-CE0D978AB8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742058575"/>
        <c:axId val="742058991"/>
      </c:barChart>
      <c:catAx>
        <c:axId val="74205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058991"/>
        <c:crosses val="autoZero"/>
        <c:auto val="1"/>
        <c:lblAlgn val="ctr"/>
        <c:lblOffset val="100"/>
        <c:noMultiLvlLbl val="0"/>
      </c:catAx>
      <c:valAx>
        <c:axId val="74205899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4205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Lack of Social Connect/F2F Gatherings</a:t>
            </a:r>
            <a:endParaRPr lang="en-IN" sz="900" b="1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9700654225832764"/>
          <c:y val="3.8897663751277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873AC0">
                    <a:shade val="30000"/>
                    <a:satMod val="115000"/>
                  </a:srgbClr>
                </a:gs>
                <a:gs pos="50000">
                  <a:srgbClr val="873AC0">
                    <a:shade val="67500"/>
                    <a:satMod val="115000"/>
                  </a:srgbClr>
                </a:gs>
                <a:gs pos="100000">
                  <a:srgbClr val="873A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 level'!$H$5:$H$6</c:f>
              <c:strCache>
                <c:ptCount val="2"/>
                <c:pt idx="0">
                  <c:v>Missing the social/F2F interaction</c:v>
                </c:pt>
                <c:pt idx="1">
                  <c:v>Lack of Team Dynamics/Slow Communication</c:v>
                </c:pt>
              </c:strCache>
            </c:strRef>
          </c:cat>
          <c:val>
            <c:numRef>
              <c:f>'sub-category level'!$I$5:$I$6</c:f>
              <c:numCache>
                <c:formatCode>0%</c:formatCode>
                <c:ptCount val="2"/>
                <c:pt idx="0">
                  <c:v>0.69</c:v>
                </c:pt>
                <c:pt idx="1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9-4F02-AA5F-39D5858E10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9788783"/>
        <c:axId val="929779631"/>
      </c:barChart>
      <c:catAx>
        <c:axId val="92978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779631"/>
        <c:crosses val="autoZero"/>
        <c:auto val="1"/>
        <c:lblAlgn val="ctr"/>
        <c:lblOffset val="100"/>
        <c:noMultiLvlLbl val="0"/>
      </c:catAx>
      <c:valAx>
        <c:axId val="92977963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29788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Reduced Commuting time/Stress/Pollution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'Sub-Category'!$H$6:$H$9</c:f>
              <c:strCache>
                <c:ptCount val="4"/>
                <c:pt idx="0">
                  <c:v>Saving Commuting Time</c:v>
                </c:pt>
                <c:pt idx="1">
                  <c:v>Less Stress because of Travel</c:v>
                </c:pt>
                <c:pt idx="2">
                  <c:v>Reduced Pollution Level</c:v>
                </c:pt>
                <c:pt idx="3">
                  <c:v>Saving Travelling Cost</c:v>
                </c:pt>
              </c:strCache>
            </c:strRef>
          </c:cat>
          <c:val>
            <c:numRef>
              <c:f>'Sub-Category'!$I$6:$I$9</c:f>
              <c:numCache>
                <c:formatCode>0%</c:formatCode>
                <c:ptCount val="4"/>
                <c:pt idx="0">
                  <c:v>0.67</c:v>
                </c:pt>
                <c:pt idx="1">
                  <c:v>0.25</c:v>
                </c:pt>
                <c:pt idx="2">
                  <c:v>0.05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F1-447E-8228-1F0BFF46B9D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2604800"/>
        <c:axId val="32607712"/>
      </c:barChart>
      <c:catAx>
        <c:axId val="3260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07712"/>
        <c:crosses val="autoZero"/>
        <c:auto val="1"/>
        <c:lblAlgn val="ctr"/>
        <c:lblOffset val="100"/>
        <c:noMultiLvlLbl val="0"/>
      </c:catAx>
      <c:valAx>
        <c:axId val="326077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26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Increased Productivity level/Better Efficiency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'Sub-Category'!$H$15:$H$17</c:f>
              <c:strCache>
                <c:ptCount val="3"/>
                <c:pt idx="0">
                  <c:v>Overall Enhanced Efficiency</c:v>
                </c:pt>
                <c:pt idx="1">
                  <c:v>Increased Productivity due to less travel</c:v>
                </c:pt>
                <c:pt idx="2">
                  <c:v>Better Productivity due to worklife balance</c:v>
                </c:pt>
              </c:strCache>
            </c:strRef>
          </c:cat>
          <c:val>
            <c:numRef>
              <c:f>'Sub-Category'!$I$15:$I$17</c:f>
              <c:numCache>
                <c:formatCode>0%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6-4C67-9F3B-23712A6D27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67680256"/>
        <c:axId val="2067678176"/>
      </c:barChart>
      <c:catAx>
        <c:axId val="206768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7678176"/>
        <c:crosses val="autoZero"/>
        <c:auto val="1"/>
        <c:lblAlgn val="ctr"/>
        <c:lblOffset val="100"/>
        <c:noMultiLvlLbl val="0"/>
      </c:catAx>
      <c:valAx>
        <c:axId val="20676781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6768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900">
                <a:solidFill>
                  <a:schemeClr val="tx1">
                    <a:lumMod val="85000"/>
                    <a:lumOff val="15000"/>
                  </a:schemeClr>
                </a:solidFill>
              </a:rPr>
              <a:t>Improved Work life balance/Wellbeing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'Sub-Category'!$H$28:$H$31</c:f>
              <c:strCache>
                <c:ptCount val="4"/>
                <c:pt idx="0">
                  <c:v>Overall greater Work-Lefe Balance</c:v>
                </c:pt>
                <c:pt idx="1">
                  <c:v>Better Work-Life Balance due to flexiblilty</c:v>
                </c:pt>
                <c:pt idx="2">
                  <c:v>Better Work-Life Balance due to less travel</c:v>
                </c:pt>
                <c:pt idx="3">
                  <c:v>Better Work-Life Balance due to less distraction</c:v>
                </c:pt>
              </c:strCache>
            </c:strRef>
          </c:cat>
          <c:val>
            <c:numRef>
              <c:f>'Sub-Category'!$I$28:$I$31</c:f>
              <c:numCache>
                <c:formatCode>0%</c:formatCode>
                <c:ptCount val="4"/>
                <c:pt idx="0">
                  <c:v>0.72</c:v>
                </c:pt>
                <c:pt idx="1">
                  <c:v>0.14000000000000001</c:v>
                </c:pt>
                <c:pt idx="2">
                  <c:v>0.08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4A-4C7D-B1D5-CF64F00BD1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302496"/>
        <c:axId val="20305408"/>
      </c:barChart>
      <c:catAx>
        <c:axId val="2030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5408"/>
        <c:crosses val="autoZero"/>
        <c:auto val="1"/>
        <c:lblAlgn val="ctr"/>
        <c:lblOffset val="100"/>
        <c:noMultiLvlLbl val="0"/>
      </c:catAx>
      <c:valAx>
        <c:axId val="203054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030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3"/>
            <a:ext cx="2945659" cy="495427"/>
          </a:xfrm>
          <a:prstGeom prst="rect">
            <a:avLst/>
          </a:prstGeom>
        </p:spPr>
        <p:txBody>
          <a:bodyPr vert="horz" lIns="92686" tIns="46343" rIns="92686" bIns="46343" rtlCol="0"/>
          <a:lstStyle>
            <a:lvl1pPr algn="r">
              <a:defRPr sz="1200"/>
            </a:lvl1pPr>
          </a:lstStyle>
          <a:p>
            <a:fld id="{BCDD81F6-0601-49D8-99A6-E792F7298874}" type="datetimeFigureOut">
              <a:rPr lang="en-GB" smtClean="0"/>
              <a:t>02/03/2022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6" tIns="46343" rIns="92686" bIns="4634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2686" tIns="46343" rIns="92686" bIns="4634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5426"/>
          </a:xfrm>
          <a:prstGeom prst="rect">
            <a:avLst/>
          </a:prstGeom>
        </p:spPr>
        <p:txBody>
          <a:bodyPr vert="horz" lIns="92686" tIns="46343" rIns="92686" bIns="46343" rtlCol="0" anchor="b"/>
          <a:lstStyle>
            <a:lvl1pPr algn="r">
              <a:defRPr sz="1200"/>
            </a:lvl1pPr>
          </a:lstStyle>
          <a:p>
            <a:fld id="{6AE7E254-2361-4223-B29B-378837433C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8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93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40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472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0345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9234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0098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3743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4017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6574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467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05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256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5014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851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3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E7E254-2361-4223-B29B-378837433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832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Which hybrid category are you piloting?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what % of your contractual hours have you spent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On average in a typical week, how many days do spend on campus / at a University site?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After the hybrid working pilot, how many days a week would you ideally like to work on campus?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077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4825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290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83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I have found it easy to manage a hybrid team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Do you believe that whilst working in a hybrid way the performance of your team has improved?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Hybrid Working Sentiments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2837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FAC2-C453-4E11-85AA-673A6D8B4584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44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56CA-07D5-41EA-AF3D-8124FBD7045D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6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C3CF-C6D1-411A-BDF1-CDDC38939EB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202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F7082-9DC2-43F3-9F2A-A37521BBE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2E145-970F-4837-AB1D-0F5E487F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7A6EF-C30D-4ADF-9341-ECC7F4EC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C5A14-04C4-4908-9641-D6FF6D4037E0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7A472-7878-479E-A615-2A1D828A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75A0B-7951-4DE8-B1C8-0C05742E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1782-E8E7-46DE-A0C5-E3A3EBBA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EDD63-16D2-45F8-A3D3-139ABD138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46205-752A-45ED-ACE1-E6BD6D59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6F22-AAB5-4B40-A187-EE2AF3BA9149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4172F-49AE-4218-B320-A3523F67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15F58-081C-47CD-80A1-E48BAE59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0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EFD30-C425-46E9-A18B-954F344C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63673-C40D-45C2-AEF7-6CF6F30BB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AC5D9-85C6-4F84-B7D6-07C05184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A240C-2488-4F72-A6EB-FC0D78811FDA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7ADBA-E02D-4201-8A75-BA0D14F9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1222A-4A23-4527-8F00-F4D58C75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944D02-FD2F-41C4-8FD7-B87E6AC56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780" y="361174"/>
            <a:ext cx="1505283" cy="6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8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182A-6499-4AEA-A29B-053BD762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651A-75C0-4F71-9447-4FDAB4C33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B83B1-4ED5-4B47-8695-A3D0E6A40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9A3E4-3F25-448D-92AB-547E3841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0C9A-5990-43DE-B89E-043940F968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1A36D-8507-468A-9D52-9576CFE6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3B425-AB7F-4C30-B42B-64F8DE22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08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9FBA-B304-4DA1-A1D1-64A35497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8105-953D-4ADB-8203-23596A17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786EF-7BC9-41A4-BA22-ED614725B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E782A-1C80-4C66-B54E-5D29C8AE7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9ABD4-F620-4D2B-ACBF-EDDF9402B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99A39C-F3A2-4360-8F3E-5224747A5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6E4F-46CF-4B69-A75B-E22FF1C67A0E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F0CB49-B7F2-41C5-960C-0009CA86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13964-B4C5-4537-B7C9-F62777F3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099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0598F-91D2-4000-8C34-FADA4F5A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0021B-5F8F-4CE1-BE13-8CD5F598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6E2F-B4CD-4109-8F9D-027C6AEB2BEF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6A5D76-4AE2-4B31-866D-D9EEB8B8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0EE66-8392-4267-B670-23EFC3D39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640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386E3-CA7F-44D0-B72C-070FAFA3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17E0A-50E6-4723-8C8B-17C5BBC7578A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CCB54-9B4C-4F54-98FA-972E703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45D14-5955-46E5-81B7-9EF54947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58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FC11-B195-41A8-A55A-A25DC01B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1419-874D-41C1-8B3C-C568F13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0C8C3-9DA0-481A-ADA8-ED6EC6B7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C8A3D-4A6B-46F9-A605-C59C0CB7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4A11-02B7-4651-95C6-A628FC3698E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9DB93-FE8B-489C-825A-CE0C03E1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F26FE-195D-4AF2-B187-9A2D3364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4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CDC-EF79-4B4B-A400-C4004F66B45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822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9077-FBA2-4510-88FF-334211F4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0B20F2-634D-468F-9337-C9034C9FF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6BF95-9568-4CC3-9078-812A3AB4A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E4032-9B01-42B1-8D3B-F6C716A7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4BDC-B83C-4744-8906-ADD020D88EA9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30D74-6BBE-48D0-8F61-56E5F603E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DFB16-11C1-4235-B195-54766127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608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E7B2-142C-4AB9-88B3-7B5E615E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DF2DC-1D1D-4EE6-AF6C-403D91400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33747-F42C-4BD1-BC5C-F7CD721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A066E-F80F-4C10-A1B1-AE2EBAAA14D6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3FD49-52AB-4689-A458-73A1E499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0E1AF-C1BA-456A-A025-FA50C913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30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476AC-8DE1-4983-9F2A-66EDAC003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6F1B6-045D-4D50-8E23-8ADCA720F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5C4BE-94D1-4163-877B-45C42F6C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5C73-CE25-450E-9B95-CE7AC0857EC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66200-FDB8-4623-B9E2-B3D61469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C76E3-1945-4920-8FF0-52C7747C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967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FAC2-C453-4E11-85AA-673A6D8B4584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313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CDC-EF79-4B4B-A400-C4004F66B455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688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09CC-5694-427F-87A0-0EEF2935B017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30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E3F-F7EE-4998-AF2E-369C21E021CB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169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E44-F4CE-4C6D-852B-E23DB4BDC43C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9851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189A-6533-49FA-8DE1-B175C307FCEE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934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BFF-57CD-4460-AAB0-B6EB68D4DB79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8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409CC-5694-427F-87A0-0EEF2935B017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72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4BFF-D606-4695-BA46-D939FBE6F735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5275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CF4B-ECF8-405A-9FC5-8156FA9BF01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00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56CA-07D5-41EA-AF3D-8124FBD7045D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639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AC3CF-C6D1-411A-BDF1-CDDC38939EB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70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6E3F-F7EE-4998-AF2E-369C21E021CB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250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8E44-F4CE-4C6D-852B-E23DB4BDC43C}" type="datetime1">
              <a:rPr lang="en-GB" smtClean="0"/>
              <a:t>02/03/2022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55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189A-6533-49FA-8DE1-B175C307FCEE}" type="datetime1">
              <a:rPr lang="en-GB" smtClean="0"/>
              <a:t>02/03/2022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6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FCBFF-57CD-4460-AAB0-B6EB68D4DB79}" type="datetime1">
              <a:rPr lang="en-GB" smtClean="0"/>
              <a:t>02/03/2022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71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14BFF-D606-4695-BA46-D939FBE6F735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01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CF4B-ECF8-405A-9FC5-8156FA9BF01A}" type="datetime1">
              <a:rPr lang="en-GB" smtClean="0"/>
              <a:t>02/03/2022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40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6E8F4-500D-4BEE-91B8-95DE19B9B946}" type="datetime1">
              <a:rPr lang="en-GB" smtClean="0"/>
              <a:t>02/03/2022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A25-A767-4B43-8EC4-07DE224B1D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78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7B8B6-97BC-4A80-AEC8-C3C7F6F3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177C5-FC93-4BCB-A556-A18B20B9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9502F-1BD8-4CD4-AE32-5437DF258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3026F-7327-436D-8BF9-0EC225E2DBEE}" type="datetime1">
              <a:rPr lang="en-GB" smtClean="0"/>
              <a:t>02/03/2022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7B26F-5F21-42D3-8C57-E58661EF1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56144-4786-41D8-A243-2FCFF2DA2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5F93-213D-453B-9EAB-145FC62E2F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4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6E8F4-500D-4BEE-91B8-95DE19B9B946}" type="datetime1">
              <a:rPr lang="en-GB" smtClean="0"/>
              <a:t>02/03/2022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76A25-A767-4B43-8EC4-07DE224B1D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36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officeapps.live.com/op/view.aspx?src=https%3A%2F%2Fdocuments.manchester.ac.uk%2Fdisplay.aspx%3FDocID%3D58952&amp;wdOrigin=BROWSELINK" TargetMode="External"/><Relationship Id="rId3" Type="http://schemas.openxmlformats.org/officeDocument/2006/relationships/image" Target="../media/image3.emf"/><Relationship Id="rId7" Type="http://schemas.openxmlformats.org/officeDocument/2006/relationships/hyperlink" Target="mailto:hybrid@manchester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4.jpeg"/><Relationship Id="rId4" Type="http://schemas.openxmlformats.org/officeDocument/2006/relationships/chart" Target="../charts/chart2.xml"/><Relationship Id="rId9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image" Target="../media/image3.emf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.emf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2961d3c0-b70e-4688-a5d1-c713faed6654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>
                <a:solidFill>
                  <a:prstClr val="white"/>
                </a:solidFill>
                <a:latin typeface="Arial"/>
                <a:cs typeface="Arial"/>
              </a:rPr>
              <a:t>Introduction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B55EEF-03D1-4A82-82A1-683DE5BB16BA}"/>
              </a:ext>
            </a:extLst>
          </p:cNvPr>
          <p:cNvSpPr txBox="1">
            <a:spLocks/>
          </p:cNvSpPr>
          <p:nvPr/>
        </p:nvSpPr>
        <p:spPr>
          <a:xfrm>
            <a:off x="546681" y="3224366"/>
            <a:ext cx="11167263" cy="27625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Hybrid Working </a:t>
            </a:r>
            <a:r>
              <a:rPr lang="en-GB" b="1" dirty="0" err="1">
                <a:solidFill>
                  <a:schemeClr val="bg1"/>
                </a:solidFill>
                <a:latin typeface="Arial"/>
                <a:cs typeface="Arial"/>
              </a:rPr>
              <a:t>StaffNet</a:t>
            </a:r>
            <a:r>
              <a:rPr lang="en-GB" b="1" dirty="0">
                <a:solidFill>
                  <a:schemeClr val="bg1"/>
                </a:solidFill>
                <a:latin typeface="Arial"/>
                <a:cs typeface="Arial"/>
              </a:rPr>
              <a:t> site: </a:t>
            </a:r>
            <a:endParaRPr kumimoji="0" lang="en-GB" sz="2400" b="1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algn="l"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https://www.staffnet.manchester.ac.uk/people-and-od/current-staff/leave-working-arrangements/hybrid-working/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917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03" y="0"/>
            <a:ext cx="11929897" cy="6833975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26367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46" y="381000"/>
            <a:ext cx="11051844" cy="6203949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276940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9" y="451624"/>
            <a:ext cx="10767249" cy="5974576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BMH</a:t>
            </a:r>
          </a:p>
        </p:txBody>
      </p:sp>
    </p:spTree>
    <p:extLst>
      <p:ext uri="{BB962C8B-B14F-4D97-AF65-F5344CB8AC3E}">
        <p14:creationId xmlns:p14="http://schemas.microsoft.com/office/powerpoint/2010/main" val="361185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89" y="225812"/>
            <a:ext cx="11339468" cy="62489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918633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4" y="165100"/>
            <a:ext cx="11417900" cy="63060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Humanities</a:t>
            </a:r>
          </a:p>
        </p:txBody>
      </p:sp>
    </p:spTree>
    <p:extLst>
      <p:ext uri="{BB962C8B-B14F-4D97-AF65-F5344CB8AC3E}">
        <p14:creationId xmlns:p14="http://schemas.microsoft.com/office/powerpoint/2010/main" val="66658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7" y="273050"/>
            <a:ext cx="11224239" cy="618541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3657485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4" y="225812"/>
            <a:ext cx="11371910" cy="628066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FSE</a:t>
            </a:r>
          </a:p>
        </p:txBody>
      </p:sp>
    </p:spTree>
    <p:extLst>
      <p:ext uri="{BB962C8B-B14F-4D97-AF65-F5344CB8AC3E}">
        <p14:creationId xmlns:p14="http://schemas.microsoft.com/office/powerpoint/2010/main" val="2196341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Directorate of Student Experience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131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6" y="225812"/>
            <a:ext cx="11149381" cy="6386861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Student Experience </a:t>
            </a:r>
          </a:p>
        </p:txBody>
      </p:sp>
    </p:spTree>
    <p:extLst>
      <p:ext uri="{BB962C8B-B14F-4D97-AF65-F5344CB8AC3E}">
        <p14:creationId xmlns:p14="http://schemas.microsoft.com/office/powerpoint/2010/main" val="283247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09" y="186782"/>
            <a:ext cx="11159115" cy="6392437"/>
          </a:xfrm>
          <a:prstGeom prst="rect">
            <a:avLst/>
          </a:prstGeom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Student Experience </a:t>
            </a:r>
          </a:p>
        </p:txBody>
      </p:sp>
    </p:spTree>
    <p:extLst>
      <p:ext uri="{BB962C8B-B14F-4D97-AF65-F5344CB8AC3E}">
        <p14:creationId xmlns:p14="http://schemas.microsoft.com/office/powerpoint/2010/main" val="1964942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PSLT Introduction and forward actions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</a:t>
            </a:fld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0709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95630" y="3960251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330817" y="1384045"/>
            <a:ext cx="514350" cy="4953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39191" y="2175297"/>
            <a:ext cx="2742937" cy="1367895"/>
            <a:chOff x="4051299" y="4000500"/>
            <a:chExt cx="2742937" cy="13678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1299" y="4000500"/>
              <a:ext cx="192722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7011" y="4248150"/>
              <a:ext cx="1927225" cy="112024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070100" y="787138"/>
            <a:ext cx="7613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materials provided, we ask that you please: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08961" y="1324288"/>
            <a:ext cx="520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Read</a:t>
            </a:r>
            <a:r>
              <a:rPr lang="en-GB" sz="1600" dirty="0"/>
              <a:t> through the survey results focusing on responses and feedback in your </a:t>
            </a:r>
            <a:r>
              <a:rPr lang="en-GB" sz="1600" b="1" dirty="0"/>
              <a:t>local area</a:t>
            </a:r>
            <a:r>
              <a:rPr lang="en-GB" sz="1600" dirty="0"/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8961" y="3884735"/>
            <a:ext cx="52006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b="1" dirty="0"/>
              <a:t>Share</a:t>
            </a:r>
            <a:r>
              <a:rPr lang="en-GB" sz="1600" dirty="0"/>
              <a:t> and </a:t>
            </a:r>
            <a:r>
              <a:rPr lang="en-GB" sz="1600" b="1" dirty="0"/>
              <a:t>discuss</a:t>
            </a:r>
            <a:r>
              <a:rPr lang="en-GB" sz="1600" dirty="0"/>
              <a:t> the key survey insights with your teams, explore what could be </a:t>
            </a:r>
            <a:r>
              <a:rPr lang="en-GB" sz="1600" b="1" dirty="0"/>
              <a:t>improved or actioned </a:t>
            </a:r>
            <a:r>
              <a:rPr lang="en-GB" sz="1600" dirty="0"/>
              <a:t>in the coming weeks. Please use the below slide pack and edit where needed. If you require support on this, please contact the Hybrid Working </a:t>
            </a:r>
            <a:r>
              <a:rPr lang="en-GB" sz="1600" b="1" dirty="0"/>
              <a:t>project team </a:t>
            </a:r>
            <a:r>
              <a:rPr lang="en-GB" sz="1600" dirty="0"/>
              <a:t>and/or partner with your </a:t>
            </a:r>
            <a:r>
              <a:rPr lang="en-GB" sz="1600" b="1" dirty="0"/>
              <a:t>Senior Flexible Champions</a:t>
            </a:r>
            <a:r>
              <a:rPr lang="en-GB" sz="1600" dirty="0"/>
              <a:t>. </a:t>
            </a:r>
          </a:p>
          <a:p>
            <a:pPr>
              <a:spcAft>
                <a:spcPts val="0"/>
              </a:spcAft>
            </a:pPr>
            <a:endParaRPr lang="en-GB" sz="1600" dirty="0"/>
          </a:p>
          <a:p>
            <a:pPr>
              <a:spcAft>
                <a:spcPts val="0"/>
              </a:spcAft>
            </a:pPr>
            <a:r>
              <a:rPr lang="en-GB" sz="1400" dirty="0"/>
              <a:t>Please use: </a:t>
            </a:r>
            <a:r>
              <a:rPr lang="en-GB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hybrid@manchester.ac.uk</a:t>
            </a:r>
            <a:r>
              <a:rPr lang="en-GB" sz="14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400" dirty="0"/>
              <a:t>and the list of Senior Flexible Working Champions which are now live here: </a:t>
            </a:r>
            <a:r>
              <a:rPr lang="en-GB" sz="1400" u="sng" dirty="0">
                <a:hlinkClick r:id="rId8"/>
              </a:rPr>
              <a:t>Senior Flexible Working Champions.xlsx (live.com)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3975" y="1384045"/>
            <a:ext cx="48101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/>
              <a:t>The hybrid working survey results and reports will be posted on </a:t>
            </a:r>
            <a:r>
              <a:rPr lang="en-GB" sz="1600" b="1" dirty="0" err="1"/>
              <a:t>StaffNet</a:t>
            </a:r>
            <a:r>
              <a:rPr lang="en-GB" sz="1600" b="1" dirty="0"/>
              <a:t> on Wednesday, 9 March</a:t>
            </a:r>
            <a:r>
              <a:rPr lang="en-GB" sz="1600" dirty="0"/>
              <a:t>. Reflections and priority actions will be discussed with </a:t>
            </a:r>
            <a:r>
              <a:rPr lang="en-GB" sz="1600" b="1" dirty="0"/>
              <a:t>PSLT on Monday 21 March</a:t>
            </a:r>
            <a:r>
              <a:rPr lang="en-GB" sz="1600" dirty="0"/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060113" y="2793869"/>
            <a:ext cx="2651111" cy="1970061"/>
            <a:chOff x="7976479" y="2892061"/>
            <a:chExt cx="2651111" cy="1970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6479" y="2892061"/>
              <a:ext cx="1624917" cy="1636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51925" y="3758793"/>
              <a:ext cx="1975665" cy="110332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85984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Sentiment analysis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5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3910732" y="324272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Challenges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902620" y="940625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challenge of working in a hybrid way??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3391F28-D6D8-4E02-8727-5DE5F0E589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337089"/>
              </p:ext>
            </p:extLst>
          </p:nvPr>
        </p:nvGraphicFramePr>
        <p:xfrm>
          <a:off x="4418826" y="3564632"/>
          <a:ext cx="2794113" cy="143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6C7F7F2-AFB6-4489-8B1E-6D2FDB2932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927734"/>
              </p:ext>
            </p:extLst>
          </p:nvPr>
        </p:nvGraphicFramePr>
        <p:xfrm>
          <a:off x="4449637" y="5107567"/>
          <a:ext cx="2794114" cy="156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591B24E6-8829-4B8B-9784-F9DB9CF544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307343"/>
              </p:ext>
            </p:extLst>
          </p:nvPr>
        </p:nvGraphicFramePr>
        <p:xfrm>
          <a:off x="7274562" y="1991952"/>
          <a:ext cx="2598635" cy="1716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91C024AC-36AC-466B-B306-09C5C85A06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890661"/>
              </p:ext>
            </p:extLst>
          </p:nvPr>
        </p:nvGraphicFramePr>
        <p:xfrm>
          <a:off x="7428091" y="3601821"/>
          <a:ext cx="2411760" cy="144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DE8FF77-9A94-45B3-B0FB-AE4671EF68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962205"/>
              </p:ext>
            </p:extLst>
          </p:nvPr>
        </p:nvGraphicFramePr>
        <p:xfrm>
          <a:off x="7243751" y="5107567"/>
          <a:ext cx="2596100" cy="1568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1105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359004" y="1530287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E3E9155-5F9A-48D1-8672-ECDF1AFD00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192699"/>
              </p:ext>
            </p:extLst>
          </p:nvPr>
        </p:nvGraphicFramePr>
        <p:xfrm>
          <a:off x="4678294" y="2067193"/>
          <a:ext cx="2336800" cy="153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BEB628E-5403-4ABA-B768-29CFFC1DA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22696"/>
              </p:ext>
            </p:extLst>
          </p:nvPr>
        </p:nvGraphicFramePr>
        <p:xfrm>
          <a:off x="1396226" y="1961728"/>
          <a:ext cx="3022600" cy="4267200"/>
        </p:xfrm>
        <a:graphic>
          <a:graphicData uri="http://schemas.openxmlformats.org/drawingml/2006/table">
            <a:tbl>
              <a:tblPr/>
              <a:tblGrid>
                <a:gridCol w="2311400">
                  <a:extLst>
                    <a:ext uri="{9D8B030D-6E8A-4147-A177-3AD203B41FA5}">
                      <a16:colId xmlns:a16="http://schemas.microsoft.com/office/drawing/2014/main" val="197197696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113570055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1181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Social Connect/F2F Gatherings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5778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Do not have any challenges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3043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Lack of  IT Equipment/Technical Issues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28822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Online Meetings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7576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Improper Setup for Hot Desking/Issues with Flexible/Remote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55499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Struggling to achieve Work-life balance/Health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24326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Issues around training new staff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84062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Ideal Space/Room to WFH/Distractions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61297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Office environment not good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355527"/>
                  </a:ext>
                </a:extLst>
              </a:tr>
              <a:tr h="330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Commuting to Office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582284"/>
                  </a:ext>
                </a:extLst>
              </a:tr>
            </a:tbl>
          </a:graphicData>
        </a:graphic>
      </p:graphicFrame>
      <p:sp>
        <p:nvSpPr>
          <p:cNvPr id="28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620378" y="1789838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556773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3618632" y="451624"/>
            <a:ext cx="5798250" cy="85725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Benefits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3" name="Content Placeholder 4"/>
          <p:cNvSpPr txBox="1">
            <a:spLocks/>
          </p:cNvSpPr>
          <p:nvPr/>
        </p:nvSpPr>
        <p:spPr>
          <a:xfrm>
            <a:off x="2610520" y="1067977"/>
            <a:ext cx="6864507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do you feel has been the most significant benefit of working in a hybrid way?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1818432" y="1657538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066904" y="165763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328278" y="1917190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% for each of the sub-category is calculated from the total number of responses for the associated category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78841D0-A0E8-4452-91E2-EE4953196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381487"/>
              </p:ext>
            </p:extLst>
          </p:nvPr>
        </p:nvGraphicFramePr>
        <p:xfrm>
          <a:off x="4194696" y="2523857"/>
          <a:ext cx="2893442" cy="165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4A893C41-98F0-400B-A6D1-47ADC8930D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2063842"/>
              </p:ext>
            </p:extLst>
          </p:nvPr>
        </p:nvGraphicFramePr>
        <p:xfrm>
          <a:off x="4142308" y="4613329"/>
          <a:ext cx="3070225" cy="174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C1AC5288-2EB0-432C-8621-83FD0784E8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391419"/>
              </p:ext>
            </p:extLst>
          </p:nvPr>
        </p:nvGraphicFramePr>
        <p:xfrm>
          <a:off x="6922401" y="2434742"/>
          <a:ext cx="2780399" cy="188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8F4CD219-3A84-415C-9075-24A7FC8353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038184"/>
              </p:ext>
            </p:extLst>
          </p:nvPr>
        </p:nvGraphicFramePr>
        <p:xfrm>
          <a:off x="7212533" y="4564129"/>
          <a:ext cx="2242039" cy="1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AB870B20-2CC8-42D6-97F3-A1F05A474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36587"/>
              </p:ext>
            </p:extLst>
          </p:nvPr>
        </p:nvGraphicFramePr>
        <p:xfrm>
          <a:off x="1015380" y="2090877"/>
          <a:ext cx="3035300" cy="3556000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16840850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159830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80736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Reduced Commuting time/Stress/Pollution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317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Increased Productivity level/Better Efficiency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37886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Work life balance/Wellbeing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07835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Greater Flexibility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161462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Fewer distractions/Ability to Focus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33773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Personal/Free time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30694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29763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Money Saving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68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609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2387898" y="98713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Have you been given any options to work flexibly in other ways? If yes, please give details.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111CC2C-3D73-4849-A9DF-86C9C4A5D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761330"/>
              </p:ext>
            </p:extLst>
          </p:nvPr>
        </p:nvGraphicFramePr>
        <p:xfrm>
          <a:off x="3720046" y="1640532"/>
          <a:ext cx="3672408" cy="178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7F038DF-4B46-4BDA-965A-3BF6FC8493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707287"/>
              </p:ext>
            </p:extLst>
          </p:nvPr>
        </p:nvGraphicFramePr>
        <p:xfrm>
          <a:off x="7356450" y="1710357"/>
          <a:ext cx="2505075" cy="164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25A242E-B6EC-4770-82DF-841E7DD40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87423"/>
              </p:ext>
            </p:extLst>
          </p:nvPr>
        </p:nvGraphicFramePr>
        <p:xfrm>
          <a:off x="1523802" y="1733922"/>
          <a:ext cx="1999025" cy="2032000"/>
        </p:xfrm>
        <a:graphic>
          <a:graphicData uri="http://schemas.openxmlformats.org/drawingml/2006/table">
            <a:tbl>
              <a:tblPr/>
              <a:tblGrid>
                <a:gridCol w="1422961">
                  <a:extLst>
                    <a:ext uri="{9D8B030D-6E8A-4147-A177-3AD203B41FA5}">
                      <a16:colId xmlns:a16="http://schemas.microsoft.com/office/drawing/2014/main" val="327446292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4112793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(300)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38602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Not given option to work flexibly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71834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Provided Fully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9307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partial WFH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29962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Yes, but on medical grounds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765939"/>
                  </a:ext>
                </a:extLst>
              </a:tr>
            </a:tbl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FD17F81-396D-4529-A206-34AC42B5ABD5}"/>
              </a:ext>
            </a:extLst>
          </p:cNvPr>
          <p:cNvCxnSpPr/>
          <p:nvPr/>
        </p:nvCxnSpPr>
        <p:spPr>
          <a:xfrm>
            <a:off x="6132314" y="2109738"/>
            <a:ext cx="1728192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1F8393ED-A872-4A4B-806B-4DE43726AE9A}"/>
              </a:ext>
            </a:extLst>
          </p:cNvPr>
          <p:cNvSpPr txBox="1">
            <a:spLocks/>
          </p:cNvSpPr>
          <p:nvPr/>
        </p:nvSpPr>
        <p:spPr>
          <a:xfrm>
            <a:off x="2243882" y="386745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 you have any feedback about the pilot that you would like to share?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E5F0F0A-F60C-4DAC-9980-092F2E68C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800021"/>
              </p:ext>
            </p:extLst>
          </p:nvPr>
        </p:nvGraphicFramePr>
        <p:xfrm>
          <a:off x="1523802" y="4254202"/>
          <a:ext cx="2016224" cy="2032000"/>
        </p:xfrm>
        <a:graphic>
          <a:graphicData uri="http://schemas.openxmlformats.org/drawingml/2006/table">
            <a:tbl>
              <a:tblPr/>
              <a:tblGrid>
                <a:gridCol w="1440160">
                  <a:extLst>
                    <a:ext uri="{9D8B030D-6E8A-4147-A177-3AD203B41FA5}">
                      <a16:colId xmlns:a16="http://schemas.microsoft.com/office/drawing/2014/main" val="11411863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75487677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(296)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334693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part of the pilot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60299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Communication about Pilot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11897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Pilot has been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38658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changes due to pilot/Not Beneficial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895431"/>
                  </a:ext>
                </a:extLst>
              </a:tr>
            </a:tbl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CDD193E-1C08-4DBF-8DD8-C80B5F44D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588903"/>
              </p:ext>
            </p:extLst>
          </p:nvPr>
        </p:nvGraphicFramePr>
        <p:xfrm>
          <a:off x="3681412" y="4354785"/>
          <a:ext cx="3749675" cy="200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039187C-5588-49E7-BACF-8952C4A7B9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321509"/>
              </p:ext>
            </p:extLst>
          </p:nvPr>
        </p:nvGraphicFramePr>
        <p:xfrm>
          <a:off x="7428458" y="4158441"/>
          <a:ext cx="2656067" cy="2271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2B73E0-8B78-4F0C-A4A7-91B82CE0ABD0}"/>
              </a:ext>
            </a:extLst>
          </p:cNvPr>
          <p:cNvCxnSpPr>
            <a:cxnSpLocks/>
          </p:cNvCxnSpPr>
          <p:nvPr/>
        </p:nvCxnSpPr>
        <p:spPr>
          <a:xfrm>
            <a:off x="6132314" y="5134074"/>
            <a:ext cx="165618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tailEnd type="triangle"/>
          </a:ln>
          <a:effectLst/>
        </p:spPr>
      </p:cxn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8C3A6B28-EED9-4B4A-B04C-0C356382DCA6}"/>
              </a:ext>
            </a:extLst>
          </p:cNvPr>
          <p:cNvSpPr txBox="1">
            <a:spLocks/>
          </p:cNvSpPr>
          <p:nvPr/>
        </p:nvSpPr>
        <p:spPr>
          <a:xfrm>
            <a:off x="7969699" y="131814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0412209A-34AA-48F3-B40B-660CA6EC0FE1}"/>
              </a:ext>
            </a:extLst>
          </p:cNvPr>
          <p:cNvSpPr txBox="1">
            <a:spLocks/>
          </p:cNvSpPr>
          <p:nvPr/>
        </p:nvSpPr>
        <p:spPr>
          <a:xfrm>
            <a:off x="1883842" y="137143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96348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37" name="Content Placeholder 4"/>
          <p:cNvSpPr txBox="1">
            <a:spLocks/>
          </p:cNvSpPr>
          <p:nvPr/>
        </p:nvSpPr>
        <p:spPr>
          <a:xfrm>
            <a:off x="2572048" y="1145883"/>
            <a:ext cx="6912768" cy="402525"/>
          </a:xfrm>
          <a:prstGeom prst="rect">
            <a:avLst/>
          </a:prstGeom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4A7B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additional support would help you to lead and manage hybrid teams more effectively?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604A7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BBFFC8B-0F66-4010-B246-5950D49E1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263962"/>
              </p:ext>
            </p:extLst>
          </p:nvPr>
        </p:nvGraphicFramePr>
        <p:xfrm>
          <a:off x="1707952" y="2196480"/>
          <a:ext cx="2664296" cy="3556000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57708200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519889176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(851)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03050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No Support Required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298426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Better/Unified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15106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Training /Resources/Staffs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58692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More Flexible approach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74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Communication/Collaboration with team/Wellbeing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402638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Digitally Equipped Dedicated Space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7592286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Regular Sessions with peer managers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4976887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Better Project Management tools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856172"/>
                  </a:ext>
                </a:extLst>
              </a:tr>
            </a:tbl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154DC2B4-99E9-4958-BD76-0B944FECB8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065566"/>
              </p:ext>
            </p:extLst>
          </p:nvPr>
        </p:nvGraphicFramePr>
        <p:xfrm>
          <a:off x="5024030" y="1805929"/>
          <a:ext cx="4169047" cy="219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23A248DB-DECF-42AC-9D45-617470B45C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38054"/>
              </p:ext>
            </p:extLst>
          </p:nvPr>
        </p:nvGraphicFramePr>
        <p:xfrm>
          <a:off x="7468593" y="4140696"/>
          <a:ext cx="2572714" cy="231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DDADB731-48FF-423E-8057-8E6C801543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414397"/>
              </p:ext>
            </p:extLst>
          </p:nvPr>
        </p:nvGraphicFramePr>
        <p:xfrm>
          <a:off x="4480260" y="4100712"/>
          <a:ext cx="3096344" cy="3050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1338E7EC-8D9C-424B-9026-F637485C1031}"/>
              </a:ext>
            </a:extLst>
          </p:cNvPr>
          <p:cNvSpPr txBox="1">
            <a:spLocks/>
          </p:cNvSpPr>
          <p:nvPr/>
        </p:nvSpPr>
        <p:spPr>
          <a:xfrm>
            <a:off x="6055832" y="1493199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Sub-Category View</a:t>
            </a:r>
          </a:p>
        </p:txBody>
      </p:sp>
      <p:sp>
        <p:nvSpPr>
          <p:cNvPr id="43" name="Content Placeholder 4">
            <a:extLst>
              <a:ext uri="{FF2B5EF4-FFF2-40B4-BE49-F238E27FC236}">
                <a16:creationId xmlns:a16="http://schemas.microsoft.com/office/drawing/2014/main" id="{8C84E9A9-8956-49B3-A22E-03DEE6DE0A79}"/>
              </a:ext>
            </a:extLst>
          </p:cNvPr>
          <p:cNvSpPr txBox="1">
            <a:spLocks/>
          </p:cNvSpPr>
          <p:nvPr/>
        </p:nvSpPr>
        <p:spPr>
          <a:xfrm>
            <a:off x="2428032" y="1530186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Category View</a:t>
            </a:r>
          </a:p>
        </p:txBody>
      </p:sp>
    </p:spTree>
    <p:extLst>
      <p:ext uri="{BB962C8B-B14F-4D97-AF65-F5344CB8AC3E}">
        <p14:creationId xmlns:p14="http://schemas.microsoft.com/office/powerpoint/2010/main" val="3720125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9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idx="1"/>
          </p:nvPr>
        </p:nvSpPr>
        <p:spPr>
          <a:xfrm>
            <a:off x="2813720" y="1038541"/>
            <a:ext cx="6864507" cy="402525"/>
          </a:xfrm>
        </p:spPr>
        <p:txBody>
          <a:bodyPr/>
          <a:lstStyle/>
          <a:p>
            <a:pPr marL="0" indent="0" algn="r">
              <a:buNone/>
            </a:pPr>
            <a:r>
              <a:rPr lang="en-US" sz="1400" b="1" dirty="0">
                <a:solidFill>
                  <a:srgbClr val="604A7B"/>
                </a:solidFill>
              </a:rPr>
              <a:t>Do you have any other feedback about hybrid working at the University of Manchester?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6AA1254-0909-4712-AB60-6946F7C6D6BB}"/>
              </a:ext>
            </a:extLst>
          </p:cNvPr>
          <p:cNvSpPr txBox="1">
            <a:spLocks/>
          </p:cNvSpPr>
          <p:nvPr/>
        </p:nvSpPr>
        <p:spPr>
          <a:xfrm>
            <a:off x="2021632" y="1628102"/>
            <a:ext cx="1384895" cy="244507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Category View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921B5D68-C081-4218-9E1E-B1AC98872608}"/>
              </a:ext>
            </a:extLst>
          </p:cNvPr>
          <p:cNvSpPr txBox="1">
            <a:spLocks/>
          </p:cNvSpPr>
          <p:nvPr/>
        </p:nvSpPr>
        <p:spPr>
          <a:xfrm>
            <a:off x="6270104" y="1628203"/>
            <a:ext cx="1856362" cy="242550"/>
          </a:xfrm>
          <a:prstGeom prst="rect">
            <a:avLst/>
          </a:prstGeom>
          <a:gradFill flip="none" rotWithShape="1">
            <a:gsLst>
              <a:gs pos="0">
                <a:srgbClr val="873AC0">
                  <a:shade val="30000"/>
                  <a:satMod val="115000"/>
                </a:srgbClr>
              </a:gs>
              <a:gs pos="50000">
                <a:srgbClr val="873AC0">
                  <a:shade val="67500"/>
                  <a:satMod val="115000"/>
                </a:srgbClr>
              </a:gs>
              <a:gs pos="100000">
                <a:srgbClr val="873A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257175" indent="-257175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050" b="1" dirty="0">
                <a:solidFill>
                  <a:schemeClr val="bg1"/>
                </a:solidFill>
              </a:rPr>
              <a:t>Sub-Category View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0EE3359-3330-4C59-A948-7DB6970C12A6}"/>
              </a:ext>
            </a:extLst>
          </p:cNvPr>
          <p:cNvSpPr txBox="1">
            <a:spLocks/>
          </p:cNvSpPr>
          <p:nvPr/>
        </p:nvSpPr>
        <p:spPr>
          <a:xfrm>
            <a:off x="4531478" y="1887754"/>
            <a:ext cx="5161557" cy="27735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00" b="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% for each of the sub-category is calculated from the total number of responses for the associated category</a:t>
            </a:r>
            <a:endParaRPr lang="en-GB" sz="900" b="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641AD432-2B8F-4D10-A007-0956F1E13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969208"/>
              </p:ext>
            </p:extLst>
          </p:nvPr>
        </p:nvGraphicFramePr>
        <p:xfrm>
          <a:off x="3965848" y="2150380"/>
          <a:ext cx="5976664" cy="227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F20A4EE-C992-43C7-BEA8-49E8FBB49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494521"/>
              </p:ext>
            </p:extLst>
          </p:nvPr>
        </p:nvGraphicFramePr>
        <p:xfrm>
          <a:off x="3821832" y="4382628"/>
          <a:ext cx="6120680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F6B9CA4-CB80-406B-A710-9C1CF53ED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088518"/>
              </p:ext>
            </p:extLst>
          </p:nvPr>
        </p:nvGraphicFramePr>
        <p:xfrm>
          <a:off x="1200944" y="2057419"/>
          <a:ext cx="2781300" cy="3175000"/>
        </p:xfrm>
        <a:graphic>
          <a:graphicData uri="http://schemas.openxmlformats.org/drawingml/2006/table">
            <a:tbl>
              <a:tblPr/>
              <a:tblGrid>
                <a:gridCol w="2171700">
                  <a:extLst>
                    <a:ext uri="{9D8B030D-6E8A-4147-A177-3AD203B41FA5}">
                      <a16:colId xmlns:a16="http://schemas.microsoft.com/office/drawing/2014/main" val="219999987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39761641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of Total Responses</a:t>
                      </a:r>
                      <a:b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(2423)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3A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20097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Overall Positive Experience on Hybrid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41%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40941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NA/Not having any feedback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40582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Improved Wellbeing/Mental Health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784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more support for flexible working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16228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adequate IT Equipment/Support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18573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Need better hot desking scheme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46048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Provide Flexible working to more Staffs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262626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294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898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Demographic insights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743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RBNPF+Segoe UI Bold"/>
                <a:ea typeface="+mn-ea"/>
                <a:cs typeface="SRBNPF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683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38%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60294" y="2386731"/>
            <a:ext cx="1817146" cy="443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810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1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72316" y="2457556"/>
            <a:ext cx="2319217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locally (please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spec…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(8%)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60736" y="2573722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80% 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81776" y="2607040"/>
            <a:ext cx="1050589" cy="4023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0% 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(12%)</a:t>
            </a:r>
          </a:p>
          <a:p>
            <a:pPr marL="301619" marR="0" lvl="0" indent="0" algn="l" defTabSz="914400" rtl="0" eaLnBrk="1" fontAlgn="auto" latinLnBrk="0" hangingPunct="1">
              <a:lnSpc>
                <a:spcPts val="1036"/>
              </a:lnSpc>
              <a:spcBef>
                <a:spcPts val="8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100% 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461749" y="2836684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493039" y="292080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60% 137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693671" y="3446744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20% 162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66986" y="3537595"/>
            <a:ext cx="929084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51274" y="367464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805314" y="3884782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40% 216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UUFID+Standard Font"/>
                <a:ea typeface="+mn-ea"/>
                <a:cs typeface="WUUFID+Standard Font"/>
              </a:rPr>
              <a:t>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2179951" y="4406285"/>
            <a:ext cx="1345801" cy="305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worki…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  <a:p>
            <a:pPr marL="399746" marR="0" lvl="0" indent="0" algn="l" defTabSz="914400" rtl="0" eaLnBrk="1" fontAlgn="auto" latinLnBrk="0" hangingPunct="1">
              <a:lnSpc>
                <a:spcPts val="1037"/>
              </a:lnSpc>
              <a:spcBef>
                <a:spcPts val="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913250" y="4420283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459239" y="4557995"/>
            <a:ext cx="1423534" cy="388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6596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210522" y="4579780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362994" y="47385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(6%)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493543" y="48361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(20%)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15341" y="501446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829829" y="526175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59864" y="568969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553505" y="604395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(39%)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3657" y="6070880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215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FDGPEL+Segoe UI"/>
                <a:ea typeface="+mn-ea"/>
                <a:cs typeface="FDGPEL+Segoe UI"/>
              </a:rPr>
              <a:t>(31%)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77753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(16 -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35)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2748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24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20602" y="10465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199830" y="112783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0948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397902" y="11121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87%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593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881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4320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8515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HEFEE+Segoe UI Bold"/>
                <a:ea typeface="+mn-ea"/>
                <a:cs typeface="EHEFEE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159"/>
            <a:ext cx="340265" cy="1065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EUDQRN+Standard Font"/>
                <a:ea typeface="+mn-ea"/>
                <a:cs typeface="EUDQR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030832" y="398027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75560" y="4014343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0210" y="416380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726575" y="427860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38161" y="4567648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Declined 6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35990" y="4850544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8436" y="512078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85378" y="5928727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(45%)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86160" y="6059174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UPONS+Segoe UI"/>
                <a:ea typeface="+mn-ea"/>
                <a:cs typeface="LUPONS+Segoe UI"/>
              </a:rPr>
              <a:t>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657870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GTRBL+Segoe UI Bold"/>
                <a:ea typeface="+mn-ea"/>
                <a:cs typeface="HGTRBL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832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2260" y="238669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29619" y="2567357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90428" y="2567740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80% 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8243" y="2618284"/>
            <a:ext cx="1053504" cy="4340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0% 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  <a:p>
            <a:pPr marL="304534" marR="0" lvl="0" indent="0" algn="l" defTabSz="914400" rtl="0" eaLnBrk="1" fontAlgn="auto" latinLnBrk="0" hangingPunct="1">
              <a:lnSpc>
                <a:spcPts val="1036"/>
              </a:lnSpc>
              <a:spcBef>
                <a:spcPts val="109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100% 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53192" y="2651714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5305" y="2750421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3797" y="284116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60% 154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38735" y="3410454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962" y="3541493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20% 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(26%)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84466" y="3769693"/>
            <a:ext cx="1653951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84152" y="381098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40% 258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UUKWT+Standard Font"/>
                <a:ea typeface="+mn-ea"/>
                <a:cs typeface="GUUKWT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12637" y="4368742"/>
            <a:ext cx="1465387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vary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9977" y="442633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897656" y="4500974"/>
            <a:ext cx="480368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074939" y="455932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5807" y="4647476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48616" y="464464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82289" y="4919044"/>
            <a:ext cx="631149" cy="403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98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8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550348" y="494978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833914" y="5447491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348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139015" y="5645236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310278" y="5782169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320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975585" y="614381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260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AWNKV+Segoe UI"/>
                <a:ea typeface="+mn-ea"/>
                <a:cs typeface="DAWNKV+Segoe UI"/>
              </a:rPr>
              <a:t>(31%)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337770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00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0E13BE-29A1-4403-8D33-158B20F9AF9E}"/>
              </a:ext>
            </a:extLst>
          </p:cNvPr>
          <p:cNvSpPr txBox="1">
            <a:spLocks/>
          </p:cNvSpPr>
          <p:nvPr/>
        </p:nvSpPr>
        <p:spPr>
          <a:xfrm>
            <a:off x="546682" y="1796641"/>
            <a:ext cx="9269835" cy="920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Hybrid</a:t>
            </a:r>
            <a:r>
              <a:rPr kumimoji="0" lang="en-GB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Working Sentiment Survey: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white"/>
                </a:solidFill>
                <a:latin typeface="Arial"/>
                <a:cs typeface="Arial"/>
              </a:rPr>
              <a:t>Overall results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25938" y="57150"/>
            <a:ext cx="11301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620795" y="3076953"/>
            <a:ext cx="7989805" cy="9525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" descr="TAB_all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2" y="44633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5F93-213D-453B-9EAB-145FC62E2F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31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(36 -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45)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73985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61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506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3238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173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99830" y="1145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39444" y="114098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279059" y="11022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87%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775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42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SKWBD+Segoe UI Bold"/>
                <a:ea typeface="+mn-ea"/>
                <a:cs typeface="RSKWBD+Segoe UI Bold"/>
              </a:rPr>
              <a:t>79%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68778"/>
            <a:ext cx="340265" cy="106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0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ICEAH+Standard Font"/>
                <a:ea typeface="+mn-ea"/>
                <a:cs typeface="BICEA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590011" y="3973609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132404" y="4161554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444893" y="424598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(11%)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26272" y="4552719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14792" y="4949908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21167" y="5179548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9547816" y="5873147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743604" y="6018172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ERUJSC+Segoe UI"/>
                <a:ea typeface="+mn-ea"/>
                <a:cs typeface="ERUJSC+Segoe UI"/>
              </a:rPr>
              <a:t>(33%)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270031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LJLQO+Segoe UI Bold"/>
                <a:ea typeface="+mn-ea"/>
                <a:cs typeface="JLJLQO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613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89%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43670" y="2386054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13919" y="2554505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131648" y="2561619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80% 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29262" y="2628150"/>
            <a:ext cx="1066399" cy="484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0% 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(15%)</a:t>
            </a:r>
          </a:p>
          <a:p>
            <a:pPr marL="317429" marR="0" lvl="0" indent="0" algn="l" defTabSz="914400" rtl="0" eaLnBrk="1" fontAlgn="auto" latinLnBrk="0" hangingPunct="1">
              <a:lnSpc>
                <a:spcPts val="1036"/>
              </a:lnSpc>
              <a:spcBef>
                <a:spcPts val="148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100% 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15244" y="271193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22787" y="2745387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695291" y="273363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60% 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(16%)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49730" y="338454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(20%)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03583" y="3641536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20% 167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560635" y="3690658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40% 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655536" y="3805150"/>
            <a:ext cx="1653952" cy="3018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NLWRH+Standard Font"/>
                <a:ea typeface="+mn-ea"/>
                <a:cs typeface="UNLWRH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34139" y="4395005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(12%)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55767" y="443032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48635" y="4559336"/>
            <a:ext cx="1406956" cy="3967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0018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7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1909" y="4575578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224221" y="4735330"/>
            <a:ext cx="702203" cy="423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135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9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58979" y="497146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(22%)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3803" y="522837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6803" y="5341540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06004" y="5674997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80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(13%)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4673" y="5999556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964549" y="61469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191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TSOCGR+Segoe UI"/>
                <a:ea typeface="+mn-ea"/>
                <a:cs typeface="TSOCGR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636174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93781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(46 -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55)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1439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5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971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17179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9544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24569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78%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60216" y="123091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99830" y="126934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33734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SKQCH+Segoe UI Bold"/>
                <a:ea typeface="+mn-ea"/>
                <a:cs typeface="DSKQCH+Segoe UI Bold"/>
              </a:rPr>
              <a:t>73%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505"/>
            <a:ext cx="340265" cy="107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HMWNN+Standard Font"/>
                <a:ea typeface="+mn-ea"/>
                <a:cs typeface="VHMWNN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954417" y="3991831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60685" y="401018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353507" y="425472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17513" y="4406226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57946" y="4527932"/>
            <a:ext cx="1077846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Declined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80392" y="4721659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2293" y="5171981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09863" y="5908059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131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63811" y="6049839"/>
            <a:ext cx="1196835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DJAAD+Segoe UI"/>
                <a:ea typeface="+mn-ea"/>
                <a:cs typeface="BDJAAD+Segoe UI"/>
              </a:rPr>
              <a:t>(30%)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598000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NJDKL+Segoe UI Bold"/>
                <a:ea typeface="+mn-ea"/>
                <a:cs typeface="NNJDKL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310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82%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78951" y="238708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33453" y="2570601"/>
            <a:ext cx="1216837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18096" y="2584694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80% 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50766" y="2595454"/>
            <a:ext cx="1166324" cy="459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0% 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363957" marR="0" lvl="0" indent="0" algn="l" defTabSz="914400" rtl="0" eaLnBrk="1" fontAlgn="auto" latinLnBrk="0" hangingPunct="1">
              <a:lnSpc>
                <a:spcPts val="1036"/>
              </a:lnSpc>
              <a:spcBef>
                <a:spcPts val="129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100% 34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04461" y="2731580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71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(23%)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77351" y="2886093"/>
            <a:ext cx="1976989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(14%)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20641" y="297313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60% 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28547" y="3588252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39452" y="358133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20% 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95481" y="3775796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821094" y="386540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40% 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TKUSF+Standard Font"/>
                <a:ea typeface="+mn-ea"/>
                <a:cs typeface="PTKUSF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5723" y="437073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vary</a:t>
            </a:r>
          </a:p>
          <a:p>
            <a:pPr marL="985018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1871" y="441605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107445" y="4562119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842515" y="460701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09596" y="468422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(8%)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2303" y="474595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778987" y="5069702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(27%)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91495" y="5124959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69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29950" y="5146362"/>
            <a:ext cx="975460" cy="1037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(11%)</a:t>
            </a:r>
          </a:p>
          <a:p>
            <a:pPr marL="87958" marR="0" lvl="0" indent="0" algn="l" defTabSz="914400" rtl="0" eaLnBrk="1" fontAlgn="auto" latinLnBrk="0" hangingPunct="1">
              <a:lnSpc>
                <a:spcPts val="1037"/>
              </a:lnSpc>
              <a:spcBef>
                <a:spcPts val="2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(5%)</a:t>
            </a:r>
          </a:p>
          <a:p>
            <a:pPr marL="361245" marR="0" lvl="0" indent="0" algn="l" defTabSz="914400" rtl="0" eaLnBrk="1" fontAlgn="auto" latinLnBrk="0" hangingPunct="1">
              <a:lnSpc>
                <a:spcPts val="1037"/>
              </a:lnSpc>
              <a:spcBef>
                <a:spcPts val="2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348494" y="59275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987246" y="6186721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113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HALFD+Segoe UI"/>
                <a:ea typeface="+mn-ea"/>
                <a:cs typeface="UHALFD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4508427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46298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Age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(55+)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47404" y="10008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86%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01771" y="114392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210504" y="116880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29513" y="1220907"/>
            <a:ext cx="3402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393037" y="12061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56137" y="12621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73603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119236" y="12994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164870" y="131809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70%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27969" y="136163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MBHU+Segoe UI Bold"/>
                <a:ea typeface="+mn-ea"/>
                <a:cs typeface="LNMBHU+Segoe UI Bold"/>
              </a:rPr>
              <a:t>67%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29513" y="1606573"/>
            <a:ext cx="340265" cy="1326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0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19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649794" y="2923112"/>
            <a:ext cx="3220384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93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have</a:t>
            </a:r>
            <a:r>
              <a:rPr kumimoji="0" sz="800" b="0" i="0" u="none" strike="noStrike" kern="1200" cap="none" spc="6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available</a:t>
            </a:r>
            <a:r>
              <a:rPr kumimoji="0" sz="800" b="0" i="0" u="none" strike="noStrike" kern="1200" cap="none" spc="7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matters</a:t>
            </a:r>
            <a:r>
              <a:rPr kumimoji="0" sz="800" b="0" i="0" u="none" strike="noStrike" kern="1200" cap="none" spc="19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  <a:r>
              <a:rPr kumimoji="0" sz="800" b="0" i="0" u="none" strike="noStrike" kern="1200" cap="none" spc="3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793592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03843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49477" y="2923112"/>
            <a:ext cx="1000118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95110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43211" y="2923112"/>
            <a:ext cx="315699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will</a:t>
            </a:r>
            <a:r>
              <a:rPr kumimoji="0" sz="800" b="0" i="0" u="none" strike="noStrike" kern="1200" cap="none" spc="97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42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4322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38786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61784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44418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967017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43604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1402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086504" y="3584965"/>
            <a:ext cx="617331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HKQUEL+Standard Font"/>
                <a:ea typeface="+mn-ea"/>
                <a:cs typeface="HKQUE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87043" y="3988814"/>
            <a:ext cx="1010082" cy="3021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0138" y="4007376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414020" y="4149737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significantly</a:t>
            </a:r>
          </a:p>
          <a:p>
            <a:pPr marL="582654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436103" y="4373786"/>
            <a:ext cx="1331707" cy="37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(11%)</a:t>
            </a:r>
          </a:p>
          <a:p>
            <a:pPr marL="253860" marR="0" lvl="0" indent="0" algn="l" defTabSz="914400" rtl="0" eaLnBrk="1" fontAlgn="auto" latinLnBrk="0" hangingPunct="1">
              <a:lnSpc>
                <a:spcPts val="1036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Declined significantly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283272" y="443230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689964" y="4706618"/>
            <a:ext cx="427184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30989" y="4954099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824517" y="5425569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654958" y="5684440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same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(37%)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209348" y="6133118"/>
            <a:ext cx="11968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KWDIO+Segoe UI"/>
                <a:ea typeface="+mn-ea"/>
                <a:cs typeface="BKWDIO+Segoe UI"/>
              </a:rPr>
              <a:t>(35%)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002145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LHOKA+Segoe UI Bold"/>
                <a:ea typeface="+mn-ea"/>
                <a:cs typeface="BLHOKA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2103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21681" y="228505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193 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22069" y="251757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80% 123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9792" y="2564258"/>
            <a:ext cx="1259965" cy="47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0% 260 (12%)</a:t>
            </a:r>
          </a:p>
          <a:p>
            <a:pPr marL="357602" marR="0" lvl="0" indent="0" algn="l" defTabSz="914400" rtl="0" eaLnBrk="1" fontAlgn="auto" latinLnBrk="0" hangingPunct="1">
              <a:lnSpc>
                <a:spcPts val="1197"/>
              </a:lnSpc>
              <a:spcBef>
                <a:spcPts val="10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100% 124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0837" y="260723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168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5416" y="2828049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50438" y="28417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60% 389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34373" y="3358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425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16811" y="36096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20% 534 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33202" y="3996451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665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46869" y="3978958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40% 673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KWDBW+Standard Font"/>
                <a:ea typeface="+mn-ea"/>
                <a:cs typeface="PKWDBW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10391" y="4651044"/>
            <a:ext cx="1563311" cy="444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My campus work… 185 (9%)</a:t>
            </a:r>
          </a:p>
          <a:p>
            <a:pPr marL="332078" marR="0" lvl="0" indent="0" algn="l" defTabSz="914400" rtl="0" eaLnBrk="1" fontAlgn="auto" latinLnBrk="0" hangingPunct="1">
              <a:lnSpc>
                <a:spcPts val="1196"/>
              </a:lnSpc>
              <a:spcBef>
                <a:spcPts val="8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6 122 (6%)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94731" y="4666902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0 150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68534" y="4882937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days 92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578715" y="5203671"/>
            <a:ext cx="721796" cy="494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3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5 124 (6%)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0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4 86 (4%)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191" y="519549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1 432 (21%)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7473347" y="530564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days 366 (17%)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23561" y="5367520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1 day 767 (36%)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555755" y="613324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3 334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767809" y="6609887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2 670 (32%)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991477" y="6648278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RPWLA+Segoe UI"/>
                <a:ea typeface="+mn-ea"/>
                <a:cs typeface="BRPWLA+Segoe UI"/>
              </a:rPr>
              <a:t>2 days 794 (38%)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783705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3211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RPKLP+Segoe UI Bold"/>
                <a:ea typeface="+mn-ea"/>
                <a:cs typeface="TRPKLP+Segoe UI Bold"/>
              </a:rPr>
              <a:t>Results - Disability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22405"/>
            <a:ext cx="399630" cy="222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70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866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891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204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4096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448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07419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08200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06832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95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GHSRH+Standard Font"/>
                <a:ea typeface="+mn-ea"/>
                <a:cs typeface="AGHSRH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232511" y="4371675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82 (10%)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852437" y="4510755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Declined 31 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053150" y="4699921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112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337215" y="499637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101 (12%)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52092" y="5123293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344 (42%)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67549" y="5325129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Improved 343 (42%)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501222" y="6654641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Strongly agree 258 (32%)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396092" y="666859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PSSGI+Segoe UI"/>
                <a:ea typeface="+mn-ea"/>
                <a:cs typeface="JPSSGI+Segoe UI"/>
              </a:rPr>
              <a:t>Stayed the same 316 (39%)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02530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GLVQM+Segoe UI Bold"/>
                <a:ea typeface="+mn-ea"/>
                <a:cs typeface="PGLVQM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151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988" y="2332153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21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98788" y="2526751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Not discussed with my manager</a:t>
            </a:r>
          </a:p>
          <a:p>
            <a:pPr marL="129729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7 (5%)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442508" y="2518099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80% 9 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774952" y="2566390"/>
            <a:ext cx="1227339" cy="527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0% 19 (13%)</a:t>
            </a:r>
          </a:p>
          <a:p>
            <a:pPr marL="386589" marR="0" lvl="0" indent="0" algn="l" defTabSz="914400" rtl="0" eaLnBrk="1" fontAlgn="auto" latinLnBrk="0" hangingPunct="1">
              <a:lnSpc>
                <a:spcPts val="1197"/>
              </a:lnSpc>
              <a:spcBef>
                <a:spcPts val="1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100% 12 (8%)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817937" y="2833643"/>
            <a:ext cx="929285" cy="1251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60% 27 (18%)</a:t>
            </a:r>
          </a:p>
          <a:p>
            <a:pPr marL="88536" marR="0" lvl="0" indent="0" algn="l" defTabSz="914400" rtl="0" eaLnBrk="1" fontAlgn="auto" latinLnBrk="0" hangingPunct="1">
              <a:lnSpc>
                <a:spcPts val="1197"/>
              </a:lnSpc>
              <a:spcBef>
                <a:spcPts val="7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40% 42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48627" y="2985161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25 (17%)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09004" y="3188999"/>
            <a:ext cx="1511497" cy="34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34626" y="3766137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20% 42 (28%)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37244" y="3987766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Category 3: Predominantly remote</a:t>
            </a:r>
          </a:p>
          <a:p>
            <a:pPr marL="1292559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50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JEURQ+Standard Font"/>
                <a:ea typeface="+mn-ea"/>
                <a:cs typeface="RJEURQ+Standard Font"/>
              </a:rPr>
              <a:t>work on campus?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492292" y="4653727"/>
            <a:ext cx="1563311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My campus work… 15 (10%)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36802" y="4655439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0 8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160700" y="4871052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days 7 (5%)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955037" y="4915623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6 6 (4%)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686542" y="518492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5 10 (7%)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560100" y="526223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days 25 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316736" y="5281509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41 (27%)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38482" y="540232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1 day 57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34767" y="5549361"/>
            <a:ext cx="562114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4 8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691927" y="62568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3 27 (18%)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721945" y="662809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36 (24%)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982848" y="6620544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MSOBT+Segoe UI"/>
                <a:ea typeface="+mn-ea"/>
                <a:cs typeface="SMSOBT+Segoe UI"/>
              </a:rPr>
              <a:t>2 days 57 (38%)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300940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46137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ETOGF+Segoe UI Bold"/>
                <a:ea typeface="+mn-ea"/>
                <a:cs typeface="FETOGF+Segoe UI Bold"/>
              </a:rPr>
              <a:t>Results - Disability - Prefer not to say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5605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85%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91372" y="91478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850889" y="95884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642387" y="103225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08377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6162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55056" y="1103861"/>
            <a:ext cx="344910" cy="19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3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4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33885" y="110567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25381" y="114972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790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71%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BWODE+Standard Font"/>
                <a:ea typeface="+mn-ea"/>
                <a:cs typeface="CBWODE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31249" y="4295675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Neither agree nor disagree</a:t>
            </a:r>
          </a:p>
          <a:p>
            <a:pPr marL="1037446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2 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8014258" y="4497049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Declined 1 (3%)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825890" y="4750066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5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875475" y="4907151"/>
            <a:ext cx="1265811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9 (26%)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4227216" y="5035291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245505" y="5171458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14 (40%)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60082" y="6608407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Improved 11 (31%)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158188" y="6653888"/>
            <a:ext cx="13578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FSGPH+Segoe UI"/>
                <a:ea typeface="+mn-ea"/>
                <a:cs typeface="LFSGPH+Segoe UI"/>
              </a:rPr>
              <a:t>Strongly agree 13 (37%)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0651298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QWEWM+Segoe UI Bold"/>
                <a:ea typeface="+mn-ea"/>
                <a:cs typeface="WQWEWM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235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054" y="231227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19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837931" y="2520171"/>
            <a:ext cx="2897624" cy="4775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241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80% 15 (6%)</a:t>
            </a:r>
          </a:p>
          <a:p>
            <a:pPr marL="2118487" marR="0" lvl="0" indent="0" algn="l" defTabSz="914400" rtl="0" eaLnBrk="1" fontAlgn="auto" latinLnBrk="0" hangingPunct="1">
              <a:lnSpc>
                <a:spcPts val="11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0% 49 (21%)</a:t>
            </a:r>
          </a:p>
          <a:p>
            <a:pPr marL="0" marR="0" lvl="0" indent="0" algn="l" defTabSz="914400" rtl="0" eaLnBrk="1" fontAlgn="auto" latinLnBrk="0" hangingPunct="1">
              <a:lnSpc>
                <a:spcPts val="10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60% 37 (16%)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87063" y="267138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24 (10%)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143609" y="2697048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27 (11%)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272827" y="3319073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100% 20 (9%)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96110" y="3529781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51 (22%)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3967765" y="380580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88 (37%)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837931" y="3819718"/>
            <a:ext cx="2941895" cy="339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40% 64 (27%)</a:t>
            </a:r>
          </a:p>
          <a:p>
            <a:pPr marL="2101146" marR="0" lvl="0" indent="0" algn="l" defTabSz="914400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20% 50 (21%)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TRMDP+Standard Font"/>
                <a:ea typeface="+mn-ea"/>
                <a:cs typeface="UTRMDP+Standard Font"/>
              </a:rPr>
              <a:t>work on campus?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211343" y="4621809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25 (11%)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3157" y="4697994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0 25 (11%)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575399" y="4897695"/>
            <a:ext cx="1343553" cy="530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899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days 12 (5%)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days 30 (13%)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758178" y="50694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6 21 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4349670" y="5375803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46 (20%)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0381852" y="553796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1 day 100 (43%)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571638" y="5563799"/>
            <a:ext cx="656781" cy="5701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5 18 (8%)</a:t>
            </a:r>
          </a:p>
          <a:p>
            <a:pPr marL="33092" marR="0" lvl="0" indent="0" algn="l" defTabSz="914400" rtl="0" eaLnBrk="1" fontAlgn="auto" latinLnBrk="0" hangingPunct="1">
              <a:lnSpc>
                <a:spcPts val="1196"/>
              </a:lnSpc>
              <a:spcBef>
                <a:spcPts val="17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4 10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783571" y="6369165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3 26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799301" y="6513292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days 83 (35%)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754412" y="661547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VONOV+Segoe UI"/>
                <a:ea typeface="+mn-ea"/>
                <a:cs typeface="MVONOV+Segoe UI"/>
              </a:rPr>
              <a:t>2 64 (27%)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10627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871821" y="276534"/>
            <a:ext cx="91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 and overview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212" y="1285831"/>
            <a:ext cx="486781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very proud of our sector-leading approach to hybrid working so far, but we know there is more work to be done to enable our staff and student experience, while balancing our organisational needs.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key outputs from the Hybrid Working pilot phase (July 2022) will be: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Hybrid Working Framework to guide colleagues to work together, while giving autonomy for leaders and teams to balance individual preference with service delivery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consolidated Working Together Charter approach, these will be sequenced beginning with PSLT level to then inform Directorates and team charters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Working Together Charter will include common ‘boiler plate’ principles for all members, and opportunities for tailoring.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we engage our leaders and staff around the feedback received so far, we will continue listening activities with our academic colleagues, staff who are 100% based on campus, and our students. This is in progress now and will be reviewed and shared in May 2022.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41350" y="2486175"/>
            <a:ext cx="1834717" cy="2176597"/>
            <a:chOff x="3267382" y="1970185"/>
            <a:chExt cx="2592743" cy="32511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2462" y="2531522"/>
              <a:ext cx="1897663" cy="268979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7382" y="1970185"/>
              <a:ext cx="1863418" cy="263530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8771576" y="2437401"/>
            <a:ext cx="2794455" cy="1611152"/>
            <a:chOff x="8571551" y="4575151"/>
            <a:chExt cx="2794455" cy="1611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1551" y="4575151"/>
              <a:ext cx="2011653" cy="1083889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77377" y="5111115"/>
              <a:ext cx="1788629" cy="1075188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9" name="Oval 38"/>
          <p:cNvSpPr/>
          <p:nvPr/>
        </p:nvSpPr>
        <p:spPr>
          <a:xfrm>
            <a:off x="5470102" y="1945795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8327075" y="1933920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Oval 45"/>
          <p:cNvSpPr/>
          <p:nvPr/>
        </p:nvSpPr>
        <p:spPr>
          <a:xfrm>
            <a:off x="8327075" y="4273742"/>
            <a:ext cx="400050" cy="3937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870152" y="1981548"/>
            <a:ext cx="230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Hybrid Working Framework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83025" y="4277067"/>
            <a:ext cx="268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‘boiler plate’ principles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08255" y="1981548"/>
            <a:ext cx="2975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Together Charter approach 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057900" y="1305452"/>
            <a:ext cx="5105400" cy="309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outputs from the pilot phase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0763" y="4732593"/>
            <a:ext cx="1262873" cy="17743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2396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56668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Results - Disability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FSBWDK+Segoe UI Bold"/>
                <a:ea typeface="+mn-ea"/>
                <a:cs typeface="FSBWDK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65456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35057" y="8447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90%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638600" y="88971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436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9346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452770" y="97959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9885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49228" y="10784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12340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77%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5037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21546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EFBFO+Standard Font"/>
                <a:ea typeface="+mn-ea"/>
                <a:cs typeface="REFBF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952699" y="4328421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Neither agree nor disagree</a:t>
            </a:r>
          </a:p>
          <a:p>
            <a:pPr marL="9758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5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5645" y="4525653"/>
            <a:ext cx="94119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Declined 2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4045" y="4940048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7 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217893" y="5007770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Strongly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20 (39%)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809254" y="502206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12 (24%)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73693" y="5351599"/>
            <a:ext cx="110931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Improved 22 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7144654" y="6578063"/>
            <a:ext cx="145196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Stayed the same 14 (27%)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3250232" y="6646138"/>
            <a:ext cx="147054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UQFEFC+Segoe UI"/>
                <a:ea typeface="+mn-ea"/>
                <a:cs typeface="UQFEFC+Segoe UI"/>
              </a:rPr>
              <a:t>Somewhat agree 18 (35%)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869260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GEGLV+Segoe UI Bold"/>
                <a:ea typeface="+mn-ea"/>
                <a:cs typeface="QGEGLV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2122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42%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70496" y="2386991"/>
            <a:ext cx="1402403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172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182" y="2427353"/>
            <a:ext cx="234319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30791" y="2568887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80% 126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304789" y="2616743"/>
            <a:ext cx="1117438" cy="446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0% 282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(13%)</a:t>
            </a:r>
          </a:p>
          <a:p>
            <a:pPr marL="315071" marR="0" lvl="0" indent="0" algn="l" defTabSz="914400" rtl="0" eaLnBrk="1" fontAlgn="auto" latinLnBrk="0" hangingPunct="1">
              <a:lnSpc>
                <a:spcPts val="1036"/>
              </a:lnSpc>
              <a:spcBef>
                <a:spcPts val="11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100% 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49629" y="2656876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4156" y="279140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42279" y="2843237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60% 383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23477" y="344265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386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(18%)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58815" y="3541819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20% 523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600257" y="3778370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94684" y="381881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40% 678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WEPPL+Standard Font"/>
                <a:ea typeface="+mn-ea"/>
                <a:cs typeface="TWEPPL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7821" y="4370121"/>
            <a:ext cx="1465387" cy="302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37832" y="4425820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23667" y="4559635"/>
            <a:ext cx="1427578" cy="4216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87241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9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94820" y="4576206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7394" y="4642771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514102" y="4872783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(19%)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174014" y="4928338"/>
            <a:ext cx="635227" cy="4669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012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(7%)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3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29628" y="5260287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9656" y="5791171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358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158793" y="6068069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638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(30%)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583703" y="6063700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799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LMDQOT+Segoe UI"/>
                <a:ea typeface="+mn-ea"/>
                <a:cs typeface="LMDQOT+Segoe UI"/>
              </a:rPr>
              <a:t>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945716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793215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 (Full-Time)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46197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906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1154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85%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9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279059" y="115008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60216" y="11911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81%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2023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783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82%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21003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396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WQQWE+Segoe UI Bold"/>
                <a:ea typeface="+mn-ea"/>
                <a:cs typeface="GWQQWE+Segoe UI Bold"/>
              </a:rPr>
              <a:t>75%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4884"/>
            <a:ext cx="340265" cy="1078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JALO+Standard Font"/>
                <a:ea typeface="+mn-ea"/>
                <a:cs typeface="SHJALO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57281" y="3994393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45897" y="4006281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37039" y="4162880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116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10015" y="4394729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(12%)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06506" y="4529155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705231" y="4665192"/>
            <a:ext cx="977286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Declined s…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(1%)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22626" y="4906986"/>
            <a:ext cx="869133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302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(38%)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4631890" y="5072873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(40%)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537807" y="588271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339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(43%)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945279" y="6097374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264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NLDJA+Segoe UI"/>
                <a:ea typeface="+mn-ea"/>
                <a:cs typeface="MNLDJA+Segoe UI"/>
              </a:rPr>
              <a:t>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4268559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CCJGL+Segoe UI Bold"/>
                <a:ea typeface="+mn-ea"/>
                <a:cs typeface="NCCJG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367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236835" y="2386320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2926" y="2426025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716826" y="2572061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(18%)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088849" y="2568025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80% 21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289542" y="2610206"/>
            <a:ext cx="1072922" cy="443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0% 46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(13%)</a:t>
            </a:r>
          </a:p>
          <a:p>
            <a:pPr marL="323953" marR="0" lvl="0" indent="0" algn="l" defTabSz="914400" rtl="0" eaLnBrk="1" fontAlgn="auto" latinLnBrk="0" hangingPunct="1">
              <a:lnSpc>
                <a:spcPts val="1036"/>
              </a:lnSpc>
              <a:spcBef>
                <a:spcPts val="11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39962" y="2781728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88091" y="28538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60% 70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(19%)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349874" y="3561218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91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407276" y="3632411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111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619775" y="3616047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20% 103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46446" y="3780280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40% 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(28%)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CDASW+Standard Font"/>
                <a:ea typeface="+mn-ea"/>
                <a:cs typeface="UCDASW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892259" y="4374781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(10%)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11912" y="4420002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(7%)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009552" y="4565403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131115" y="4564980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9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446375" y="4646933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75263" y="4843362"/>
            <a:ext cx="577355" cy="321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0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(4%)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5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89730" y="5067808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106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(29%)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71885" y="5270782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(8%)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202130" y="5307742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765845" y="5706002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192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(52%)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63473" y="6158004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132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OVOWU+Segoe UI"/>
                <a:ea typeface="+mn-ea"/>
                <a:cs typeface="JOVOWU+Segoe UI"/>
              </a:rPr>
              <a:t>(36%)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791996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6838349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Employment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7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Status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 </a:t>
            </a:r>
            <a:r>
              <a:rPr kumimoji="0" sz="1750" b="1" i="0" u="none" strike="noStrike" kern="1200" cap="none" spc="-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(Part-Time)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2104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44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03780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90%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279059" y="107728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87%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09703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318673" y="110196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86%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20602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239444" y="112171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85%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497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GBROL+Segoe UI Bold"/>
                <a:ea typeface="+mn-ea"/>
                <a:cs typeface="IGBROL+Segoe UI Bold"/>
              </a:rPr>
              <a:t>78%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7837"/>
            <a:ext cx="340265" cy="1075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PCQRW+Standard Font"/>
                <a:ea typeface="+mn-ea"/>
                <a:cs typeface="IPCQRW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3655926" y="3975907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676893" y="4086155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18390" y="4157692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17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(17%)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645899" y="4577694"/>
            <a:ext cx="8355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Declined 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799664" y="5037125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37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(37%)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1647902" y="5149127"/>
            <a:ext cx="788116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</a:p>
          <a:p>
            <a:pPr marL="254131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(27%)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3843300" y="6103356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54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(54%)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8977238" y="6143452"/>
            <a:ext cx="1277853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same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42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DHBTOM+Segoe UI"/>
                <a:ea typeface="+mn-ea"/>
                <a:cs typeface="DHBTOM+Segoe UI"/>
              </a:rPr>
              <a:t>(42%)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8997421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WNQTP+Segoe UI Bold"/>
                <a:ea typeface="+mn-ea"/>
                <a:cs typeface="UWNQTP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3659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248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72%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39714" y="2385643"/>
            <a:ext cx="1349039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246041" y="2581560"/>
            <a:ext cx="1163472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 …</a:t>
            </a:r>
            <a:r>
              <a:rPr kumimoji="0" sz="800" b="0" i="0" u="none" strike="noStrike" kern="1200" cap="none" spc="-2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(9%)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55804" y="2574846"/>
            <a:ext cx="695571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80% 18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247416" y="2594302"/>
            <a:ext cx="1017292" cy="3367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0% 26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(10%)</a:t>
            </a:r>
          </a:p>
          <a:p>
            <a:pPr marL="268322" marR="0" lvl="0" indent="0" algn="l" defTabSz="914400" rtl="0" eaLnBrk="1" fontAlgn="auto" latinLnBrk="0" hangingPunct="1">
              <a:lnSpc>
                <a:spcPts val="1036"/>
              </a:lnSpc>
              <a:spcBef>
                <a:spcPts val="32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100% 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669684" y="2628923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hybrid</a:t>
            </a:r>
          </a:p>
          <a:p>
            <a:pPr marL="796551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57326" y="2824480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04670" y="3012471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60% 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716036" y="3334378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20% 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(25%)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4378655" y="3520341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(19%)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39908" y="3742514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remote</a:t>
            </a:r>
          </a:p>
          <a:p>
            <a:pPr marL="1120218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77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993789" y="393300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40% 73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(29%)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ELNQO+Standard Font"/>
                <a:ea typeface="+mn-ea"/>
                <a:cs typeface="UELNQO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2191105" y="4407744"/>
            <a:ext cx="1321825" cy="310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work…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(8%)</a:t>
            </a:r>
          </a:p>
          <a:p>
            <a:pPr marL="432772" marR="0" lvl="0" indent="0" algn="l" defTabSz="914400" rtl="0" eaLnBrk="1" fontAlgn="auto" latinLnBrk="0" hangingPunct="1">
              <a:lnSpc>
                <a:spcPts val="1037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898495" y="4417309"/>
            <a:ext cx="560851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068291" y="4558916"/>
            <a:ext cx="733539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7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7624802" y="4688890"/>
            <a:ext cx="840336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78368" y="4719651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439123" y="4754896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(17%)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2234957" y="4960214"/>
            <a:ext cx="560850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3762" y="5295660"/>
            <a:ext cx="79830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(36%)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213963" y="5691148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57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(23%)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64332" y="5973143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101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(41%)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64919" y="5999213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81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RVMWFU+Segoe UI"/>
                <a:ea typeface="+mn-ea"/>
                <a:cs typeface="RVMWFU+Segoe UI"/>
              </a:rPr>
              <a:t>(33%)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722102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7776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Ethnicity </a:t>
            </a:r>
            <a:r>
              <a:rPr kumimoji="0" sz="1750" b="1" i="0" u="none" strike="noStrike" kern="1200" cap="none" spc="-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(BAME)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30001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9078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91%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79059" y="106472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397902" y="107951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160216" y="1101690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120602" y="1131264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199830" y="1138658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83%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39444" y="1123871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9041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80%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5695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SCRSC+Segoe UI Bold"/>
                <a:ea typeface="+mn-ea"/>
                <a:cs typeface="VSCRSC+Segoe UI Bold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46786"/>
            <a:ext cx="340265" cy="1086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2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UONSRH+Standard Font"/>
                <a:ea typeface="+mn-ea"/>
                <a:cs typeface="UONSRH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267586" y="3992360"/>
            <a:ext cx="1010082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5294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4920" y="4008634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8967027" y="4129672"/>
            <a:ext cx="1116638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13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24053" y="437632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disagree</a:t>
            </a:r>
          </a:p>
          <a:p>
            <a:pPr marL="8454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8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552965" y="4472090"/>
            <a:ext cx="1114999" cy="303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  <a:p>
            <a:pPr marL="113720" marR="0" lvl="0" indent="0" algn="l" defTabSz="914400" rtl="0" eaLnBrk="1" fontAlgn="auto" latinLnBrk="0" hangingPunct="1">
              <a:lnSpc>
                <a:spcPts val="1036"/>
              </a:lnSpc>
              <a:spcBef>
                <a:spcPts val="6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Declined si…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633100" y="5010979"/>
            <a:ext cx="788115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907936" y="5001724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same</a:t>
            </a:r>
          </a:p>
          <a:p>
            <a:pPr marL="335149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(31%)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498812" y="5917556"/>
            <a:ext cx="9811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(44%)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980662" y="6116121"/>
            <a:ext cx="1294443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25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SECCA+Segoe UI"/>
                <a:ea typeface="+mn-ea"/>
                <a:cs typeface="JSECCA+Segoe UI"/>
              </a:rPr>
              <a:t>(36%)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3072684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6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OQDKQ+Segoe UI Bold"/>
                <a:ea typeface="+mn-ea"/>
                <a:cs typeface="MOQDKQ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219" y="1003469"/>
            <a:ext cx="43719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2119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53219" y="1176824"/>
            <a:ext cx="1588898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53219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14773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76327" y="1589904"/>
            <a:ext cx="40288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53219" y="1763259"/>
            <a:ext cx="3231257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4773" y="1763259"/>
            <a:ext cx="332935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876327" y="1763259"/>
            <a:ext cx="3279820" cy="2137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54159" y="2155744"/>
            <a:ext cx="2587001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Which hybrid category are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33219" y="2171593"/>
            <a:ext cx="4974744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what %</a:t>
            </a:r>
            <a:r>
              <a:rPr kumimoji="0" sz="1200" b="0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contractual hours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180947" y="2386433"/>
            <a:ext cx="1402404" cy="169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Not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discussed wit…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125850" y="2427749"/>
            <a:ext cx="2343193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Other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 pattern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agreed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locally (please speci…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(11%)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029590" y="2569114"/>
            <a:ext cx="748969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80% 127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665088" y="2635102"/>
            <a:ext cx="13302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Variable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hybrid</a:t>
            </a:r>
          </a:p>
          <a:p>
            <a:pPr marL="743186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436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306114" y="2617332"/>
            <a:ext cx="1119296" cy="451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0% 283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(13%)</a:t>
            </a:r>
          </a:p>
          <a:p>
            <a:pPr marL="316927" marR="0" lvl="0" indent="0" algn="l" defTabSz="914400" rtl="0" eaLnBrk="1" fontAlgn="auto" latinLnBrk="0" hangingPunct="1">
              <a:lnSpc>
                <a:spcPts val="1036"/>
              </a:lnSpc>
              <a:spcBef>
                <a:spcPts val="12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100% 133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441559" y="2785373"/>
            <a:ext cx="1976990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campus-based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550395" y="2832362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60% 367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417119" y="3455039"/>
            <a:ext cx="929084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50/50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649148" y="3562336"/>
            <a:ext cx="802367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20% 535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(25%)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567626" y="3759903"/>
            <a:ext cx="1653951" cy="30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Category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3: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Predominantly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remote</a:t>
            </a:r>
          </a:p>
          <a:p>
            <a:pPr marL="1066853" marR="0" lvl="0" indent="0" algn="l" defTabSz="914400" rtl="0" eaLnBrk="1" fontAlgn="auto" latinLnBrk="0" hangingPunct="1">
              <a:lnSpc>
                <a:spcPts val="1036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688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7668684" y="3798914"/>
            <a:ext cx="802368" cy="1697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40% 674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854159" y="4152793"/>
            <a:ext cx="10553727" cy="352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average in a typical week, how many days do spend on campus / at a University site?</a:t>
            </a:r>
            <a:r>
              <a:rPr kumimoji="0" sz="1200" b="0" i="0" u="none" strike="noStrike" kern="1200" cap="none" spc="1016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After the hybrid working pilot, how many days a week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would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ideally like</a:t>
            </a:r>
            <a:r>
              <a:rPr kumimoji="0" sz="1200" b="0" i="0" u="none" strike="noStrike" kern="1200" cap="none" spc="13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to</a:t>
            </a:r>
          </a:p>
          <a:p>
            <a:pPr marL="5579059" marR="0" lvl="0" indent="0" algn="l" defTabSz="914400" rtl="0" eaLnBrk="1" fontAlgn="auto" latinLnBrk="0" hangingPunct="1">
              <a:lnSpc>
                <a:spcPts val="1234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work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UUNWS+Standard Font"/>
                <a:ea typeface="+mn-ea"/>
                <a:cs typeface="AUUNWS+Standard Font"/>
              </a:rPr>
              <a:t>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902435" y="4371699"/>
            <a:ext cx="1465387" cy="3021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campus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vary</a:t>
            </a:r>
          </a:p>
          <a:p>
            <a:pPr marL="931654" marR="0" lvl="0" indent="0" algn="l" defTabSz="914400" rtl="0" eaLnBrk="1" fontAlgn="auto" latinLnBrk="0" hangingPunct="1">
              <a:lnSpc>
                <a:spcPts val="1037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194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(9%)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40675" y="4426509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0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161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472196" y="4558567"/>
            <a:ext cx="1396680" cy="375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742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(5%)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359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(17%)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9201755" y="4577744"/>
            <a:ext cx="786938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85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2390041" y="4649784"/>
            <a:ext cx="614215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129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176119" y="4924852"/>
            <a:ext cx="634681" cy="446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466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5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128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(6%)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11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538505" y="4922452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450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(21%)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835486" y="5316794"/>
            <a:ext cx="851703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1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778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(37%)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2168688" y="570676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307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(14%)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7491516" y="5996928"/>
            <a:ext cx="893734" cy="16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days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798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(38%)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036236" y="6123987"/>
            <a:ext cx="667579" cy="169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2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660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MWNSGO+Segoe UI"/>
                <a:ea typeface="+mn-ea"/>
                <a:cs typeface="MWNSGO+Segoe UI"/>
              </a:rPr>
              <a:t>(31%)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964204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256032" y="316992"/>
            <a:ext cx="11478769" cy="6083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4159" y="500383"/>
            <a:ext cx="5334230" cy="33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3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Hybrid </a:t>
            </a:r>
            <a:r>
              <a:rPr kumimoji="0" sz="1750" b="1" i="0" u="none" strike="noStrike" kern="1200" cap="none" spc="-18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Working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Survey</a:t>
            </a:r>
            <a:r>
              <a:rPr kumimoji="0" sz="1750" b="1" i="0" u="none" strike="noStrike" kern="1200" cap="none" spc="-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Results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-</a:t>
            </a:r>
            <a:r>
              <a:rPr kumimoji="0" sz="175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 </a:t>
            </a:r>
            <a:r>
              <a:rPr kumimoji="0" sz="175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Ethnicity </a:t>
            </a:r>
            <a:r>
              <a:rPr kumimoji="0" sz="1750" b="1" i="0" u="none" strike="noStrike" kern="1200" cap="none" spc="-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(White)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33899" y="955143"/>
            <a:ext cx="393665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58287" y="988119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93%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397902" y="110162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20602" y="115624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39444" y="1169047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279059" y="1150272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84%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60216" y="118355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199830" y="1192943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318673" y="1186116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82%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080988" y="1295355"/>
            <a:ext cx="35226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-12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RDTRR+Segoe UI Bold"/>
                <a:ea typeface="+mn-ea"/>
                <a:cs typeface="ORDTRR+Segoe UI Bold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87298" y="1859357"/>
            <a:ext cx="340265" cy="10740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50%</a:t>
            </a:r>
          </a:p>
          <a:p>
            <a:pPr marL="53399" marR="0" lvl="0" indent="0" algn="l" defTabSz="914400" rtl="0" eaLnBrk="1" fontAlgn="auto" latinLnBrk="0" hangingPunct="1">
              <a:lnSpc>
                <a:spcPts val="1037"/>
              </a:lnSpc>
              <a:spcBef>
                <a:spcPts val="61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702763" y="2923112"/>
            <a:ext cx="3208347" cy="698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65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  <a:p>
            <a:pPr marL="37268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working,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feel 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have</a:t>
            </a:r>
            <a:r>
              <a:rPr kumimoji="0" sz="800" b="0" i="0" u="none" strike="noStrike" kern="1200" cap="none" spc="56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</a:p>
          <a:p>
            <a:pPr marL="57027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available</a:t>
            </a:r>
            <a:r>
              <a:rPr kumimoji="0" sz="800" b="0" i="0" u="none" strike="noStrike" kern="1200" cap="none" spc="74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more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time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for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own</a:t>
            </a:r>
          </a:p>
          <a:p>
            <a:pPr marL="125542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for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matters</a:t>
            </a:r>
            <a:r>
              <a:rPr kumimoji="0" sz="800" b="0" i="0" u="none" strike="noStrike" kern="1200" cap="none" spc="188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personal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wellbeing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  <a:r>
              <a:rPr kumimoji="0" sz="800" b="0" i="0" u="none" strike="noStrike" kern="1200" cap="none" spc="28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before …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2840543" y="2923112"/>
            <a:ext cx="929353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Because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hybrid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844775" y="2923112"/>
            <a:ext cx="100011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884389" y="2923112"/>
            <a:ext cx="1000117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34853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</a:p>
          <a:p>
            <a:pPr marL="2139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924003" y="2923112"/>
            <a:ext cx="1000118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has</a:t>
            </a:r>
          </a:p>
          <a:p>
            <a:pPr marL="12675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966085" y="2923112"/>
            <a:ext cx="3144957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will</a:t>
            </a:r>
            <a:r>
              <a:rPr kumimoji="0" sz="800" b="0" i="0" u="none" strike="noStrike" kern="1200" cap="none" spc="92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am</a:t>
            </a: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satisfied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with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37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manager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trusts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89139" y="2923112"/>
            <a:ext cx="786761" cy="434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Overall, hybrid</a:t>
            </a:r>
          </a:p>
          <a:p>
            <a:pPr marL="27957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is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an</a:t>
            </a:r>
          </a:p>
          <a:p>
            <a:pPr marL="2416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improvement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961659" y="3055192"/>
            <a:ext cx="1004035" cy="566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6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encourage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continue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at</a:t>
            </a:r>
          </a:p>
          <a:p>
            <a:pPr marL="68780" marR="0" lvl="0" indent="0" algn="l" defTabSz="914400" rtl="0" eaLnBrk="1" fontAlgn="auto" latinLnBrk="0" hangingPunct="1">
              <a:lnSpc>
                <a:spcPts val="103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University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of</a:t>
            </a:r>
          </a:p>
          <a:p>
            <a:pPr marL="17038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Manchester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8078638" y="3055192"/>
            <a:ext cx="849303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24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working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9055252" y="3055192"/>
            <a:ext cx="975304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in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</a:t>
            </a:r>
            <a:r>
              <a:rPr kumimoji="0" sz="800" b="0" i="0" u="none" strike="noStrike" kern="1200" cap="none" spc="-1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hybrid</a:t>
            </a:r>
          </a:p>
          <a:p>
            <a:pPr marL="326491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007948" y="3187272"/>
            <a:ext cx="67377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productivity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6072497" y="3187272"/>
            <a:ext cx="703131" cy="1698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expectations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0016219" y="3319352"/>
            <a:ext cx="1132600" cy="301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compared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to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way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I</a:t>
            </a:r>
          </a:p>
          <a:p>
            <a:pPr marL="8875" marR="0" lvl="0" indent="0" algn="l" defTabSz="914400" rtl="0" eaLnBrk="1" fontAlgn="auto" latinLnBrk="0" hangingPunct="1">
              <a:lnSpc>
                <a:spcPts val="1037"/>
              </a:lnSpc>
              <a:spcBef>
                <a:spcPts val="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worked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before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p…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6115397" y="3584965"/>
            <a:ext cx="617332" cy="17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Question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54159" y="3756553"/>
            <a:ext cx="2907788" cy="195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I have</a:t>
            </a:r>
            <a:r>
              <a:rPr kumimoji="0" sz="1200" b="0" i="0" u="none" strike="noStrike" kern="1200" cap="none" spc="11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found it easy to manage a hybrid team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132076" y="3756553"/>
            <a:ext cx="5119607" cy="352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Do you</a:t>
            </a:r>
            <a:r>
              <a:rPr kumimoji="0" sz="1200" b="0" i="0" u="none" strike="noStrike" kern="1200" cap="none" spc="15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believe that whilst working in a hybrid way the performance of your</a:t>
            </a:r>
            <a:r>
              <a:rPr kumimoji="0" sz="1200" b="0" i="0" u="none" strike="noStrike" kern="1200" cap="none" spc="1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team</a:t>
            </a:r>
          </a:p>
          <a:p>
            <a:pPr marL="0" marR="0" lvl="0" indent="0" algn="l" defTabSz="914400" rtl="0" eaLnBrk="1" fontAlgn="auto" latinLnBrk="0" hangingPunct="1">
              <a:lnSpc>
                <a:spcPts val="123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TRRQL+Standard Font"/>
                <a:ea typeface="+mn-ea"/>
                <a:cs typeface="BTRRQL+Standard Font"/>
              </a:rPr>
              <a:t>has improved?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304940" y="3985888"/>
            <a:ext cx="1010081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476097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82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(10%)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3856993" y="4009188"/>
            <a:ext cx="912473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22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9144733" y="4165137"/>
            <a:ext cx="1116638" cy="301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significantly</a:t>
            </a:r>
          </a:p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114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370141" y="4321264"/>
            <a:ext cx="1326029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Neither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nor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disagree</a:t>
            </a:r>
          </a:p>
          <a:p>
            <a:pPr marL="792044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90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(11%)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612909" y="4536626"/>
            <a:ext cx="888917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Declined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921731" y="4911391"/>
            <a:ext cx="869133" cy="301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Stayed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the </a:t>
            </a: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same</a:t>
            </a:r>
          </a:p>
          <a:p>
            <a:pPr marL="281750" marR="0" lvl="0" indent="0" algn="l" defTabSz="914400" rtl="0" eaLnBrk="1" fontAlgn="auto" latinLnBrk="0" hangingPunct="1">
              <a:lnSpc>
                <a:spcPts val="1036"/>
              </a:lnSpc>
              <a:spcBef>
                <a:spcPts val="5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303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(38%)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4623236" y="5165327"/>
            <a:ext cx="885724" cy="302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2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Somewhat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</a:p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341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(43%)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9545147" y="5875726"/>
            <a:ext cx="1034508" cy="169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Improved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333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(42%)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787521" y="6039637"/>
            <a:ext cx="1250234" cy="169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3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Strongly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agree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253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 </a:t>
            </a:r>
            <a:r>
              <a:rPr kumimoji="0" sz="800" b="0" i="0" u="none" strike="noStrike" kern="1200" cap="none" spc="-11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NWAVQH+Segoe UI"/>
                <a:ea typeface="+mn-ea"/>
                <a:cs typeface="NWAVQH+Segoe UI"/>
              </a:rPr>
              <a:t>(32%)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748550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POJKC+Segoe UI Bold"/>
                <a:ea typeface="+mn-ea"/>
                <a:cs typeface="GPOJKC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1694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91%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00142" y="2312308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137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91186" y="251621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80% 94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66406" y="2562882"/>
            <a:ext cx="1168662" cy="4337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0% 207 (12%)</a:t>
            </a:r>
          </a:p>
          <a:p>
            <a:pPr marL="327912" marR="0" lvl="0" indent="0" algn="l" defTabSz="914400" rtl="0" eaLnBrk="1" fontAlgn="auto" latinLnBrk="0" hangingPunct="1">
              <a:lnSpc>
                <a:spcPts val="1197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100% 68 (4%)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1863" y="2605867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100 (6%)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7761" y="2784600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351 (21%)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4799" y="28497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60% 330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701" y="3325312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358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46092" y="352008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20% 436 (26%)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44730" y="399278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548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97496" y="401136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40% 559 (33%)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TOSWB+Standard Font"/>
                <a:ea typeface="+mn-ea"/>
                <a:cs typeface="QTOSWB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3311" y="4608234"/>
            <a:ext cx="1667385" cy="34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157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83921" y="46644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0 115 (7%)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572296" y="4844251"/>
            <a:ext cx="1496002" cy="504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14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days 66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12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days 271 (16%)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86352" y="4922300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6 95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1605363" y="5164304"/>
            <a:ext cx="716140" cy="4124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5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5 67 (4%)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5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4 60 (4%)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287742" y="521648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1 372 (22%)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45248" y="5419504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1 day 650 (38%)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98668" y="59987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3 267 (16%)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40399" y="658009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days 670 (40%)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664826" y="664730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CVCMIL+Segoe UI"/>
                <a:ea typeface="+mn-ea"/>
                <a:cs typeface="CVCMIL+Segoe UI"/>
              </a:rPr>
              <a:t>2 561 (33%)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978293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Survey: Summary Insights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3534937" y="686101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028812" y="829305"/>
            <a:ext cx="1915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all PS staff) </a:t>
            </a:r>
          </a:p>
        </p:txBody>
      </p:sp>
      <p:sp>
        <p:nvSpPr>
          <p:cNvPr id="78" name="Oval 77"/>
          <p:cNvSpPr/>
          <p:nvPr/>
        </p:nvSpPr>
        <p:spPr>
          <a:xfrm>
            <a:off x="5773083" y="682783"/>
            <a:ext cx="518531" cy="5066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58%</a:t>
            </a:r>
            <a:endParaRPr kumimoji="0" lang="en-GB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66958" y="825987"/>
            <a:ext cx="25159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(Response rate: in-scope PS staff) </a:t>
            </a:r>
          </a:p>
        </p:txBody>
      </p:sp>
      <p:grpSp>
        <p:nvGrpSpPr>
          <p:cNvPr id="293" name="Group 292"/>
          <p:cNvGrpSpPr/>
          <p:nvPr/>
        </p:nvGrpSpPr>
        <p:grpSpPr>
          <a:xfrm>
            <a:off x="1066072" y="1223107"/>
            <a:ext cx="9756914" cy="5500585"/>
            <a:chOff x="1070769" y="1261688"/>
            <a:chExt cx="9756914" cy="5500585"/>
          </a:xfrm>
        </p:grpSpPr>
        <p:sp>
          <p:nvSpPr>
            <p:cNvPr id="5" name="Rectangle 4"/>
            <p:cNvSpPr/>
            <p:nvPr/>
          </p:nvSpPr>
          <p:spPr>
            <a:xfrm>
              <a:off x="1098054" y="1261688"/>
              <a:ext cx="9729629" cy="324568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Results across our key themes </a:t>
              </a: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1070769" y="1572884"/>
              <a:ext cx="9729629" cy="5189389"/>
              <a:chOff x="1070769" y="1572884"/>
              <a:chExt cx="9729629" cy="518938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115495" y="1572884"/>
                <a:ext cx="9684903" cy="21824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202299" y="1702282"/>
                <a:ext cx="9556020" cy="1891096"/>
                <a:chOff x="1184409" y="1966448"/>
                <a:chExt cx="9556020" cy="1891096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184409" y="1966448"/>
                  <a:ext cx="9556020" cy="1891096"/>
                  <a:chOff x="1081033" y="2593243"/>
                  <a:chExt cx="9556020" cy="1891096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5140529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Oval 33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82%</a:t>
                      </a:r>
                    </a:p>
                  </p:txBody>
                </p:sp>
              </p:grp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4963768" y="4017749"/>
                    <a:ext cx="1846019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productivity </a:t>
                    </a:r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296221" y="2611358"/>
                    <a:ext cx="1402149" cy="1346433"/>
                    <a:chOff x="-9827672" y="4104755"/>
                    <a:chExt cx="1688795" cy="1688795"/>
                  </a:xfrm>
                </p:grpSpPr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9827672" y="4104755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Oval 31"/>
                    <p:cNvSpPr/>
                    <p:nvPr/>
                  </p:nvSpPr>
                  <p:spPr>
                    <a:xfrm>
                      <a:off x="-9412692" y="4549257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88% 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1081033" y="4053452"/>
                    <a:ext cx="1915717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PS staff responded they are part of the pilot </a:t>
                    </a:r>
                  </a:p>
                </p:txBody>
              </p: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7080124" y="2599317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Oval 29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83%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6864937" y="4023802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 pilot had positive impact on wellbeing </a:t>
                    </a:r>
                  </a:p>
                </p:txBody>
              </p: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3200934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81%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096356" y="4023801"/>
                    <a:ext cx="1611304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they are satisfied with the pilot </a:t>
                    </a:r>
                  </a:p>
                </p:txBody>
              </p: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9019719" y="2593243"/>
                    <a:ext cx="1402149" cy="1346433"/>
                    <a:chOff x="2285999" y="4146549"/>
                    <a:chExt cx="1688795" cy="1688795"/>
                  </a:xfrm>
                </p:grpSpPr>
                <p:pic>
                  <p:nvPicPr>
                    <p:cNvPr id="25" name="Picture 24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85999" y="4146549"/>
                      <a:ext cx="1688795" cy="16887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6" name="Oval 25"/>
                    <p:cNvSpPr/>
                    <p:nvPr/>
                  </p:nvSpPr>
                  <p:spPr>
                    <a:xfrm>
                      <a:off x="2700979" y="4591050"/>
                      <a:ext cx="868463" cy="784561"/>
                    </a:xfrm>
                    <a:prstGeom prst="ellipse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92%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8804532" y="4023801"/>
                    <a:ext cx="1832521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Agree there are positive levels of trust in teams </a:t>
                    </a:r>
                  </a:p>
                </p:txBody>
              </p:sp>
            </p:grpSp>
            <p:sp>
              <p:nvSpPr>
                <p:cNvPr id="58" name="Freeform 248"/>
                <p:cNvSpPr>
                  <a:spLocks/>
                </p:cNvSpPr>
                <p:nvPr/>
              </p:nvSpPr>
              <p:spPr bwMode="auto">
                <a:xfrm rot="17711166">
                  <a:off x="2328928" y="2621985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248"/>
                <p:cNvSpPr>
                  <a:spLocks/>
                </p:cNvSpPr>
                <p:nvPr/>
              </p:nvSpPr>
              <p:spPr bwMode="auto">
                <a:xfrm rot="17116844">
                  <a:off x="4258951" y="2570970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248"/>
                <p:cNvSpPr>
                  <a:spLocks/>
                </p:cNvSpPr>
                <p:nvPr/>
              </p:nvSpPr>
              <p:spPr bwMode="auto">
                <a:xfrm rot="17116844">
                  <a:off x="6198186" y="2573929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248"/>
                <p:cNvSpPr>
                  <a:spLocks/>
                </p:cNvSpPr>
                <p:nvPr/>
              </p:nvSpPr>
              <p:spPr bwMode="auto">
                <a:xfrm rot="17116844">
                  <a:off x="8133740" y="2580014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248"/>
                <p:cNvSpPr>
                  <a:spLocks/>
                </p:cNvSpPr>
                <p:nvPr/>
              </p:nvSpPr>
              <p:spPr bwMode="auto">
                <a:xfrm rot="18454820">
                  <a:off x="10035171" y="2631553"/>
                  <a:ext cx="230719" cy="343430"/>
                </a:xfrm>
                <a:custGeom>
                  <a:avLst/>
                  <a:gdLst>
                    <a:gd name="T0" fmla="*/ 61 w 146"/>
                    <a:gd name="T1" fmla="*/ 142 h 148"/>
                    <a:gd name="T2" fmla="*/ 63 w 146"/>
                    <a:gd name="T3" fmla="*/ 143 h 148"/>
                    <a:gd name="T4" fmla="*/ 73 w 146"/>
                    <a:gd name="T5" fmla="*/ 148 h 148"/>
                    <a:gd name="T6" fmla="*/ 84 w 146"/>
                    <a:gd name="T7" fmla="*/ 143 h 148"/>
                    <a:gd name="T8" fmla="*/ 85 w 146"/>
                    <a:gd name="T9" fmla="*/ 142 h 148"/>
                    <a:gd name="T10" fmla="*/ 140 w 146"/>
                    <a:gd name="T11" fmla="*/ 87 h 148"/>
                    <a:gd name="T12" fmla="*/ 140 w 146"/>
                    <a:gd name="T13" fmla="*/ 65 h 148"/>
                    <a:gd name="T14" fmla="*/ 119 w 146"/>
                    <a:gd name="T15" fmla="*/ 65 h 148"/>
                    <a:gd name="T16" fmla="*/ 88 w 146"/>
                    <a:gd name="T17" fmla="*/ 97 h 148"/>
                    <a:gd name="T18" fmla="*/ 88 w 146"/>
                    <a:gd name="T19" fmla="*/ 15 h 148"/>
                    <a:gd name="T20" fmla="*/ 73 w 146"/>
                    <a:gd name="T21" fmla="*/ 0 h 148"/>
                    <a:gd name="T22" fmla="*/ 58 w 146"/>
                    <a:gd name="T23" fmla="*/ 15 h 148"/>
                    <a:gd name="T24" fmla="*/ 58 w 146"/>
                    <a:gd name="T25" fmla="*/ 97 h 148"/>
                    <a:gd name="T26" fmla="*/ 27 w 146"/>
                    <a:gd name="T27" fmla="*/ 65 h 148"/>
                    <a:gd name="T28" fmla="*/ 6 w 146"/>
                    <a:gd name="T29" fmla="*/ 65 h 148"/>
                    <a:gd name="T30" fmla="*/ 6 w 146"/>
                    <a:gd name="T31" fmla="*/ 87 h 148"/>
                    <a:gd name="T32" fmla="*/ 61 w 146"/>
                    <a:gd name="T33" fmla="*/ 142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6" h="148">
                      <a:moveTo>
                        <a:pt x="61" y="142"/>
                      </a:moveTo>
                      <a:cubicBezTo>
                        <a:pt x="62" y="142"/>
                        <a:pt x="62" y="143"/>
                        <a:pt x="63" y="143"/>
                      </a:cubicBezTo>
                      <a:cubicBezTo>
                        <a:pt x="66" y="146"/>
                        <a:pt x="69" y="148"/>
                        <a:pt x="73" y="148"/>
                      </a:cubicBezTo>
                      <a:cubicBezTo>
                        <a:pt x="77" y="148"/>
                        <a:pt x="81" y="146"/>
                        <a:pt x="84" y="143"/>
                      </a:cubicBezTo>
                      <a:cubicBezTo>
                        <a:pt x="84" y="143"/>
                        <a:pt x="85" y="142"/>
                        <a:pt x="85" y="142"/>
                      </a:cubicBezTo>
                      <a:cubicBezTo>
                        <a:pt x="140" y="87"/>
                        <a:pt x="140" y="87"/>
                        <a:pt x="140" y="87"/>
                      </a:cubicBezTo>
                      <a:cubicBezTo>
                        <a:pt x="146" y="81"/>
                        <a:pt x="146" y="71"/>
                        <a:pt x="140" y="65"/>
                      </a:cubicBezTo>
                      <a:cubicBezTo>
                        <a:pt x="135" y="60"/>
                        <a:pt x="125" y="60"/>
                        <a:pt x="119" y="65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15"/>
                        <a:pt x="88" y="15"/>
                        <a:pt x="88" y="15"/>
                      </a:cubicBezTo>
                      <a:cubicBezTo>
                        <a:pt x="88" y="7"/>
                        <a:pt x="81" y="0"/>
                        <a:pt x="73" y="0"/>
                      </a:cubicBezTo>
                      <a:cubicBezTo>
                        <a:pt x="65" y="0"/>
                        <a:pt x="58" y="7"/>
                        <a:pt x="58" y="15"/>
                      </a:cubicBezTo>
                      <a:cubicBezTo>
                        <a:pt x="58" y="97"/>
                        <a:pt x="58" y="97"/>
                        <a:pt x="58" y="97"/>
                      </a:cubicBezTo>
                      <a:cubicBezTo>
                        <a:pt x="27" y="65"/>
                        <a:pt x="27" y="65"/>
                        <a:pt x="27" y="65"/>
                      </a:cubicBezTo>
                      <a:cubicBezTo>
                        <a:pt x="21" y="60"/>
                        <a:pt x="12" y="60"/>
                        <a:pt x="6" y="65"/>
                      </a:cubicBezTo>
                      <a:cubicBezTo>
                        <a:pt x="0" y="71"/>
                        <a:pt x="0" y="81"/>
                        <a:pt x="6" y="87"/>
                      </a:cubicBezTo>
                      <a:lnTo>
                        <a:pt x="61" y="14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88210" y="5643432"/>
                <a:ext cx="9670109" cy="111884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99572" y="5630094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wider stakeholder groups (Non-PC users, Academics, students) 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99572" y="5834655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Consolidate the Team Charter framework and governance 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699572" y="6044370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Work with staff to understand IT and equipment needs 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699572" y="6251751"/>
                <a:ext cx="6727068" cy="165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Collaborate with Estates and People &amp; OD on co-working / shared space pilots </a:t>
                </a: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489734" y="635330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56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1489734" y="6140991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4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1489734" y="594251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67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1489205" y="5730204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70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1070769" y="5317557"/>
                <a:ext cx="9729629" cy="33502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Actions to progress 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1106101" y="4085458"/>
                <a:ext cx="4774342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88660" y="3774262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benefits 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935583" y="4088748"/>
                <a:ext cx="4838428" cy="12388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12486" y="3770866"/>
                <a:ext cx="4877231" cy="324568"/>
              </a:xfrm>
              <a:prstGeom prst="rect">
                <a:avLst/>
              </a:prstGeom>
              <a:solidFill>
                <a:srgbClr val="7030A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Key challenges </a:t>
                </a:r>
              </a:p>
            </p:txBody>
          </p:sp>
          <p:grpSp>
            <p:nvGrpSpPr>
              <p:cNvPr id="290" name="Group 289"/>
              <p:cNvGrpSpPr/>
              <p:nvPr/>
            </p:nvGrpSpPr>
            <p:grpSpPr>
              <a:xfrm>
                <a:off x="6241867" y="4201180"/>
                <a:ext cx="4386232" cy="985562"/>
                <a:chOff x="1296072" y="4176941"/>
                <a:chExt cx="4386232" cy="985562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1296072" y="4178228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862246" y="4211617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social contact / face to face gatherings  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849090" y="4721222"/>
                  <a:ext cx="1345801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Lack of IT equipment / technical issues </a:t>
                  </a:r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296072" y="4698907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13%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3468375" y="4176941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4034549" y="4210330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Volume of online meetings </a:t>
                  </a:r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3468375" y="4698363"/>
                  <a:ext cx="559068" cy="46359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7% </a:t>
                  </a:r>
                  <a:endParaRPr kumimoji="0" lang="en-GB" sz="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4034549" y="4731752"/>
                  <a:ext cx="164775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Improper set up for hot-desking </a:t>
                  </a:r>
                </a:p>
              </p:txBody>
            </p:sp>
          </p:grpSp>
          <p:sp>
            <p:nvSpPr>
              <p:cNvPr id="101" name="Oval 100"/>
              <p:cNvSpPr/>
              <p:nvPr/>
            </p:nvSpPr>
            <p:spPr>
              <a:xfrm>
                <a:off x="1417487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34%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022777" y="4206752"/>
                <a:ext cx="1647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Improved work life balance </a:t>
                </a: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1420087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18%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961657" y="4220991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Reduced commuting time </a:t>
                </a: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444580" y="4198570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16%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966631" y="4769129"/>
                <a:ext cx="145037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Increased productivity levels </a:t>
                </a: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444580" y="4736422"/>
                <a:ext cx="559068" cy="4635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13%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021089" y="4850483"/>
                <a:ext cx="14503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Greater flexibility 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99572" y="6460515"/>
                <a:ext cx="67270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Engage with SLD and EDI to identify ongoing training needs </a:t>
                </a:r>
              </a:p>
            </p:txBody>
          </p:sp>
          <p:grpSp>
            <p:nvGrpSpPr>
              <p:cNvPr id="118" name="Group 117"/>
              <p:cNvGrpSpPr/>
              <p:nvPr/>
            </p:nvGrpSpPr>
            <p:grpSpPr>
              <a:xfrm>
                <a:off x="1489734" y="6562065"/>
                <a:ext cx="210367" cy="102163"/>
                <a:chOff x="4476750" y="4872038"/>
                <a:chExt cx="711200" cy="625475"/>
              </a:xfrm>
              <a:solidFill>
                <a:srgbClr val="7030A0"/>
              </a:solidFill>
            </p:grpSpPr>
            <p:sp>
              <p:nvSpPr>
                <p:cNvPr id="119" name="Freeform 550"/>
                <p:cNvSpPr>
                  <a:spLocks/>
                </p:cNvSpPr>
                <p:nvPr/>
              </p:nvSpPr>
              <p:spPr bwMode="auto">
                <a:xfrm>
                  <a:off x="44767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551"/>
                <p:cNvSpPr>
                  <a:spLocks/>
                </p:cNvSpPr>
                <p:nvPr/>
              </p:nvSpPr>
              <p:spPr bwMode="auto">
                <a:xfrm>
                  <a:off x="4768850" y="4872038"/>
                  <a:ext cx="419100" cy="625475"/>
                </a:xfrm>
                <a:custGeom>
                  <a:avLst/>
                  <a:gdLst>
                    <a:gd name="T0" fmla="*/ 118 w 264"/>
                    <a:gd name="T1" fmla="*/ 0 h 394"/>
                    <a:gd name="T2" fmla="*/ 0 w 264"/>
                    <a:gd name="T3" fmla="*/ 0 h 394"/>
                    <a:gd name="T4" fmla="*/ 146 w 264"/>
                    <a:gd name="T5" fmla="*/ 196 h 394"/>
                    <a:gd name="T6" fmla="*/ 0 w 264"/>
                    <a:gd name="T7" fmla="*/ 394 h 394"/>
                    <a:gd name="T8" fmla="*/ 118 w 264"/>
                    <a:gd name="T9" fmla="*/ 394 h 394"/>
                    <a:gd name="T10" fmla="*/ 264 w 264"/>
                    <a:gd name="T11" fmla="*/ 196 h 394"/>
                    <a:gd name="T12" fmla="*/ 118 w 264"/>
                    <a:gd name="T13" fmla="*/ 0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4" h="394">
                      <a:moveTo>
                        <a:pt x="118" y="0"/>
                      </a:moveTo>
                      <a:lnTo>
                        <a:pt x="0" y="0"/>
                      </a:lnTo>
                      <a:lnTo>
                        <a:pt x="146" y="196"/>
                      </a:lnTo>
                      <a:lnTo>
                        <a:pt x="0" y="394"/>
                      </a:lnTo>
                      <a:lnTo>
                        <a:pt x="118" y="394"/>
                      </a:lnTo>
                      <a:lnTo>
                        <a:pt x="264" y="196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8597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607452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OWTEW+Segoe UI Bold"/>
                <a:ea typeface="+mn-ea"/>
                <a:cs typeface="POWTEW+Segoe UI Bold"/>
              </a:rPr>
              <a:t>Results - Gender - Female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35664"/>
            <a:ext cx="399630" cy="2215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100%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50%</a:t>
            </a:r>
          </a:p>
          <a:p>
            <a:pPr marL="109439" marR="0" lvl="0" indent="0" algn="l" defTabSz="914400" rtl="0" eaLnBrk="1" fontAlgn="auto" latinLnBrk="0" hangingPunct="1">
              <a:lnSpc>
                <a:spcPts val="1063"/>
              </a:lnSpc>
              <a:spcBef>
                <a:spcPts val="6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3724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94%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3849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99756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08411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2408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452770" y="103975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656314" y="102528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84%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842143" y="104698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83%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6993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77%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Hybrid working has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Because of hybrid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before …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expectations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IGHCQU+Standard Font"/>
                <a:ea typeface="+mn-ea"/>
                <a:cs typeface="IGHCQU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336256" y="4319934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55 (9%)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090948" y="4504371"/>
            <a:ext cx="1802820" cy="5055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96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Declined 18 (3%)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86 (14%)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11991" y="4831599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70 (12%)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268433" y="5203030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268 (45%)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81724" y="5391863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Improved 266 (44%)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327381" y="6636981"/>
            <a:ext cx="1419522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Strongly agree 195 (33%)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287440" y="6648557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KAJIDP+Segoe UI"/>
                <a:ea typeface="+mn-ea"/>
                <a:cs typeface="KAJIDP+Segoe UI"/>
              </a:rPr>
              <a:t>Stayed the same 225 (38%)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2515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KKEWJB+Segoe UI Bold"/>
                <a:ea typeface="+mn-ea"/>
                <a:cs typeface="KKEWJ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723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81%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35%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93965" y="2309862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86 (12%)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53655" y="2523747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80% 51 (7%)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42267" y="2592286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91 (13%)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807201" y="2580680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0% 101 (14%)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759390" y="282950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60% 112 (15%)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217308" y="286169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116 (16%)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0226196" y="3042792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100% 81 (11%)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59388" y="3441687"/>
            <a:ext cx="1511497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140 (19%)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792301" y="3839060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40% 198 (27%)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031321" y="3890553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20% 180 (25%)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701199" y="3972272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231 (32%)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ALNBNJ+Standard Font"/>
                <a:ea typeface="+mn-ea"/>
                <a:cs typeface="ALNBNJ+Standard Font"/>
              </a:rPr>
              <a:t>work on campus?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1582120" y="4649683"/>
            <a:ext cx="1501736" cy="431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My campus work… 59 (8%)</a:t>
            </a:r>
          </a:p>
          <a:p>
            <a:pPr marL="339094" marR="0" lvl="0" indent="0" algn="l" defTabSz="914400" rtl="0" eaLnBrk="1" fontAlgn="auto" latinLnBrk="0" hangingPunct="1">
              <a:lnSpc>
                <a:spcPts val="1196"/>
              </a:lnSpc>
              <a:spcBef>
                <a:spcPts val="7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6 46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626864" y="46747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0 59 (8%)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7830736" y="4841418"/>
            <a:ext cx="1248493" cy="372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933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days 57 (8%)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days 43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7890" y="519684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1 134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291116" y="5302608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1 day 246 (34%)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553973" y="5353017"/>
            <a:ext cx="685263" cy="7309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5 80 (11%)</a:t>
            </a:r>
          </a:p>
          <a:p>
            <a:pPr marL="38068" marR="0" lvl="0" indent="0" algn="l" defTabSz="914400" rtl="0" eaLnBrk="1" fontAlgn="auto" latinLnBrk="0" hangingPunct="1">
              <a:lnSpc>
                <a:spcPts val="1196"/>
              </a:lnSpc>
              <a:spcBef>
                <a:spcPts val="306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4 43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363056" y="566468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days 139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818504" y="6459295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3 109 (15%)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967160" y="6497334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2 193 (27%)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8274252" y="670067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BNGIC+Segoe UI"/>
                <a:ea typeface="+mn-ea"/>
                <a:cs typeface="OBNGIC+Segoe UI"/>
              </a:rPr>
              <a:t>2 days 238 (33%)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558308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5815502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OCHBIB+Segoe UI Bold"/>
                <a:ea typeface="+mn-ea"/>
                <a:cs typeface="OCHBIB+Segoe UI Bold"/>
              </a:rPr>
              <a:t>Results - Gender - Male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747247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6734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89%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103826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4710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80%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249228" y="109424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859857" y="10854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78%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42143" y="114139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52770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56314" y="113844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76%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21505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72%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12442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SHWSOB+Standard Font"/>
                <a:ea typeface="+mn-ea"/>
                <a:cs typeface="SHWSOB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27022" y="4299809"/>
            <a:ext cx="1439787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disagree 13 (5%)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699936" y="4486055"/>
            <a:ext cx="1507004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Neither agree nor disagree</a:t>
            </a:r>
          </a:p>
          <a:p>
            <a:pPr marL="914178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35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807365" y="4520046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Declined 14 (5%)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948624" y="4808830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significantly</a:t>
            </a:r>
          </a:p>
          <a:p>
            <a:pPr marL="67279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44 (16%)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184751" y="4924092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103 (37%)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49229" y="5183139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113 (40%)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35487" y="529398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36 (13%)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280354" y="6497320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Improved 106 (38%)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345294" y="6628382"/>
            <a:ext cx="1357888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OPTTWH+Segoe UI"/>
                <a:ea typeface="+mn-ea"/>
                <a:cs typeface="OPTTWH+Segoe UI"/>
              </a:rPr>
              <a:t>Strongly agree 93 (33%)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884811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MTGIED+Segoe UI Bold"/>
                <a:ea typeface="+mn-ea"/>
                <a:cs typeface="MTGIED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16706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83%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31%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77%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745519" y="2331935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9853" y="2432957"/>
            <a:ext cx="2599812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Other hybrid pattern agreed locally (please spe…</a:t>
            </a:r>
          </a:p>
          <a:p>
            <a:pPr marL="2007412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522667" y="2507027"/>
            <a:ext cx="71752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80% 2 (3%)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977099" y="2671271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60% 11 (15%)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0083413" y="2793186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0% 20 (28%)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06748" y="2836612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8 (11%)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232079" y="2911023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91699" y="3520475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 hybrid</a:t>
            </a:r>
          </a:p>
          <a:p>
            <a:pPr marL="919097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 (14%)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0181358" y="3687545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100% 7 (10%)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768795" y="3718518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40% 22 (31%)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3673339" y="398292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24 (33%)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740083" y="4074544"/>
            <a:ext cx="840749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20% 10 (14%)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VVFEPU+Standard Font"/>
                <a:ea typeface="+mn-ea"/>
                <a:cs typeface="VVFEPU+Standard Font"/>
              </a:rPr>
              <a:t>work on campus?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1155336" y="4643121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My campus working days vary</a:t>
            </a:r>
          </a:p>
          <a:p>
            <a:pPr marL="1136559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9 (13%)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3759163" y="4719307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0 9 (13%)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015599" y="4939110"/>
            <a:ext cx="82294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days 2 (3%)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62495" y="5233169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6 8 (11%)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526868" y="5320851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days 11 (15%)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367415" y="5444531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13 (18%)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0350624" y="5433905"/>
            <a:ext cx="897674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1 day 28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36832" y="5800219"/>
            <a:ext cx="631346" cy="4485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5 5 (7%)</a:t>
            </a:r>
          </a:p>
          <a:p>
            <a:pPr marL="69231" marR="0" lvl="0" indent="0" algn="l" defTabSz="914400" rtl="0" eaLnBrk="1" fontAlgn="auto" latinLnBrk="0" hangingPunct="1">
              <a:lnSpc>
                <a:spcPts val="1196"/>
              </a:lnSpc>
              <a:spcBef>
                <a:spcPts val="8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4 1 (1%)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905805" y="647970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3 11 (15%)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3879373" y="6554207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16 (22%)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7965455" y="6612647"/>
            <a:ext cx="946173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QIMIKM+Segoe UI"/>
                <a:ea typeface="+mn-ea"/>
                <a:cs typeface="QIMIKM+Segoe UI"/>
              </a:rPr>
              <a:t>2 days 26 (36%)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460216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819839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PNSBQG+Segoe UI Bold"/>
                <a:ea typeface="+mn-ea"/>
                <a:cs typeface="PNSBQG+Segoe UI Bold"/>
              </a:rPr>
              <a:t>Results - Gender - Other gender identity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9875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850889" y="865008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642387" y="960867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78%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91372" y="99282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55056" y="1037143"/>
            <a:ext cx="344910" cy="2013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80%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40%</a:t>
            </a:r>
          </a:p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25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20%</a:t>
            </a:r>
          </a:p>
          <a:p>
            <a:pPr marL="54719" marR="0" lvl="0" indent="0" algn="l" defTabSz="914400" rtl="0" eaLnBrk="1" fontAlgn="auto" latinLnBrk="0" hangingPunct="1">
              <a:lnSpc>
                <a:spcPts val="1063"/>
              </a:lnSpc>
              <a:spcBef>
                <a:spcPts val="25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0%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16880" y="102477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75%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808377" y="10886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72%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25381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33885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59392" y="1152585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69%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43714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improvement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2150627" y="3055429"/>
            <a:ext cx="2474132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My manager trusts me</a:t>
            </a:r>
            <a:r>
              <a:rPr kumimoji="0" sz="900" b="0" i="0" u="none" strike="noStrike" kern="1200" cap="none" spc="504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 am satisfied with my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643905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Manchester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54666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met my initial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063169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wellbeing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195286" y="3055429"/>
            <a:ext cx="2444589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384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Hybrid working has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my personal</a:t>
            </a:r>
            <a:r>
              <a:rPr kumimoji="0" sz="900" b="0" i="0" u="none" strike="noStrike" kern="1200" cap="none" spc="736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productivity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52098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659244" y="3055429"/>
            <a:ext cx="1189135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246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Because of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working, I feel I have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2243471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way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524647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working pattern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6025959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expectations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9406606" y="3360622"/>
            <a:ext cx="2484763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for my own</a:t>
            </a:r>
            <a:r>
              <a:rPr kumimoji="0" sz="900" b="0" i="0" u="none" strike="noStrike" kern="1200" cap="none" spc="938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more time available</a:t>
            </a:r>
          </a:p>
          <a:p>
            <a:pPr marL="8843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personal wellbeing</a:t>
            </a:r>
            <a:r>
              <a:rPr kumimoji="0" sz="900" b="0" i="0" u="none" strike="noStrike" kern="1200" cap="none" spc="225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for work matters</a:t>
            </a:r>
          </a:p>
          <a:p>
            <a:pPr marL="114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  <a:r>
              <a:rPr kumimoji="0" sz="900" b="0" i="0" u="none" strike="noStrike" kern="1200" cap="none" spc="42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before …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944245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worked before the p…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75337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Question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 have found it easy to manage a hybrid team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JSWKVR+Standard Font"/>
                <a:ea typeface="+mn-ea"/>
                <a:cs typeface="JSWKVR+Standard Font"/>
              </a:rPr>
              <a:t>improved?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471642" y="4310245"/>
            <a:ext cx="1029676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disagree</a:t>
            </a:r>
          </a:p>
          <a:p>
            <a:pPr marL="49848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2 (13%)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7619187" y="4437404"/>
            <a:ext cx="1221018" cy="342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significantly</a:t>
            </a:r>
          </a:p>
          <a:p>
            <a:pPr marL="75132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1 (6%)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4086140" y="4744555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5 (31%)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277741" y="4812699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Declined 2 (13%)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0215802" y="5090961"/>
            <a:ext cx="980016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Stayed the same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6 (38%)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909598" y="5169633"/>
            <a:ext cx="88614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Strongly agree</a:t>
            </a:r>
          </a:p>
          <a:p>
            <a:pPr marL="35495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6715674" y="5722305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significantly</a:t>
            </a:r>
          </a:p>
          <a:p>
            <a:pPr marL="73445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155028" y="6380153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Somewhat disagree</a:t>
            </a:r>
          </a:p>
          <a:p>
            <a:pPr marL="611145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3760663" y="638015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Neither agree nor disagree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3 (19%)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9206055" y="6678085"/>
            <a:ext cx="1047653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JUDEWF+Segoe UI"/>
                <a:ea typeface="+mn-ea"/>
                <a:cs typeface="JUDEWF+Segoe UI"/>
              </a:rPr>
              <a:t>Improved 4 (25%)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512738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ASHSF+Segoe UI Bold"/>
                <a:ea typeface="+mn-ea"/>
                <a:cs typeface="GASHSF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4810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1509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87%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56342" y="2296091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158 (10%)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77485" y="2518753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80% 92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816633" y="2585181"/>
            <a:ext cx="1279172" cy="568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0% 217 (14%)</a:t>
            </a:r>
          </a:p>
          <a:p>
            <a:pPr marL="376809" marR="0" lvl="0" indent="0" algn="l" defTabSz="914400" rtl="0" eaLnBrk="1" fontAlgn="auto" latinLnBrk="0" hangingPunct="1">
              <a:lnSpc>
                <a:spcPts val="1197"/>
              </a:lnSpc>
              <a:spcBef>
                <a:spcPts val="17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100% 106 (7%)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24543" y="26157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Not discussed with my manager</a:t>
            </a:r>
          </a:p>
          <a:p>
            <a:pPr marL="1174151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132 (9%)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04144" y="2824687"/>
            <a:ext cx="1048574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264 (17%)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41370" y="285465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60% 281 (19%)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43191" y="3391466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306 (20%)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165207" y="3717057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20% 359 (24%)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687892" y="3977494"/>
            <a:ext cx="1884959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489 (32%)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922705" y="3961526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40% 454 (30%)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CGRCWV+Standard Font"/>
                <a:ea typeface="+mn-ea"/>
                <a:cs typeface="CGRCWV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55058" y="4607713"/>
            <a:ext cx="1667385" cy="342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My campus working days vary</a:t>
            </a:r>
          </a:p>
          <a:p>
            <a:pPr marL="1074985" marR="0" lvl="0" indent="0" algn="l" defTabSz="914400" rtl="0" eaLnBrk="1" fontAlgn="auto" latinLnBrk="0" hangingPunct="1">
              <a:lnSpc>
                <a:spcPts val="1196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139 (9%)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620377" y="4673098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0 120 (8%)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08600" y="4909928"/>
            <a:ext cx="884559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days 84 (6%)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870010" y="4938141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6 97 (6%)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276952" y="5195028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1 285 (19%)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575637" y="5292170"/>
            <a:ext cx="685263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5 103 (7%)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295396" y="5310495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1 day 518 (34%)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414053" y="5437911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days 285 (19%)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566506" y="566107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4 74 (5%)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1668415" y="6307480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3 253 (17%)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896822" y="6543896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2 438 (29%)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8144465" y="6687723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TQPJR+Segoe UI"/>
                <a:ea typeface="+mn-ea"/>
                <a:cs typeface="WTQPJR+Segoe UI"/>
              </a:rPr>
              <a:t>2 days 554 (37%)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47360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589586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TFCAWU+Segoe UI Bold"/>
                <a:ea typeface="+mn-ea"/>
                <a:cs typeface="TFCAWU+Segoe UI Bold"/>
              </a:rPr>
              <a:t>Results - Working parent or carer - No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GODWUO+Standard Font"/>
                <a:ea typeface="+mn-ea"/>
                <a:cs typeface="GODWUO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WUMVSE+Segoe UI"/>
                <a:ea typeface="+mn-ea"/>
                <a:cs typeface="WUMVSE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1477679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GSFB+Segoe UI Bold"/>
                <a:ea typeface="+mn-ea"/>
                <a:cs typeface="RPGSFB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925" y="672221"/>
            <a:ext cx="39885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980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925" y="872246"/>
            <a:ext cx="1776189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Demographic responses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19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89%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56025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46%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150126" y="1396121"/>
            <a:ext cx="441424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84%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61925" y="1596146"/>
            <a:ext cx="3704928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1. Are you taking part in the PS hybrid working pilot?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156025" y="1596146"/>
            <a:ext cx="3818112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2. Does your area have a hybrid working team charter?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150126" y="1596146"/>
            <a:ext cx="3760961" cy="240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3. Did you have the chance to help shape the charter?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7625" y="2058918"/>
            <a:ext cx="2961555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Which hybrid category are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piloting?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477000" y="2068443"/>
            <a:ext cx="5716642" cy="400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what % of your contractual hours have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spent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campus / at a University site?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683060" y="2305674"/>
            <a:ext cx="2257696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1: Predominantly campus-based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75 (8%)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389602" y="2516499"/>
            <a:ext cx="779136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80% 55 (6%)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745226" y="2554669"/>
            <a:ext cx="1178565" cy="428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0% 111 (11%)</a:t>
            </a:r>
          </a:p>
          <a:p>
            <a:pPr marL="337815" marR="0" lvl="0" indent="0" algn="l" defTabSz="914400" rtl="0" eaLnBrk="1" fontAlgn="auto" latinLnBrk="0" hangingPunct="1">
              <a:lnSpc>
                <a:spcPts val="1197"/>
              </a:lnSpc>
              <a:spcBef>
                <a:spcPts val="67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100% 50 (5%)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739261" y="2596155"/>
            <a:ext cx="1766551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Not discussed with my manager</a:t>
            </a:r>
          </a:p>
          <a:p>
            <a:pPr marL="1235725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67 (7%)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189394" y="2788361"/>
            <a:ext cx="1048574" cy="3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2: 50/50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213 (22%)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772128" y="281288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60% 172 (18%)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26575" y="3324709"/>
            <a:ext cx="1511497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4: 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Variable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 hybrid</a:t>
            </a:r>
          </a:p>
          <a:p>
            <a:pPr marL="857523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202 (21%)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0232410" y="3566344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20% 267 (27%)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922033" y="3961021"/>
            <a:ext cx="902362" cy="190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40% 325 (33%)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3621851" y="3999897"/>
            <a:ext cx="1884959" cy="342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Category 3: Predominantly remote</a:t>
            </a:r>
          </a:p>
          <a:p>
            <a:pPr marL="0" marR="0" lvl="0" indent="0" algn="l" defTabSz="914400" rtl="0" eaLnBrk="1" fontAlgn="auto" latinLnBrk="0" hangingPunct="1">
              <a:lnSpc>
                <a:spcPts val="1195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314 (32%)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47625" y="4354443"/>
            <a:ext cx="12145930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On average in a typical week, how many days do spend on campus / at a University site?</a:t>
            </a:r>
            <a:r>
              <a:rPr kumimoji="0" sz="1400" b="0" i="0" u="none" strike="noStrike" kern="1200" cap="none" spc="110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After the hybrid working pilot, how many days a week would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ideally like to</a:t>
            </a:r>
          </a:p>
          <a:p>
            <a:pPr marL="6429375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RSVG+Standard Font"/>
                <a:ea typeface="+mn-ea"/>
                <a:cs typeface="NKRSVG+Standard Font"/>
              </a:rPr>
              <a:t>work on campus?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72308" y="4650996"/>
            <a:ext cx="1501737" cy="433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My campus work… 86 (9%)</a:t>
            </a:r>
          </a:p>
          <a:p>
            <a:pPr marL="344681" marR="0" lvl="0" indent="0" algn="l" defTabSz="914400" rtl="0" eaLnBrk="1" fontAlgn="auto" latinLnBrk="0" hangingPunct="1">
              <a:lnSpc>
                <a:spcPts val="1196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6 52 (5%)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3572578" y="4662108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0 63 (6%)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620345" y="4850775"/>
            <a:ext cx="1424602" cy="443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42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days 27 (3%)</a:t>
            </a:r>
          </a:p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days 136 (14%)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1706521" y="514910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5 49 (5%)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4304006" y="5251452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1 234 (24%)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605186" y="5387356"/>
            <a:ext cx="623689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4 30 (3%)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10373545" y="5505652"/>
            <a:ext cx="959287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1 day 406 (41%)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475209" y="592007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3 134 (14%)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709411" y="6491319"/>
            <a:ext cx="1007786" cy="19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days 380 (39%)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3543535" y="6676229"/>
            <a:ext cx="746838" cy="1900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BWKKAP+Segoe UI"/>
                <a:ea typeface="+mn-ea"/>
                <a:cs typeface="BWKKAP+Segoe UI"/>
              </a:rPr>
              <a:t>2 332 (34%)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35450324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2192000" cy="7046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625" y="143552"/>
            <a:ext cx="7614135" cy="375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Hybrid Working </a:t>
            </a:r>
            <a:r>
              <a:rPr kumimoji="0" sz="2000" b="1" i="0" u="none" strike="noStrike" kern="1200" cap="none" spc="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Survey</a:t>
            </a:r>
            <a:r>
              <a:rPr kumimoji="0" sz="2000" b="1" i="0" u="none" strike="noStrike" kern="1200" cap="none" spc="-12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Results - Working parent or carer - </a:t>
            </a:r>
            <a:r>
              <a:rPr kumimoji="0" sz="2000" b="1" i="0" u="none" strike="noStrike" kern="1200" cap="none" spc="-6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RPPLQI+Segoe UI Bold"/>
                <a:ea typeface="+mn-ea"/>
                <a:cs typeface="RPPLQI+Segoe UI Bold"/>
              </a:rPr>
              <a:t>Yes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949" y="803919"/>
            <a:ext cx="39963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100%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638600" y="84065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92%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435057" y="96812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86%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045686" y="1012279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84%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859857" y="10264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83%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249228" y="1047272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656314" y="105560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82%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42143" y="1074766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452770" y="1070600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81%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63399" y="1182243"/>
            <a:ext cx="369109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76%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02668" y="1840778"/>
            <a:ext cx="34491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50%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357388" y="2877637"/>
            <a:ext cx="290190" cy="17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0%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187358" y="3055429"/>
            <a:ext cx="884157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Overall, hybrid</a:t>
            </a:r>
          </a:p>
          <a:p>
            <a:pPr marL="3224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is an</a:t>
            </a:r>
          </a:p>
          <a:p>
            <a:pPr marL="2786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improvement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189312" y="3055429"/>
            <a:ext cx="246917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My manager trusts me</a:t>
            </a:r>
            <a:r>
              <a:rPr kumimoji="0" sz="900" b="0" i="0" u="none" strike="noStrike" kern="1200" cap="none" spc="465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 am satisfied with my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72670" y="3055429"/>
            <a:ext cx="1134790" cy="80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05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will</a:t>
            </a:r>
          </a:p>
          <a:p>
            <a:pPr marL="61095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encourage me to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continue to work at</a:t>
            </a:r>
          </a:p>
          <a:p>
            <a:pPr marL="7934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the University of</a:t>
            </a:r>
          </a:p>
          <a:p>
            <a:pPr marL="19653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Manchester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878472" y="3055429"/>
            <a:ext cx="1130271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46212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met my initial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082016" y="3055429"/>
            <a:ext cx="1130271" cy="495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  <a:p>
            <a:pPr marL="155557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</a:t>
            </a:r>
          </a:p>
          <a:p>
            <a:pPr marL="246811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wellbeing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8285558" y="3055429"/>
            <a:ext cx="1130271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Hybrid working has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529916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0733458" y="3055429"/>
            <a:ext cx="1048643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Because of hybrid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282156" y="3208025"/>
            <a:ext cx="1101648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to work in a hybrid</a:t>
            </a:r>
          </a:p>
          <a:p>
            <a:pPr marL="376619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way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558372" y="3208025"/>
            <a:ext cx="956300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361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current hybrid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 pattern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8209174" y="3208025"/>
            <a:ext cx="3686161" cy="647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my personal</a:t>
            </a:r>
            <a:r>
              <a:rPr kumimoji="0" sz="900" b="0" i="0" u="none" strike="noStrike" kern="1200" cap="none" spc="69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  <a:r>
              <a:rPr kumimoji="0" sz="900" b="0" i="0" u="none" strike="noStrike" kern="1200" cap="none" spc="106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working, I feel I have</a:t>
            </a:r>
          </a:p>
          <a:p>
            <a:pPr marL="264610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productivity</a:t>
            </a:r>
            <a:r>
              <a:rPr kumimoji="0" sz="900" b="0" i="0" u="none" strike="noStrike" kern="1200" cap="none" spc="2433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for my own</a:t>
            </a:r>
            <a:r>
              <a:rPr kumimoji="0" sz="900" b="0" i="0" u="none" strike="noStrike" kern="1200" cap="none" spc="899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more time available</a:t>
            </a:r>
          </a:p>
          <a:p>
            <a:pPr marL="1294796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personal wellbeing</a:t>
            </a:r>
            <a:r>
              <a:rPr kumimoji="0" sz="900" b="0" i="0" u="none" strike="noStrike" kern="1200" cap="none" spc="2217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for work matters</a:t>
            </a:r>
          </a:p>
          <a:p>
            <a:pPr marL="1207504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  <a:r>
              <a:rPr kumimoji="0" sz="900" b="0" i="0" u="none" strike="noStrike" kern="1200" cap="none" spc="39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before …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6049764" y="3360622"/>
            <a:ext cx="787687" cy="19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expectations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87889" y="3513218"/>
            <a:ext cx="1283094" cy="3428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compared to the way I</a:t>
            </a:r>
          </a:p>
          <a:p>
            <a:pPr marL="10238" marR="0" lvl="0" indent="0" algn="l" defTabSz="914400" rtl="0" eaLnBrk="1" fontAlgn="auto" latinLnBrk="0" hangingPunct="1">
              <a:lnSpc>
                <a:spcPts val="1197"/>
              </a:lnSpc>
              <a:spcBef>
                <a:spcPts val="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worked before the p…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099143" y="3813683"/>
            <a:ext cx="688929" cy="1939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Question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47625" y="3973443"/>
            <a:ext cx="3331694" cy="2197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 have found it easy to manage a hybrid team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5953125" y="4011543"/>
            <a:ext cx="6179643" cy="400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Do </a:t>
            </a:r>
            <a:r>
              <a:rPr kumimoji="0" sz="1400" b="0" i="0" u="none" strike="noStrike" kern="1200" cap="none" spc="-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you</a:t>
            </a:r>
            <a:r>
              <a:rPr kumimoji="0" sz="1400" b="0" i="0" u="none" strike="noStrike" kern="1200" cap="none" spc="14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believe that whilst working in a hybrid way the performance of your team has</a:t>
            </a:r>
          </a:p>
          <a:p>
            <a:pPr marL="0" marR="0" lvl="0" indent="0" algn="l" defTabSz="914400" rtl="0" eaLnBrk="1" fontAlgn="auto" latinLnBrk="0" hangingPunct="1">
              <a:lnSpc>
                <a:spcPts val="1425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252423"/>
                </a:solidFill>
                <a:effectLst/>
                <a:uLnTx/>
                <a:uFillTx/>
                <a:latin typeface="NKQVED+Standard Font"/>
                <a:ea typeface="+mn-ea"/>
                <a:cs typeface="NKQVED+Standard Font"/>
              </a:rPr>
              <a:t>improved?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225367" y="4375721"/>
            <a:ext cx="1142337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disagree</a:t>
            </a:r>
          </a:p>
          <a:p>
            <a:pPr marL="549512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94 (10%)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852400" y="4510762"/>
            <a:ext cx="1002859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Declined 34 (4%)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7028456" y="4723032"/>
            <a:ext cx="1265811" cy="3427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significantly</a:t>
            </a:r>
          </a:p>
          <a:p>
            <a:pPr marL="61113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133 (15%)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335031" y="5002423"/>
            <a:ext cx="15070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Neither agree nor disagree</a:t>
            </a:r>
          </a:p>
          <a:p>
            <a:pPr marL="852544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108 (12%)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4247562" y="5105147"/>
            <a:ext cx="998803" cy="342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Somewhat agree</a:t>
            </a:r>
          </a:p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376 (42%)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10264355" y="5312432"/>
            <a:ext cx="1170975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Improved 376 (42%)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1527041" y="6655059"/>
            <a:ext cx="1419521" cy="1901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Strongly agree 291 (32%)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432673" y="6672823"/>
            <a:ext cx="1513627" cy="190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1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605E5C"/>
                </a:solidFill>
                <a:effectLst/>
                <a:uLnTx/>
                <a:uFillTx/>
                <a:latin typeface="SHHOGW+Segoe UI"/>
                <a:ea typeface="+mn-ea"/>
                <a:cs typeface="SHHOGW+Segoe UI"/>
              </a:rPr>
              <a:t>Stayed the same 344 (38%)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1650686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950651" y="238603"/>
            <a:ext cx="8069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Sentiment Survey Insights: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Overall response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Picture 2" descr="TAB_col_white_backgroun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" y="217181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26" y="165663"/>
            <a:ext cx="872878" cy="8728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435F93-213D-453B-9EAB-145FC62E2F9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1B760A0-CDDA-4C54-8F33-3C187FD51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358" y="1456879"/>
            <a:ext cx="6210818" cy="41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ultiRowCard ,multiRowCard ,Which hybrid category are you piloting? ,On average in a typical week, what % of your contractual hours have you spent on campus / at a University site? ,On average in a typical week, how many days do spend on campus / at a University site? ,After the hybrid working pilot, how many days a week would you ideally like to work on campus?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82567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I have found it easy to manage a hybrid team ,Do you believe that whilst working in a hybrid way the performance of your team has improved? ,Hybrid Working Sentiments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Overall</a:t>
            </a:r>
          </a:p>
        </p:txBody>
      </p:sp>
    </p:spTree>
    <p:extLst>
      <p:ext uri="{BB962C8B-B14F-4D97-AF65-F5344CB8AC3E}">
        <p14:creationId xmlns:p14="http://schemas.microsoft.com/office/powerpoint/2010/main" val="237545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Headlines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6" y="0"/>
            <a:ext cx="11902744" cy="681842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311268" y="0"/>
            <a:ext cx="2880732" cy="451624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All PS </a:t>
            </a:r>
          </a:p>
        </p:txBody>
      </p:sp>
    </p:spTree>
    <p:extLst>
      <p:ext uri="{BB962C8B-B14F-4D97-AF65-F5344CB8AC3E}">
        <p14:creationId xmlns:p14="http://schemas.microsoft.com/office/powerpoint/2010/main" val="42385789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7FC0BDDC0224F92E726E2C1C60CBD" ma:contentTypeVersion="10" ma:contentTypeDescription="Create a new document." ma:contentTypeScope="" ma:versionID="0cd3d8df480cd3abab33f8cb2580c488">
  <xsd:schema xmlns:xsd="http://www.w3.org/2001/XMLSchema" xmlns:xs="http://www.w3.org/2001/XMLSchema" xmlns:p="http://schemas.microsoft.com/office/2006/metadata/properties" xmlns:ns2="6debc482-5c7b-4941-bea9-55dd6d7fc11a" xmlns:ns3="74f709eb-2953-4deb-b12e-2dce19da50d6" targetNamespace="http://schemas.microsoft.com/office/2006/metadata/properties" ma:root="true" ma:fieldsID="79c6a1db44076706e1b32dcd961e3dab" ns2:_="" ns3:_="">
    <xsd:import namespace="6debc482-5c7b-4941-bea9-55dd6d7fc11a"/>
    <xsd:import namespace="74f709eb-2953-4deb-b12e-2dce19da50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bc482-5c7b-4941-bea9-55dd6d7fc1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709eb-2953-4deb-b12e-2dce19da50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48C1B-9D4C-42A4-9A7E-FE00EDCDD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74CE0F-4C3C-4004-A275-E4BD42CBC6C5}">
  <ds:schemaRefs>
    <ds:schemaRef ds:uri="http://purl.org/dc/terms/"/>
    <ds:schemaRef ds:uri="74f709eb-2953-4deb-b12e-2dce19da50d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debc482-5c7b-4941-bea9-55dd6d7fc11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1249830-ED93-4B45-97CD-5B8CFEF290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ebc482-5c7b-4941-bea9-55dd6d7fc11a"/>
    <ds:schemaRef ds:uri="74f709eb-2953-4deb-b12e-2dce19da50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103223</TotalTime>
  <Words>10285</Words>
  <Application>Microsoft Office PowerPoint</Application>
  <PresentationFormat>Widescreen</PresentationFormat>
  <Paragraphs>2141</Paragraphs>
  <Slides>58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160" baseType="lpstr">
      <vt:lpstr>AGHSRH+Standard Font</vt:lpstr>
      <vt:lpstr>ALNBNJ+Standard Font</vt:lpstr>
      <vt:lpstr>Arial</vt:lpstr>
      <vt:lpstr>AUUNWS+Standard Font</vt:lpstr>
      <vt:lpstr>BDJAAD+Segoe UI</vt:lpstr>
      <vt:lpstr>BICEAH+Standard Font</vt:lpstr>
      <vt:lpstr>BKWDIO+Segoe UI</vt:lpstr>
      <vt:lpstr>BLHOKA+Segoe UI Bold</vt:lpstr>
      <vt:lpstr>BRPWLA+Segoe UI</vt:lpstr>
      <vt:lpstr>BTRRQL+Standard Font</vt:lpstr>
      <vt:lpstr>BWKKAP+Segoe UI</vt:lpstr>
      <vt:lpstr>Calibri</vt:lpstr>
      <vt:lpstr>Calibri Light</vt:lpstr>
      <vt:lpstr>CBWODE+Standard Font</vt:lpstr>
      <vt:lpstr>CGRCWV+Standard Font</vt:lpstr>
      <vt:lpstr>CVCMIL+Segoe UI</vt:lpstr>
      <vt:lpstr>DAWNKV+Segoe UI</vt:lpstr>
      <vt:lpstr>DHBTOM+Segoe UI</vt:lpstr>
      <vt:lpstr>DSKQCH+Segoe UI Bold</vt:lpstr>
      <vt:lpstr>EHEFEE+Segoe UI Bold</vt:lpstr>
      <vt:lpstr>ERUJSC+Segoe UI</vt:lpstr>
      <vt:lpstr>EUDQRN+Standard Font</vt:lpstr>
      <vt:lpstr>FDGPEL+Segoe UI</vt:lpstr>
      <vt:lpstr>FETOGF+Segoe UI Bold</vt:lpstr>
      <vt:lpstr>FSBWDK+Segoe UI Bold</vt:lpstr>
      <vt:lpstr>GASHSF+Segoe UI Bold</vt:lpstr>
      <vt:lpstr>GODWUO+Standard Font</vt:lpstr>
      <vt:lpstr>GPOJKC+Segoe UI Bold</vt:lpstr>
      <vt:lpstr>GUUKWT+Standard Font</vt:lpstr>
      <vt:lpstr>GWQQWE+Segoe UI Bold</vt:lpstr>
      <vt:lpstr>HGTRBL+Segoe UI Bold</vt:lpstr>
      <vt:lpstr>HKQUEL+Standard Font</vt:lpstr>
      <vt:lpstr>IGBROL+Segoe UI Bold</vt:lpstr>
      <vt:lpstr>IGHCQU+Standard Font</vt:lpstr>
      <vt:lpstr>IPCQRW+Standard Font</vt:lpstr>
      <vt:lpstr>JLJLQO+Segoe UI Bold</vt:lpstr>
      <vt:lpstr>JOVOWU+Segoe UI</vt:lpstr>
      <vt:lpstr>JPSSGI+Segoe UI</vt:lpstr>
      <vt:lpstr>JSECCA+Segoe UI</vt:lpstr>
      <vt:lpstr>JSWKVR+Standard Font</vt:lpstr>
      <vt:lpstr>JUDEWF+Segoe UI</vt:lpstr>
      <vt:lpstr>KAJIDP+Segoe UI</vt:lpstr>
      <vt:lpstr>KKEWJB+Segoe UI Bold</vt:lpstr>
      <vt:lpstr>LFSGPH+Segoe UI</vt:lpstr>
      <vt:lpstr>LMDQOT+Segoe UI</vt:lpstr>
      <vt:lpstr>LNMBHU+Segoe UI Bold</vt:lpstr>
      <vt:lpstr>LUPONS+Segoe UI</vt:lpstr>
      <vt:lpstr>MNLDJA+Segoe UI</vt:lpstr>
      <vt:lpstr>MOQDKQ+Segoe UI Bold</vt:lpstr>
      <vt:lpstr>MTGIED+Segoe UI Bold</vt:lpstr>
      <vt:lpstr>MVONOV+Segoe UI</vt:lpstr>
      <vt:lpstr>MWNSGO+Segoe UI</vt:lpstr>
      <vt:lpstr>NCCJGL+Segoe UI Bold</vt:lpstr>
      <vt:lpstr>NKQVED+Standard Font</vt:lpstr>
      <vt:lpstr>NKRSVG+Standard Font</vt:lpstr>
      <vt:lpstr>NNJDKL+Segoe UI Bold</vt:lpstr>
      <vt:lpstr>NWAVQH+Segoe UI</vt:lpstr>
      <vt:lpstr>OBNGIC+Segoe UI</vt:lpstr>
      <vt:lpstr>OCHBIB+Segoe UI Bold</vt:lpstr>
      <vt:lpstr>OPTTWH+Segoe UI</vt:lpstr>
      <vt:lpstr>ORDTRR+Segoe UI Bold</vt:lpstr>
      <vt:lpstr>PGLVQM+Segoe UI Bold</vt:lpstr>
      <vt:lpstr>PKWDBW+Standard Font</vt:lpstr>
      <vt:lpstr>PNSBQG+Segoe UI Bold</vt:lpstr>
      <vt:lpstr>POWTEW+Segoe UI Bold</vt:lpstr>
      <vt:lpstr>PTKUSF+Standard Font</vt:lpstr>
      <vt:lpstr>QGEGLV+Segoe UI Bold</vt:lpstr>
      <vt:lpstr>QIMIKM+Segoe UI</vt:lpstr>
      <vt:lpstr>QTOSWB+Standard Font</vt:lpstr>
      <vt:lpstr>REFBFO+Standard Font</vt:lpstr>
      <vt:lpstr>RJEURQ+Standard Font</vt:lpstr>
      <vt:lpstr>RPGSFB+Segoe UI Bold</vt:lpstr>
      <vt:lpstr>RPPLQI+Segoe UI Bold</vt:lpstr>
      <vt:lpstr>RSKWBD+Segoe UI Bold</vt:lpstr>
      <vt:lpstr>RVMWFU+Segoe UI</vt:lpstr>
      <vt:lpstr>SHHOGW+Segoe UI</vt:lpstr>
      <vt:lpstr>SHJALO+Standard Font</vt:lpstr>
      <vt:lpstr>SHWSOB+Standard Font</vt:lpstr>
      <vt:lpstr>SMSOBT+Segoe UI</vt:lpstr>
      <vt:lpstr>SRBNPF+Segoe UI Bold</vt:lpstr>
      <vt:lpstr>TFCAWU+Segoe UI Bold</vt:lpstr>
      <vt:lpstr>TRPKLP+Segoe UI Bold</vt:lpstr>
      <vt:lpstr>TSOCGR+Segoe UI</vt:lpstr>
      <vt:lpstr>TWEPPL+Standard Font</vt:lpstr>
      <vt:lpstr>UCDASW+Standard Font</vt:lpstr>
      <vt:lpstr>UELNQO+Standard Font</vt:lpstr>
      <vt:lpstr>UHALFD+Segoe UI</vt:lpstr>
      <vt:lpstr>UNLWRH+Standard Font</vt:lpstr>
      <vt:lpstr>UONSRH+Standard Font</vt:lpstr>
      <vt:lpstr>UQFEFC+Segoe UI</vt:lpstr>
      <vt:lpstr>UTRMDP+Standard Font</vt:lpstr>
      <vt:lpstr>UWNQTP+Segoe UI Bold</vt:lpstr>
      <vt:lpstr>VHMWNN+Standard Font</vt:lpstr>
      <vt:lpstr>VSCRSC+Segoe UI Bold</vt:lpstr>
      <vt:lpstr>VVFEPU+Standard Font</vt:lpstr>
      <vt:lpstr>WQWEWM+Segoe UI Bold</vt:lpstr>
      <vt:lpstr>WTQPJR+Segoe UI</vt:lpstr>
      <vt:lpstr>WUMVSE+Segoe UI</vt:lpstr>
      <vt:lpstr>WUUFID+Standard Font</vt:lpstr>
      <vt:lpstr>1_Office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Headlines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Headlines 2</vt:lpstr>
      <vt:lpstr>PowerPoint Presentation</vt:lpstr>
      <vt:lpstr>Headlines 2</vt:lpstr>
      <vt:lpstr>Headlines 2</vt:lpstr>
      <vt:lpstr>PowerPoint Presentation</vt:lpstr>
      <vt:lpstr>Headlines 2</vt:lpstr>
      <vt:lpstr>Headlines 2</vt:lpstr>
      <vt:lpstr>Headlines 2</vt:lpstr>
      <vt:lpstr>Headlines 2</vt:lpstr>
      <vt:lpstr>Headlines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SCO@manchester.ac.uk</dc:creator>
  <cp:lastModifiedBy>Alithea Buchan</cp:lastModifiedBy>
  <cp:revision>1656</cp:revision>
  <cp:lastPrinted>2019-07-25T15:47:52Z</cp:lastPrinted>
  <dcterms:created xsi:type="dcterms:W3CDTF">2019-07-04T16:05:48Z</dcterms:created>
  <dcterms:modified xsi:type="dcterms:W3CDTF">2022-03-02T14:19:13Z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0x010100B577FC0BDDC0224F92E726E2C1C60CBD</vt:lpwstr>
  </property>
</Properties>
</file>