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324" r:id="rId5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6" autoAdjust="0"/>
    <p:restoredTop sz="94533" autoAdjust="0"/>
  </p:normalViewPr>
  <p:slideViewPr>
    <p:cSldViewPr>
      <p:cViewPr>
        <p:scale>
          <a:sx n="112" d="100"/>
          <a:sy n="112" d="100"/>
        </p:scale>
        <p:origin x="-462" y="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7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0660A-FEAD-4334-9903-AEA4923C73C0}" type="datetimeFigureOut">
              <a:rPr lang="en-GB" smtClean="0"/>
              <a:pPr/>
              <a:t>28/03/2017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3713E6-D56E-4E81-8DB8-CBD58A55A71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3379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39739-8EE2-4803-975D-684A3815A970}" type="datetimeFigureOut">
              <a:rPr lang="en-GB" smtClean="0"/>
              <a:pPr/>
              <a:t>28/03/2017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191F74-09B3-4F75-8884-71023AE38A2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56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2716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FCF84-172B-49EC-86EE-EFD2EA3E9C58}" type="datetimeFigureOut">
              <a:rPr lang="en-GB" smtClean="0"/>
              <a:pPr/>
              <a:t>28/03/2017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EEFD2-0211-447C-84F6-168C55A5CF7C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5" descr="TAB_col_white_background.eps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2007" y="47006"/>
            <a:ext cx="1102131" cy="471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3"/>
          <p:cNvSpPr txBox="1">
            <a:spLocks noChangeArrowheads="1"/>
          </p:cNvSpPr>
          <p:nvPr/>
        </p:nvSpPr>
        <p:spPr bwMode="auto">
          <a:xfrm>
            <a:off x="0" y="35913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Stakeholder </a:t>
            </a:r>
            <a:r>
              <a:rPr lang="en-GB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Analysis Matrix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828676" y="4005263"/>
            <a:ext cx="0" cy="180022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828676" y="1268413"/>
            <a:ext cx="0" cy="14398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8915470"/>
              </p:ext>
            </p:extLst>
          </p:nvPr>
        </p:nvGraphicFramePr>
        <p:xfrm>
          <a:off x="1258888" y="981075"/>
          <a:ext cx="6096000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/>
                <a:gridCol w="2032000"/>
                <a:gridCol w="2032000"/>
              </a:tblGrid>
              <a:tr h="1334891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</a:t>
                      </a:r>
                      <a:endParaRPr lang="en-GB" sz="16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</a:t>
                      </a:r>
                      <a:endParaRPr lang="en-GB" sz="16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177981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8</a:t>
                      </a:r>
                    </a:p>
                    <a:p>
                      <a:endParaRPr lang="en-GB" sz="1800" dirty="0" smtClean="0"/>
                    </a:p>
                    <a:p>
                      <a:endParaRPr lang="en-GB" sz="1800" dirty="0" smtClean="0"/>
                    </a:p>
                    <a:p>
                      <a:endParaRPr lang="en-GB" sz="1800" dirty="0" smtClean="0"/>
                    </a:p>
                    <a:p>
                      <a:endParaRPr lang="en-GB" sz="1800" dirty="0" smtClean="0"/>
                    </a:p>
                    <a:p>
                      <a:endParaRPr lang="en-GB" sz="18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5</a:t>
                      </a:r>
                      <a:endParaRPr lang="en-GB" sz="18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2</a:t>
                      </a:r>
                      <a:endParaRPr lang="en-GB" sz="18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671704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9</a:t>
                      </a:r>
                    </a:p>
                    <a:p>
                      <a:endParaRPr lang="en-GB" sz="1800" dirty="0" smtClean="0"/>
                    </a:p>
                    <a:p>
                      <a:endParaRPr lang="en-GB" sz="18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6</a:t>
                      </a:r>
                      <a:endParaRPr lang="en-GB" sz="18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3</a:t>
                      </a:r>
                      <a:endParaRPr lang="en-GB" sz="18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7431" name="TextBox 10"/>
          <p:cNvSpPr txBox="1">
            <a:spLocks noChangeArrowheads="1"/>
          </p:cNvSpPr>
          <p:nvPr/>
        </p:nvSpPr>
        <p:spPr bwMode="auto">
          <a:xfrm>
            <a:off x="7524750" y="1268413"/>
            <a:ext cx="1368425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GB" dirty="0">
              <a:latin typeface="+mj-lt"/>
            </a:endParaRPr>
          </a:p>
          <a:p>
            <a:r>
              <a:rPr lang="en-GB" dirty="0" smtClean="0">
                <a:latin typeface="+mj-lt"/>
              </a:rPr>
              <a:t>Champions</a:t>
            </a:r>
            <a:endParaRPr lang="en-GB" dirty="0">
              <a:latin typeface="+mj-lt"/>
            </a:endParaRPr>
          </a:p>
          <a:p>
            <a:endParaRPr lang="en-GB" dirty="0">
              <a:latin typeface="+mj-lt"/>
            </a:endParaRPr>
          </a:p>
          <a:p>
            <a:endParaRPr lang="en-GB" dirty="0">
              <a:latin typeface="+mj-lt"/>
            </a:endParaRPr>
          </a:p>
          <a:p>
            <a:endParaRPr lang="en-GB" dirty="0">
              <a:latin typeface="+mj-lt"/>
            </a:endParaRPr>
          </a:p>
          <a:p>
            <a:endParaRPr lang="en-GB" dirty="0">
              <a:latin typeface="+mj-lt"/>
            </a:endParaRPr>
          </a:p>
          <a:p>
            <a:endParaRPr lang="en-GB" dirty="0">
              <a:latin typeface="+mj-lt"/>
            </a:endParaRPr>
          </a:p>
          <a:p>
            <a:r>
              <a:rPr lang="en-GB" dirty="0">
                <a:latin typeface="+mj-lt"/>
              </a:rPr>
              <a:t>Neutrals</a:t>
            </a:r>
          </a:p>
          <a:p>
            <a:endParaRPr lang="en-GB" dirty="0">
              <a:latin typeface="+mj-lt"/>
            </a:endParaRPr>
          </a:p>
          <a:p>
            <a:endParaRPr lang="en-GB" dirty="0">
              <a:latin typeface="+mj-lt"/>
            </a:endParaRPr>
          </a:p>
          <a:p>
            <a:endParaRPr lang="en-GB" dirty="0">
              <a:latin typeface="+mj-lt"/>
            </a:endParaRPr>
          </a:p>
          <a:p>
            <a:endParaRPr lang="en-GB" dirty="0">
              <a:latin typeface="+mj-lt"/>
            </a:endParaRPr>
          </a:p>
          <a:p>
            <a:endParaRPr lang="en-GB" dirty="0" smtClean="0">
              <a:latin typeface="+mj-lt"/>
            </a:endParaRPr>
          </a:p>
          <a:p>
            <a:endParaRPr lang="en-GB" dirty="0" smtClean="0">
              <a:latin typeface="+mj-lt"/>
            </a:endParaRPr>
          </a:p>
          <a:p>
            <a:r>
              <a:rPr lang="en-GB" dirty="0" smtClean="0">
                <a:latin typeface="+mj-lt"/>
              </a:rPr>
              <a:t>Resistors</a:t>
            </a:r>
            <a:endParaRPr lang="en-GB" dirty="0">
              <a:latin typeface="+mj-lt"/>
            </a:endParaRPr>
          </a:p>
          <a:p>
            <a:endParaRPr lang="en-GB" dirty="0">
              <a:latin typeface="+mj-lt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435600" y="6534151"/>
            <a:ext cx="1512664" cy="79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1547664" y="6524625"/>
            <a:ext cx="2016224" cy="1031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434" name="TextBox 16"/>
          <p:cNvSpPr txBox="1">
            <a:spLocks noChangeArrowheads="1"/>
          </p:cNvSpPr>
          <p:nvPr/>
        </p:nvSpPr>
        <p:spPr bwMode="auto">
          <a:xfrm>
            <a:off x="3635375" y="6211888"/>
            <a:ext cx="158469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dirty="0" smtClean="0">
                <a:latin typeface="+mj-lt"/>
              </a:rPr>
              <a:t>Influence </a:t>
            </a:r>
            <a:r>
              <a:rPr lang="en-GB" dirty="0">
                <a:latin typeface="+mj-lt"/>
              </a:rPr>
              <a:t>over others</a:t>
            </a:r>
          </a:p>
        </p:txBody>
      </p:sp>
      <p:sp>
        <p:nvSpPr>
          <p:cNvPr id="17435" name="TextBox 18"/>
          <p:cNvSpPr txBox="1">
            <a:spLocks noChangeArrowheads="1"/>
          </p:cNvSpPr>
          <p:nvPr/>
        </p:nvSpPr>
        <p:spPr bwMode="auto">
          <a:xfrm>
            <a:off x="1043608" y="549275"/>
            <a:ext cx="662401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dirty="0">
                <a:latin typeface="+mj-lt"/>
              </a:rPr>
              <a:t>      Moved and Shaken    Moderate Influence   Movers and Shakers</a:t>
            </a:r>
          </a:p>
        </p:txBody>
      </p:sp>
      <p:sp>
        <p:nvSpPr>
          <p:cNvPr id="17436" name="TextBox 19"/>
          <p:cNvSpPr txBox="1">
            <a:spLocks noChangeArrowheads="1"/>
          </p:cNvSpPr>
          <p:nvPr/>
        </p:nvSpPr>
        <p:spPr bwMode="auto">
          <a:xfrm>
            <a:off x="179388" y="2895898"/>
            <a:ext cx="10795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dirty="0" smtClean="0">
                <a:latin typeface="+mj-lt"/>
              </a:rPr>
              <a:t>Support </a:t>
            </a:r>
            <a:r>
              <a:rPr lang="en-GB" dirty="0">
                <a:latin typeface="+mj-lt"/>
              </a:rPr>
              <a:t>for this change</a:t>
            </a:r>
          </a:p>
        </p:txBody>
      </p:sp>
      <p:sp>
        <p:nvSpPr>
          <p:cNvPr id="17437" name="TextBox 20"/>
          <p:cNvSpPr txBox="1">
            <a:spLocks noChangeArrowheads="1"/>
          </p:cNvSpPr>
          <p:nvPr/>
        </p:nvSpPr>
        <p:spPr bwMode="auto">
          <a:xfrm>
            <a:off x="323850" y="929859"/>
            <a:ext cx="93503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dirty="0" smtClean="0">
                <a:latin typeface="+mj-lt"/>
              </a:rPr>
              <a:t>Positive</a:t>
            </a:r>
            <a:endParaRPr lang="en-GB" sz="1600" dirty="0">
              <a:latin typeface="+mj-lt"/>
            </a:endParaRPr>
          </a:p>
        </p:txBody>
      </p:sp>
      <p:sp>
        <p:nvSpPr>
          <p:cNvPr id="17438" name="TextBox 21"/>
          <p:cNvSpPr txBox="1">
            <a:spLocks noChangeArrowheads="1"/>
          </p:cNvSpPr>
          <p:nvPr/>
        </p:nvSpPr>
        <p:spPr bwMode="auto">
          <a:xfrm>
            <a:off x="250826" y="5805488"/>
            <a:ext cx="100806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 smtClean="0">
                <a:latin typeface="+mj-lt"/>
              </a:rPr>
              <a:t>Negative</a:t>
            </a:r>
            <a:endParaRPr lang="en-GB" sz="1600" dirty="0">
              <a:latin typeface="+mj-lt"/>
            </a:endParaRPr>
          </a:p>
        </p:txBody>
      </p:sp>
      <p:sp>
        <p:nvSpPr>
          <p:cNvPr id="17439" name="TextBox 22"/>
          <p:cNvSpPr txBox="1">
            <a:spLocks noChangeArrowheads="1"/>
          </p:cNvSpPr>
          <p:nvPr/>
        </p:nvSpPr>
        <p:spPr bwMode="auto">
          <a:xfrm>
            <a:off x="6953556" y="6349485"/>
            <a:ext cx="7201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dirty="0" smtClean="0">
                <a:latin typeface="+mj-lt"/>
              </a:rPr>
              <a:t>High</a:t>
            </a:r>
            <a:endParaRPr lang="en-GB" dirty="0">
              <a:latin typeface="+mj-lt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3851746" y="1340768"/>
            <a:ext cx="3384550" cy="72072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j-lt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3851746" y="5084763"/>
            <a:ext cx="3384550" cy="72072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j-lt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3779838" y="2636838"/>
            <a:ext cx="3384550" cy="180022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j-lt"/>
            </a:endParaRPr>
          </a:p>
        </p:txBody>
      </p:sp>
      <p:sp>
        <p:nvSpPr>
          <p:cNvPr id="17443" name="TextBox 26"/>
          <p:cNvSpPr txBox="1">
            <a:spLocks noChangeArrowheads="1"/>
          </p:cNvSpPr>
          <p:nvPr/>
        </p:nvSpPr>
        <p:spPr bwMode="auto">
          <a:xfrm>
            <a:off x="4356571" y="1485230"/>
            <a:ext cx="23764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dirty="0">
                <a:latin typeface="+mj-lt"/>
              </a:rPr>
              <a:t>Allies in the cause</a:t>
            </a:r>
          </a:p>
        </p:txBody>
      </p:sp>
      <p:sp>
        <p:nvSpPr>
          <p:cNvPr id="17444" name="TextBox 27"/>
          <p:cNvSpPr txBox="1">
            <a:spLocks noChangeArrowheads="1"/>
          </p:cNvSpPr>
          <p:nvPr/>
        </p:nvSpPr>
        <p:spPr bwMode="auto">
          <a:xfrm>
            <a:off x="4428008" y="5157788"/>
            <a:ext cx="23764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dirty="0">
                <a:latin typeface="+mj-lt"/>
              </a:rPr>
              <a:t>Seek to have them suspend judgement</a:t>
            </a:r>
          </a:p>
        </p:txBody>
      </p:sp>
      <p:sp>
        <p:nvSpPr>
          <p:cNvPr id="17445" name="TextBox 28"/>
          <p:cNvSpPr txBox="1">
            <a:spLocks noChangeArrowheads="1"/>
          </p:cNvSpPr>
          <p:nvPr/>
        </p:nvSpPr>
        <p:spPr bwMode="auto">
          <a:xfrm>
            <a:off x="4310394" y="3194812"/>
            <a:ext cx="23749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>
                <a:latin typeface="+mj-lt"/>
              </a:rPr>
              <a:t>The target population for a change strategy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971600" y="6339959"/>
            <a:ext cx="6120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GB" dirty="0" smtClean="0">
                <a:latin typeface="+mj-lt"/>
              </a:rPr>
              <a:t>Low</a:t>
            </a:r>
            <a:endParaRPr lang="en-GB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56C8F79AEDC54A81D2A302660264B7" ma:contentTypeVersion="1" ma:contentTypeDescription="Create a new document." ma:contentTypeScope="" ma:versionID="ea480be11246338feca789906f8278ba">
  <xsd:schema xmlns:xsd="http://www.w3.org/2001/XMLSchema" xmlns:xs="http://www.w3.org/2001/XMLSchema" xmlns:p="http://schemas.microsoft.com/office/2006/metadata/properties" xmlns:ns2="d7c532db-36d0-4a61-bbe2-053c71439119" targetNamespace="http://schemas.microsoft.com/office/2006/metadata/properties" ma:root="true" ma:fieldsID="08dc8d52853c09dd17c0708ebd557812" ns2:_="">
    <xsd:import namespace="d7c532db-36d0-4a61-bbe2-053c71439119"/>
    <xsd:element name="properties">
      <xsd:complexType>
        <xsd:sequence>
          <xsd:element name="documentManagement">
            <xsd:complexType>
              <xsd:all>
                <xsd:element ref="ns2:Description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c532db-36d0-4a61-bbe2-053c71439119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internalName="Description0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tion0 xmlns="d7c532db-36d0-4a61-bbe2-053c71439119">Communications Stakeholder Matrix</Description0>
  </documentManagement>
</p:properties>
</file>

<file path=customXml/itemProps1.xml><?xml version="1.0" encoding="utf-8"?>
<ds:datastoreItem xmlns:ds="http://schemas.openxmlformats.org/officeDocument/2006/customXml" ds:itemID="{5E221812-6053-41D3-8EB5-D5301264B8D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D820BE5-6E07-4F9E-B57C-AD2C6DEF0B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c532db-36d0-4a61-bbe2-053c714391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9190124-D48E-491B-A305-A821FCC5E65A}">
  <ds:schemaRefs>
    <ds:schemaRef ds:uri="d7c532db-36d0-4a61-bbe2-053c71439119"/>
    <ds:schemaRef ds:uri="http://www.w3.org/XML/1998/namespace"/>
    <ds:schemaRef ds:uri="http://purl.org/dc/terms/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1697</TotalTime>
  <Words>52</Words>
  <Application>Microsoft Office PowerPoint</Application>
  <PresentationFormat>On-screen Show (4:3)</PresentationFormat>
  <Paragraphs>38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STARS ITServices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Communications Stake Holder Matrix - Project Charter: Ensuring the project is Meaningful; Manageable and Measurable</dc:title>
  <dc:creator>MDEHSSHE</dc:creator>
  <cp:lastModifiedBy>Hannah Cook</cp:lastModifiedBy>
  <cp:revision>122</cp:revision>
  <dcterms:created xsi:type="dcterms:W3CDTF">2011-10-17T08:31:54Z</dcterms:created>
  <dcterms:modified xsi:type="dcterms:W3CDTF">2017-03-28T14:39:33Z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0x0101000656C8F79AEDC54A81D2A302660264B7</vt:lpwstr>
  </property>
</Properties>
</file>