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68" r:id="rId3"/>
  </p:sldMasterIdLst>
  <p:notesMasterIdLst>
    <p:notesMasterId r:id="rId40"/>
  </p:notesMasterIdLst>
  <p:handoutMasterIdLst>
    <p:handoutMasterId r:id="rId41"/>
  </p:handoutMasterIdLst>
  <p:sldIdLst>
    <p:sldId id="458" r:id="rId4"/>
    <p:sldId id="844" r:id="rId5"/>
    <p:sldId id="810" r:id="rId6"/>
    <p:sldId id="819" r:id="rId7"/>
    <p:sldId id="841" r:id="rId8"/>
    <p:sldId id="820" r:id="rId9"/>
    <p:sldId id="390" r:id="rId10"/>
    <p:sldId id="811" r:id="rId11"/>
    <p:sldId id="827" r:id="rId12"/>
    <p:sldId id="821" r:id="rId13"/>
    <p:sldId id="828" r:id="rId14"/>
    <p:sldId id="830" r:id="rId15"/>
    <p:sldId id="831" r:id="rId16"/>
    <p:sldId id="758" r:id="rId17"/>
    <p:sldId id="829" r:id="rId18"/>
    <p:sldId id="826" r:id="rId19"/>
    <p:sldId id="843" r:id="rId20"/>
    <p:sldId id="823" r:id="rId21"/>
    <p:sldId id="771" r:id="rId22"/>
    <p:sldId id="769" r:id="rId23"/>
    <p:sldId id="793" r:id="rId24"/>
    <p:sldId id="832" r:id="rId25"/>
    <p:sldId id="759" r:id="rId26"/>
    <p:sldId id="796" r:id="rId27"/>
    <p:sldId id="822" r:id="rId28"/>
    <p:sldId id="836" r:id="rId29"/>
    <p:sldId id="838" r:id="rId30"/>
    <p:sldId id="817" r:id="rId31"/>
    <p:sldId id="813" r:id="rId32"/>
    <p:sldId id="834" r:id="rId33"/>
    <p:sldId id="845" r:id="rId34"/>
    <p:sldId id="833" r:id="rId35"/>
    <p:sldId id="788" r:id="rId36"/>
    <p:sldId id="837" r:id="rId37"/>
    <p:sldId id="842" r:id="rId38"/>
    <p:sldId id="840" r:id="rId39"/>
  </p:sldIdLst>
  <p:sldSz cx="9144000" cy="6858000" type="screen4x3"/>
  <p:notesSz cx="10020300" cy="6888163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4800" b="1" kern="1200">
        <a:solidFill>
          <a:schemeClr val="tx2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4800" b="1" kern="1200">
        <a:solidFill>
          <a:schemeClr val="tx2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4800" b="1" kern="1200">
        <a:solidFill>
          <a:schemeClr val="tx2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4800" b="1" kern="1200">
        <a:solidFill>
          <a:schemeClr val="tx2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4800" b="1" kern="1200">
        <a:solidFill>
          <a:schemeClr val="tx2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4800" b="1" kern="1200">
        <a:solidFill>
          <a:schemeClr val="tx2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4800" b="1" kern="1200">
        <a:solidFill>
          <a:schemeClr val="tx2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4800" b="1" kern="1200">
        <a:solidFill>
          <a:schemeClr val="tx2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4800" b="1" kern="1200">
        <a:solidFill>
          <a:schemeClr val="tx2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170" userDrawn="1">
          <p15:clr>
            <a:srgbClr val="A4A3A4"/>
          </p15:clr>
        </p15:guide>
        <p15:guide id="2" pos="3157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uise" initials="L" lastIdx="1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4DB1"/>
    <a:srgbClr val="CCFF33"/>
    <a:srgbClr val="009900"/>
    <a:srgbClr val="FF3399"/>
    <a:srgbClr val="6699FF"/>
    <a:srgbClr val="CCFF99"/>
    <a:srgbClr val="CCFFFF"/>
    <a:srgbClr val="CCFF66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26" autoAdjust="0"/>
    <p:restoredTop sz="94589" autoAdjust="0"/>
  </p:normalViewPr>
  <p:slideViewPr>
    <p:cSldViewPr>
      <p:cViewPr>
        <p:scale>
          <a:sx n="110" d="100"/>
          <a:sy n="110" d="100"/>
        </p:scale>
        <p:origin x="-49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482" y="-84"/>
      </p:cViewPr>
      <p:guideLst>
        <p:guide orient="horz" pos="2170"/>
        <p:guide pos="315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8B394D-E744-465C-B69B-A34812E5A0A5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12D5747-A4E3-4167-B0C4-8AF1574E8B3A}">
      <dgm:prSet phldrT="[Text]" custT="1"/>
      <dgm:spPr>
        <a:effectLst>
          <a:glow>
            <a:schemeClr val="accent1"/>
          </a:glow>
          <a:softEdge rad="0"/>
        </a:effectLst>
      </dgm:spPr>
      <dgm:t>
        <a:bodyPr/>
        <a:lstStyle/>
        <a:p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The Quest</a:t>
          </a:r>
        </a:p>
      </dgm:t>
    </dgm:pt>
    <dgm:pt modelId="{F66A4AA0-2E76-4648-84A2-F690277CE6BE}" type="parTrans" cxnId="{933A3D38-EC3D-444B-9183-4957468D5C95}">
      <dgm:prSet/>
      <dgm:spPr/>
      <dgm:t>
        <a:bodyPr/>
        <a:lstStyle/>
        <a:p>
          <a:endParaRPr lang="en-US"/>
        </a:p>
      </dgm:t>
    </dgm:pt>
    <dgm:pt modelId="{71AF722F-FD2D-48E4-9072-69CD6057D6FE}" type="sibTrans" cxnId="{933A3D38-EC3D-444B-9183-4957468D5C95}">
      <dgm:prSet/>
      <dgm:spPr/>
      <dgm:t>
        <a:bodyPr/>
        <a:lstStyle/>
        <a:p>
          <a:endParaRPr lang="en-US"/>
        </a:p>
      </dgm:t>
    </dgm:pt>
    <dgm:pt modelId="{A1934064-BE2F-44E3-B60C-AF338955F9C1}">
      <dgm:prSet phldrT="[Text]" custT="1"/>
      <dgm:spPr>
        <a:solidFill>
          <a:schemeClr val="accent4">
            <a:lumMod val="75000"/>
            <a:lumOff val="25000"/>
          </a:scheme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>
          <a:glow>
            <a:srgbClr val="24B810"/>
          </a:glow>
          <a:softEdge rad="0"/>
        </a:effectLst>
      </dgm:spPr>
      <dgm:t>
        <a:bodyPr spcFirstLastPara="0" vert="horz" wrap="square" lIns="106680" tIns="106680" rIns="106680" bIns="106680" numCol="1" spcCol="1270" anchor="ctr" anchorCtr="0"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Heroic achievements</a:t>
          </a:r>
        </a:p>
      </dgm:t>
    </dgm:pt>
    <dgm:pt modelId="{9B8F18CC-4DAE-4C77-BFCC-9A61C3742F18}" type="parTrans" cxnId="{9DB6AD4C-0EA8-4C5B-93D7-A1DDF357E173}">
      <dgm:prSet/>
      <dgm:spPr/>
      <dgm:t>
        <a:bodyPr/>
        <a:lstStyle/>
        <a:p>
          <a:endParaRPr lang="en-US"/>
        </a:p>
      </dgm:t>
    </dgm:pt>
    <dgm:pt modelId="{F37BF6AB-C9F0-41A1-9CAF-036D0561B02C}" type="sibTrans" cxnId="{9DB6AD4C-0EA8-4C5B-93D7-A1DDF357E173}">
      <dgm:prSet/>
      <dgm:spPr/>
      <dgm:t>
        <a:bodyPr/>
        <a:lstStyle/>
        <a:p>
          <a:endParaRPr lang="en-US"/>
        </a:p>
      </dgm:t>
    </dgm:pt>
    <dgm:pt modelId="{56BD900C-60F6-4D4E-BD61-62190307EE33}">
      <dgm:prSet phldrT="[Text]" custT="1"/>
      <dgm:spPr>
        <a:solidFill>
          <a:schemeClr val="bg2">
            <a:lumMod val="25000"/>
          </a:scheme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>
          <a:glow>
            <a:srgbClr val="24B810">
              <a:alpha val="99000"/>
            </a:srgbClr>
          </a:glow>
          <a:softEdge rad="0"/>
        </a:effectLst>
      </dgm:spPr>
      <dgm:t>
        <a:bodyPr spcFirstLastPara="0" vert="horz" wrap="square" lIns="106680" tIns="106680" rIns="106680" bIns="106680" numCol="1" spcCol="1270" anchor="ctr" anchorCtr="0"/>
        <a:lstStyle/>
        <a:p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Creating legends</a:t>
          </a:r>
        </a:p>
      </dgm:t>
    </dgm:pt>
    <dgm:pt modelId="{C7BCB0C6-BE2B-4EC1-ADBC-46B758287D22}" type="parTrans" cxnId="{7AD74B13-31B2-4688-B3EB-9C77D888B7B0}">
      <dgm:prSet/>
      <dgm:spPr/>
      <dgm:t>
        <a:bodyPr/>
        <a:lstStyle/>
        <a:p>
          <a:endParaRPr lang="en-US"/>
        </a:p>
      </dgm:t>
    </dgm:pt>
    <dgm:pt modelId="{75F16497-87EA-41EB-8E07-BB5C851BB7A0}" type="sibTrans" cxnId="{7AD74B13-31B2-4688-B3EB-9C77D888B7B0}">
      <dgm:prSet/>
      <dgm:spPr/>
      <dgm:t>
        <a:bodyPr/>
        <a:lstStyle/>
        <a:p>
          <a:endParaRPr lang="en-US"/>
        </a:p>
      </dgm:t>
    </dgm:pt>
    <dgm:pt modelId="{61E30276-A950-4779-B846-B4A30FAEB4BF}">
      <dgm:prSet phldrT="[Text]" custT="1"/>
      <dgm:spPr>
        <a:solidFill>
          <a:schemeClr val="bg2">
            <a:lumMod val="50000"/>
          </a:schemeClr>
        </a:solidFill>
        <a:effectLst>
          <a:glow>
            <a:schemeClr val="accent1"/>
          </a:glow>
          <a:softEdge rad="0"/>
        </a:effectLst>
      </dgm:spPr>
      <dgm:t>
        <a:bodyPr/>
        <a:lstStyle/>
        <a:p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The Castle</a:t>
          </a:r>
        </a:p>
      </dgm:t>
    </dgm:pt>
    <dgm:pt modelId="{3A61F0D4-8131-458F-9DBD-A5C006D4CB49}" type="parTrans" cxnId="{CC45B199-ADDD-46A5-A815-2C287A3C34EF}">
      <dgm:prSet/>
      <dgm:spPr/>
      <dgm:t>
        <a:bodyPr/>
        <a:lstStyle/>
        <a:p>
          <a:endParaRPr lang="en-US"/>
        </a:p>
      </dgm:t>
    </dgm:pt>
    <dgm:pt modelId="{1DD04275-BA04-4A84-8D94-93FC1E19C9D9}" type="sibTrans" cxnId="{CC45B199-ADDD-46A5-A815-2C287A3C34EF}">
      <dgm:prSet/>
      <dgm:spPr/>
      <dgm:t>
        <a:bodyPr/>
        <a:lstStyle/>
        <a:p>
          <a:endParaRPr lang="en-US"/>
        </a:p>
      </dgm:t>
    </dgm:pt>
    <dgm:pt modelId="{758B9EB1-BD29-4E2B-8283-49F0F5C71EB1}">
      <dgm:prSet phldrT="[Text]" custT="1"/>
      <dgm:spPr>
        <a:solidFill>
          <a:schemeClr val="accent1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>
          <a:glow>
            <a:srgbClr val="24B810">
              <a:alpha val="97000"/>
            </a:srgbClr>
          </a:glow>
          <a:softEdge rad="0"/>
        </a:effectLst>
      </dgm:spPr>
      <dgm:t>
        <a:bodyPr spcFirstLastPara="0" vert="horz" wrap="square" lIns="106680" tIns="106680" rIns="106680" bIns="106680" numCol="1" spcCol="1270" anchor="ctr" anchorCtr="0"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The Round Table</a:t>
          </a:r>
        </a:p>
      </dgm:t>
    </dgm:pt>
    <dgm:pt modelId="{06BEC919-2AF8-4888-B3B6-8CF05EF95E5F}" type="parTrans" cxnId="{5D805502-352F-4B78-B673-32ED36E963DB}">
      <dgm:prSet/>
      <dgm:spPr/>
      <dgm:t>
        <a:bodyPr/>
        <a:lstStyle/>
        <a:p>
          <a:endParaRPr lang="en-US"/>
        </a:p>
      </dgm:t>
    </dgm:pt>
    <dgm:pt modelId="{6A4BA073-963F-4BDA-AE1E-BE8EFE3AE30A}" type="sibTrans" cxnId="{5D805502-352F-4B78-B673-32ED36E963DB}">
      <dgm:prSet/>
      <dgm:spPr/>
      <dgm:t>
        <a:bodyPr/>
        <a:lstStyle/>
        <a:p>
          <a:endParaRPr lang="en-US"/>
        </a:p>
      </dgm:t>
    </dgm:pt>
    <dgm:pt modelId="{C9E75DE8-FAD0-43AC-8D4A-6649866DF473}">
      <dgm:prSet custT="1"/>
      <dgm:spPr>
        <a:solidFill>
          <a:srgbClr val="FF0000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>
          <a:glow>
            <a:srgbClr val="24B810">
              <a:alpha val="99000"/>
            </a:srgbClr>
          </a:glow>
          <a:softEdge rad="0"/>
        </a:effectLst>
      </dgm:spPr>
      <dgm:t>
        <a:bodyPr spcFirstLastPara="0" vert="horz" wrap="square" lIns="106680" tIns="106680" rIns="106680" bIns="106680" numCol="1" spcCol="1270" anchor="ctr" anchorCtr="0"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Virtues and values</a:t>
          </a:r>
        </a:p>
      </dgm:t>
    </dgm:pt>
    <dgm:pt modelId="{6F77630E-AB00-48CC-8189-F32F8A64C061}" type="parTrans" cxnId="{99394612-1F12-4936-A4B1-589658AA7A19}">
      <dgm:prSet/>
      <dgm:spPr/>
      <dgm:t>
        <a:bodyPr/>
        <a:lstStyle/>
        <a:p>
          <a:endParaRPr lang="en-US"/>
        </a:p>
      </dgm:t>
    </dgm:pt>
    <dgm:pt modelId="{9ACE1066-EF7F-4DAB-89CE-59276960CF16}" type="sibTrans" cxnId="{99394612-1F12-4936-A4B1-589658AA7A19}">
      <dgm:prSet/>
      <dgm:spPr/>
      <dgm:t>
        <a:bodyPr/>
        <a:lstStyle/>
        <a:p>
          <a:endParaRPr lang="en-US"/>
        </a:p>
      </dgm:t>
    </dgm:pt>
    <dgm:pt modelId="{9A654ABC-5375-444B-B818-F0F3784847B9}" type="pres">
      <dgm:prSet presAssocID="{718B394D-E744-465C-B69B-A34812E5A0A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11C3EC6A-B1C2-4475-BCA9-54A30C6946ED}" type="pres">
      <dgm:prSet presAssocID="{812D5747-A4E3-4167-B0C4-8AF1574E8B3A}" presName="node" presStyleLbl="node1" presStyleIdx="0" presStyleCnt="6" custLinFactNeighborX="0" custLinFactNeighborY="-2241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CCF862D-1519-4CCB-83A9-8B093FE5CC4E}" type="pres">
      <dgm:prSet presAssocID="{71AF722F-FD2D-48E4-9072-69CD6057D6FE}" presName="sibTrans" presStyleCnt="0"/>
      <dgm:spPr/>
    </dgm:pt>
    <dgm:pt modelId="{3C181B65-E52B-438C-BF84-2A8353397699}" type="pres">
      <dgm:prSet presAssocID="{A1934064-BE2F-44E3-B60C-AF338955F9C1}" presName="node" presStyleLbl="node1" presStyleIdx="1" presStyleCnt="6" custLinFactX="3453" custLinFactNeighborX="100000" custLinFactNeighborY="-22202">
        <dgm:presLayoutVars>
          <dgm:bulletEnabled val="1"/>
        </dgm:presLayoutVars>
      </dgm:prSet>
      <dgm:spPr>
        <a:xfrm>
          <a:off x="5643451" y="33285"/>
          <a:ext cx="2643885" cy="1586331"/>
        </a:xfrm>
        <a:prstGeom prst="rect">
          <a:avLst/>
        </a:prstGeom>
      </dgm:spPr>
      <dgm:t>
        <a:bodyPr/>
        <a:lstStyle/>
        <a:p>
          <a:endParaRPr lang="en-GB"/>
        </a:p>
      </dgm:t>
    </dgm:pt>
    <dgm:pt modelId="{BBE88DEC-AB7F-4337-BD30-FD5599D1FF33}" type="pres">
      <dgm:prSet presAssocID="{F37BF6AB-C9F0-41A1-9CAF-036D0561B02C}" presName="sibTrans" presStyleCnt="0"/>
      <dgm:spPr/>
    </dgm:pt>
    <dgm:pt modelId="{E2AA4006-B757-42E1-9C9A-9F022E78C9BB}" type="pres">
      <dgm:prSet presAssocID="{56BD900C-60F6-4D4E-BD61-62190307EE33}" presName="node" presStyleLbl="node1" presStyleIdx="2" presStyleCnt="6" custLinFactNeighborX="-5980" custLinFactNeighborY="87314">
        <dgm:presLayoutVars>
          <dgm:bulletEnabled val="1"/>
        </dgm:presLayoutVars>
      </dgm:prSet>
      <dgm:spPr>
        <a:xfrm>
          <a:off x="5658442" y="1770571"/>
          <a:ext cx="2643885" cy="1586331"/>
        </a:xfrm>
        <a:prstGeom prst="rect">
          <a:avLst/>
        </a:prstGeom>
      </dgm:spPr>
      <dgm:t>
        <a:bodyPr/>
        <a:lstStyle/>
        <a:p>
          <a:endParaRPr lang="en-GB"/>
        </a:p>
      </dgm:t>
    </dgm:pt>
    <dgm:pt modelId="{90EBF96F-0368-4963-A8E5-F4323751C05C}" type="pres">
      <dgm:prSet presAssocID="{75F16497-87EA-41EB-8E07-BB5C851BB7A0}" presName="sibTrans" presStyleCnt="0"/>
      <dgm:spPr/>
    </dgm:pt>
    <dgm:pt modelId="{76BEF9B4-CD07-4E5D-A3FE-FEED9DB3354B}" type="pres">
      <dgm:prSet presAssocID="{61E30276-A950-4779-B846-B4A30FAEB4BF}" presName="node" presStyleLbl="node1" presStyleIdx="3" presStyleCnt="6" custLinFactNeighborX="0" custLinFactNeighborY="-3210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AE5BF5B-6260-434B-B776-5278EAF3CB4B}" type="pres">
      <dgm:prSet presAssocID="{1DD04275-BA04-4A84-8D94-93FC1E19C9D9}" presName="sibTrans" presStyleCnt="0"/>
      <dgm:spPr/>
    </dgm:pt>
    <dgm:pt modelId="{702E7EB2-A615-4EE2-BD02-1257A9B4EE13}" type="pres">
      <dgm:prSet presAssocID="{C9E75DE8-FAD0-43AC-8D4A-6649866DF473}" presName="node" presStyleLbl="node1" presStyleIdx="4" presStyleCnt="6" custLinFactNeighborX="-4478" custLinFactNeighborY="-31244">
        <dgm:presLayoutVars>
          <dgm:bulletEnabled val="1"/>
        </dgm:presLayoutVars>
      </dgm:prSet>
      <dgm:spPr>
        <a:xfrm>
          <a:off x="2789880" y="1740568"/>
          <a:ext cx="2643885" cy="1586331"/>
        </a:xfrm>
        <a:prstGeom prst="rect">
          <a:avLst/>
        </a:prstGeom>
      </dgm:spPr>
      <dgm:t>
        <a:bodyPr/>
        <a:lstStyle/>
        <a:p>
          <a:endParaRPr lang="en-GB"/>
        </a:p>
      </dgm:t>
    </dgm:pt>
    <dgm:pt modelId="{B984DD7F-11D9-446E-A19F-6652AFB7215E}" type="pres">
      <dgm:prSet presAssocID="{9ACE1066-EF7F-4DAB-89CE-59276960CF16}" presName="sibTrans" presStyleCnt="0"/>
      <dgm:spPr/>
    </dgm:pt>
    <dgm:pt modelId="{4F96FEA7-5CD7-4EBD-8426-B36988A4AD6D}" type="pres">
      <dgm:prSet presAssocID="{758B9EB1-BD29-4E2B-8283-49F0F5C71EB1}" presName="node" presStyleLbl="node1" presStyleIdx="5" presStyleCnt="6" custLinFactX="-13781" custLinFactY="-40794" custLinFactNeighborX="-100000" custLinFactNeighborY="-100000">
        <dgm:presLayoutVars>
          <dgm:bulletEnabled val="1"/>
        </dgm:presLayoutVars>
      </dgm:prSet>
      <dgm:spPr>
        <a:xfrm>
          <a:off x="2808308" y="0"/>
          <a:ext cx="2643885" cy="1586331"/>
        </a:xfrm>
        <a:prstGeom prst="rect">
          <a:avLst/>
        </a:prstGeom>
      </dgm:spPr>
      <dgm:t>
        <a:bodyPr/>
        <a:lstStyle/>
        <a:p>
          <a:endParaRPr lang="en-GB"/>
        </a:p>
      </dgm:t>
    </dgm:pt>
  </dgm:ptLst>
  <dgm:cxnLst>
    <dgm:cxn modelId="{99394612-1F12-4936-A4B1-589658AA7A19}" srcId="{718B394D-E744-465C-B69B-A34812E5A0A5}" destId="{C9E75DE8-FAD0-43AC-8D4A-6649866DF473}" srcOrd="4" destOrd="0" parTransId="{6F77630E-AB00-48CC-8189-F32F8A64C061}" sibTransId="{9ACE1066-EF7F-4DAB-89CE-59276960CF16}"/>
    <dgm:cxn modelId="{68D0249E-D65E-42F0-9CAA-98714A8A3AA5}" type="presOf" srcId="{A1934064-BE2F-44E3-B60C-AF338955F9C1}" destId="{3C181B65-E52B-438C-BF84-2A8353397699}" srcOrd="0" destOrd="0" presId="urn:microsoft.com/office/officeart/2005/8/layout/default"/>
    <dgm:cxn modelId="{7AD74B13-31B2-4688-B3EB-9C77D888B7B0}" srcId="{718B394D-E744-465C-B69B-A34812E5A0A5}" destId="{56BD900C-60F6-4D4E-BD61-62190307EE33}" srcOrd="2" destOrd="0" parTransId="{C7BCB0C6-BE2B-4EC1-ADBC-46B758287D22}" sibTransId="{75F16497-87EA-41EB-8E07-BB5C851BB7A0}"/>
    <dgm:cxn modelId="{FD41255A-494B-4208-8442-62D373013708}" type="presOf" srcId="{718B394D-E744-465C-B69B-A34812E5A0A5}" destId="{9A654ABC-5375-444B-B818-F0F3784847B9}" srcOrd="0" destOrd="0" presId="urn:microsoft.com/office/officeart/2005/8/layout/default"/>
    <dgm:cxn modelId="{9DB6AD4C-0EA8-4C5B-93D7-A1DDF357E173}" srcId="{718B394D-E744-465C-B69B-A34812E5A0A5}" destId="{A1934064-BE2F-44E3-B60C-AF338955F9C1}" srcOrd="1" destOrd="0" parTransId="{9B8F18CC-4DAE-4C77-BFCC-9A61C3742F18}" sibTransId="{F37BF6AB-C9F0-41A1-9CAF-036D0561B02C}"/>
    <dgm:cxn modelId="{DB026EDF-7EA6-4CE0-A379-795A50B7A11D}" type="presOf" srcId="{61E30276-A950-4779-B846-B4A30FAEB4BF}" destId="{76BEF9B4-CD07-4E5D-A3FE-FEED9DB3354B}" srcOrd="0" destOrd="0" presId="urn:microsoft.com/office/officeart/2005/8/layout/default"/>
    <dgm:cxn modelId="{933A3D38-EC3D-444B-9183-4957468D5C95}" srcId="{718B394D-E744-465C-B69B-A34812E5A0A5}" destId="{812D5747-A4E3-4167-B0C4-8AF1574E8B3A}" srcOrd="0" destOrd="0" parTransId="{F66A4AA0-2E76-4648-84A2-F690277CE6BE}" sibTransId="{71AF722F-FD2D-48E4-9072-69CD6057D6FE}"/>
    <dgm:cxn modelId="{029B49AE-3772-4F43-89E8-5BE4825DCED1}" type="presOf" srcId="{C9E75DE8-FAD0-43AC-8D4A-6649866DF473}" destId="{702E7EB2-A615-4EE2-BD02-1257A9B4EE13}" srcOrd="0" destOrd="0" presId="urn:microsoft.com/office/officeart/2005/8/layout/default"/>
    <dgm:cxn modelId="{5D805502-352F-4B78-B673-32ED36E963DB}" srcId="{718B394D-E744-465C-B69B-A34812E5A0A5}" destId="{758B9EB1-BD29-4E2B-8283-49F0F5C71EB1}" srcOrd="5" destOrd="0" parTransId="{06BEC919-2AF8-4888-B3B6-8CF05EF95E5F}" sibTransId="{6A4BA073-963F-4BDA-AE1E-BE8EFE3AE30A}"/>
    <dgm:cxn modelId="{CC45B199-ADDD-46A5-A815-2C287A3C34EF}" srcId="{718B394D-E744-465C-B69B-A34812E5A0A5}" destId="{61E30276-A950-4779-B846-B4A30FAEB4BF}" srcOrd="3" destOrd="0" parTransId="{3A61F0D4-8131-458F-9DBD-A5C006D4CB49}" sibTransId="{1DD04275-BA04-4A84-8D94-93FC1E19C9D9}"/>
    <dgm:cxn modelId="{240C83C5-ED68-4D20-82B8-7699B3358A39}" type="presOf" srcId="{56BD900C-60F6-4D4E-BD61-62190307EE33}" destId="{E2AA4006-B757-42E1-9C9A-9F022E78C9BB}" srcOrd="0" destOrd="0" presId="urn:microsoft.com/office/officeart/2005/8/layout/default"/>
    <dgm:cxn modelId="{C08CB9E0-F875-441A-A19F-9ABACB00EE70}" type="presOf" srcId="{812D5747-A4E3-4167-B0C4-8AF1574E8B3A}" destId="{11C3EC6A-B1C2-4475-BCA9-54A30C6946ED}" srcOrd="0" destOrd="0" presId="urn:microsoft.com/office/officeart/2005/8/layout/default"/>
    <dgm:cxn modelId="{07C9D4EA-3F25-4E16-A0AB-054D19488528}" type="presOf" srcId="{758B9EB1-BD29-4E2B-8283-49F0F5C71EB1}" destId="{4F96FEA7-5CD7-4EBD-8426-B36988A4AD6D}" srcOrd="0" destOrd="0" presId="urn:microsoft.com/office/officeart/2005/8/layout/default"/>
    <dgm:cxn modelId="{A4017B68-EB66-41D2-91C8-8B74AEA98B6E}" type="presParOf" srcId="{9A654ABC-5375-444B-B818-F0F3784847B9}" destId="{11C3EC6A-B1C2-4475-BCA9-54A30C6946ED}" srcOrd="0" destOrd="0" presId="urn:microsoft.com/office/officeart/2005/8/layout/default"/>
    <dgm:cxn modelId="{169AA93A-E912-4FBB-9DDA-5801EE30D260}" type="presParOf" srcId="{9A654ABC-5375-444B-B818-F0F3784847B9}" destId="{DCCF862D-1519-4CCB-83A9-8B093FE5CC4E}" srcOrd="1" destOrd="0" presId="urn:microsoft.com/office/officeart/2005/8/layout/default"/>
    <dgm:cxn modelId="{B8F38C75-BC08-47EF-A24C-9DEC8BFC1D49}" type="presParOf" srcId="{9A654ABC-5375-444B-B818-F0F3784847B9}" destId="{3C181B65-E52B-438C-BF84-2A8353397699}" srcOrd="2" destOrd="0" presId="urn:microsoft.com/office/officeart/2005/8/layout/default"/>
    <dgm:cxn modelId="{171092B3-6CB2-4DEA-9E89-DAE8E6A6C2D5}" type="presParOf" srcId="{9A654ABC-5375-444B-B818-F0F3784847B9}" destId="{BBE88DEC-AB7F-4337-BD30-FD5599D1FF33}" srcOrd="3" destOrd="0" presId="urn:microsoft.com/office/officeart/2005/8/layout/default"/>
    <dgm:cxn modelId="{2FC55726-F8A3-4F95-9F90-15DA9058C907}" type="presParOf" srcId="{9A654ABC-5375-444B-B818-F0F3784847B9}" destId="{E2AA4006-B757-42E1-9C9A-9F022E78C9BB}" srcOrd="4" destOrd="0" presId="urn:microsoft.com/office/officeart/2005/8/layout/default"/>
    <dgm:cxn modelId="{4A7478DE-9E83-464B-8BD9-10B62730F313}" type="presParOf" srcId="{9A654ABC-5375-444B-B818-F0F3784847B9}" destId="{90EBF96F-0368-4963-A8E5-F4323751C05C}" srcOrd="5" destOrd="0" presId="urn:microsoft.com/office/officeart/2005/8/layout/default"/>
    <dgm:cxn modelId="{0D161037-E638-4021-8C1C-433B0F124458}" type="presParOf" srcId="{9A654ABC-5375-444B-B818-F0F3784847B9}" destId="{76BEF9B4-CD07-4E5D-A3FE-FEED9DB3354B}" srcOrd="6" destOrd="0" presId="urn:microsoft.com/office/officeart/2005/8/layout/default"/>
    <dgm:cxn modelId="{08B3263B-41BF-4A20-8AF6-84DD4315F892}" type="presParOf" srcId="{9A654ABC-5375-444B-B818-F0F3784847B9}" destId="{AAE5BF5B-6260-434B-B776-5278EAF3CB4B}" srcOrd="7" destOrd="0" presId="urn:microsoft.com/office/officeart/2005/8/layout/default"/>
    <dgm:cxn modelId="{66DC5F36-0ADF-42B3-BDE8-C3001D3929DB}" type="presParOf" srcId="{9A654ABC-5375-444B-B818-F0F3784847B9}" destId="{702E7EB2-A615-4EE2-BD02-1257A9B4EE13}" srcOrd="8" destOrd="0" presId="urn:microsoft.com/office/officeart/2005/8/layout/default"/>
    <dgm:cxn modelId="{46DEFF20-6D91-4DC7-8D5E-C9D63544F17F}" type="presParOf" srcId="{9A654ABC-5375-444B-B818-F0F3784847B9}" destId="{B984DD7F-11D9-446E-A19F-6652AFB7215E}" srcOrd="9" destOrd="0" presId="urn:microsoft.com/office/officeart/2005/8/layout/default"/>
    <dgm:cxn modelId="{96622399-DCEB-4C74-918B-CFD92C0E6AF5}" type="presParOf" srcId="{9A654ABC-5375-444B-B818-F0F3784847B9}" destId="{4F96FEA7-5CD7-4EBD-8426-B36988A4AD6D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E2AFBC0-A7F4-488C-AB41-DABA541E2C5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A74ABFF-3F98-446B-A6B7-D16E6646B3C3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Portfolio analysis</a:t>
          </a:r>
        </a:p>
      </dgm:t>
    </dgm:pt>
    <dgm:pt modelId="{3389D903-FD4C-4D9F-8F5C-294C95DC9142}" type="parTrans" cxnId="{AE6F2D4F-8750-48CB-8AFE-B16D4609E3C9}">
      <dgm:prSet/>
      <dgm:spPr/>
      <dgm:t>
        <a:bodyPr/>
        <a:lstStyle/>
        <a:p>
          <a:endParaRPr lang="en-US"/>
        </a:p>
      </dgm:t>
    </dgm:pt>
    <dgm:pt modelId="{F891DAB1-0D16-40EF-9566-D917DCCAF219}" type="sibTrans" cxnId="{AE6F2D4F-8750-48CB-8AFE-B16D4609E3C9}">
      <dgm:prSet/>
      <dgm:spPr/>
      <dgm:t>
        <a:bodyPr/>
        <a:lstStyle/>
        <a:p>
          <a:endParaRPr lang="en-US"/>
        </a:p>
      </dgm:t>
    </dgm:pt>
    <dgm:pt modelId="{1AF37DB1-562A-422D-9ED8-66E37883D1D6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International consultancy</a:t>
          </a:r>
        </a:p>
      </dgm:t>
    </dgm:pt>
    <dgm:pt modelId="{AC376648-28E1-46CD-B396-B6443F36ABD7}" type="parTrans" cxnId="{8082536C-1768-4C5C-B178-5F270EA9A108}">
      <dgm:prSet/>
      <dgm:spPr/>
      <dgm:t>
        <a:bodyPr/>
        <a:lstStyle/>
        <a:p>
          <a:endParaRPr lang="en-US"/>
        </a:p>
      </dgm:t>
    </dgm:pt>
    <dgm:pt modelId="{400F7032-8298-495A-BF49-9CC2713A1A60}" type="sibTrans" cxnId="{8082536C-1768-4C5C-B178-5F270EA9A108}">
      <dgm:prSet/>
      <dgm:spPr/>
      <dgm:t>
        <a:bodyPr/>
        <a:lstStyle/>
        <a:p>
          <a:endParaRPr lang="en-US"/>
        </a:p>
      </dgm:t>
    </dgm:pt>
    <dgm:pt modelId="{36925F73-9108-42CC-B290-471B01B0DF8F}">
      <dgm:prSet phldrT="[Text]" custT="1"/>
      <dgm:spPr>
        <a:solidFill>
          <a:srgbClr val="7030A0"/>
        </a:solidFill>
      </dgm:spPr>
      <dgm:t>
        <a:bodyPr/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Reputation audits</a:t>
          </a:r>
        </a:p>
      </dgm:t>
    </dgm:pt>
    <dgm:pt modelId="{60A6E03A-CF8F-43A4-BABE-81A6FA7A32CC}" type="parTrans" cxnId="{21C91281-6D15-4F17-8D4F-2276983F0F20}">
      <dgm:prSet/>
      <dgm:spPr/>
      <dgm:t>
        <a:bodyPr/>
        <a:lstStyle/>
        <a:p>
          <a:endParaRPr lang="en-US"/>
        </a:p>
      </dgm:t>
    </dgm:pt>
    <dgm:pt modelId="{5CDBA9E3-7BF7-45BA-A31B-D85295404544}" type="sibTrans" cxnId="{21C91281-6D15-4F17-8D4F-2276983F0F20}">
      <dgm:prSet/>
      <dgm:spPr/>
      <dgm:t>
        <a:bodyPr/>
        <a:lstStyle/>
        <a:p>
          <a:endParaRPr lang="en-US"/>
        </a:p>
      </dgm:t>
    </dgm:pt>
    <dgm:pt modelId="{93BD0653-636C-412D-8952-C9185874D47A}">
      <dgm:prSet phldrT="[Text]" custT="1"/>
      <dgm:spPr>
        <a:solidFill>
          <a:schemeClr val="tx2"/>
        </a:solidFill>
      </dgm:spPr>
      <dgm:t>
        <a:bodyPr/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Employer engagement</a:t>
          </a:r>
        </a:p>
      </dgm:t>
    </dgm:pt>
    <dgm:pt modelId="{011307BE-25E7-475C-92D4-B753D244E718}" type="parTrans" cxnId="{BD5B7DBA-82A8-4985-83A0-ABE47B335DD1}">
      <dgm:prSet/>
      <dgm:spPr/>
      <dgm:t>
        <a:bodyPr/>
        <a:lstStyle/>
        <a:p>
          <a:endParaRPr lang="en-US"/>
        </a:p>
      </dgm:t>
    </dgm:pt>
    <dgm:pt modelId="{5B31A4D1-36FE-4DCF-BDE8-4124E5B36086}" type="sibTrans" cxnId="{BD5B7DBA-82A8-4985-83A0-ABE47B335DD1}">
      <dgm:prSet/>
      <dgm:spPr/>
      <dgm:t>
        <a:bodyPr/>
        <a:lstStyle/>
        <a:p>
          <a:endParaRPr lang="en-US"/>
        </a:p>
      </dgm:t>
    </dgm:pt>
    <dgm:pt modelId="{90112D63-0AE2-4380-BBC2-1ACFC12582BE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2F864BC7-2CF6-443C-9164-8C903713B3C3}" type="parTrans" cxnId="{DC1BC7FA-83E2-4BD1-BF96-DBC9A7EB4F0B}">
      <dgm:prSet/>
      <dgm:spPr/>
      <dgm:t>
        <a:bodyPr/>
        <a:lstStyle/>
        <a:p>
          <a:endParaRPr lang="en-US"/>
        </a:p>
      </dgm:t>
    </dgm:pt>
    <dgm:pt modelId="{903293CA-6A56-4606-A1B5-0E8EDB3B54A1}" type="sibTrans" cxnId="{DC1BC7FA-83E2-4BD1-BF96-DBC9A7EB4F0B}">
      <dgm:prSet/>
      <dgm:spPr/>
      <dgm:t>
        <a:bodyPr/>
        <a:lstStyle/>
        <a:p>
          <a:endParaRPr lang="en-US"/>
        </a:p>
      </dgm:t>
    </dgm:pt>
    <dgm:pt modelId="{3AC9112B-2F16-41C4-9897-F6BB65B8DEFA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1FEA8947-9C8B-49E5-92DC-A38BE1F65E1F}" type="parTrans" cxnId="{4B47F3A9-3500-427F-BF54-DC177FC7FFB0}">
      <dgm:prSet/>
      <dgm:spPr/>
      <dgm:t>
        <a:bodyPr/>
        <a:lstStyle/>
        <a:p>
          <a:endParaRPr lang="en-US"/>
        </a:p>
      </dgm:t>
    </dgm:pt>
    <dgm:pt modelId="{EBE40A78-4B59-4D84-9468-3C03D27A12AE}" type="sibTrans" cxnId="{4B47F3A9-3500-427F-BF54-DC177FC7FFB0}">
      <dgm:prSet/>
      <dgm:spPr/>
      <dgm:t>
        <a:bodyPr/>
        <a:lstStyle/>
        <a:p>
          <a:endParaRPr lang="en-US"/>
        </a:p>
      </dgm:t>
    </dgm:pt>
    <dgm:pt modelId="{33023D11-212F-4C66-AF0C-6ADD42E19B3E}" type="pres">
      <dgm:prSet presAssocID="{1E2AFBC0-A7F4-488C-AB41-DABA541E2C5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F5E4191B-E19B-4AFF-A282-DCAF66008E19}" type="pres">
      <dgm:prSet presAssocID="{0A74ABFF-3F98-446B-A6B7-D16E6646B3C3}" presName="node" presStyleLbl="node1" presStyleIdx="0" presStyleCnt="6" custLinFactNeighborY="-51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F9827D7-14FD-4CD7-A6E6-C6972272BE52}" type="pres">
      <dgm:prSet presAssocID="{F891DAB1-0D16-40EF-9566-D917DCCAF219}" presName="sibTrans" presStyleCnt="0"/>
      <dgm:spPr/>
    </dgm:pt>
    <dgm:pt modelId="{A83E62F4-4EE9-475D-A362-D02589FA6F3B}" type="pres">
      <dgm:prSet presAssocID="{1AF37DB1-562A-422D-9ED8-66E37883D1D6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A36AE3F-3376-42F5-BACA-89D14425EC18}" type="pres">
      <dgm:prSet presAssocID="{400F7032-8298-495A-BF49-9CC2713A1A60}" presName="sibTrans" presStyleCnt="0"/>
      <dgm:spPr/>
    </dgm:pt>
    <dgm:pt modelId="{C75FF731-38C3-4EF9-A1F9-CC6C40C50229}" type="pres">
      <dgm:prSet presAssocID="{36925F73-9108-42CC-B290-471B01B0DF8F}" presName="node" presStyleLbl="node1" presStyleIdx="2" presStyleCnt="6" custLinFactNeighborX="0" custLinFactNeighborY="-18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6105A55-AC5D-4F12-B5C2-147EB23B5AC1}" type="pres">
      <dgm:prSet presAssocID="{5CDBA9E3-7BF7-45BA-A31B-D85295404544}" presName="sibTrans" presStyleCnt="0"/>
      <dgm:spPr/>
    </dgm:pt>
    <dgm:pt modelId="{7B250D10-E4E8-4176-AD8A-8F0C1D98F37E}" type="pres">
      <dgm:prSet presAssocID="{93BD0653-636C-412D-8952-C9185874D47A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2ABAF84-76D2-4391-A11F-A42498EF02FC}" type="pres">
      <dgm:prSet presAssocID="{5B31A4D1-36FE-4DCF-BDE8-4124E5B36086}" presName="sibTrans" presStyleCnt="0"/>
      <dgm:spPr/>
    </dgm:pt>
    <dgm:pt modelId="{FC79B1BD-7EBF-453E-ABED-EDE21325B214}" type="pres">
      <dgm:prSet presAssocID="{90112D63-0AE2-4380-BBC2-1ACFC12582BE}" presName="node" presStyleLbl="node1" presStyleIdx="4" presStyleCnt="6" custLinFactNeighborX="-3199" custLinFactNeighborY="179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F0D0671-909A-4A17-93B3-2019684796A0}" type="pres">
      <dgm:prSet presAssocID="{903293CA-6A56-4606-A1B5-0E8EDB3B54A1}" presName="sibTrans" presStyleCnt="0"/>
      <dgm:spPr/>
    </dgm:pt>
    <dgm:pt modelId="{D431CE8C-47C0-4591-92A4-ED209E309919}" type="pres">
      <dgm:prSet presAssocID="{3AC9112B-2F16-41C4-9897-F6BB65B8DEFA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02BBA116-860C-4D90-B511-4C7FAB232505}" type="presOf" srcId="{93BD0653-636C-412D-8952-C9185874D47A}" destId="{7B250D10-E4E8-4176-AD8A-8F0C1D98F37E}" srcOrd="0" destOrd="0" presId="urn:microsoft.com/office/officeart/2005/8/layout/default"/>
    <dgm:cxn modelId="{874AF549-ED69-4B42-92AA-8450C05E4364}" type="presOf" srcId="{1AF37DB1-562A-422D-9ED8-66E37883D1D6}" destId="{A83E62F4-4EE9-475D-A362-D02589FA6F3B}" srcOrd="0" destOrd="0" presId="urn:microsoft.com/office/officeart/2005/8/layout/default"/>
    <dgm:cxn modelId="{DC1BC7FA-83E2-4BD1-BF96-DBC9A7EB4F0B}" srcId="{1E2AFBC0-A7F4-488C-AB41-DABA541E2C5A}" destId="{90112D63-0AE2-4380-BBC2-1ACFC12582BE}" srcOrd="4" destOrd="0" parTransId="{2F864BC7-2CF6-443C-9164-8C903713B3C3}" sibTransId="{903293CA-6A56-4606-A1B5-0E8EDB3B54A1}"/>
    <dgm:cxn modelId="{5FB809DE-38EE-4FE0-B9D4-991BBCD5F133}" type="presOf" srcId="{0A74ABFF-3F98-446B-A6B7-D16E6646B3C3}" destId="{F5E4191B-E19B-4AFF-A282-DCAF66008E19}" srcOrd="0" destOrd="0" presId="urn:microsoft.com/office/officeart/2005/8/layout/default"/>
    <dgm:cxn modelId="{C60C8507-9B3B-41AC-A71C-CE829C4E3D5D}" type="presOf" srcId="{3AC9112B-2F16-41C4-9897-F6BB65B8DEFA}" destId="{D431CE8C-47C0-4591-92A4-ED209E309919}" srcOrd="0" destOrd="0" presId="urn:microsoft.com/office/officeart/2005/8/layout/default"/>
    <dgm:cxn modelId="{8FEAC664-40FF-4734-8289-0C99F5DDA9AF}" type="presOf" srcId="{36925F73-9108-42CC-B290-471B01B0DF8F}" destId="{C75FF731-38C3-4EF9-A1F9-CC6C40C50229}" srcOrd="0" destOrd="0" presId="urn:microsoft.com/office/officeart/2005/8/layout/default"/>
    <dgm:cxn modelId="{4B47F3A9-3500-427F-BF54-DC177FC7FFB0}" srcId="{1E2AFBC0-A7F4-488C-AB41-DABA541E2C5A}" destId="{3AC9112B-2F16-41C4-9897-F6BB65B8DEFA}" srcOrd="5" destOrd="0" parTransId="{1FEA8947-9C8B-49E5-92DC-A38BE1F65E1F}" sibTransId="{EBE40A78-4B59-4D84-9468-3C03D27A12AE}"/>
    <dgm:cxn modelId="{3B2B57EF-5508-4705-8C7C-73540ED67C19}" type="presOf" srcId="{1E2AFBC0-A7F4-488C-AB41-DABA541E2C5A}" destId="{33023D11-212F-4C66-AF0C-6ADD42E19B3E}" srcOrd="0" destOrd="0" presId="urn:microsoft.com/office/officeart/2005/8/layout/default"/>
    <dgm:cxn modelId="{AE6F2D4F-8750-48CB-8AFE-B16D4609E3C9}" srcId="{1E2AFBC0-A7F4-488C-AB41-DABA541E2C5A}" destId="{0A74ABFF-3F98-446B-A6B7-D16E6646B3C3}" srcOrd="0" destOrd="0" parTransId="{3389D903-FD4C-4D9F-8F5C-294C95DC9142}" sibTransId="{F891DAB1-0D16-40EF-9566-D917DCCAF219}"/>
    <dgm:cxn modelId="{21C91281-6D15-4F17-8D4F-2276983F0F20}" srcId="{1E2AFBC0-A7F4-488C-AB41-DABA541E2C5A}" destId="{36925F73-9108-42CC-B290-471B01B0DF8F}" srcOrd="2" destOrd="0" parTransId="{60A6E03A-CF8F-43A4-BABE-81A6FA7A32CC}" sibTransId="{5CDBA9E3-7BF7-45BA-A31B-D85295404544}"/>
    <dgm:cxn modelId="{BD5B7DBA-82A8-4985-83A0-ABE47B335DD1}" srcId="{1E2AFBC0-A7F4-488C-AB41-DABA541E2C5A}" destId="{93BD0653-636C-412D-8952-C9185874D47A}" srcOrd="3" destOrd="0" parTransId="{011307BE-25E7-475C-92D4-B753D244E718}" sibTransId="{5B31A4D1-36FE-4DCF-BDE8-4124E5B36086}"/>
    <dgm:cxn modelId="{4ECBD817-3845-499E-BA75-97606DF83159}" type="presOf" srcId="{90112D63-0AE2-4380-BBC2-1ACFC12582BE}" destId="{FC79B1BD-7EBF-453E-ABED-EDE21325B214}" srcOrd="0" destOrd="0" presId="urn:microsoft.com/office/officeart/2005/8/layout/default"/>
    <dgm:cxn modelId="{8082536C-1768-4C5C-B178-5F270EA9A108}" srcId="{1E2AFBC0-A7F4-488C-AB41-DABA541E2C5A}" destId="{1AF37DB1-562A-422D-9ED8-66E37883D1D6}" srcOrd="1" destOrd="0" parTransId="{AC376648-28E1-46CD-B396-B6443F36ABD7}" sibTransId="{400F7032-8298-495A-BF49-9CC2713A1A60}"/>
    <dgm:cxn modelId="{5D6EE560-20CC-4FC6-B1CD-855C94BE467F}" type="presParOf" srcId="{33023D11-212F-4C66-AF0C-6ADD42E19B3E}" destId="{F5E4191B-E19B-4AFF-A282-DCAF66008E19}" srcOrd="0" destOrd="0" presId="urn:microsoft.com/office/officeart/2005/8/layout/default"/>
    <dgm:cxn modelId="{160D7E5C-DC53-4B8A-B5CF-85696005013B}" type="presParOf" srcId="{33023D11-212F-4C66-AF0C-6ADD42E19B3E}" destId="{FF9827D7-14FD-4CD7-A6E6-C6972272BE52}" srcOrd="1" destOrd="0" presId="urn:microsoft.com/office/officeart/2005/8/layout/default"/>
    <dgm:cxn modelId="{4766C045-4B53-4763-879E-9E0FFB1AFC7D}" type="presParOf" srcId="{33023D11-212F-4C66-AF0C-6ADD42E19B3E}" destId="{A83E62F4-4EE9-475D-A362-D02589FA6F3B}" srcOrd="2" destOrd="0" presId="urn:microsoft.com/office/officeart/2005/8/layout/default"/>
    <dgm:cxn modelId="{9A9F5333-096A-408F-ABFD-65C4068FC431}" type="presParOf" srcId="{33023D11-212F-4C66-AF0C-6ADD42E19B3E}" destId="{8A36AE3F-3376-42F5-BACA-89D14425EC18}" srcOrd="3" destOrd="0" presId="urn:microsoft.com/office/officeart/2005/8/layout/default"/>
    <dgm:cxn modelId="{B14EEED3-9CD0-41C5-9B05-CC57E166E91E}" type="presParOf" srcId="{33023D11-212F-4C66-AF0C-6ADD42E19B3E}" destId="{C75FF731-38C3-4EF9-A1F9-CC6C40C50229}" srcOrd="4" destOrd="0" presId="urn:microsoft.com/office/officeart/2005/8/layout/default"/>
    <dgm:cxn modelId="{099E03AD-3814-4C6F-B603-2F7B4382BA80}" type="presParOf" srcId="{33023D11-212F-4C66-AF0C-6ADD42E19B3E}" destId="{E6105A55-AC5D-4F12-B5C2-147EB23B5AC1}" srcOrd="5" destOrd="0" presId="urn:microsoft.com/office/officeart/2005/8/layout/default"/>
    <dgm:cxn modelId="{02C7D1B6-145C-4BB3-956C-1DFF7875B653}" type="presParOf" srcId="{33023D11-212F-4C66-AF0C-6ADD42E19B3E}" destId="{7B250D10-E4E8-4176-AD8A-8F0C1D98F37E}" srcOrd="6" destOrd="0" presId="urn:microsoft.com/office/officeart/2005/8/layout/default"/>
    <dgm:cxn modelId="{7E8E6C1E-46C8-43A5-858F-C091CB4C4F74}" type="presParOf" srcId="{33023D11-212F-4C66-AF0C-6ADD42E19B3E}" destId="{C2ABAF84-76D2-4391-A11F-A42498EF02FC}" srcOrd="7" destOrd="0" presId="urn:microsoft.com/office/officeart/2005/8/layout/default"/>
    <dgm:cxn modelId="{9930CE40-B3E3-4FBF-825D-46E06FA60C5D}" type="presParOf" srcId="{33023D11-212F-4C66-AF0C-6ADD42E19B3E}" destId="{FC79B1BD-7EBF-453E-ABED-EDE21325B214}" srcOrd="8" destOrd="0" presId="urn:microsoft.com/office/officeart/2005/8/layout/default"/>
    <dgm:cxn modelId="{8119980E-5852-40AB-92E8-F020F17CB6A8}" type="presParOf" srcId="{33023D11-212F-4C66-AF0C-6ADD42E19B3E}" destId="{6F0D0671-909A-4A17-93B3-2019684796A0}" srcOrd="9" destOrd="0" presId="urn:microsoft.com/office/officeart/2005/8/layout/default"/>
    <dgm:cxn modelId="{834525BD-CB0F-4CE1-99EB-0FC27E953F6A}" type="presParOf" srcId="{33023D11-212F-4C66-AF0C-6ADD42E19B3E}" destId="{D431CE8C-47C0-4591-92A4-ED209E309919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C3EC6A-B1C2-4475-BCA9-54A30C6946ED}">
      <dsp:nvSpPr>
        <dsp:cNvPr id="0" name=""/>
        <dsp:cNvSpPr/>
      </dsp:nvSpPr>
      <dsp:spPr>
        <a:xfrm>
          <a:off x="0" y="29922"/>
          <a:ext cx="2643885" cy="158633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>
            <a:schemeClr val="accent1"/>
          </a:glow>
          <a:softEdge rad="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The Quest</a:t>
          </a:r>
        </a:p>
      </dsp:txBody>
      <dsp:txXfrm>
        <a:off x="0" y="29922"/>
        <a:ext cx="2643885" cy="1586331"/>
      </dsp:txXfrm>
    </dsp:sp>
    <dsp:sp modelId="{3C181B65-E52B-438C-BF84-2A8353397699}">
      <dsp:nvSpPr>
        <dsp:cNvPr id="0" name=""/>
        <dsp:cNvSpPr/>
      </dsp:nvSpPr>
      <dsp:spPr>
        <a:xfrm>
          <a:off x="5643451" y="33285"/>
          <a:ext cx="2643885" cy="1586331"/>
        </a:xfrm>
        <a:prstGeom prst="rect">
          <a:avLst/>
        </a:prstGeom>
        <a:solidFill>
          <a:schemeClr val="accent4">
            <a:lumMod val="75000"/>
            <a:lumOff val="25000"/>
          </a:scheme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>
          <a:glow>
            <a:srgbClr val="24B810"/>
          </a:glow>
          <a:softEdge rad="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Heroic achievements</a:t>
          </a:r>
        </a:p>
      </dsp:txBody>
      <dsp:txXfrm>
        <a:off x="5643451" y="33285"/>
        <a:ext cx="2643885" cy="1586331"/>
      </dsp:txXfrm>
    </dsp:sp>
    <dsp:sp modelId="{E2AA4006-B757-42E1-9C9A-9F022E78C9BB}">
      <dsp:nvSpPr>
        <dsp:cNvPr id="0" name=""/>
        <dsp:cNvSpPr/>
      </dsp:nvSpPr>
      <dsp:spPr>
        <a:xfrm>
          <a:off x="5658442" y="1770571"/>
          <a:ext cx="2643885" cy="1586331"/>
        </a:xfrm>
        <a:prstGeom prst="rect">
          <a:avLst/>
        </a:prstGeom>
        <a:solidFill>
          <a:schemeClr val="bg2">
            <a:lumMod val="25000"/>
          </a:scheme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>
          <a:glow>
            <a:srgbClr val="24B810">
              <a:alpha val="99000"/>
            </a:srgbClr>
          </a:glow>
          <a:softEdge rad="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Creating legends</a:t>
          </a:r>
        </a:p>
      </dsp:txBody>
      <dsp:txXfrm>
        <a:off x="5658442" y="1770571"/>
        <a:ext cx="2643885" cy="1586331"/>
      </dsp:txXfrm>
    </dsp:sp>
    <dsp:sp modelId="{76BEF9B4-CD07-4E5D-A3FE-FEED9DB3354B}">
      <dsp:nvSpPr>
        <dsp:cNvPr id="0" name=""/>
        <dsp:cNvSpPr/>
      </dsp:nvSpPr>
      <dsp:spPr>
        <a:xfrm>
          <a:off x="0" y="1726974"/>
          <a:ext cx="2643885" cy="1586331"/>
        </a:xfrm>
        <a:prstGeom prst="rect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>
            <a:schemeClr val="accent1"/>
          </a:glow>
          <a:softEdge rad="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The Castle</a:t>
          </a:r>
        </a:p>
      </dsp:txBody>
      <dsp:txXfrm>
        <a:off x="0" y="1726974"/>
        <a:ext cx="2643885" cy="1586331"/>
      </dsp:txXfrm>
    </dsp:sp>
    <dsp:sp modelId="{702E7EB2-A615-4EE2-BD02-1257A9B4EE13}">
      <dsp:nvSpPr>
        <dsp:cNvPr id="0" name=""/>
        <dsp:cNvSpPr/>
      </dsp:nvSpPr>
      <dsp:spPr>
        <a:xfrm>
          <a:off x="2789880" y="1740568"/>
          <a:ext cx="2643885" cy="1586331"/>
        </a:xfrm>
        <a:prstGeom prst="rect">
          <a:avLst/>
        </a:prstGeom>
        <a:solidFill>
          <a:srgbClr val="FF0000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>
          <a:glow>
            <a:srgbClr val="24B810">
              <a:alpha val="99000"/>
            </a:srgbClr>
          </a:glow>
          <a:softEdge rad="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Virtues and values</a:t>
          </a:r>
        </a:p>
      </dsp:txBody>
      <dsp:txXfrm>
        <a:off x="2789880" y="1740568"/>
        <a:ext cx="2643885" cy="1586331"/>
      </dsp:txXfrm>
    </dsp:sp>
    <dsp:sp modelId="{4F96FEA7-5CD7-4EBD-8426-B36988A4AD6D}">
      <dsp:nvSpPr>
        <dsp:cNvPr id="0" name=""/>
        <dsp:cNvSpPr/>
      </dsp:nvSpPr>
      <dsp:spPr>
        <a:xfrm>
          <a:off x="2808308" y="2743"/>
          <a:ext cx="2643885" cy="1586331"/>
        </a:xfrm>
        <a:prstGeom prst="rect">
          <a:avLst/>
        </a:prstGeom>
        <a:solidFill>
          <a:schemeClr val="accent1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>
          <a:glow>
            <a:srgbClr val="24B810">
              <a:alpha val="97000"/>
            </a:srgbClr>
          </a:glow>
          <a:softEdge rad="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The Round Table</a:t>
          </a:r>
        </a:p>
      </dsp:txBody>
      <dsp:txXfrm>
        <a:off x="2808308" y="2743"/>
        <a:ext cx="2643885" cy="15863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E4191B-E19B-4AFF-A282-DCAF66008E19}">
      <dsp:nvSpPr>
        <dsp:cNvPr id="0" name=""/>
        <dsp:cNvSpPr/>
      </dsp:nvSpPr>
      <dsp:spPr>
        <a:xfrm>
          <a:off x="0" y="316635"/>
          <a:ext cx="2571749" cy="1543050"/>
        </a:xfrm>
        <a:prstGeom prst="rect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>
              <a:latin typeface="Arial" panose="020B0604020202020204" pitchFamily="34" charset="0"/>
              <a:cs typeface="Arial" panose="020B0604020202020204" pitchFamily="34" charset="0"/>
            </a:rPr>
            <a:t>Portfolio analysis</a:t>
          </a:r>
        </a:p>
      </dsp:txBody>
      <dsp:txXfrm>
        <a:off x="0" y="316635"/>
        <a:ext cx="2571749" cy="1543050"/>
      </dsp:txXfrm>
    </dsp:sp>
    <dsp:sp modelId="{A83E62F4-4EE9-475D-A362-D02589FA6F3B}">
      <dsp:nvSpPr>
        <dsp:cNvPr id="0" name=""/>
        <dsp:cNvSpPr/>
      </dsp:nvSpPr>
      <dsp:spPr>
        <a:xfrm>
          <a:off x="2828925" y="324643"/>
          <a:ext cx="2571749" cy="1543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>
              <a:latin typeface="Arial" panose="020B0604020202020204" pitchFamily="34" charset="0"/>
              <a:cs typeface="Arial" panose="020B0604020202020204" pitchFamily="34" charset="0"/>
            </a:rPr>
            <a:t>International consultancy</a:t>
          </a:r>
        </a:p>
      </dsp:txBody>
      <dsp:txXfrm>
        <a:off x="2828925" y="324643"/>
        <a:ext cx="2571749" cy="1543050"/>
      </dsp:txXfrm>
    </dsp:sp>
    <dsp:sp modelId="{C75FF731-38C3-4EF9-A1F9-CC6C40C50229}">
      <dsp:nvSpPr>
        <dsp:cNvPr id="0" name=""/>
        <dsp:cNvSpPr/>
      </dsp:nvSpPr>
      <dsp:spPr>
        <a:xfrm>
          <a:off x="5657849" y="296683"/>
          <a:ext cx="2571749" cy="1543050"/>
        </a:xfrm>
        <a:prstGeom prst="rect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Reputation audits</a:t>
          </a:r>
        </a:p>
      </dsp:txBody>
      <dsp:txXfrm>
        <a:off x="5657849" y="296683"/>
        <a:ext cx="2571749" cy="1543050"/>
      </dsp:txXfrm>
    </dsp:sp>
    <dsp:sp modelId="{7B250D10-E4E8-4176-AD8A-8F0C1D98F37E}">
      <dsp:nvSpPr>
        <dsp:cNvPr id="0" name=""/>
        <dsp:cNvSpPr/>
      </dsp:nvSpPr>
      <dsp:spPr>
        <a:xfrm>
          <a:off x="0" y="2124869"/>
          <a:ext cx="2571749" cy="1543050"/>
        </a:xfrm>
        <a:prstGeom prst="rect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Employer engagement</a:t>
          </a:r>
        </a:p>
      </dsp:txBody>
      <dsp:txXfrm>
        <a:off x="0" y="2124869"/>
        <a:ext cx="2571749" cy="1543050"/>
      </dsp:txXfrm>
    </dsp:sp>
    <dsp:sp modelId="{FC79B1BD-7EBF-453E-ABED-EDE21325B214}">
      <dsp:nvSpPr>
        <dsp:cNvPr id="0" name=""/>
        <dsp:cNvSpPr/>
      </dsp:nvSpPr>
      <dsp:spPr>
        <a:xfrm>
          <a:off x="2746654" y="2152551"/>
          <a:ext cx="2571749" cy="1543050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300" kern="1200" dirty="0"/>
        </a:p>
      </dsp:txBody>
      <dsp:txXfrm>
        <a:off x="2746654" y="2152551"/>
        <a:ext cx="2571749" cy="1543050"/>
      </dsp:txXfrm>
    </dsp:sp>
    <dsp:sp modelId="{D431CE8C-47C0-4591-92A4-ED209E309919}">
      <dsp:nvSpPr>
        <dsp:cNvPr id="0" name=""/>
        <dsp:cNvSpPr/>
      </dsp:nvSpPr>
      <dsp:spPr>
        <a:xfrm>
          <a:off x="5657849" y="2124869"/>
          <a:ext cx="2571749" cy="1543050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300" kern="1200"/>
        </a:p>
      </dsp:txBody>
      <dsp:txXfrm>
        <a:off x="5657849" y="2124869"/>
        <a:ext cx="2571749" cy="15430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2"/>
            <a:ext cx="4342717" cy="344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latin typeface="Arial Unicode MS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75981" y="2"/>
            <a:ext cx="4342717" cy="344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 Unicode MS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77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6542309"/>
            <a:ext cx="4342717" cy="344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latin typeface="Arial Unicode MS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77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75981" y="6542309"/>
            <a:ext cx="4342717" cy="344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 Unicode MS" pitchFamily="34" charset="-128"/>
              </a:defRPr>
            </a:lvl1pPr>
          </a:lstStyle>
          <a:p>
            <a:pPr>
              <a:defRPr/>
            </a:pPr>
            <a:fld id="{E2B26204-CDC7-441D-A3FD-F8903F2109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627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2"/>
            <a:ext cx="4342717" cy="344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77584" y="2"/>
            <a:ext cx="4342717" cy="344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4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87713" y="515938"/>
            <a:ext cx="3444875" cy="2584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36469" y="3271959"/>
            <a:ext cx="7347365" cy="3099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6543917"/>
            <a:ext cx="4342717" cy="344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26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77584" y="6543917"/>
            <a:ext cx="4342717" cy="344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029418E-0EFC-4AB8-A930-76D9F709AB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052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2302D9-15D4-4C06-9242-F9973FD9FF40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8257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D104DC-AF63-408C-A514-2180018A981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9417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377C88-2DAB-4814-BBF0-FA4E966FA8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81EAA-99BE-42AF-9365-17ACF498AE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4FB67-BE8B-4808-943F-F0AE4AE7F7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772816"/>
            <a:ext cx="7772400" cy="1296144"/>
          </a:xfrm>
        </p:spPr>
        <p:txBody>
          <a:bodyPr/>
          <a:lstStyle>
            <a:lvl1pPr algn="l">
              <a:defRPr>
                <a:solidFill>
                  <a:srgbClr val="5D2567"/>
                </a:solidFill>
                <a:latin typeface="Arial Black" pitchFamily="34" charset="0"/>
                <a:cs typeface="Arial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568" y="3501008"/>
            <a:ext cx="6400800" cy="302433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Subtitles</a:t>
            </a:r>
            <a:endParaRPr lang="en-GB" dirty="0"/>
          </a:p>
        </p:txBody>
      </p:sp>
      <p:pic>
        <p:nvPicPr>
          <p:cNvPr id="9" name="Picture 8" descr="TKP logo 002"/>
          <p:cNvPicPr/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4283" y="260648"/>
            <a:ext cx="5141625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33206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buFont typeface="Arial" pitchFamily="34" charset="0"/>
              <a:buChar char="•"/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18520" y="6381328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71D1669-4DBA-4F74-B462-511E34C3313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5964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042792" cy="4061048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buFont typeface="Arial" pitchFamily="34" charset="0"/>
              <a:buChar char="•"/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buFont typeface="Wingdings" pitchFamily="2" charset="2"/>
              <a:buChar char="§"/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18520" y="6381328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71D1669-4DBA-4F74-B462-511E34C3313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4644008" y="1604309"/>
            <a:ext cx="4042792" cy="405694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buFont typeface="Arial" pitchFamily="34" charset="0"/>
              <a:buChar char="•"/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buFont typeface="Wingdings" pitchFamily="2" charset="2"/>
              <a:buChar char="§"/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7485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6154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6156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8092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92715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/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79388" y="188913"/>
            <a:ext cx="8785225" cy="6192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05154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772816"/>
            <a:ext cx="7772400" cy="1296144"/>
          </a:xfrm>
        </p:spPr>
        <p:txBody>
          <a:bodyPr/>
          <a:lstStyle>
            <a:lvl1pPr algn="l">
              <a:defRPr>
                <a:solidFill>
                  <a:srgbClr val="5D2567"/>
                </a:solidFill>
                <a:latin typeface="Arial Black" pitchFamily="34" charset="0"/>
                <a:cs typeface="Arial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568" y="3501008"/>
            <a:ext cx="6400800" cy="3024336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Subtitles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28184" y="155172"/>
            <a:ext cx="2342412" cy="159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72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9B9E55-20A2-45EF-884D-635FDA7BE6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buFont typeface="Arial" pitchFamily="34" charset="0"/>
              <a:buChar char="•"/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18520" y="6381330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 sz="7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71D1669-4DBA-4F74-B462-511E34C3313F}" type="slidenum">
              <a:rPr lang="en-GB" kern="0" smtClean="0"/>
              <a:pPr/>
              <a:t>‹#›</a:t>
            </a:fld>
            <a:endParaRPr lang="en-GB" ker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715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042792" cy="4061048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buFont typeface="Arial" pitchFamily="34" charset="0"/>
              <a:buChar char="•"/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buFont typeface="Wingdings" pitchFamily="2" charset="2"/>
              <a:buChar char="§"/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18520" y="6381330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 sz="7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71D1669-4DBA-4F74-B462-511E34C3313F}" type="slidenum">
              <a:rPr lang="en-GB" kern="0" smtClean="0"/>
              <a:pPr/>
              <a:t>‹#›</a:t>
            </a:fld>
            <a:endParaRPr lang="en-GB" ker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4644009" y="1604309"/>
            <a:ext cx="4042792" cy="405694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buFont typeface="Arial" pitchFamily="34" charset="0"/>
              <a:buChar char="•"/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buFont typeface="Wingdings" pitchFamily="2" charset="2"/>
              <a:buChar char="§"/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818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582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244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8092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077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 Tex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0" y="1497600"/>
            <a:ext cx="3886200" cy="167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572000" y="1497600"/>
            <a:ext cx="3886200" cy="167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219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295B5-2471-4CC5-B07C-24C40BADC7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62AD7-EC8D-4E91-9CD6-D4240B13695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F9440-94B8-4F94-A0AF-7A89DB1F26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EAE2C8-6C7F-4F2D-8D6F-614F322FDF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9042C-D528-434C-B81A-8FB1D5AB04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1A674-304E-4CBD-8949-05D2892B7C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B10C68-EFEA-4B9E-87FF-673328C951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11D9D10D-D07D-4780-8B32-5C4EA3C74D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248400" y="5626100"/>
            <a:ext cx="2444750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Line 8"/>
          <p:cNvSpPr>
            <a:spLocks noChangeShapeType="1"/>
          </p:cNvSpPr>
          <p:nvPr/>
        </p:nvSpPr>
        <p:spPr bwMode="auto">
          <a:xfrm flipH="1">
            <a:off x="381000" y="6477000"/>
            <a:ext cx="5715000" cy="0"/>
          </a:xfrm>
          <a:prstGeom prst="line">
            <a:avLst/>
          </a:prstGeom>
          <a:noFill/>
          <a:ln w="28575">
            <a:solidFill>
              <a:srgbClr val="9CA115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3993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>
            <a:solidFill>
              <a:srgbClr val="5D25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07504" y="6453336"/>
            <a:ext cx="24482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© 2016 The Knowledge Partnership</a:t>
            </a:r>
            <a:endParaRPr lang="en-GB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24788" y="6453336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2DCCA26-D792-4985-A4FB-6200F8CA816B}" type="slidenum">
              <a:rPr lang="en-GB" sz="100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pPr algn="ctr"/>
              <a:t>‹#›</a:t>
            </a:fld>
            <a:endParaRPr lang="en-GB" sz="10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516216" y="5661248"/>
            <a:ext cx="2471277" cy="101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92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5D2567"/>
          </a:solidFill>
          <a:latin typeface="Arial Black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3993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07505" y="116632"/>
            <a:ext cx="8928992" cy="6624736"/>
          </a:xfrm>
          <a:prstGeom prst="rect">
            <a:avLst/>
          </a:prstGeom>
          <a:noFill/>
          <a:ln>
            <a:solidFill>
              <a:srgbClr val="5D25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505" y="6453338"/>
            <a:ext cx="244827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5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cs typeface="Arial"/>
              </a:rPr>
              <a:t>© 2016 The Knowledge Partnership</a:t>
            </a:r>
            <a:endParaRPr kumimoji="0" lang="en-GB" sz="75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24789" y="6453338"/>
            <a:ext cx="504056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CCA26-D792-4985-A4FB-6200F8CA816B}" type="slidenum">
              <a:rPr kumimoji="0" lang="en-GB" sz="750" b="0" i="0" u="none" strike="noStrike" kern="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75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516217" y="5661248"/>
            <a:ext cx="2471277" cy="101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73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rgbClr val="5D2567"/>
          </a:solidFill>
          <a:latin typeface="Arial Black" pitchFamily="34" charset="0"/>
          <a:ea typeface="+mj-ea"/>
          <a:cs typeface="Arial" pitchFamily="34" charset="0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uA3tsGnp2s" TargetMode="External"/><Relationship Id="rId4" Type="http://schemas.openxmlformats.org/officeDocument/2006/relationships/hyperlink" Target="https://youtu.be/buA3tsGnp2s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NUL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world100.com/" TargetMode="External"/><Relationship Id="rId2" Type="http://schemas.openxmlformats.org/officeDocument/2006/relationships/hyperlink" Target="mailto:L.Simpson@theknowledgepartnership.com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3F5D21-197D-445B-98F0-12CE4564B52D}" type="slidenum">
              <a:rPr lang="en-US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520" y="692696"/>
            <a:ext cx="8206680" cy="3384376"/>
          </a:xfrm>
        </p:spPr>
        <p:txBody>
          <a:bodyPr/>
          <a:lstStyle/>
          <a:p>
            <a:pPr eaLnBrk="1" hangingPunct="1"/>
            <a:r>
              <a:rPr lang="en-GB" sz="4000" dirty="0"/>
              <a:t/>
            </a:r>
            <a:br>
              <a:rPr lang="en-GB" sz="4000" dirty="0"/>
            </a:br>
            <a:r>
              <a:rPr lang="en-GB" sz="2400" dirty="0"/>
              <a:t/>
            </a:r>
            <a:br>
              <a:rPr lang="en-GB" sz="2400" dirty="0"/>
            </a:br>
            <a:r>
              <a:rPr lang="en-GB" sz="2400" dirty="0">
                <a:solidFill>
                  <a:srgbClr val="800080"/>
                </a:solidFill>
              </a:rPr>
              <a:t/>
            </a:r>
            <a:br>
              <a:rPr lang="en-GB" sz="2400" dirty="0">
                <a:solidFill>
                  <a:srgbClr val="800080"/>
                </a:solidFill>
              </a:rPr>
            </a:br>
            <a:r>
              <a:rPr lang="en-GB" sz="2400" dirty="0">
                <a:solidFill>
                  <a:schemeClr val="tx1"/>
                </a:solidFill>
              </a:rPr>
              <a:t/>
            </a:r>
            <a:br>
              <a:rPr lang="en-GB" sz="2400" dirty="0">
                <a:solidFill>
                  <a:schemeClr val="tx1"/>
                </a:solidFill>
              </a:rPr>
            </a:br>
            <a:r>
              <a:rPr lang="en-GB" sz="3200" dirty="0">
                <a:solidFill>
                  <a:schemeClr val="tx1"/>
                </a:solidFill>
                <a:latin typeface="Arial Black" panose="020B0A04020102020204" pitchFamily="34" charset="0"/>
              </a:rPr>
              <a:t>Distinctiveness:</a:t>
            </a:r>
            <a:br>
              <a:rPr lang="en-GB" sz="32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en-GB" sz="3200" dirty="0">
                <a:solidFill>
                  <a:schemeClr val="tx1"/>
                </a:solidFill>
                <a:latin typeface="Arial Black" panose="020B0A04020102020204" pitchFamily="34" charset="0"/>
              </a:rPr>
              <a:t>the holy grail of HE marketing </a:t>
            </a:r>
            <a:r>
              <a:rPr lang="en-GB" sz="3200" dirty="0">
                <a:latin typeface="Arial Black" panose="020B0A04020102020204" pitchFamily="34" charset="0"/>
              </a:rPr>
              <a:t/>
            </a:r>
            <a:br>
              <a:rPr lang="en-GB" sz="3200" dirty="0">
                <a:latin typeface="Arial Black" panose="020B0A04020102020204" pitchFamily="34" charset="0"/>
              </a:rPr>
            </a:br>
            <a:r>
              <a:rPr lang="en-GB" sz="1800" dirty="0">
                <a:latin typeface="Arial Black" panose="020B0A04020102020204" pitchFamily="34" charset="0"/>
              </a:rPr>
              <a:t>The University of Manchester </a:t>
            </a:r>
            <a:br>
              <a:rPr lang="en-GB" sz="1800" dirty="0">
                <a:latin typeface="Arial Black" panose="020B0A04020102020204" pitchFamily="34" charset="0"/>
              </a:rPr>
            </a:br>
            <a:r>
              <a:rPr lang="en-GB" sz="1800" dirty="0">
                <a:latin typeface="Arial Black" panose="020B0A04020102020204" pitchFamily="34" charset="0"/>
              </a:rPr>
              <a:t>Communications and Marketing Conference 2016 </a:t>
            </a: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</a:rPr>
              <a:t/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</a:rPr>
            </a:b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</a:rPr>
              <a:t/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</a:rPr>
            </a:b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</a:rPr>
              <a:t/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</a:rPr>
            </a:b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</a:rPr>
              <a:t>22 November 2016</a:t>
            </a:r>
            <a:r>
              <a:rPr lang="en-GB" sz="1800" dirty="0">
                <a:solidFill>
                  <a:schemeClr val="tx1"/>
                </a:solidFill>
                <a:latin typeface="Arial Black" pitchFamily="34" charset="0"/>
              </a:rPr>
              <a:t/>
            </a:r>
            <a:br>
              <a:rPr lang="en-GB" sz="1800" dirty="0">
                <a:solidFill>
                  <a:schemeClr val="tx1"/>
                </a:solidFill>
                <a:latin typeface="Arial Black" pitchFamily="34" charset="0"/>
              </a:rPr>
            </a:br>
            <a:r>
              <a:rPr lang="en-GB" sz="2400" dirty="0">
                <a:solidFill>
                  <a:schemeClr val="tx1"/>
                </a:solidFill>
              </a:rPr>
              <a:t/>
            </a:r>
            <a:br>
              <a:rPr lang="en-GB" sz="2400" dirty="0">
                <a:solidFill>
                  <a:schemeClr val="tx1"/>
                </a:solidFill>
              </a:rPr>
            </a:br>
            <a:r>
              <a:rPr lang="en-GB" sz="2400" dirty="0">
                <a:solidFill>
                  <a:schemeClr val="tx1"/>
                </a:solidFill>
              </a:rPr>
              <a:t/>
            </a:r>
            <a:br>
              <a:rPr lang="en-GB" sz="2400" dirty="0">
                <a:solidFill>
                  <a:schemeClr val="tx1"/>
                </a:solidFill>
              </a:rPr>
            </a:br>
            <a:r>
              <a:rPr lang="en-GB" sz="3200" dirty="0">
                <a:solidFill>
                  <a:schemeClr val="tx1"/>
                </a:solidFill>
              </a:rPr>
              <a:t/>
            </a:r>
            <a:br>
              <a:rPr lang="en-GB" sz="3200" dirty="0">
                <a:solidFill>
                  <a:schemeClr val="tx1"/>
                </a:solidFill>
              </a:rPr>
            </a:b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Louise Simpson</a:t>
            </a:r>
            <a:b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Director, The Knowledge Partnership</a:t>
            </a:r>
            <a:r>
              <a:rPr lang="en-GB" sz="1600" dirty="0">
                <a:solidFill>
                  <a:schemeClr val="tx1"/>
                </a:solidFill>
              </a:rPr>
              <a:t/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2400" dirty="0">
                <a:solidFill>
                  <a:schemeClr val="tx1"/>
                </a:solidFill>
              </a:rPr>
              <a:t/>
            </a:r>
            <a:br>
              <a:rPr lang="en-GB" sz="2400" dirty="0">
                <a:solidFill>
                  <a:schemeClr val="tx1"/>
                </a:solidFill>
              </a:rPr>
            </a:br>
            <a:endParaRPr lang="en-US" sz="2000" dirty="0"/>
          </a:p>
        </p:txBody>
      </p:sp>
      <p:pic>
        <p:nvPicPr>
          <p:cNvPr id="2053" name="Picture 4" descr="LTD_TUOM_4COL_3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6185" y="3726234"/>
            <a:ext cx="16573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036" y="2304688"/>
            <a:ext cx="4021647" cy="21055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Quest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Decide where you are going and why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Make sure it’s interesting!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Take your stakeholders with you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Communicate this clearly and with passion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Support with an evidenced strategy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669163" y="2157836"/>
            <a:ext cx="4041775" cy="26945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939" y="1436705"/>
            <a:ext cx="4561945" cy="26354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556" y="188640"/>
            <a:ext cx="8201892" cy="66784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620688"/>
            <a:ext cx="9696458" cy="48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65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The Castle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523379"/>
            <a:ext cx="4040188" cy="3951288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Is your base one that evokes awe?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And supports the community?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Does it stand the test of time?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And linger in the memory of visitors?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Is it ‘sticky’?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447514" y="1449484"/>
            <a:ext cx="4680881" cy="3491684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3F9440-94B8-4F94-A0AF-7A89DB1F2622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1" y="1196752"/>
            <a:ext cx="9061344" cy="604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4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2500" t="12295" r="12500" b="8150"/>
          <a:stretch/>
        </p:blipFill>
        <p:spPr>
          <a:xfrm>
            <a:off x="0" y="476672"/>
            <a:ext cx="8689280" cy="5184577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3F9440-94B8-4F94-A0AF-7A89DB1F2622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56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Glasgow University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5" y="14401"/>
            <a:ext cx="9007726" cy="669119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3F9440-94B8-4F94-A0AF-7A89DB1F2622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4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The Round Table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You can’t be distinctive without</a:t>
            </a:r>
            <a:r>
              <a:rPr lang="en-GB" dirty="0"/>
              <a:t>: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Strong leadership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Identified ambassadors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Sharing of vision and brand positioning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Team belief and collaboration to deliver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Agreed and known audiences (to recruit/partner/collaborate with)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729006" y="1535113"/>
            <a:ext cx="3873811" cy="395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1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Virtues and values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Distinctiveness has to add value to the audience and supporters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What’s your distinct character?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How do you support the wider world?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What’s your value proposition to students, partners and local community?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3016604"/>
            <a:ext cx="3810000" cy="204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04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588" y="-27159"/>
            <a:ext cx="8229600" cy="1143000"/>
          </a:xfrm>
        </p:spPr>
        <p:txBody>
          <a:bodyPr/>
          <a:lstStyle/>
          <a:p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NUS: international experience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37525" y="852850"/>
            <a:ext cx="8278812" cy="585275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3F9440-94B8-4F94-A0AF-7A89DB1F2622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1907704" y="2564904"/>
            <a:ext cx="5904656" cy="37856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i="1" dirty="0"/>
              <a:t>“The pace of NUS’ overseas study programmes has accelerated in recent years — 80% of NUS undergraduates now enjoy an overseas experience. The establishment of key partnerships such as the Duke-NUS Medical School and Yale-NUS College offers our students more opportunities for an impactful internationalisation-at-home experience.” NUS global strategy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86000" y="-7697122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 dirty="0"/>
              <a:t>The pace of NUS’ overseas study programmes has accelerated in recent years — 80% of NUS undergraduates now enjoy an overseas experience. The </a:t>
            </a:r>
            <a:r>
              <a:rPr lang="en-GB" sz="1800" dirty="0"/>
              <a:t>establishment of key partnerships such as the Duke-NUS Medical School and Yale-NUS </a:t>
            </a:r>
            <a:r>
              <a:rPr lang="en-GB" sz="1200" dirty="0"/>
              <a:t>College offers our students more opportunities for an impactful internationalisation-at-home experience.</a:t>
            </a:r>
          </a:p>
        </p:txBody>
      </p:sp>
    </p:spTree>
    <p:extLst>
      <p:ext uri="{BB962C8B-B14F-4D97-AF65-F5344CB8AC3E}">
        <p14:creationId xmlns:p14="http://schemas.microsoft.com/office/powerpoint/2010/main" val="239053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892" y="0"/>
            <a:ext cx="8984433" cy="673832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F62AD7-EC8D-4E91-9CD6-D4240B136951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11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Heroic achievements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Distinctiveness depends on focus and excellence.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Know what you are very good at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Know what your target audiences want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Know what you can deliver better than your peers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Communicate this as your brand position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909" y="1560468"/>
            <a:ext cx="4522509" cy="2818606"/>
          </a:xfrm>
        </p:spPr>
      </p:pic>
    </p:spTree>
    <p:extLst>
      <p:ext uri="{BB962C8B-B14F-4D97-AF65-F5344CB8AC3E}">
        <p14:creationId xmlns:p14="http://schemas.microsoft.com/office/powerpoint/2010/main" val="393265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American University: Political affairs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006" y="1844824"/>
            <a:ext cx="8669867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2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7602"/>
            <a:ext cx="8229600" cy="1143000"/>
          </a:xfrm>
        </p:spPr>
        <p:txBody>
          <a:bodyPr/>
          <a:lstStyle/>
          <a:p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be Dragons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50693" t="1408" r="-12463" b="-1408"/>
          <a:stretch/>
        </p:blipFill>
        <p:spPr>
          <a:xfrm>
            <a:off x="-4463" y="66261"/>
            <a:ext cx="11799254" cy="6791739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3861048"/>
            <a:ext cx="4501851" cy="2769171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GB" dirty="0"/>
              <a:t>The competitive environment of HE</a:t>
            </a:r>
          </a:p>
          <a:p>
            <a:r>
              <a:rPr lang="en-GB" dirty="0"/>
              <a:t>The technology revolution</a:t>
            </a:r>
          </a:p>
          <a:p>
            <a:r>
              <a:rPr lang="en-GB" dirty="0"/>
              <a:t>Generation Z: impatient, highly visual, cynical, </a:t>
            </a:r>
            <a:r>
              <a:rPr lang="en-GB" dirty="0" err="1"/>
              <a:t>Snapchatters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3F9440-94B8-4F94-A0AF-7A89DB1F2622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7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296" t="7000" r="23579" b="23001"/>
          <a:stretch/>
        </p:blipFill>
        <p:spPr>
          <a:xfrm>
            <a:off x="179512" y="260648"/>
            <a:ext cx="9236293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0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409" t="10805" r="17331" b="9506"/>
          <a:stretch/>
        </p:blipFill>
        <p:spPr>
          <a:xfrm>
            <a:off x="467543" y="188640"/>
            <a:ext cx="8377337" cy="633670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827584" y="5157192"/>
            <a:ext cx="6840760" cy="1700808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44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3648" y="2132856"/>
            <a:ext cx="7128792" cy="23083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Liverpool – Beacon approach being noticed by stakeholders</a:t>
            </a:r>
          </a:p>
        </p:txBody>
      </p:sp>
    </p:spTree>
    <p:extLst>
      <p:ext uri="{BB962C8B-B14F-4D97-AF65-F5344CB8AC3E}">
        <p14:creationId xmlns:p14="http://schemas.microsoft.com/office/powerpoint/2010/main" val="234501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Creating legends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639762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It doesn’t matter how distinctive you are if you haven’t been noticed by the rest of the world.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Telling your story well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Campaigns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Generation Z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Digital media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Chunked and visual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Messaging based on tested evidence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Focus…Repetition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Integrated communications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645025" y="2819013"/>
            <a:ext cx="4041775" cy="266301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9B9E55-20A2-45EF-884D-635FDA7BE654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5557" y="2741011"/>
            <a:ext cx="4432176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23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American University: Integrated communications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529" y="3645024"/>
            <a:ext cx="5384427" cy="30253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4725144"/>
            <a:ext cx="2543175" cy="18002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2755" y="2996952"/>
            <a:ext cx="2286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8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8458200" cy="1143000"/>
          </a:xfrm>
        </p:spPr>
        <p:txBody>
          <a:bodyPr/>
          <a:lstStyle/>
          <a:p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academic hero: Birmingham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436" r="13579" b="10566"/>
          <a:stretch/>
        </p:blipFill>
        <p:spPr>
          <a:xfrm>
            <a:off x="56274" y="1760510"/>
            <a:ext cx="9087726" cy="496855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9B9E55-20A2-45EF-884D-635FDA7BE654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00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4" t="7232" r="22174" b="25217"/>
          <a:stretch/>
        </p:blipFill>
        <p:spPr bwMode="auto">
          <a:xfrm>
            <a:off x="971600" y="260648"/>
            <a:ext cx="7233643" cy="5750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4134" y="4437112"/>
            <a:ext cx="7732282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Powerful websites</a:t>
            </a:r>
          </a:p>
        </p:txBody>
      </p:sp>
    </p:spTree>
    <p:extLst>
      <p:ext uri="{BB962C8B-B14F-4D97-AF65-F5344CB8AC3E}">
        <p14:creationId xmlns:p14="http://schemas.microsoft.com/office/powerpoint/2010/main" val="51974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Western Sydney: video story telling</a:t>
            </a:r>
          </a:p>
        </p:txBody>
      </p:sp>
      <p:pic>
        <p:nvPicPr>
          <p:cNvPr id="5" name="buA3tsGnp2s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79712" y="2708920"/>
            <a:ext cx="4992556" cy="280831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9B9E55-20A2-45EF-884D-635FDA7BE654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06534" y="2204864"/>
            <a:ext cx="45752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hlinkClick r:id="rId4"/>
              </a:rPr>
              <a:t>https://</a:t>
            </a:r>
            <a:r>
              <a:rPr lang="en-GB" sz="2400" dirty="0" smtClean="0">
                <a:hlinkClick r:id="rId4"/>
              </a:rPr>
              <a:t>youtu.be/buA3tsGnp2s</a:t>
            </a:r>
            <a:endParaRPr lang="en-GB" sz="2400" dirty="0" smtClean="0"/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55276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Distinctiveness is about: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Having an excellent and different product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Being focused on delivering it together as a team and with authenticity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Branding and communicating it really well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535113"/>
            <a:ext cx="2235707" cy="395128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9B9E55-20A2-45EF-884D-635FDA7BE654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6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-7472"/>
            <a:ext cx="7772400" cy="1143000"/>
          </a:xfrm>
        </p:spPr>
        <p:txBody>
          <a:bodyPr/>
          <a:lstStyle/>
          <a:p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340768"/>
            <a:ext cx="7772400" cy="4114800"/>
          </a:xfrm>
        </p:spPr>
        <p:txBody>
          <a:bodyPr/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 brand is a product, service, or concept that is publicly </a:t>
            </a:r>
            <a:r>
              <a:rPr lang="en-GB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distinguished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from other products, services, or concepts.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 brand name is the name of the </a:t>
            </a:r>
            <a:r>
              <a:rPr lang="en-GB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distinctive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product, service, or concept.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Branding is the process of creating and disseminating the brand name to make </a:t>
            </a:r>
            <a:r>
              <a:rPr lang="en-GB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communications and marketing easier. </a:t>
            </a:r>
          </a:p>
          <a:p>
            <a:r>
              <a:rPr lang="en-GB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Reputation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is what people think of us. </a:t>
            </a:r>
          </a:p>
          <a:p>
            <a:r>
              <a:rPr lang="en-GB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brand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is what we consciously try to be</a:t>
            </a:r>
            <a:r>
              <a:rPr lang="en-GB" sz="28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9B9E55-20A2-45EF-884D-635FDA7BE654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06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41784" y="260648"/>
            <a:ext cx="8134672" cy="1143000"/>
          </a:xfrm>
        </p:spPr>
        <p:txBody>
          <a:bodyPr/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So is Manchester distinctive?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B10C68-EFEA-4B9E-87FF-673328C951AD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1752600"/>
            <a:ext cx="7632848" cy="502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62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Trouble with Universities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3F9440-94B8-4F94-A0AF-7A89DB1F2622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15" name="Picture Placeholder 1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7601" b="7601"/>
          <a:stretch>
            <a:fillRect/>
          </a:stretch>
        </p:blipFill>
        <p:spPr>
          <a:xfrm>
            <a:off x="73764" y="0"/>
            <a:ext cx="8940800" cy="6705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9512" y="8970"/>
            <a:ext cx="5434414" cy="304698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Universities: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Same style?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Same values?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Same price?</a:t>
            </a:r>
          </a:p>
        </p:txBody>
      </p:sp>
      <p:sp>
        <p:nvSpPr>
          <p:cNvPr id="5" name="Oval Callout 4"/>
          <p:cNvSpPr/>
          <p:nvPr/>
        </p:nvSpPr>
        <p:spPr bwMode="auto">
          <a:xfrm>
            <a:off x="4499992" y="1772817"/>
            <a:ext cx="4752528" cy="5085184"/>
          </a:xfrm>
          <a:prstGeom prst="wedgeEllipseCallout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8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4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Cost of UCLA =</a:t>
            </a:r>
            <a:r>
              <a:rPr kumimoji="0" lang="en-GB" sz="4800" b="1" i="0" u="none" strike="noStrike" cap="none" normalizeH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 $13251/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4800" b="1" i="0" u="none" strike="noStrike" cap="none" normalizeH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£10.5K</a:t>
            </a:r>
            <a:endParaRPr kumimoji="0" lang="en-GB" sz="48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3" name="Rounded Rectangular Callout 2"/>
          <p:cNvSpPr/>
          <p:nvPr/>
        </p:nvSpPr>
        <p:spPr bwMode="auto">
          <a:xfrm>
            <a:off x="5364088" y="-17804"/>
            <a:ext cx="3384376" cy="3137387"/>
          </a:xfrm>
          <a:prstGeom prst="wedgeRoundRectCallout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4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£53K to study</a:t>
            </a:r>
            <a:r>
              <a:rPr kumimoji="0" lang="en-GB" sz="4800" b="1" i="0" u="none" strike="noStrike" cap="none" normalizeH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 for 3 years in UK, </a:t>
            </a:r>
            <a:r>
              <a:rPr kumimoji="0" lang="en-GB" sz="1400" b="1" i="0" u="none" strike="noStrike" cap="none" normalizeH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LV insurance 2013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4" name="Oval Callout 3"/>
          <p:cNvSpPr/>
          <p:nvPr/>
        </p:nvSpPr>
        <p:spPr bwMode="auto">
          <a:xfrm>
            <a:off x="72045" y="2846779"/>
            <a:ext cx="5364051" cy="3103240"/>
          </a:xfrm>
          <a:prstGeom prst="wedgeEllipseCallout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4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Cost of Manchester=</a:t>
            </a:r>
            <a:r>
              <a:rPr kumimoji="0" lang="en-GB" sz="4800" b="1" i="0" u="none" strike="noStrike" cap="none" normalizeH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 £9K</a:t>
            </a:r>
            <a:endParaRPr kumimoji="0" lang="en-GB" sz="48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74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 animBg="1"/>
      <p:bldP spid="3" grpId="0" animBg="1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Is the Manchester Quest well articulated?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What are you trying to achieve?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Rankings?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Campus expansion?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New partnerships?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Social responsibility?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9B9E55-20A2-45EF-884D-635FDA7BE654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699125" y="2964656"/>
            <a:ext cx="1933575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1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Communicating the Value?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7585" y="1637952"/>
            <a:ext cx="4040188" cy="3951288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Are you working as a Round Table or factions of competitive ‘knights’?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Are you amplifying your ‘Castle’ or closing up the drawbridge?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Are you working to a communications strategy?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3F9440-94B8-4F94-A0AF-7A89DB1F2622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645025" y="1545052"/>
            <a:ext cx="4498975" cy="29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7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Does Manchester amplify its heroic achievements?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9295B5-2471-4CC5-B07C-24C40BADC7E0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19672" y="1844824"/>
            <a:ext cx="6334472" cy="475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55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Are you creating legends?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19870" y="1500630"/>
            <a:ext cx="4040188" cy="3951288"/>
          </a:xfrm>
        </p:spPr>
        <p:txBody>
          <a:bodyPr/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Are you innovative and creative?</a:t>
            </a: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Are your points of excellence being well promoted round the world?</a:t>
            </a: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Are you using integrated communications?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7364" y="5157192"/>
            <a:ext cx="4467124" cy="1667564"/>
          </a:xfrm>
          <a:prstGeom prst="rect">
            <a:avLst/>
          </a:prstGeom>
        </p:spPr>
      </p:pic>
      <p:pic>
        <p:nvPicPr>
          <p:cNvPr id="13" name="Content Placeholder 12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1535113"/>
            <a:ext cx="381952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70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08920"/>
            <a:ext cx="7772400" cy="1143000"/>
          </a:xfrm>
        </p:spPr>
        <p:txBody>
          <a:bodyPr/>
          <a:lstStyle/>
          <a:p>
            <a:pPr algn="l">
              <a:spcBef>
                <a:spcPct val="20000"/>
              </a:spcBef>
            </a:pPr>
            <a:r>
              <a:rPr lang="en-GB" sz="66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do you need to do to be more distinctive?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11560" y="1700808"/>
            <a:ext cx="7772400" cy="41148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3F9440-94B8-4F94-A0AF-7A89DB1F2622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41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6373197"/>
              </p:ext>
            </p:extLst>
          </p:nvPr>
        </p:nvGraphicFramePr>
        <p:xfrm>
          <a:off x="457200" y="1600200"/>
          <a:ext cx="8229600" cy="3992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400" dirty="0"/>
              <a:t>The Knowledge Partnership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82742" y="3933056"/>
            <a:ext cx="177805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Market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28184" y="3778515"/>
            <a:ext cx="220363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Knowledge PR</a:t>
            </a:r>
          </a:p>
        </p:txBody>
      </p:sp>
    </p:spTree>
    <p:extLst>
      <p:ext uri="{BB962C8B-B14F-4D97-AF65-F5344CB8AC3E}">
        <p14:creationId xmlns:p14="http://schemas.microsoft.com/office/powerpoint/2010/main" val="27092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6632"/>
            <a:ext cx="7772400" cy="1143000"/>
          </a:xfrm>
        </p:spPr>
        <p:txBody>
          <a:bodyPr/>
          <a:lstStyle/>
          <a:p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Louise Simpson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412776"/>
            <a:ext cx="8458200" cy="4114800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L.Simpson@theknowledgepartnership.com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Uk.theknowledgepartnership.com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www.theworld100.com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07977506722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9B9E55-20A2-45EF-884D-635FDA7BE654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05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B10C68-EFEA-4B9E-87FF-673328C951A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idx="1"/>
          </p:nvPr>
        </p:nvSpPr>
        <p:spPr/>
      </p:sp>
      <p:sp>
        <p:nvSpPr>
          <p:cNvPr id="12" name="Picture Placeholder 10"/>
          <p:cNvSpPr txBox="1">
            <a:spLocks/>
          </p:cNvSpPr>
          <p:nvPr/>
        </p:nvSpPr>
        <p:spPr bwMode="auto">
          <a:xfrm>
            <a:off x="1944688" y="765175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3" name="TextBox 2"/>
          <p:cNvSpPr txBox="1"/>
          <p:nvPr/>
        </p:nvSpPr>
        <p:spPr>
          <a:xfrm>
            <a:off x="128976" y="2795933"/>
            <a:ext cx="5941640" cy="378565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Indians are shunning Britain to study in America. The Times, 16 Nov. 2016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105272" y="0"/>
            <a:ext cx="8352928" cy="6663134"/>
          </a:xfrm>
          <a:prstGeom prst="ellipse">
            <a:avLst/>
          </a:prstGeom>
          <a:solidFill>
            <a:schemeClr val="bg2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/>
              <a:t>EU students will be put off the UK by post-BREXIT fee increases</a:t>
            </a:r>
            <a:endParaRPr kumimoji="0" lang="en-GB" sz="48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86" y="-2657"/>
            <a:ext cx="7363734" cy="778054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 bwMode="auto">
          <a:xfrm>
            <a:off x="877950" y="2107744"/>
            <a:ext cx="5683972" cy="4955389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4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REF – Impact.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/>
              <a:t>TEF.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4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Rankings.</a:t>
            </a:r>
          </a:p>
        </p:txBody>
      </p:sp>
    </p:spTree>
    <p:extLst>
      <p:ext uri="{BB962C8B-B14F-4D97-AF65-F5344CB8AC3E}">
        <p14:creationId xmlns:p14="http://schemas.microsoft.com/office/powerpoint/2010/main" val="117484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trying to get up the rankings is not enough</a:t>
            </a:r>
            <a:r>
              <a:rPr lang="en-GB" dirty="0">
                <a:latin typeface="Arial Black" panose="020B0A04020102020204" pitchFamily="34" charset="0"/>
              </a:rPr>
              <a:t/>
            </a:r>
            <a:br>
              <a:rPr lang="en-GB" dirty="0">
                <a:latin typeface="Arial Black" panose="020B0A04020102020204" pitchFamily="34" charset="0"/>
              </a:rPr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48999"/>
            <a:ext cx="3810000" cy="4114800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Finite places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Infinite national ambitions and budgets (China/Russia)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But limited reputation management skills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11700" y="1981200"/>
            <a:ext cx="3836764" cy="480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38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2120" y="2204864"/>
            <a:ext cx="5486400" cy="35814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DAB10C68-EFEA-4B9E-87FF-673328C951A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>So you must stand out on your own terms and be distinctive.</a:t>
            </a:r>
          </a:p>
        </p:txBody>
      </p:sp>
    </p:spTree>
    <p:extLst>
      <p:ext uri="{BB962C8B-B14F-4D97-AF65-F5344CB8AC3E}">
        <p14:creationId xmlns:p14="http://schemas.microsoft.com/office/powerpoint/2010/main" val="233196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272118"/>
            <a:ext cx="4189412" cy="5585882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Distinctiveness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3923928" y="1142472"/>
            <a:ext cx="3679131" cy="785282"/>
          </a:xfrm>
          <a:solidFill>
            <a:schemeClr val="bg2"/>
          </a:solidFill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“the quality or state of being different”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370994" y="1535113"/>
            <a:ext cx="4040188" cy="3951288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Sets you apart from competitors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Makes you memorable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Gives you a stronger market position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Protects you from market decline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Allows you to charge more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And attract better staff and students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B10C68-EFEA-4B9E-87FF-673328C951A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" t="1307" b="-1307"/>
          <a:stretch/>
        </p:blipFill>
        <p:spPr bwMode="auto">
          <a:xfrm>
            <a:off x="-45309" y="404664"/>
            <a:ext cx="9158275" cy="503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11560" y="5288340"/>
            <a:ext cx="8280920" cy="156966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200" dirty="0"/>
              <a:t>The rarer the commodity, the higher the price – if there are buyers willing to pay the price, confident of a return</a:t>
            </a:r>
          </a:p>
        </p:txBody>
      </p:sp>
    </p:spTree>
    <p:extLst>
      <p:ext uri="{BB962C8B-B14F-4D97-AF65-F5344CB8AC3E}">
        <p14:creationId xmlns:p14="http://schemas.microsoft.com/office/powerpoint/2010/main" val="420202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6" r="15096"/>
          <a:stretch>
            <a:fillRect/>
          </a:stretch>
        </p:blipFill>
        <p:spPr>
          <a:xfrm>
            <a:off x="102096" y="21906"/>
            <a:ext cx="8934400" cy="6700800"/>
          </a:xfrm>
        </p:spPr>
      </p:pic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3F9440-94B8-4F94-A0AF-7A89DB1F2622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41022209"/>
              </p:ext>
            </p:extLst>
          </p:nvPr>
        </p:nvGraphicFramePr>
        <p:xfrm>
          <a:off x="683569" y="3356992"/>
          <a:ext cx="8460432" cy="4208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47664" y="620688"/>
            <a:ext cx="6768752" cy="156966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7030A0"/>
                </a:solidFill>
              </a:rPr>
              <a:t>The Path to Distinctiveness</a:t>
            </a:r>
          </a:p>
        </p:txBody>
      </p:sp>
    </p:spTree>
    <p:extLst>
      <p:ext uri="{BB962C8B-B14F-4D97-AF65-F5344CB8AC3E}">
        <p14:creationId xmlns:p14="http://schemas.microsoft.com/office/powerpoint/2010/main" val="395662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theme/theme1.xml><?xml version="1.0" encoding="utf-8"?>
<a:theme xmlns:a="http://schemas.openxmlformats.org/drawingml/2006/main" name="Imperialinternalcomms3septppt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4B810"/>
      </a:accent1>
      <a:accent2>
        <a:srgbClr val="00007F"/>
      </a:accent2>
      <a:accent3>
        <a:srgbClr val="76923C"/>
      </a:accent3>
      <a:accent4>
        <a:srgbClr val="5F0060"/>
      </a:accent4>
      <a:accent5>
        <a:srgbClr val="C687CB"/>
      </a:accent5>
      <a:accent6>
        <a:srgbClr val="FE19FF"/>
      </a:accent6>
      <a:hlink>
        <a:srgbClr val="0000FF"/>
      </a:hlink>
      <a:folHlink>
        <a:srgbClr val="800080"/>
      </a:folHlink>
    </a:clrScheme>
    <a:fontScheme name="Imperialinternalcomms3septppt">
      <a:majorFont>
        <a:latin typeface="Arial Unicode MS"/>
        <a:ea typeface=""/>
        <a:cs typeface=""/>
      </a:majorFont>
      <a:minorFont>
        <a:latin typeface="Arial Unicode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8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8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Imperialinternalcomms3septpp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mperialinternalcomms3septpp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mperialinternalcomms3septpp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mperialinternalcomms3septpp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mperialinternalcomms3septpp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mperialinternalcomms3septpp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mperialinternalcomms3septpp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mperialinternalcomms3septpp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mperialinternalcomms3septpp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mperialinternalcomms3septpp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mperialinternalcomms3septpp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mperialinternalcomms3septpp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KP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1" id="{4C7E3F3F-6168-4B42-914B-532C2B047950}" vid="{19B37C1C-1070-426D-97C2-A9579847F7FB}"/>
    </a:ext>
  </a:extLst>
</a:theme>
</file>

<file path=ppt/theme/theme3.xml><?xml version="1.0" encoding="utf-8"?>
<a:theme xmlns:a="http://schemas.openxmlformats.org/drawingml/2006/main" name="1_TKP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glasgow Away Day PR for profs" id="{FD6BC647-96D4-4741-8F4B-EF3C70B414D4}" vid="{7155DFBD-F0FC-4CD5-9FA6-E63A86E4748C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Imperialinternalcomms3septppt</Template>
  <TotalTime>11315</TotalTime>
  <Words>844</Words>
  <Application>Microsoft Office PowerPoint</Application>
  <PresentationFormat>On-screen Show (4:3)</PresentationFormat>
  <Paragraphs>158</Paragraphs>
  <Slides>36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Imperialinternalcomms3septppt</vt:lpstr>
      <vt:lpstr>TKP Theme</vt:lpstr>
      <vt:lpstr>1_TKP Theme</vt:lpstr>
      <vt:lpstr>    Distinctiveness: the holy grail of HE marketing  The University of Manchester  Communications and Marketing Conference 2016    22 November 2016    Louise Simpson Director, The Knowledge Partnership  </vt:lpstr>
      <vt:lpstr>There be Dragons</vt:lpstr>
      <vt:lpstr>The Trouble with Universities</vt:lpstr>
      <vt:lpstr>PowerPoint Presentation</vt:lpstr>
      <vt:lpstr>Just trying to get up the rankings is not enough </vt:lpstr>
      <vt:lpstr> So you must stand out on your own terms and be distinctive.</vt:lpstr>
      <vt:lpstr>Distinctiveness</vt:lpstr>
      <vt:lpstr>PowerPoint Presentation</vt:lpstr>
      <vt:lpstr>PowerPoint Presentation</vt:lpstr>
      <vt:lpstr>1 Quest</vt:lpstr>
      <vt:lpstr>2 The Castle</vt:lpstr>
      <vt:lpstr>PowerPoint Presentation</vt:lpstr>
      <vt:lpstr>Glasgow University</vt:lpstr>
      <vt:lpstr>3. The Round Table</vt:lpstr>
      <vt:lpstr>4. Virtues and values</vt:lpstr>
      <vt:lpstr>NUS: international experience</vt:lpstr>
      <vt:lpstr>PowerPoint Presentation</vt:lpstr>
      <vt:lpstr>5 Heroic achievements</vt:lpstr>
      <vt:lpstr>American University: Political affairs</vt:lpstr>
      <vt:lpstr>PowerPoint Presentation</vt:lpstr>
      <vt:lpstr>PowerPoint Presentation</vt:lpstr>
      <vt:lpstr>6. Creating legends</vt:lpstr>
      <vt:lpstr>American University: Integrated communications</vt:lpstr>
      <vt:lpstr>The academic hero: Birmingham</vt:lpstr>
      <vt:lpstr>PowerPoint Presentation</vt:lpstr>
      <vt:lpstr>University of Western Sydney: video story telling</vt:lpstr>
      <vt:lpstr>Distinctiveness is about:</vt:lpstr>
      <vt:lpstr>Branding</vt:lpstr>
      <vt:lpstr>So is Manchester distinctive?</vt:lpstr>
      <vt:lpstr>Is the Manchester Quest well articulated?</vt:lpstr>
      <vt:lpstr>Communicating the Value?</vt:lpstr>
      <vt:lpstr>Does Manchester amplify its heroic achievements?</vt:lpstr>
      <vt:lpstr>Are you creating legends?</vt:lpstr>
      <vt:lpstr>What do you need to do to be more distinctive?</vt:lpstr>
      <vt:lpstr>The Knowledge Partnership</vt:lpstr>
      <vt:lpstr>Louise Simpson</vt:lpstr>
    </vt:vector>
  </TitlesOfParts>
  <Company>The Knowledge Partnership Ltd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Stakeholder Engagement Survey  University of Manchester  November 2007</dc:title>
  <dc:creator>Louise Simpson</dc:creator>
  <cp:lastModifiedBy>Milena Cimmarrusti-davila</cp:lastModifiedBy>
  <cp:revision>556</cp:revision>
  <cp:lastPrinted>2015-05-06T07:52:23Z</cp:lastPrinted>
  <dcterms:created xsi:type="dcterms:W3CDTF">2007-10-17T15:51:58Z</dcterms:created>
  <dcterms:modified xsi:type="dcterms:W3CDTF">2016-11-24T16:02:41Z</dcterms:modified>
</cp:coreProperties>
</file>