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3" r:id="rId7"/>
    <p:sldId id="264" r:id="rId8"/>
    <p:sldId id="261" r:id="rId9"/>
    <p:sldId id="265" r:id="rId10"/>
    <p:sldId id="266" r:id="rId11"/>
    <p:sldId id="262" r:id="rId12"/>
    <p:sldId id="267" r:id="rId13"/>
    <p:sldId id="268"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p:restoredTop sz="94665"/>
  </p:normalViewPr>
  <p:slideViewPr>
    <p:cSldViewPr>
      <p:cViewPr varScale="1">
        <p:scale>
          <a:sx n="109" d="100"/>
          <a:sy n="109" d="100"/>
        </p:scale>
        <p:origin x="167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
        <p:nvSpPr>
          <p:cNvPr id="8" name="TextBox 7"/>
          <p:cNvSpPr txBox="1"/>
          <p:nvPr userDrawn="1"/>
        </p:nvSpPr>
        <p:spPr>
          <a:xfrm>
            <a:off x="6516481" y="389930"/>
            <a:ext cx="2232248" cy="707886"/>
          </a:xfrm>
          <a:prstGeom prst="rect">
            <a:avLst/>
          </a:prstGeom>
          <a:noFill/>
          <a:ln w="19050">
            <a:solidFill>
              <a:schemeClr val="tx1"/>
            </a:solidFill>
          </a:ln>
        </p:spPr>
        <p:txBody>
          <a:bodyPr wrap="square" rtlCol="0">
            <a:spAutoFit/>
          </a:bodyPr>
          <a:lstStyle/>
          <a:p>
            <a:r>
              <a:rPr lang="en-GB" sz="2000" dirty="0"/>
              <a:t>From</a:t>
            </a:r>
            <a:r>
              <a:rPr lang="en-GB" sz="2000" baseline="0" dirty="0"/>
              <a:t> </a:t>
            </a:r>
            <a:r>
              <a:rPr lang="en-GB" sz="2000" b="1" baseline="0" dirty="0"/>
              <a:t>Prehistory</a:t>
            </a:r>
            <a:r>
              <a:rPr lang="en-GB" sz="2000" baseline="0" dirty="0"/>
              <a:t> to </a:t>
            </a:r>
            <a:r>
              <a:rPr lang="en-GB" sz="2000" b="1" baseline="0" dirty="0"/>
              <a:t>Primary Schools</a:t>
            </a:r>
            <a:endParaRPr lang="en-GB" sz="2000" b="1"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889" y="377036"/>
            <a:ext cx="1800200" cy="762516"/>
          </a:xfrm>
          <a:prstGeom prst="rect">
            <a:avLst/>
          </a:prstGeom>
        </p:spPr>
      </p:pic>
    </p:spTree>
    <p:extLst>
      <p:ext uri="{BB962C8B-B14F-4D97-AF65-F5344CB8AC3E}">
        <p14:creationId xmlns:p14="http://schemas.microsoft.com/office/powerpoint/2010/main" val="569216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3568314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2460993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1990133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3760263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418295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2561646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2766233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109604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2522873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3060832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560" y="2276872"/>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1"/>
            <a:ext cx="8229600" cy="37010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Box 6"/>
          <p:cNvSpPr txBox="1"/>
          <p:nvPr userDrawn="1"/>
        </p:nvSpPr>
        <p:spPr>
          <a:xfrm>
            <a:off x="6516481" y="389930"/>
            <a:ext cx="2232248" cy="707886"/>
          </a:xfrm>
          <a:prstGeom prst="rect">
            <a:avLst/>
          </a:prstGeom>
          <a:noFill/>
          <a:ln w="19050">
            <a:solidFill>
              <a:schemeClr val="tx1"/>
            </a:solidFill>
          </a:ln>
        </p:spPr>
        <p:txBody>
          <a:bodyPr wrap="square" rtlCol="0">
            <a:spAutoFit/>
          </a:bodyPr>
          <a:lstStyle/>
          <a:p>
            <a:r>
              <a:rPr lang="en-GB" sz="2000" dirty="0"/>
              <a:t>From</a:t>
            </a:r>
            <a:r>
              <a:rPr lang="en-GB" sz="2000" baseline="0" dirty="0"/>
              <a:t> </a:t>
            </a:r>
            <a:r>
              <a:rPr lang="en-GB" sz="2000" b="1" baseline="0" dirty="0"/>
              <a:t>Prehistory</a:t>
            </a:r>
            <a:r>
              <a:rPr lang="en-GB" sz="2000" baseline="0" dirty="0"/>
              <a:t> to </a:t>
            </a:r>
            <a:r>
              <a:rPr lang="en-GB" sz="2000" b="1" baseline="0" dirty="0"/>
              <a:t>Primary Schools</a:t>
            </a:r>
            <a:endParaRPr lang="en-GB" sz="2000" b="1" dirty="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7889" y="377036"/>
            <a:ext cx="1800200" cy="762516"/>
          </a:xfrm>
          <a:prstGeom prst="rect">
            <a:avLst/>
          </a:prstGeom>
        </p:spPr>
      </p:pic>
      <p:sp>
        <p:nvSpPr>
          <p:cNvPr id="10" name="Rectangle 9"/>
          <p:cNvSpPr/>
          <p:nvPr userDrawn="1"/>
        </p:nvSpPr>
        <p:spPr>
          <a:xfrm>
            <a:off x="4570704" y="6117012"/>
            <a:ext cx="1323509"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userDrawn="1"/>
        </p:nvSpPr>
        <p:spPr>
          <a:xfrm>
            <a:off x="5894214" y="6117012"/>
            <a:ext cx="1319780"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7213993" y="6117012"/>
            <a:ext cx="11744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userDrawn="1"/>
        </p:nvSpPr>
        <p:spPr>
          <a:xfrm>
            <a:off x="683567" y="6117012"/>
            <a:ext cx="3887136" cy="288032"/>
          </a:xfrm>
          <a:prstGeom prst="rect">
            <a:avLst/>
          </a:prstGeom>
          <a:gradFill>
            <a:gsLst>
              <a:gs pos="0">
                <a:srgbClr val="FFF200">
                  <a:alpha val="32000"/>
                </a:srgbClr>
              </a:gs>
              <a:gs pos="93744">
                <a:srgbClr val="FF3200">
                  <a:alpha val="61000"/>
                </a:srgbClr>
              </a:gs>
              <a:gs pos="84000">
                <a:srgbClr val="FF7A00">
                  <a:alpha val="72000"/>
                </a:srgbClr>
              </a:gs>
              <a:gs pos="100000">
                <a:srgbClr val="FF0300"/>
              </a:gs>
              <a:gs pos="100000">
                <a:srgbClr val="4D0808"/>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userDrawn="1"/>
        </p:nvSpPr>
        <p:spPr>
          <a:xfrm>
            <a:off x="321837" y="6405044"/>
            <a:ext cx="936104" cy="338554"/>
          </a:xfrm>
          <a:prstGeom prst="rect">
            <a:avLst/>
          </a:prstGeom>
          <a:noFill/>
        </p:spPr>
        <p:txBody>
          <a:bodyPr wrap="square" rtlCol="0">
            <a:spAutoFit/>
          </a:bodyPr>
          <a:lstStyle/>
          <a:p>
            <a:r>
              <a:rPr lang="en-GB" sz="1600" dirty="0"/>
              <a:t>9600 BC</a:t>
            </a:r>
          </a:p>
        </p:txBody>
      </p:sp>
      <p:sp>
        <p:nvSpPr>
          <p:cNvPr id="20" name="TextBox 19"/>
          <p:cNvSpPr txBox="1"/>
          <p:nvPr userDrawn="1"/>
        </p:nvSpPr>
        <p:spPr>
          <a:xfrm>
            <a:off x="4102652" y="6405044"/>
            <a:ext cx="936104" cy="338554"/>
          </a:xfrm>
          <a:prstGeom prst="rect">
            <a:avLst/>
          </a:prstGeom>
          <a:noFill/>
        </p:spPr>
        <p:txBody>
          <a:bodyPr wrap="square" rtlCol="0">
            <a:spAutoFit/>
          </a:bodyPr>
          <a:lstStyle/>
          <a:p>
            <a:r>
              <a:rPr lang="en-GB" sz="1600" dirty="0"/>
              <a:t>4000 BC</a:t>
            </a:r>
          </a:p>
        </p:txBody>
      </p:sp>
      <p:sp>
        <p:nvSpPr>
          <p:cNvPr id="21" name="TextBox 20"/>
          <p:cNvSpPr txBox="1"/>
          <p:nvPr userDrawn="1"/>
        </p:nvSpPr>
        <p:spPr>
          <a:xfrm>
            <a:off x="5426162" y="6405044"/>
            <a:ext cx="936104" cy="338554"/>
          </a:xfrm>
          <a:prstGeom prst="rect">
            <a:avLst/>
          </a:prstGeom>
          <a:noFill/>
        </p:spPr>
        <p:txBody>
          <a:bodyPr wrap="square" rtlCol="0">
            <a:spAutoFit/>
          </a:bodyPr>
          <a:lstStyle/>
          <a:p>
            <a:r>
              <a:rPr lang="en-GB" sz="1600" dirty="0"/>
              <a:t>2400 BC</a:t>
            </a:r>
          </a:p>
        </p:txBody>
      </p:sp>
      <p:sp>
        <p:nvSpPr>
          <p:cNvPr id="22" name="TextBox 21"/>
          <p:cNvSpPr txBox="1"/>
          <p:nvPr userDrawn="1"/>
        </p:nvSpPr>
        <p:spPr>
          <a:xfrm>
            <a:off x="6745941" y="6405044"/>
            <a:ext cx="936104" cy="338554"/>
          </a:xfrm>
          <a:prstGeom prst="rect">
            <a:avLst/>
          </a:prstGeom>
          <a:noFill/>
        </p:spPr>
        <p:txBody>
          <a:bodyPr wrap="square" rtlCol="0">
            <a:spAutoFit/>
          </a:bodyPr>
          <a:lstStyle/>
          <a:p>
            <a:pPr algn="ctr"/>
            <a:r>
              <a:rPr lang="en-GB" sz="1600" dirty="0"/>
              <a:t>800 BC</a:t>
            </a:r>
          </a:p>
        </p:txBody>
      </p:sp>
      <p:sp>
        <p:nvSpPr>
          <p:cNvPr id="23" name="TextBox 22"/>
          <p:cNvSpPr txBox="1"/>
          <p:nvPr userDrawn="1"/>
        </p:nvSpPr>
        <p:spPr>
          <a:xfrm>
            <a:off x="7920373" y="6405044"/>
            <a:ext cx="936104" cy="338554"/>
          </a:xfrm>
          <a:prstGeom prst="rect">
            <a:avLst/>
          </a:prstGeom>
          <a:noFill/>
        </p:spPr>
        <p:txBody>
          <a:bodyPr wrap="square" rtlCol="0">
            <a:spAutoFit/>
          </a:bodyPr>
          <a:lstStyle/>
          <a:p>
            <a:pPr algn="ctr"/>
            <a:r>
              <a:rPr lang="en-GB" sz="1600" dirty="0"/>
              <a:t>43 AD</a:t>
            </a:r>
          </a:p>
        </p:txBody>
      </p:sp>
      <p:sp>
        <p:nvSpPr>
          <p:cNvPr id="25" name="TextBox 24"/>
          <p:cNvSpPr txBox="1"/>
          <p:nvPr userDrawn="1"/>
        </p:nvSpPr>
        <p:spPr>
          <a:xfrm>
            <a:off x="2069073" y="6103349"/>
            <a:ext cx="1116124" cy="338554"/>
          </a:xfrm>
          <a:prstGeom prst="rect">
            <a:avLst/>
          </a:prstGeom>
          <a:noFill/>
        </p:spPr>
        <p:txBody>
          <a:bodyPr wrap="square" rtlCol="0">
            <a:spAutoFit/>
          </a:bodyPr>
          <a:lstStyle/>
          <a:p>
            <a:pPr algn="ctr"/>
            <a:r>
              <a:rPr lang="en-GB" sz="1600" b="1" dirty="0"/>
              <a:t>Mesolithic</a:t>
            </a:r>
          </a:p>
        </p:txBody>
      </p:sp>
      <p:sp>
        <p:nvSpPr>
          <p:cNvPr id="26" name="TextBox 25"/>
          <p:cNvSpPr txBox="1"/>
          <p:nvPr userDrawn="1"/>
        </p:nvSpPr>
        <p:spPr>
          <a:xfrm>
            <a:off x="4674396" y="6103349"/>
            <a:ext cx="1116124" cy="338554"/>
          </a:xfrm>
          <a:prstGeom prst="rect">
            <a:avLst/>
          </a:prstGeom>
          <a:noFill/>
        </p:spPr>
        <p:txBody>
          <a:bodyPr wrap="square" rtlCol="0">
            <a:spAutoFit/>
          </a:bodyPr>
          <a:lstStyle/>
          <a:p>
            <a:pPr algn="ctr"/>
            <a:r>
              <a:rPr lang="en-GB" sz="1600" dirty="0"/>
              <a:t>Neolithic</a:t>
            </a:r>
          </a:p>
        </p:txBody>
      </p:sp>
      <p:sp>
        <p:nvSpPr>
          <p:cNvPr id="27" name="TextBox 26"/>
          <p:cNvSpPr txBox="1"/>
          <p:nvPr userDrawn="1"/>
        </p:nvSpPr>
        <p:spPr>
          <a:xfrm>
            <a:off x="5996042" y="6091751"/>
            <a:ext cx="1116124" cy="338554"/>
          </a:xfrm>
          <a:prstGeom prst="rect">
            <a:avLst/>
          </a:prstGeom>
          <a:noFill/>
        </p:spPr>
        <p:txBody>
          <a:bodyPr wrap="square" rtlCol="0">
            <a:spAutoFit/>
          </a:bodyPr>
          <a:lstStyle/>
          <a:p>
            <a:pPr algn="ctr"/>
            <a:r>
              <a:rPr lang="en-GB" sz="1600" dirty="0"/>
              <a:t>Bronze Age</a:t>
            </a:r>
          </a:p>
        </p:txBody>
      </p:sp>
      <p:sp>
        <p:nvSpPr>
          <p:cNvPr id="28" name="TextBox 27"/>
          <p:cNvSpPr txBox="1"/>
          <p:nvPr userDrawn="1"/>
        </p:nvSpPr>
        <p:spPr>
          <a:xfrm>
            <a:off x="7243147" y="6091751"/>
            <a:ext cx="1116124" cy="338554"/>
          </a:xfrm>
          <a:prstGeom prst="rect">
            <a:avLst/>
          </a:prstGeom>
          <a:noFill/>
        </p:spPr>
        <p:txBody>
          <a:bodyPr wrap="square" rtlCol="0">
            <a:spAutoFit/>
          </a:bodyPr>
          <a:lstStyle/>
          <a:p>
            <a:pPr algn="ctr"/>
            <a:r>
              <a:rPr lang="en-GB" sz="1600" dirty="0"/>
              <a:t>Iron Age</a:t>
            </a:r>
          </a:p>
        </p:txBody>
      </p:sp>
      <p:sp>
        <p:nvSpPr>
          <p:cNvPr id="4" name="TextBox 3"/>
          <p:cNvSpPr txBox="1"/>
          <p:nvPr userDrawn="1"/>
        </p:nvSpPr>
        <p:spPr>
          <a:xfrm>
            <a:off x="2411760" y="836712"/>
            <a:ext cx="3950506" cy="646331"/>
          </a:xfrm>
          <a:prstGeom prst="rect">
            <a:avLst/>
          </a:prstGeom>
          <a:noFill/>
        </p:spPr>
        <p:txBody>
          <a:bodyPr wrap="square" rtlCol="0">
            <a:spAutoFit/>
          </a:bodyPr>
          <a:lstStyle/>
          <a:p>
            <a:pPr algn="ctr"/>
            <a:r>
              <a:rPr lang="en-GB" sz="3600" b="1" dirty="0"/>
              <a:t>The Mesolithic</a:t>
            </a:r>
          </a:p>
        </p:txBody>
      </p:sp>
    </p:spTree>
    <p:extLst>
      <p:ext uri="{BB962C8B-B14F-4D97-AF65-F5344CB8AC3E}">
        <p14:creationId xmlns:p14="http://schemas.microsoft.com/office/powerpoint/2010/main" val="3444716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hyperlink" Target="https://www.youtube.com/watch?v=uzh4qZzKYug"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ww.nationaltrust.org.uk/formby/features/prehistoric-footprints-at-formby" TargetMode="External"/><Relationship Id="rId3" Type="http://schemas.openxmlformats.org/officeDocument/2006/relationships/hyperlink" Target="https://sketchfab.com/3d-models/reconstruction-of-mesolithic-hut-at-swifterkamp-565c3f2695054ec796812e88c0edde08" TargetMode="External"/><Relationship Id="rId7" Type="http://schemas.openxmlformats.org/officeDocument/2006/relationships/hyperlink" Target="https://www.bmimages.com/preview.asp?image=00124144001" TargetMode="External"/><Relationship Id="rId2" Type="http://schemas.openxmlformats.org/officeDocument/2006/relationships/hyperlink" Target="https://www.youtube.com/watch?v=uzh4qZzKYug" TargetMode="External"/><Relationship Id="rId1" Type="http://schemas.openxmlformats.org/officeDocument/2006/relationships/slideLayout" Target="../slideLayouts/slideLayout2.xml"/><Relationship Id="rId6" Type="http://schemas.openxmlformats.org/officeDocument/2006/relationships/hyperlink" Target="http://www.starcarr.com/headdresses.html" TargetMode="External"/><Relationship Id="rId5" Type="http://schemas.openxmlformats.org/officeDocument/2006/relationships/hyperlink" Target="http://www.starcarr.com/" TargetMode="External"/><Relationship Id="rId4" Type="http://schemas.openxmlformats.org/officeDocument/2006/relationships/hyperlink" Target="http://www.starcarr.com/pendant.html" TargetMode="External"/><Relationship Id="rId9" Type="http://schemas.openxmlformats.org/officeDocument/2006/relationships/hyperlink" Target="https://www.nationaltrust.org.uk/formby/documents/a-guide-for-the-footprint-detective.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sketchfab.com/3d-models/reconstruction-of-mesolithic-hut-at-swifterkamp-565c3f2695054ec796812e88c0edde08" TargetMode="External"/><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6241" y="2060848"/>
            <a:ext cx="7920880" cy="2736304"/>
          </a:xfrm>
        </p:spPr>
        <p:txBody>
          <a:bodyPr>
            <a:normAutofit/>
          </a:bodyPr>
          <a:lstStyle/>
          <a:p>
            <a:pPr marL="457200" indent="-457200" algn="l">
              <a:buFont typeface="Arial" panose="020B0604020202020204" pitchFamily="34" charset="0"/>
              <a:buChar char="•"/>
            </a:pPr>
            <a:r>
              <a:rPr lang="en-GB" dirty="0">
                <a:solidFill>
                  <a:schemeClr val="tx1"/>
                </a:solidFill>
              </a:rPr>
              <a:t>The Mesolithic began in 9600 BC (or 11,600 years ago), at the end of the last Ice Age</a:t>
            </a:r>
          </a:p>
          <a:p>
            <a:pPr marL="457200" indent="-457200" algn="l">
              <a:buFont typeface="Arial" panose="020B0604020202020204" pitchFamily="34" charset="0"/>
              <a:buChar char="•"/>
            </a:pPr>
            <a:r>
              <a:rPr lang="en-GB" dirty="0">
                <a:solidFill>
                  <a:schemeClr val="tx1"/>
                </a:solidFill>
              </a:rPr>
              <a:t>The Mesolithic ended in 4000 BC (or 6000 years ago)</a:t>
            </a:r>
          </a:p>
          <a:p>
            <a:pPr marL="457200" indent="-457200" algn="l">
              <a:buFont typeface="Arial" panose="020B0604020202020204" pitchFamily="34" charset="0"/>
              <a:buChar char="•"/>
            </a:pPr>
            <a:r>
              <a:rPr lang="en-GB" dirty="0">
                <a:solidFill>
                  <a:schemeClr val="tx1"/>
                </a:solidFill>
              </a:rPr>
              <a:t>This period is nearly 6000 years long!</a:t>
            </a:r>
          </a:p>
        </p:txBody>
      </p:sp>
      <p:sp>
        <p:nvSpPr>
          <p:cNvPr id="4" name="Subtitle 2"/>
          <p:cNvSpPr txBox="1">
            <a:spLocks/>
          </p:cNvSpPr>
          <p:nvPr/>
        </p:nvSpPr>
        <p:spPr>
          <a:xfrm>
            <a:off x="755576" y="1472580"/>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u="sng" dirty="0">
                <a:solidFill>
                  <a:schemeClr val="tx1"/>
                </a:solidFill>
              </a:rPr>
              <a:t>When was it?</a:t>
            </a:r>
          </a:p>
        </p:txBody>
      </p:sp>
      <p:cxnSp>
        <p:nvCxnSpPr>
          <p:cNvPr id="7" name="Straight Arrow Connector 6"/>
          <p:cNvCxnSpPr/>
          <p:nvPr/>
        </p:nvCxnSpPr>
        <p:spPr>
          <a:xfrm flipH="1">
            <a:off x="2771800" y="4797152"/>
            <a:ext cx="1800200" cy="115212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471877" y="4797152"/>
            <a:ext cx="2592734" cy="1200329"/>
          </a:xfrm>
          <a:prstGeom prst="rect">
            <a:avLst/>
          </a:prstGeom>
          <a:noFill/>
        </p:spPr>
        <p:txBody>
          <a:bodyPr wrap="square" rtlCol="0">
            <a:spAutoFit/>
          </a:bodyPr>
          <a:lstStyle/>
          <a:p>
            <a:pPr algn="ctr"/>
            <a:r>
              <a:rPr lang="en-GB" dirty="0" smtClean="0">
                <a:solidFill>
                  <a:schemeClr val="bg1"/>
                </a:solidFill>
              </a:rPr>
              <a:t>How do we know how old things are? Watch the ‘How old are things’ video!</a:t>
            </a:r>
            <a:endParaRPr lang="en-GB" dirty="0">
              <a:solidFill>
                <a:schemeClr val="bg1"/>
              </a:solidFill>
            </a:endParaRPr>
          </a:p>
        </p:txBody>
      </p:sp>
    </p:spTree>
    <p:extLst>
      <p:ext uri="{BB962C8B-B14F-4D97-AF65-F5344CB8AC3E}">
        <p14:creationId xmlns:p14="http://schemas.microsoft.com/office/powerpoint/2010/main" val="2006772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8229600" cy="720080"/>
          </a:xfrm>
        </p:spPr>
        <p:txBody>
          <a:bodyPr>
            <a:normAutofit/>
          </a:bodyPr>
          <a:lstStyle/>
          <a:p>
            <a:pPr algn="l"/>
            <a:r>
              <a:rPr lang="en-GB" sz="3200" u="sng" dirty="0"/>
              <a:t>Mesolithic technology</a:t>
            </a:r>
          </a:p>
        </p:txBody>
      </p:sp>
      <p:sp>
        <p:nvSpPr>
          <p:cNvPr id="3" name="Content Placeholder 2"/>
          <p:cNvSpPr>
            <a:spLocks noGrp="1"/>
          </p:cNvSpPr>
          <p:nvPr>
            <p:ph idx="1"/>
          </p:nvPr>
        </p:nvSpPr>
        <p:spPr>
          <a:xfrm>
            <a:off x="467544" y="2204864"/>
            <a:ext cx="4464496" cy="3672408"/>
          </a:xfrm>
        </p:spPr>
        <p:txBody>
          <a:bodyPr>
            <a:normAutofit fontScale="92500"/>
          </a:bodyPr>
          <a:lstStyle/>
          <a:p>
            <a:r>
              <a:rPr lang="en-GB" sz="2200" dirty="0"/>
              <a:t>Some of the most exciting Mesolithic artefacts are made from animal bone and antler - have a look at your 3D printed barbed antler point!</a:t>
            </a:r>
          </a:p>
          <a:p>
            <a:r>
              <a:rPr lang="en-GB" sz="2200" dirty="0"/>
              <a:t>At Star </a:t>
            </a:r>
            <a:r>
              <a:rPr lang="en-GB" sz="2200" dirty="0" err="1"/>
              <a:t>Carr</a:t>
            </a:r>
            <a:r>
              <a:rPr lang="en-GB" sz="2200" dirty="0"/>
              <a:t>, people made red deer skulls into head dresses, masks or hunting disguises.</a:t>
            </a:r>
          </a:p>
          <a:p>
            <a:r>
              <a:rPr lang="en-GB" sz="2200" dirty="0"/>
              <a:t>Not all artefacts were ‘tools’ - at Star </a:t>
            </a:r>
            <a:r>
              <a:rPr lang="en-GB" sz="2200" dirty="0" err="1"/>
              <a:t>Carr</a:t>
            </a:r>
            <a:r>
              <a:rPr lang="en-GB" sz="2200" dirty="0"/>
              <a:t>, archaeologists found beads, including an engraved pendant - look at the 3D model of it </a:t>
            </a:r>
            <a:r>
              <a:rPr lang="en-GB" sz="2200" dirty="0">
                <a:hlinkClick r:id="rId2"/>
              </a:rPr>
              <a:t>here</a:t>
            </a:r>
            <a:r>
              <a:rPr lang="en-GB" sz="2200" dirty="0"/>
              <a:t>.</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764311"/>
            <a:ext cx="4102943" cy="62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4499992" y="2492896"/>
            <a:ext cx="1440160" cy="54006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4540" y="2492896"/>
            <a:ext cx="2502933" cy="214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9356" y="4149080"/>
            <a:ext cx="2097789" cy="1900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471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8229600" cy="720080"/>
          </a:xfrm>
        </p:spPr>
        <p:txBody>
          <a:bodyPr>
            <a:normAutofit/>
          </a:bodyPr>
          <a:lstStyle/>
          <a:p>
            <a:pPr algn="l"/>
            <a:r>
              <a:rPr lang="en-GB" sz="3200" u="sng" dirty="0"/>
              <a:t>What did they believe?</a:t>
            </a:r>
          </a:p>
        </p:txBody>
      </p:sp>
      <p:sp>
        <p:nvSpPr>
          <p:cNvPr id="3" name="Content Placeholder 2"/>
          <p:cNvSpPr>
            <a:spLocks noGrp="1"/>
          </p:cNvSpPr>
          <p:nvPr>
            <p:ph idx="1"/>
          </p:nvPr>
        </p:nvSpPr>
        <p:spPr>
          <a:xfrm>
            <a:off x="467544" y="2204864"/>
            <a:ext cx="8229600" cy="3672408"/>
          </a:xfrm>
        </p:spPr>
        <p:txBody>
          <a:bodyPr/>
          <a:lstStyle/>
          <a:p>
            <a:r>
              <a:rPr lang="en-GB" dirty="0"/>
              <a:t>How did Mesolithic people treat their dead? Did they bury or cremate them like we do?</a:t>
            </a:r>
          </a:p>
          <a:p>
            <a:r>
              <a:rPr lang="en-GB" dirty="0"/>
              <a:t>What did Mesolithic people think about animals?</a:t>
            </a:r>
          </a:p>
          <a:p>
            <a:r>
              <a:rPr lang="en-GB" dirty="0"/>
              <a:t>Do you think Mesolithic people believed in gods?</a:t>
            </a:r>
          </a:p>
        </p:txBody>
      </p:sp>
    </p:spTree>
    <p:extLst>
      <p:ext uri="{BB962C8B-B14F-4D97-AF65-F5344CB8AC3E}">
        <p14:creationId xmlns:p14="http://schemas.microsoft.com/office/powerpoint/2010/main" val="1814110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8229600" cy="720080"/>
          </a:xfrm>
        </p:spPr>
        <p:txBody>
          <a:bodyPr>
            <a:normAutofit/>
          </a:bodyPr>
          <a:lstStyle/>
          <a:p>
            <a:pPr algn="l"/>
            <a:r>
              <a:rPr lang="en-GB" sz="3200" u="sng" dirty="0"/>
              <a:t>What did they believe?</a:t>
            </a:r>
          </a:p>
        </p:txBody>
      </p:sp>
      <p:sp>
        <p:nvSpPr>
          <p:cNvPr id="3" name="Content Placeholder 2"/>
          <p:cNvSpPr>
            <a:spLocks noGrp="1"/>
          </p:cNvSpPr>
          <p:nvPr>
            <p:ph idx="1"/>
          </p:nvPr>
        </p:nvSpPr>
        <p:spPr>
          <a:xfrm>
            <a:off x="467544" y="2204864"/>
            <a:ext cx="5112568" cy="3672408"/>
          </a:xfrm>
        </p:spPr>
        <p:txBody>
          <a:bodyPr>
            <a:normAutofit lnSpcReduction="10000"/>
          </a:bodyPr>
          <a:lstStyle/>
          <a:p>
            <a:r>
              <a:rPr lang="en-GB" sz="2200" dirty="0"/>
              <a:t>Like us, Mesolithic people buried and cremated their dead. But they also ‘disarticulated’ them.</a:t>
            </a:r>
          </a:p>
          <a:p>
            <a:r>
              <a:rPr lang="en-GB" sz="2200" dirty="0"/>
              <a:t>People would keep parts of skeletons as they moved around - perhaps as reminders of family and friends. But they may have been thought to still be ‘alive’, with a soul or spirit.</a:t>
            </a:r>
          </a:p>
          <a:p>
            <a:r>
              <a:rPr lang="en-GB" sz="2200" dirty="0"/>
              <a:t>They were placed in ‘special’ areas, like caves, rivers, lakes and islands (which you can see in the comic!).</a:t>
            </a:r>
          </a:p>
          <a:p>
            <a:endParaRPr lang="en-GB" sz="2200" dirty="0"/>
          </a:p>
        </p:txBody>
      </p:sp>
      <p:pic>
        <p:nvPicPr>
          <p:cNvPr id="5" name="Picture 4">
            <a:extLst>
              <a:ext uri="{FF2B5EF4-FFF2-40B4-BE49-F238E27FC236}">
                <a16:creationId xmlns:a16="http://schemas.microsoft.com/office/drawing/2014/main" id="{BAAAF77C-02F4-D548-B447-6D48F09356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07" t="37027" r="68131" b="38457"/>
          <a:stretch/>
        </p:blipFill>
        <p:spPr>
          <a:xfrm>
            <a:off x="5527128" y="1412776"/>
            <a:ext cx="1781176" cy="2090392"/>
          </a:xfrm>
          <a:prstGeom prst="rect">
            <a:avLst/>
          </a:prstGeom>
        </p:spPr>
      </p:pic>
      <p:pic>
        <p:nvPicPr>
          <p:cNvPr id="9" name="Picture 8">
            <a:extLst>
              <a:ext uri="{FF2B5EF4-FFF2-40B4-BE49-F238E27FC236}">
                <a16:creationId xmlns:a16="http://schemas.microsoft.com/office/drawing/2014/main" id="{960D943C-FA2E-FC4A-9002-F6BA1E590C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89" t="55250" r="42431" b="11151"/>
          <a:stretch/>
        </p:blipFill>
        <p:spPr>
          <a:xfrm>
            <a:off x="6575709" y="3248371"/>
            <a:ext cx="2568292" cy="2628901"/>
          </a:xfrm>
          <a:prstGeom prst="rect">
            <a:avLst/>
          </a:prstGeom>
        </p:spPr>
      </p:pic>
    </p:spTree>
    <p:extLst>
      <p:ext uri="{BB962C8B-B14F-4D97-AF65-F5344CB8AC3E}">
        <p14:creationId xmlns:p14="http://schemas.microsoft.com/office/powerpoint/2010/main" val="3329784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254" y="1295797"/>
            <a:ext cx="8229600" cy="720080"/>
          </a:xfrm>
        </p:spPr>
        <p:txBody>
          <a:bodyPr>
            <a:normAutofit/>
          </a:bodyPr>
          <a:lstStyle/>
          <a:p>
            <a:pPr algn="l"/>
            <a:r>
              <a:rPr lang="en-GB" sz="3200" u="sng" dirty="0"/>
              <a:t>What did they believe?</a:t>
            </a:r>
          </a:p>
        </p:txBody>
      </p:sp>
      <p:sp>
        <p:nvSpPr>
          <p:cNvPr id="3" name="Content Placeholder 2"/>
          <p:cNvSpPr>
            <a:spLocks noGrp="1"/>
          </p:cNvSpPr>
          <p:nvPr>
            <p:ph idx="1"/>
          </p:nvPr>
        </p:nvSpPr>
        <p:spPr>
          <a:xfrm>
            <a:off x="453254" y="1916832"/>
            <a:ext cx="4536504" cy="3672408"/>
          </a:xfrm>
        </p:spPr>
        <p:txBody>
          <a:bodyPr>
            <a:noAutofit/>
          </a:bodyPr>
          <a:lstStyle/>
          <a:p>
            <a:r>
              <a:rPr lang="en-GB" sz="2200" dirty="0"/>
              <a:t>There are hunter-gatherer groups that still live in remote areas of the world today. They believe in spirits that look after or guard animals, plants and other things in the environment. Mesolithic people might also have thought this.</a:t>
            </a:r>
          </a:p>
          <a:p>
            <a:r>
              <a:rPr lang="en-GB" sz="2200" dirty="0"/>
              <a:t>Humans must have good relationships with these spirits - the Star </a:t>
            </a:r>
            <a:r>
              <a:rPr lang="en-GB" sz="2200" dirty="0" err="1"/>
              <a:t>Carr</a:t>
            </a:r>
            <a:r>
              <a:rPr lang="en-GB" sz="2200" dirty="0"/>
              <a:t> ‘frontlets’ might have been part of a ceremony that helped people talk to these spirits.</a:t>
            </a:r>
          </a:p>
          <a:p>
            <a:endParaRPr lang="en-GB" sz="2200" dirty="0"/>
          </a:p>
        </p:txBody>
      </p:sp>
      <p:pic>
        <p:nvPicPr>
          <p:cNvPr id="5" name="Picture 4">
            <a:extLst>
              <a:ext uri="{FF2B5EF4-FFF2-40B4-BE49-F238E27FC236}">
                <a16:creationId xmlns:a16="http://schemas.microsoft.com/office/drawing/2014/main" id="{9CACD759-C6A5-D041-A849-63DB75048F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937" t="25913" r="-1399" b="26838"/>
          <a:stretch/>
        </p:blipFill>
        <p:spPr>
          <a:xfrm>
            <a:off x="4932040" y="1484784"/>
            <a:ext cx="2743040" cy="3024336"/>
          </a:xfrm>
          <a:prstGeom prst="rect">
            <a:avLst/>
          </a:prstGeom>
        </p:spPr>
      </p:pic>
      <p:pic>
        <p:nvPicPr>
          <p:cNvPr id="7" name="Picture 6">
            <a:extLst>
              <a:ext uri="{FF2B5EF4-FFF2-40B4-BE49-F238E27FC236}">
                <a16:creationId xmlns:a16="http://schemas.microsoft.com/office/drawing/2014/main" id="{C0B7F92D-254F-4242-B85A-AEF291837EE7}"/>
              </a:ext>
            </a:extLst>
          </p:cNvPr>
          <p:cNvPicPr>
            <a:picLocks noChangeAspect="1"/>
          </p:cNvPicPr>
          <p:nvPr/>
        </p:nvPicPr>
        <p:blipFill rotWithShape="1">
          <a:blip r:embed="rId3">
            <a:extLst>
              <a:ext uri="{28A0092B-C50C-407E-A947-70E740481C1C}">
                <a14:useLocalDpi xmlns:a14="http://schemas.microsoft.com/office/drawing/2010/main" val="0"/>
              </a:ext>
            </a:extLst>
          </a:blip>
          <a:srcRect l="70376" t="74549" r="4781" b="4451"/>
          <a:stretch/>
        </p:blipFill>
        <p:spPr>
          <a:xfrm>
            <a:off x="6876256" y="3473971"/>
            <a:ext cx="2032304" cy="2448272"/>
          </a:xfrm>
          <a:prstGeom prst="rect">
            <a:avLst/>
          </a:prstGeom>
        </p:spPr>
      </p:pic>
    </p:spTree>
    <p:extLst>
      <p:ext uri="{BB962C8B-B14F-4D97-AF65-F5344CB8AC3E}">
        <p14:creationId xmlns:p14="http://schemas.microsoft.com/office/powerpoint/2010/main" val="3329784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8229600" cy="720080"/>
          </a:xfrm>
        </p:spPr>
        <p:txBody>
          <a:bodyPr>
            <a:normAutofit/>
          </a:bodyPr>
          <a:lstStyle/>
          <a:p>
            <a:pPr algn="l"/>
            <a:r>
              <a:rPr lang="en-GB" sz="3200" dirty="0"/>
              <a:t>Digital Resources</a:t>
            </a:r>
          </a:p>
        </p:txBody>
      </p:sp>
      <p:sp>
        <p:nvSpPr>
          <p:cNvPr id="3" name="Content Placeholder 2"/>
          <p:cNvSpPr>
            <a:spLocks noGrp="1"/>
          </p:cNvSpPr>
          <p:nvPr>
            <p:ph idx="1"/>
          </p:nvPr>
        </p:nvSpPr>
        <p:spPr>
          <a:xfrm>
            <a:off x="467544" y="2204864"/>
            <a:ext cx="8229600" cy="3672408"/>
          </a:xfrm>
        </p:spPr>
        <p:txBody>
          <a:bodyPr>
            <a:normAutofit/>
          </a:bodyPr>
          <a:lstStyle/>
          <a:p>
            <a:pPr marL="0" indent="0">
              <a:buNone/>
            </a:pPr>
            <a:r>
              <a:rPr lang="en-GB" sz="1100" u="sng" dirty="0"/>
              <a:t>3D Scans</a:t>
            </a:r>
          </a:p>
          <a:p>
            <a:pPr marL="0" indent="0">
              <a:buNone/>
            </a:pPr>
            <a:r>
              <a:rPr lang="en-GB" sz="1100" dirty="0"/>
              <a:t>Star </a:t>
            </a:r>
            <a:r>
              <a:rPr lang="en-GB" sz="1100" dirty="0" err="1"/>
              <a:t>Carr</a:t>
            </a:r>
            <a:r>
              <a:rPr lang="en-GB" sz="1100" dirty="0"/>
              <a:t> Pendant: </a:t>
            </a:r>
            <a:r>
              <a:rPr lang="en-GB" sz="1100" dirty="0">
                <a:hlinkClick r:id="rId2"/>
              </a:rPr>
              <a:t>https://www.youtube.com/watch?v=uzh4qZzKYug</a:t>
            </a:r>
            <a:endParaRPr lang="en-GB" sz="1100" dirty="0"/>
          </a:p>
          <a:p>
            <a:pPr marL="0" indent="0">
              <a:buNone/>
            </a:pPr>
            <a:r>
              <a:rPr lang="en-GB" sz="1100" dirty="0"/>
              <a:t>Mesolithic structure: </a:t>
            </a:r>
            <a:r>
              <a:rPr lang="en-GB" sz="1100" dirty="0">
                <a:hlinkClick r:id="rId3"/>
              </a:rPr>
              <a:t>https://</a:t>
            </a:r>
            <a:r>
              <a:rPr lang="en-GB" sz="1100" dirty="0" smtClean="0">
                <a:hlinkClick r:id="rId3"/>
              </a:rPr>
              <a:t>sketchfab.com/3d-models/reconstruction-of-mesolithic-hut-at-swifterkamp-565c3f2695054ec796812e88c0edde08</a:t>
            </a:r>
            <a:endParaRPr lang="en-GB" sz="1100" dirty="0" smtClean="0"/>
          </a:p>
          <a:p>
            <a:pPr marL="0" indent="0">
              <a:buNone/>
            </a:pPr>
            <a:endParaRPr lang="en-GB" sz="1100" dirty="0"/>
          </a:p>
          <a:p>
            <a:pPr marL="0" indent="0">
              <a:buNone/>
            </a:pPr>
            <a:r>
              <a:rPr lang="en-GB" sz="1100" u="sng" dirty="0"/>
              <a:t>Videos</a:t>
            </a:r>
          </a:p>
          <a:p>
            <a:pPr marL="0" indent="0">
              <a:buNone/>
            </a:pPr>
            <a:r>
              <a:rPr lang="en-GB" sz="1100" dirty="0"/>
              <a:t>Star </a:t>
            </a:r>
            <a:r>
              <a:rPr lang="en-GB" sz="1100" dirty="0" err="1"/>
              <a:t>Carr</a:t>
            </a:r>
            <a:r>
              <a:rPr lang="en-GB" sz="1100" dirty="0"/>
              <a:t> Pendant GIF: </a:t>
            </a:r>
            <a:r>
              <a:rPr lang="en-GB" sz="1100" u="sng" dirty="0">
                <a:hlinkClick r:id="rId4"/>
              </a:rPr>
              <a:t>http://www.starcarr.com/pendant.html</a:t>
            </a:r>
            <a:endParaRPr lang="en-GB" sz="1100" dirty="0"/>
          </a:p>
          <a:p>
            <a:pPr marL="0" indent="0">
              <a:buNone/>
            </a:pPr>
            <a:endParaRPr lang="en-GB" sz="1100" dirty="0"/>
          </a:p>
          <a:p>
            <a:pPr marL="0" indent="0">
              <a:buNone/>
            </a:pPr>
            <a:r>
              <a:rPr lang="en-GB" sz="1100" u="sng" dirty="0"/>
              <a:t>Further Reading and Site Visits</a:t>
            </a:r>
          </a:p>
          <a:p>
            <a:pPr marL="0" indent="0">
              <a:buNone/>
            </a:pPr>
            <a:r>
              <a:rPr lang="en-GB" sz="1100" dirty="0"/>
              <a:t>Star </a:t>
            </a:r>
            <a:r>
              <a:rPr lang="en-GB" sz="1100" dirty="0" err="1"/>
              <a:t>Carr</a:t>
            </a:r>
            <a:r>
              <a:rPr lang="en-GB" sz="1100" dirty="0"/>
              <a:t> website:</a:t>
            </a:r>
            <a:r>
              <a:rPr lang="en-GB" sz="1100" b="1" dirty="0"/>
              <a:t> </a:t>
            </a:r>
            <a:r>
              <a:rPr lang="en-GB" sz="1100" u="sng" dirty="0">
                <a:hlinkClick r:id="rId5"/>
              </a:rPr>
              <a:t>http://www.starcarr.com/</a:t>
            </a:r>
            <a:endParaRPr lang="en-GB" sz="1100" dirty="0"/>
          </a:p>
          <a:p>
            <a:pPr marL="0" indent="0">
              <a:buNone/>
            </a:pPr>
            <a:r>
              <a:rPr lang="en-GB" sz="1100" dirty="0"/>
              <a:t>Antler Frontlets webpage: </a:t>
            </a:r>
            <a:r>
              <a:rPr lang="en-GB" sz="1100" u="sng" dirty="0">
                <a:hlinkClick r:id="rId6"/>
              </a:rPr>
              <a:t>http://www.starcarr.com/headdresses.html</a:t>
            </a:r>
            <a:endParaRPr lang="en-GB" sz="1100" dirty="0"/>
          </a:p>
          <a:p>
            <a:pPr marL="0" indent="0">
              <a:buNone/>
            </a:pPr>
            <a:r>
              <a:rPr lang="en-GB" sz="1100" dirty="0"/>
              <a:t>Antler barbed points:</a:t>
            </a:r>
            <a:r>
              <a:rPr lang="en-GB" sz="1100" b="1" dirty="0"/>
              <a:t> </a:t>
            </a:r>
            <a:r>
              <a:rPr lang="en-GB" sz="1100" u="sng" dirty="0">
                <a:hlinkClick r:id="rId7"/>
              </a:rPr>
              <a:t>https://www.bmimages.com/preview.asp?image=00124144001</a:t>
            </a:r>
            <a:r>
              <a:rPr lang="en-GB" sz="1100" dirty="0"/>
              <a:t> </a:t>
            </a:r>
          </a:p>
          <a:p>
            <a:pPr marL="0" indent="0">
              <a:buNone/>
            </a:pPr>
            <a:endParaRPr lang="en-GB" sz="1100" dirty="0"/>
          </a:p>
          <a:p>
            <a:pPr marL="0" indent="0">
              <a:buNone/>
            </a:pPr>
            <a:r>
              <a:rPr lang="en-GB" sz="1100" dirty="0"/>
              <a:t>Visit Formby Beach-Directions:  </a:t>
            </a:r>
            <a:r>
              <a:rPr lang="en-GB" sz="1100" dirty="0" smtClean="0"/>
              <a:t>https</a:t>
            </a:r>
            <a:r>
              <a:rPr lang="en-GB" sz="1100" dirty="0"/>
              <a:t>://www.nationaltrust.org.uk/formby#How to get </a:t>
            </a:r>
            <a:r>
              <a:rPr lang="en-GB" sz="1100" dirty="0" smtClean="0"/>
              <a:t>here</a:t>
            </a:r>
            <a:endParaRPr lang="en-GB" sz="1100" dirty="0"/>
          </a:p>
          <a:p>
            <a:pPr marL="0" indent="0">
              <a:buNone/>
            </a:pPr>
            <a:r>
              <a:rPr lang="en-GB" sz="1100" dirty="0"/>
              <a:t>Formby Prehistoric Footprints Booklet: </a:t>
            </a:r>
            <a:r>
              <a:rPr lang="en-GB" sz="1100" u="sng" dirty="0">
                <a:hlinkClick r:id="rId8"/>
              </a:rPr>
              <a:t>https://www.nationaltrust.org.uk/formby/features/prehistoric-footprints-at-formby</a:t>
            </a:r>
            <a:endParaRPr lang="en-GB" sz="1100" dirty="0"/>
          </a:p>
          <a:p>
            <a:pPr marL="0" indent="0">
              <a:buNone/>
            </a:pPr>
            <a:r>
              <a:rPr lang="en-GB" sz="1100" dirty="0"/>
              <a:t>Footprint Identification Sheet: </a:t>
            </a:r>
            <a:r>
              <a:rPr lang="en-GB" sz="1100" u="sng" dirty="0">
                <a:hlinkClick r:id="rId9"/>
              </a:rPr>
              <a:t>https://www.nationaltrust.org.uk/formby/documents/a-guide-for-the-footprint-detective.pdf</a:t>
            </a:r>
            <a:endParaRPr lang="en-GB" sz="1100" dirty="0"/>
          </a:p>
          <a:p>
            <a:pPr marL="0" indent="0">
              <a:buNone/>
            </a:pPr>
            <a:endParaRPr lang="en-GB" sz="1100" dirty="0"/>
          </a:p>
        </p:txBody>
      </p:sp>
    </p:spTree>
    <p:extLst>
      <p:ext uri="{BB962C8B-B14F-4D97-AF65-F5344CB8AC3E}">
        <p14:creationId xmlns:p14="http://schemas.microsoft.com/office/powerpoint/2010/main" val="4097152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8229600" cy="720080"/>
          </a:xfrm>
        </p:spPr>
        <p:txBody>
          <a:bodyPr>
            <a:normAutofit/>
          </a:bodyPr>
          <a:lstStyle/>
          <a:p>
            <a:pPr algn="l"/>
            <a:r>
              <a:rPr lang="en-GB" sz="3200" u="sng" dirty="0"/>
              <a:t>Where people lived</a:t>
            </a:r>
          </a:p>
        </p:txBody>
      </p:sp>
      <p:sp>
        <p:nvSpPr>
          <p:cNvPr id="3" name="Content Placeholder 2"/>
          <p:cNvSpPr>
            <a:spLocks noGrp="1"/>
          </p:cNvSpPr>
          <p:nvPr>
            <p:ph idx="1"/>
          </p:nvPr>
        </p:nvSpPr>
        <p:spPr>
          <a:xfrm>
            <a:off x="467544" y="2204864"/>
            <a:ext cx="8229600" cy="3672408"/>
          </a:xfrm>
        </p:spPr>
        <p:txBody>
          <a:bodyPr>
            <a:normAutofit/>
          </a:bodyPr>
          <a:lstStyle/>
          <a:p>
            <a:r>
              <a:rPr lang="en-GB" dirty="0"/>
              <a:t>Compared to today, what do you think was different about Mesolithic Britain?</a:t>
            </a:r>
          </a:p>
          <a:p>
            <a:r>
              <a:rPr lang="en-GB" dirty="0"/>
              <a:t>What do you think the environment was like in the Mesolithic?</a:t>
            </a:r>
          </a:p>
          <a:p>
            <a:r>
              <a:rPr lang="en-GB" dirty="0"/>
              <a:t>Do you think Mesolithic people lived in houses? </a:t>
            </a:r>
          </a:p>
        </p:txBody>
      </p:sp>
    </p:spTree>
    <p:extLst>
      <p:ext uri="{BB962C8B-B14F-4D97-AF65-F5344CB8AC3E}">
        <p14:creationId xmlns:p14="http://schemas.microsoft.com/office/powerpoint/2010/main" val="2448277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8229600" cy="720080"/>
          </a:xfrm>
        </p:spPr>
        <p:txBody>
          <a:bodyPr>
            <a:normAutofit/>
          </a:bodyPr>
          <a:lstStyle/>
          <a:p>
            <a:pPr algn="l"/>
            <a:r>
              <a:rPr lang="en-GB" sz="3200" u="sng" dirty="0"/>
              <a:t>Where people lived</a:t>
            </a:r>
          </a:p>
        </p:txBody>
      </p:sp>
      <p:sp>
        <p:nvSpPr>
          <p:cNvPr id="3" name="Content Placeholder 2"/>
          <p:cNvSpPr>
            <a:spLocks noGrp="1"/>
          </p:cNvSpPr>
          <p:nvPr>
            <p:ph idx="1"/>
          </p:nvPr>
        </p:nvSpPr>
        <p:spPr>
          <a:xfrm>
            <a:off x="539552" y="2024844"/>
            <a:ext cx="7992888" cy="3672408"/>
          </a:xfrm>
        </p:spPr>
        <p:txBody>
          <a:bodyPr>
            <a:noAutofit/>
          </a:bodyPr>
          <a:lstStyle/>
          <a:p>
            <a:r>
              <a:rPr lang="en-GB" sz="2400" dirty="0"/>
              <a:t>Environment was full of rich woodland, marshes, river valleys and grasslands</a:t>
            </a:r>
          </a:p>
          <a:p>
            <a:r>
              <a:rPr lang="en-GB" sz="2400" dirty="0"/>
              <a:t>At the start of the Mesolithic, the sea was lower. Britain was still attached to France, and people lived on the land that is now under the English Channel and the North sea!</a:t>
            </a:r>
          </a:p>
          <a:p>
            <a:r>
              <a:rPr lang="en-GB" sz="2400" dirty="0"/>
              <a:t>Sea levels begin to rise-by </a:t>
            </a:r>
          </a:p>
          <a:p>
            <a:pPr marL="0" indent="0">
              <a:buNone/>
            </a:pPr>
            <a:r>
              <a:rPr lang="en-GB" sz="2400" dirty="0"/>
              <a:t>     5500 BC Britain is an island </a:t>
            </a:r>
          </a:p>
          <a:p>
            <a:pPr marL="0" indent="0">
              <a:buNone/>
            </a:pPr>
            <a:r>
              <a:rPr lang="en-GB" sz="2400" dirty="0"/>
              <a:t>   </a:t>
            </a:r>
          </a:p>
        </p:txBody>
      </p:sp>
      <p:pic>
        <p:nvPicPr>
          <p:cNvPr id="5" name="Picture 4">
            <a:extLst>
              <a:ext uri="{FF2B5EF4-FFF2-40B4-BE49-F238E27FC236}">
                <a16:creationId xmlns:a16="http://schemas.microsoft.com/office/drawing/2014/main" id="{C472BE90-F069-4542-A7B9-B06BAC20BC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81" t="2417" r="3821" b="67133"/>
          <a:stretch/>
        </p:blipFill>
        <p:spPr>
          <a:xfrm>
            <a:off x="4477504" y="4028667"/>
            <a:ext cx="4154622" cy="1976187"/>
          </a:xfrm>
          <a:prstGeom prst="rect">
            <a:avLst/>
          </a:prstGeom>
        </p:spPr>
      </p:pic>
    </p:spTree>
    <p:extLst>
      <p:ext uri="{BB962C8B-B14F-4D97-AF65-F5344CB8AC3E}">
        <p14:creationId xmlns:p14="http://schemas.microsoft.com/office/powerpoint/2010/main" val="2955316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68760"/>
            <a:ext cx="8229600" cy="720080"/>
          </a:xfrm>
        </p:spPr>
        <p:txBody>
          <a:bodyPr>
            <a:normAutofit/>
          </a:bodyPr>
          <a:lstStyle/>
          <a:p>
            <a:pPr algn="l"/>
            <a:r>
              <a:rPr lang="en-GB" sz="3200" u="sng" dirty="0"/>
              <a:t>Where people lived</a:t>
            </a:r>
          </a:p>
        </p:txBody>
      </p:sp>
      <p:sp>
        <p:nvSpPr>
          <p:cNvPr id="3" name="Content Placeholder 2"/>
          <p:cNvSpPr>
            <a:spLocks noGrp="1"/>
          </p:cNvSpPr>
          <p:nvPr>
            <p:ph idx="1"/>
          </p:nvPr>
        </p:nvSpPr>
        <p:spPr>
          <a:xfrm>
            <a:off x="467544" y="1916832"/>
            <a:ext cx="4824536" cy="3672408"/>
          </a:xfrm>
        </p:spPr>
        <p:txBody>
          <a:bodyPr>
            <a:normAutofit lnSpcReduction="10000"/>
          </a:bodyPr>
          <a:lstStyle/>
          <a:p>
            <a:r>
              <a:rPr lang="en-GB" sz="2400" dirty="0"/>
              <a:t>Mesolithic people were not ‘cave men’-they lived in many different places, often by rivers and lakes</a:t>
            </a:r>
          </a:p>
          <a:p>
            <a:r>
              <a:rPr lang="en-GB" sz="2400" dirty="0"/>
              <a:t>Sites like Star </a:t>
            </a:r>
            <a:r>
              <a:rPr lang="en-GB" sz="2400" dirty="0" err="1"/>
              <a:t>Carr</a:t>
            </a:r>
            <a:r>
              <a:rPr lang="en-GB" sz="2400" dirty="0"/>
              <a:t> in Yorkshire have remains of small houses, made of wood, animal hide and plant materials</a:t>
            </a:r>
          </a:p>
          <a:p>
            <a:r>
              <a:rPr lang="en-GB" sz="2400" dirty="0"/>
              <a:t>Small groups moved around during the year, living in lots of places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617"/>
          <a:stretch/>
        </p:blipFill>
        <p:spPr bwMode="auto">
          <a:xfrm>
            <a:off x="5157996" y="2060848"/>
            <a:ext cx="3709562"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84020" y="5445224"/>
            <a:ext cx="4273976" cy="646331"/>
          </a:xfrm>
          <a:prstGeom prst="rect">
            <a:avLst/>
          </a:prstGeom>
          <a:noFill/>
          <a:ln cmpd="dbl">
            <a:solidFill>
              <a:schemeClr val="tx1"/>
            </a:solidFill>
          </a:ln>
        </p:spPr>
        <p:txBody>
          <a:bodyPr wrap="square" rtlCol="0">
            <a:spAutoFit/>
          </a:bodyPr>
          <a:lstStyle/>
          <a:p>
            <a:pPr algn="ctr"/>
            <a:r>
              <a:rPr lang="en-GB" dirty="0"/>
              <a:t>Look at </a:t>
            </a:r>
            <a:r>
              <a:rPr lang="en-GB" dirty="0">
                <a:hlinkClick r:id="rId3"/>
              </a:rPr>
              <a:t>this</a:t>
            </a:r>
            <a:r>
              <a:rPr lang="en-GB" dirty="0"/>
              <a:t> 3D reconstruction of a Mesolithic house found in the Netherlands!</a:t>
            </a:r>
          </a:p>
        </p:txBody>
      </p:sp>
      <p:sp>
        <p:nvSpPr>
          <p:cNvPr id="7" name="Rounded Rectangle 6"/>
          <p:cNvSpPr/>
          <p:nvPr/>
        </p:nvSpPr>
        <p:spPr>
          <a:xfrm>
            <a:off x="5460870" y="5085183"/>
            <a:ext cx="3236273" cy="8217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460871" y="5172870"/>
            <a:ext cx="3237895" cy="646331"/>
          </a:xfrm>
          <a:prstGeom prst="rect">
            <a:avLst/>
          </a:prstGeom>
          <a:noFill/>
        </p:spPr>
        <p:txBody>
          <a:bodyPr wrap="square" rtlCol="0">
            <a:spAutoFit/>
          </a:bodyPr>
          <a:lstStyle/>
          <a:p>
            <a:pPr algn="ctr"/>
            <a:r>
              <a:rPr lang="en-GB" dirty="0">
                <a:solidFill>
                  <a:schemeClr val="bg1"/>
                </a:solidFill>
              </a:rPr>
              <a:t>How do </a:t>
            </a:r>
            <a:r>
              <a:rPr lang="en-GB" dirty="0" smtClean="0">
                <a:solidFill>
                  <a:schemeClr val="bg1"/>
                </a:solidFill>
              </a:rPr>
              <a:t>find sites? Watch the ‘field archaeology’ video!</a:t>
            </a:r>
            <a:endParaRPr lang="en-GB" dirty="0">
              <a:solidFill>
                <a:schemeClr val="bg1"/>
              </a:solidFill>
            </a:endParaRPr>
          </a:p>
        </p:txBody>
      </p:sp>
    </p:spTree>
    <p:extLst>
      <p:ext uri="{BB962C8B-B14F-4D97-AF65-F5344CB8AC3E}">
        <p14:creationId xmlns:p14="http://schemas.microsoft.com/office/powerpoint/2010/main" val="781307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8229600" cy="720080"/>
          </a:xfrm>
        </p:spPr>
        <p:txBody>
          <a:bodyPr>
            <a:normAutofit/>
          </a:bodyPr>
          <a:lstStyle/>
          <a:p>
            <a:pPr algn="l"/>
            <a:r>
              <a:rPr lang="en-GB" sz="3200" u="sng" dirty="0"/>
              <a:t>How people lived</a:t>
            </a:r>
          </a:p>
        </p:txBody>
      </p:sp>
      <p:sp>
        <p:nvSpPr>
          <p:cNvPr id="3" name="Content Placeholder 2"/>
          <p:cNvSpPr>
            <a:spLocks noGrp="1"/>
          </p:cNvSpPr>
          <p:nvPr>
            <p:ph idx="1"/>
          </p:nvPr>
        </p:nvSpPr>
        <p:spPr>
          <a:xfrm>
            <a:off x="467544" y="2204864"/>
            <a:ext cx="8229600" cy="3672408"/>
          </a:xfrm>
        </p:spPr>
        <p:txBody>
          <a:bodyPr/>
          <a:lstStyle/>
          <a:p>
            <a:r>
              <a:rPr lang="en-GB" dirty="0"/>
              <a:t>Where did food come from in the Mesolithic?</a:t>
            </a:r>
          </a:p>
          <a:p>
            <a:r>
              <a:rPr lang="en-GB" dirty="0"/>
              <a:t>What type of animals lived in the Mesolithic?</a:t>
            </a:r>
          </a:p>
          <a:p>
            <a:r>
              <a:rPr lang="en-GB" dirty="0"/>
              <a:t>Did Mesolithic people hunt and gather in just one place? </a:t>
            </a:r>
          </a:p>
        </p:txBody>
      </p:sp>
    </p:spTree>
    <p:extLst>
      <p:ext uri="{BB962C8B-B14F-4D97-AF65-F5344CB8AC3E}">
        <p14:creationId xmlns:p14="http://schemas.microsoft.com/office/powerpoint/2010/main" val="724424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8229600" cy="720080"/>
          </a:xfrm>
        </p:spPr>
        <p:txBody>
          <a:bodyPr>
            <a:normAutofit/>
          </a:bodyPr>
          <a:lstStyle/>
          <a:p>
            <a:pPr algn="l"/>
            <a:r>
              <a:rPr lang="en-GB" sz="3200" u="sng" dirty="0"/>
              <a:t>How people lived</a:t>
            </a:r>
          </a:p>
        </p:txBody>
      </p:sp>
      <p:sp>
        <p:nvSpPr>
          <p:cNvPr id="3" name="Content Placeholder 2"/>
          <p:cNvSpPr>
            <a:spLocks noGrp="1"/>
          </p:cNvSpPr>
          <p:nvPr>
            <p:ph idx="1"/>
          </p:nvPr>
        </p:nvSpPr>
        <p:spPr>
          <a:xfrm>
            <a:off x="467544" y="2204864"/>
            <a:ext cx="5400600" cy="3672408"/>
          </a:xfrm>
        </p:spPr>
        <p:txBody>
          <a:bodyPr>
            <a:noAutofit/>
          </a:bodyPr>
          <a:lstStyle/>
          <a:p>
            <a:r>
              <a:rPr lang="en-GB" sz="2400" dirty="0"/>
              <a:t>Mesolithic people were ‘hunter-gatherers’. They did not keep animals or grow plants-instead, they hunted wild animals and birds, caught fish and gathered fruits, seeds, nuts and other plant foods.</a:t>
            </a:r>
          </a:p>
          <a:p>
            <a:r>
              <a:rPr lang="en-GB" sz="2400" dirty="0"/>
              <a:t>Different food was available in different places, and at different times of the year. That is why Mesolithic people moved around so much!</a:t>
            </a:r>
          </a:p>
        </p:txBody>
      </p:sp>
      <p:pic>
        <p:nvPicPr>
          <p:cNvPr id="5" name="Picture 4">
            <a:extLst>
              <a:ext uri="{FF2B5EF4-FFF2-40B4-BE49-F238E27FC236}">
                <a16:creationId xmlns:a16="http://schemas.microsoft.com/office/drawing/2014/main" id="{EE75A415-5465-704D-839D-1FDCB3F411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137" t="26125" r="40965" b="45525"/>
          <a:stretch/>
        </p:blipFill>
        <p:spPr>
          <a:xfrm>
            <a:off x="6070345" y="1403343"/>
            <a:ext cx="2485074" cy="2313689"/>
          </a:xfrm>
          <a:prstGeom prst="rect">
            <a:avLst/>
          </a:prstGeom>
        </p:spPr>
      </p:pic>
      <p:pic>
        <p:nvPicPr>
          <p:cNvPr id="9" name="Picture 8">
            <a:extLst>
              <a:ext uri="{FF2B5EF4-FFF2-40B4-BE49-F238E27FC236}">
                <a16:creationId xmlns:a16="http://schemas.microsoft.com/office/drawing/2014/main" id="{CFD03918-3735-954C-AF61-CFF6DFFF63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5" t="70349" r="4705" b="2351"/>
          <a:stretch/>
        </p:blipFill>
        <p:spPr>
          <a:xfrm>
            <a:off x="6070345" y="3697164"/>
            <a:ext cx="2485074" cy="2324124"/>
          </a:xfrm>
          <a:prstGeom prst="rect">
            <a:avLst/>
          </a:prstGeom>
        </p:spPr>
      </p:pic>
    </p:spTree>
    <p:extLst>
      <p:ext uri="{BB962C8B-B14F-4D97-AF65-F5344CB8AC3E}">
        <p14:creationId xmlns:p14="http://schemas.microsoft.com/office/powerpoint/2010/main" val="3383395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8229600" cy="720080"/>
          </a:xfrm>
        </p:spPr>
        <p:txBody>
          <a:bodyPr>
            <a:normAutofit/>
          </a:bodyPr>
          <a:lstStyle/>
          <a:p>
            <a:pPr algn="l"/>
            <a:r>
              <a:rPr lang="en-GB" sz="3200" u="sng" dirty="0"/>
              <a:t>How people lived</a:t>
            </a:r>
          </a:p>
        </p:txBody>
      </p:sp>
      <p:sp>
        <p:nvSpPr>
          <p:cNvPr id="3" name="Content Placeholder 2"/>
          <p:cNvSpPr>
            <a:spLocks noGrp="1"/>
          </p:cNvSpPr>
          <p:nvPr>
            <p:ph idx="1"/>
          </p:nvPr>
        </p:nvSpPr>
        <p:spPr>
          <a:xfrm>
            <a:off x="467544" y="2204864"/>
            <a:ext cx="5688632" cy="3672408"/>
          </a:xfrm>
        </p:spPr>
        <p:txBody>
          <a:bodyPr>
            <a:normAutofit/>
          </a:bodyPr>
          <a:lstStyle/>
          <a:p>
            <a:r>
              <a:rPr lang="en-GB" sz="2000" dirty="0"/>
              <a:t>Lots of different animals lived in Britain in the Mesolithic, including red deer, wild boar, aurochs (giant prehistoric cows), wolves, bears, beavers, foxes, badgers and pine marten</a:t>
            </a:r>
            <a:r>
              <a:rPr lang="en-GB" sz="2000" dirty="0" smtClean="0"/>
              <a:t>.</a:t>
            </a:r>
          </a:p>
          <a:p>
            <a:endParaRPr lang="en-GB" sz="2000" dirty="0"/>
          </a:p>
          <a:p>
            <a:endParaRPr lang="en-GB" sz="2000" dirty="0" smtClean="0"/>
          </a:p>
          <a:p>
            <a:endParaRPr lang="en-GB" sz="2000" dirty="0"/>
          </a:p>
          <a:p>
            <a:r>
              <a:rPr lang="en-GB" sz="2000" dirty="0"/>
              <a:t>Activity: Become a footprint detective and find out what animals were walking at the Mesolithic site of Formby beach! </a:t>
            </a:r>
          </a:p>
        </p:txBody>
      </p:sp>
      <p:pic>
        <p:nvPicPr>
          <p:cNvPr id="11" name="Picture 10">
            <a:extLst>
              <a:ext uri="{FF2B5EF4-FFF2-40B4-BE49-F238E27FC236}">
                <a16:creationId xmlns:a16="http://schemas.microsoft.com/office/drawing/2014/main" id="{D3A7807D-F97A-EF44-8A34-9E8A035AFD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085" t="70349" r="4705" b="2351"/>
          <a:stretch/>
        </p:blipFill>
        <p:spPr>
          <a:xfrm>
            <a:off x="6120172" y="1427233"/>
            <a:ext cx="2735771" cy="2465661"/>
          </a:xfrm>
          <a:prstGeom prst="rect">
            <a:avLst/>
          </a:prstGeom>
        </p:spPr>
      </p:pic>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551" r="27124"/>
          <a:stretch/>
        </p:blipFill>
        <p:spPr bwMode="auto">
          <a:xfrm>
            <a:off x="6084168" y="4077052"/>
            <a:ext cx="1594064" cy="1735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V="1">
            <a:off x="3923928" y="5445224"/>
            <a:ext cx="1944216" cy="7200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354038" y="4461526"/>
            <a:ext cx="1883568" cy="966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1835697" y="3541539"/>
            <a:ext cx="3672408" cy="9675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709629" y="3541539"/>
            <a:ext cx="4032448" cy="923330"/>
          </a:xfrm>
          <a:prstGeom prst="rect">
            <a:avLst/>
          </a:prstGeom>
          <a:noFill/>
        </p:spPr>
        <p:txBody>
          <a:bodyPr wrap="square" rtlCol="0">
            <a:spAutoFit/>
          </a:bodyPr>
          <a:lstStyle/>
          <a:p>
            <a:pPr algn="ctr"/>
            <a:r>
              <a:rPr lang="en-GB" dirty="0">
                <a:solidFill>
                  <a:schemeClr val="bg1"/>
                </a:solidFill>
              </a:rPr>
              <a:t>How do we </a:t>
            </a:r>
            <a:r>
              <a:rPr lang="en-GB" dirty="0" smtClean="0">
                <a:solidFill>
                  <a:schemeClr val="bg1"/>
                </a:solidFill>
              </a:rPr>
              <a:t>know what animals were alive in the Mesolithic? Watch the ‘</a:t>
            </a:r>
            <a:r>
              <a:rPr lang="en-GB" dirty="0" err="1" smtClean="0">
                <a:solidFill>
                  <a:schemeClr val="bg1"/>
                </a:solidFill>
              </a:rPr>
              <a:t>Zooarchaeology</a:t>
            </a:r>
            <a:r>
              <a:rPr lang="en-GB" dirty="0" smtClean="0">
                <a:solidFill>
                  <a:schemeClr val="bg1"/>
                </a:solidFill>
              </a:rPr>
              <a:t>’ video!</a:t>
            </a:r>
            <a:endParaRPr lang="en-GB" dirty="0">
              <a:solidFill>
                <a:schemeClr val="bg1"/>
              </a:solidFill>
            </a:endParaRPr>
          </a:p>
        </p:txBody>
      </p:sp>
    </p:spTree>
    <p:extLst>
      <p:ext uri="{BB962C8B-B14F-4D97-AF65-F5344CB8AC3E}">
        <p14:creationId xmlns:p14="http://schemas.microsoft.com/office/powerpoint/2010/main" val="3383395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8229600" cy="720080"/>
          </a:xfrm>
        </p:spPr>
        <p:txBody>
          <a:bodyPr>
            <a:normAutofit/>
          </a:bodyPr>
          <a:lstStyle/>
          <a:p>
            <a:pPr algn="l"/>
            <a:r>
              <a:rPr lang="en-GB" sz="3200" u="sng" dirty="0"/>
              <a:t>Mesolithic technology</a:t>
            </a:r>
          </a:p>
        </p:txBody>
      </p:sp>
      <p:sp>
        <p:nvSpPr>
          <p:cNvPr id="3" name="Content Placeholder 2"/>
          <p:cNvSpPr>
            <a:spLocks noGrp="1"/>
          </p:cNvSpPr>
          <p:nvPr>
            <p:ph idx="1"/>
          </p:nvPr>
        </p:nvSpPr>
        <p:spPr>
          <a:xfrm>
            <a:off x="467544" y="2204864"/>
            <a:ext cx="8229600" cy="3672408"/>
          </a:xfrm>
        </p:spPr>
        <p:txBody>
          <a:bodyPr/>
          <a:lstStyle/>
          <a:p>
            <a:r>
              <a:rPr lang="en-GB" dirty="0"/>
              <a:t>What types of raw (natural) material did Mesolithic people make things from?</a:t>
            </a:r>
          </a:p>
          <a:p>
            <a:r>
              <a:rPr lang="en-GB" dirty="0"/>
              <a:t>What types of tools or objects did they make?</a:t>
            </a:r>
          </a:p>
          <a:p>
            <a:r>
              <a:rPr lang="en-GB" dirty="0"/>
              <a:t>What were these tools and objects used for?</a:t>
            </a:r>
          </a:p>
        </p:txBody>
      </p:sp>
    </p:spTree>
    <p:extLst>
      <p:ext uri="{BB962C8B-B14F-4D97-AF65-F5344CB8AC3E}">
        <p14:creationId xmlns:p14="http://schemas.microsoft.com/office/powerpoint/2010/main" val="2482641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68760"/>
            <a:ext cx="8229600" cy="720080"/>
          </a:xfrm>
        </p:spPr>
        <p:txBody>
          <a:bodyPr>
            <a:normAutofit/>
          </a:bodyPr>
          <a:lstStyle/>
          <a:p>
            <a:pPr algn="l"/>
            <a:r>
              <a:rPr lang="en-GB" sz="3200" u="sng" dirty="0"/>
              <a:t>Mesolithic technology</a:t>
            </a:r>
          </a:p>
        </p:txBody>
      </p:sp>
      <p:sp>
        <p:nvSpPr>
          <p:cNvPr id="3" name="Content Placeholder 2"/>
          <p:cNvSpPr>
            <a:spLocks noGrp="1"/>
          </p:cNvSpPr>
          <p:nvPr>
            <p:ph idx="1"/>
          </p:nvPr>
        </p:nvSpPr>
        <p:spPr>
          <a:xfrm>
            <a:off x="467544" y="1918573"/>
            <a:ext cx="4608512" cy="4174723"/>
          </a:xfrm>
        </p:spPr>
        <p:txBody>
          <a:bodyPr>
            <a:normAutofit/>
          </a:bodyPr>
          <a:lstStyle/>
          <a:p>
            <a:r>
              <a:rPr lang="en-GB" sz="2300" dirty="0"/>
              <a:t>In the Mesolithic, there was no metal or pottery. Tools and objects were made out of flint, stone, bone, antler, wood and animal skin.</a:t>
            </a:r>
          </a:p>
          <a:p>
            <a:r>
              <a:rPr lang="en-GB" sz="2300" dirty="0"/>
              <a:t>Mesolithic people were expert flint </a:t>
            </a:r>
            <a:r>
              <a:rPr lang="en-GB" sz="2300" dirty="0" err="1"/>
              <a:t>knappers</a:t>
            </a:r>
            <a:r>
              <a:rPr lang="en-GB" sz="2300" dirty="0"/>
              <a:t>, making lots of tools out of flint and other stones.</a:t>
            </a:r>
          </a:p>
          <a:p>
            <a:r>
              <a:rPr lang="en-GB" sz="2300" dirty="0"/>
              <a:t>Small, sharp tools called ‘</a:t>
            </a:r>
            <a:r>
              <a:rPr lang="en-GB" sz="2300" dirty="0" err="1"/>
              <a:t>microliths</a:t>
            </a:r>
            <a:r>
              <a:rPr lang="en-GB" sz="2300" dirty="0"/>
              <a:t>’ were used on the tips of arrows </a:t>
            </a:r>
          </a:p>
        </p:txBody>
      </p:sp>
      <p:sp>
        <p:nvSpPr>
          <p:cNvPr id="5" name="Rounded Rectangle 4"/>
          <p:cNvSpPr/>
          <p:nvPr/>
        </p:nvSpPr>
        <p:spPr>
          <a:xfrm>
            <a:off x="6192180" y="1916832"/>
            <a:ext cx="2728392" cy="15841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328284" y="1988840"/>
            <a:ext cx="2592288" cy="1477328"/>
          </a:xfrm>
          <a:prstGeom prst="rect">
            <a:avLst/>
          </a:prstGeom>
          <a:noFill/>
        </p:spPr>
        <p:txBody>
          <a:bodyPr wrap="square" rtlCol="0">
            <a:spAutoFit/>
          </a:bodyPr>
          <a:lstStyle/>
          <a:p>
            <a:pPr algn="ctr"/>
            <a:r>
              <a:rPr lang="en-GB" dirty="0">
                <a:solidFill>
                  <a:schemeClr val="bg1"/>
                </a:solidFill>
              </a:rPr>
              <a:t>How do we </a:t>
            </a:r>
            <a:r>
              <a:rPr lang="en-GB" dirty="0" smtClean="0">
                <a:solidFill>
                  <a:schemeClr val="bg1"/>
                </a:solidFill>
              </a:rPr>
              <a:t>know about prehistoric stone tools? Watch the ‘stone tool’  and ‘experimental archaeology videos!</a:t>
            </a:r>
            <a:endParaRPr lang="en-GB" dirty="0">
              <a:solidFill>
                <a:schemeClr val="bg1"/>
              </a:solidFill>
            </a:endParaRPr>
          </a:p>
        </p:txBody>
      </p:sp>
      <p:cxnSp>
        <p:nvCxnSpPr>
          <p:cNvPr id="7" name="Straight Arrow Connector 6"/>
          <p:cNvCxnSpPr/>
          <p:nvPr/>
        </p:nvCxnSpPr>
        <p:spPr>
          <a:xfrm flipV="1">
            <a:off x="4896036" y="2420888"/>
            <a:ext cx="1188132" cy="122413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107"/>
          <a:stretch/>
        </p:blipFill>
        <p:spPr bwMode="auto">
          <a:xfrm>
            <a:off x="5148064" y="3789040"/>
            <a:ext cx="3479224" cy="989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159386" y="4789438"/>
            <a:ext cx="3479224" cy="1200329"/>
          </a:xfrm>
          <a:prstGeom prst="rect">
            <a:avLst/>
          </a:prstGeom>
          <a:noFill/>
        </p:spPr>
        <p:txBody>
          <a:bodyPr wrap="square" rtlCol="0">
            <a:spAutoFit/>
          </a:bodyPr>
          <a:lstStyle/>
          <a:p>
            <a:pPr algn="ctr"/>
            <a:r>
              <a:rPr lang="en-GB" dirty="0"/>
              <a:t>This is a drawing of the tip of a Mesolithic arrow found in Scandinavia, with four pointy ‘</a:t>
            </a:r>
            <a:r>
              <a:rPr lang="en-GB" dirty="0" err="1"/>
              <a:t>microliths</a:t>
            </a:r>
            <a:r>
              <a:rPr lang="en-GB" dirty="0"/>
              <a:t>’ at the end</a:t>
            </a:r>
          </a:p>
        </p:txBody>
      </p:sp>
    </p:spTree>
    <p:extLst>
      <p:ext uri="{BB962C8B-B14F-4D97-AF65-F5344CB8AC3E}">
        <p14:creationId xmlns:p14="http://schemas.microsoft.com/office/powerpoint/2010/main" val="3124717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TotalTime>
  <Words>933</Words>
  <Application>Microsoft Office PowerPoint</Application>
  <PresentationFormat>On-screen Show (4:3)</PresentationFormat>
  <Paragraphs>76</Paragraphs>
  <Slides>14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PowerPoint Presentation</vt:lpstr>
      <vt:lpstr>Where people lived</vt:lpstr>
      <vt:lpstr>Where people lived</vt:lpstr>
      <vt:lpstr>Where people lived</vt:lpstr>
      <vt:lpstr>How people lived</vt:lpstr>
      <vt:lpstr>How people lived</vt:lpstr>
      <vt:lpstr>How people lived</vt:lpstr>
      <vt:lpstr>Mesolithic technology</vt:lpstr>
      <vt:lpstr>Mesolithic technology</vt:lpstr>
      <vt:lpstr>Mesolithic technology</vt:lpstr>
      <vt:lpstr>What did they believe?</vt:lpstr>
      <vt:lpstr>What did they believe?</vt:lpstr>
      <vt:lpstr>What did they believe?</vt:lpstr>
      <vt:lpstr>Digital Resources</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Overton</dc:creator>
  <cp:lastModifiedBy>Nicholas Overton</cp:lastModifiedBy>
  <cp:revision>33</cp:revision>
  <dcterms:created xsi:type="dcterms:W3CDTF">2019-04-26T08:58:01Z</dcterms:created>
  <dcterms:modified xsi:type="dcterms:W3CDTF">2022-04-07T15:00:36Z</dcterms:modified>
</cp:coreProperties>
</file>