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4"/>
    <p:sldMasterId id="2147483658" r:id="rId5"/>
  </p:sldMasterIdLst>
  <p:notesMasterIdLst>
    <p:notesMasterId r:id="rId20"/>
  </p:notesMasterIdLst>
  <p:sldIdLst>
    <p:sldId id="260" r:id="rId6"/>
    <p:sldId id="270" r:id="rId7"/>
    <p:sldId id="261" r:id="rId8"/>
    <p:sldId id="257" r:id="rId9"/>
    <p:sldId id="264" r:id="rId10"/>
    <p:sldId id="263" r:id="rId11"/>
    <p:sldId id="267" r:id="rId12"/>
    <p:sldId id="271" r:id="rId13"/>
    <p:sldId id="272" r:id="rId14"/>
    <p:sldId id="273" r:id="rId15"/>
    <p:sldId id="274" r:id="rId16"/>
    <p:sldId id="275" r:id="rId17"/>
    <p:sldId id="276" r:id="rId18"/>
    <p:sldId id="269" r:id="rId19"/>
  </p:sldIdLst>
  <p:sldSz cx="12192000" cy="6858000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0C12CD2-DDAD-BD50-C9F7-46472FEB7CB3}" name="Leonie Jackson" initials="LJ" userId="S::leonie.jackson@manchester.ac.uk::f366fe45-f628-48bc-992c-5176e69fd837" providerId="AD"/>
  <p188:author id="{0C5C94EE-E49E-5257-BA42-22A04B44C5C8}" name="Lynda Mcintosh" initials="LM" userId="S::lynda.s.mcintosh@manchester.ac.uk::397e4d6b-3d08-4671-a546-0e05eb70c68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ynda Mcintosh" initials="LM" lastIdx="16" clrIdx="0">
    <p:extLst>
      <p:ext uri="{19B8F6BF-5375-455C-9EA6-DF929625EA0E}">
        <p15:presenceInfo xmlns:p15="http://schemas.microsoft.com/office/powerpoint/2012/main" userId="S-1-5-21-1715567821-1957994488-725345543-73453" providerId="AD"/>
      </p:ext>
    </p:extLst>
  </p:cmAuthor>
  <p:cmAuthor id="2" name="Lauren Tempelman" initials="LT" lastIdx="2" clrIdx="1">
    <p:extLst>
      <p:ext uri="{19B8F6BF-5375-455C-9EA6-DF929625EA0E}">
        <p15:presenceInfo xmlns:p15="http://schemas.microsoft.com/office/powerpoint/2012/main" userId="S-1-5-21-1715567821-1957994488-725345543-123384" providerId="AD"/>
      </p:ext>
    </p:extLst>
  </p:cmAuthor>
  <p:cmAuthor id="3" name="Vicky Taylor-Plane" initials="VTP" lastIdx="3" clrIdx="2">
    <p:extLst>
      <p:ext uri="{19B8F6BF-5375-455C-9EA6-DF929625EA0E}">
        <p15:presenceInfo xmlns:p15="http://schemas.microsoft.com/office/powerpoint/2012/main" userId="Vicky Taylor-Plane" providerId="None"/>
      </p:ext>
    </p:extLst>
  </p:cmAuthor>
  <p:cmAuthor id="4" name="Vicky Taylor-Plane" initials="VTP [2]" lastIdx="22" clrIdx="3">
    <p:extLst>
      <p:ext uri="{19B8F6BF-5375-455C-9EA6-DF929625EA0E}">
        <p15:presenceInfo xmlns:p15="http://schemas.microsoft.com/office/powerpoint/2012/main" userId="S::vicky.taylor-plane@manchester.ac.uk::fde7917b-2cc1-47a9-b990-4000eb5a341a" providerId="AD"/>
      </p:ext>
    </p:extLst>
  </p:cmAuthor>
  <p:cmAuthor id="5" name="Anna Pintus" initials="AP" lastIdx="3" clrIdx="4">
    <p:extLst>
      <p:ext uri="{19B8F6BF-5375-455C-9EA6-DF929625EA0E}">
        <p15:presenceInfo xmlns:p15="http://schemas.microsoft.com/office/powerpoint/2012/main" userId="S-1-5-21-1715567821-1957994488-725345543-9930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2382"/>
    <a:srgbClr val="5D2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81F0BB-508C-ADD0-C1AA-F81601C09BB0}" v="58" dt="2025-02-28T09:19:24.322"/>
    <p1510:client id="{DBAE63CC-899E-6981-3F40-518DA8B20BCE}" v="54" dt="2025-02-27T13:51:35.5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112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Relationship Id="rId27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ECCAEB-7496-4C12-9A08-526B0D813A46}" type="datetimeFigureOut">
              <a:rPr lang="en-GB" smtClean="0"/>
              <a:pPr/>
              <a:t>18/03/2025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E8D4E6-F64F-4999-AC2A-A008E685C04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2246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8D4E6-F64F-4999-AC2A-A008E685C045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886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8D4E6-F64F-4999-AC2A-A008E685C045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941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/>
              <a:t>When creating PDFs, use </a:t>
            </a:r>
            <a:r>
              <a:rPr lang="en-US" b="1"/>
              <a:t>Microsoft Word</a:t>
            </a:r>
            <a:r>
              <a:rPr lang="en-US"/>
              <a:t> to set up proper heading styles (Heading 1, Heading 2).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Export as a tagged PDF using the “Save as PDF” option and ensure “Document structure tags for accessibility” is selected.</a:t>
            </a:r>
            <a:endParaRPr lang="en-GB"/>
          </a:p>
          <a:p>
            <a:pPr marL="285750" indent="-285750">
              <a:buFont typeface="Arial"/>
              <a:buChar char="•"/>
            </a:pPr>
            <a:r>
              <a:rPr lang="en-US"/>
              <a:t>Use Adobe Acrobat’s </a:t>
            </a:r>
            <a:r>
              <a:rPr lang="en-US" b="1"/>
              <a:t>Accessibility Checker</a:t>
            </a:r>
            <a:r>
              <a:rPr lang="en-US"/>
              <a:t> to verify the document is properly tagged.</a:t>
            </a:r>
            <a:endParaRPr lang="en-GB"/>
          </a:p>
          <a:p>
            <a:pPr marL="285750" indent="-285750">
              <a:buFont typeface="Arial"/>
              <a:buChar char="•"/>
            </a:pPr>
            <a:r>
              <a:rPr lang="en-US"/>
              <a:t>Add alt text for images by right-clicking the image, selecting </a:t>
            </a:r>
            <a:r>
              <a:rPr lang="en-US" b="1"/>
              <a:t>Properties</a:t>
            </a:r>
            <a:r>
              <a:rPr lang="en-US"/>
              <a:t>, and entering a brief, descriptive text.</a:t>
            </a:r>
            <a:endParaRPr lang="en-GB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8D4E6-F64F-4999-AC2A-A008E685C045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145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8D4E6-F64F-4999-AC2A-A008E685C045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6801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>
                <a:ea typeface="Calibri"/>
                <a:cs typeface="Calibri"/>
              </a:rPr>
              <a:t>YouTube auto-captioning, manually edit for accuracy.</a:t>
            </a:r>
          </a:p>
          <a:p>
            <a:pPr>
              <a:buFont typeface="Arial"/>
              <a:buChar char="•"/>
            </a:pPr>
            <a:r>
              <a:rPr lang="en-US"/>
              <a:t> Record clear audio with minimal background noise for better speech clarity.</a:t>
            </a:r>
            <a:endParaRPr lang="en-US">
              <a:ea typeface="Calibri"/>
              <a:cs typeface="Calibri"/>
            </a:endParaRPr>
          </a:p>
          <a:p>
            <a:pPr>
              <a:buFont typeface="Arial"/>
              <a:buChar char="•"/>
            </a:pPr>
            <a:r>
              <a:rPr lang="en-US"/>
              <a:t> Use high-contrast visuals and avoid flashing elements to make content easier to view.</a:t>
            </a:r>
          </a:p>
          <a:p>
            <a:pPr marL="285750" indent="-285750">
              <a:buFont typeface="Calibri"/>
              <a:buChar char="-"/>
            </a:pPr>
            <a:endParaRPr lang="en-US">
              <a:ea typeface="Calibri"/>
              <a:cs typeface="Calibri"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8D4E6-F64F-4999-AC2A-A008E685C045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09096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8D4E6-F64F-4999-AC2A-A008E685C045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624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urple Title Slide">
    <p:bg>
      <p:bgPr>
        <a:solidFill>
          <a:srgbClr val="5D29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B8E4AFA-0C8C-9540-AEFD-8CE9FF2C2B60}"/>
              </a:ext>
            </a:extLst>
          </p:cNvPr>
          <p:cNvSpPr/>
          <p:nvPr userDrawn="1"/>
        </p:nvSpPr>
        <p:spPr>
          <a:xfrm>
            <a:off x="609600" y="332656"/>
            <a:ext cx="2174032" cy="1080219"/>
          </a:xfrm>
          <a:prstGeom prst="rect">
            <a:avLst/>
          </a:prstGeom>
          <a:solidFill>
            <a:srgbClr val="5D2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8500" y="1846550"/>
            <a:ext cx="10363200" cy="2041524"/>
          </a:xfrm>
        </p:spPr>
        <p:txBody>
          <a:bodyPr/>
          <a:lstStyle>
            <a:lvl1pPr>
              <a:defRPr sz="40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8500" y="3888073"/>
            <a:ext cx="8534400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8500" y="6430232"/>
            <a:ext cx="2844800" cy="365125"/>
          </a:xfr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EC7AB759-530A-46AC-842F-B07144F002F9}" type="datetimeFigureOut">
              <a:rPr lang="en-GB" smtClean="0"/>
              <a:pPr/>
              <a:t>18/03/2025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10AD8A0A-4898-40BF-9009-4DA7E611EAC1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65F806C-12F6-4E44-8704-B6F78D76F7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500" y="505148"/>
            <a:ext cx="1655343" cy="70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805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D99533D-D948-4549-BDE6-76654A87F2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68659" y="2457513"/>
            <a:ext cx="3454682" cy="147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44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nline Media 5" descr="PP Intro">
            <a:hlinkClick r:id="" action="ppaction://media"/>
            <a:extLst>
              <a:ext uri="{FF2B5EF4-FFF2-40B4-BE49-F238E27FC236}">
                <a16:creationId xmlns:a16="http://schemas.microsoft.com/office/drawing/2014/main" id="{B146DBC9-9ACF-EB43-B398-3EC966262C42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37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6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DBC363-FE6A-A846-82C3-AD3FE3EE10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51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B8E4AFA-0C8C-9540-AEFD-8CE9FF2C2B60}"/>
              </a:ext>
            </a:extLst>
          </p:cNvPr>
          <p:cNvSpPr/>
          <p:nvPr userDrawn="1"/>
        </p:nvSpPr>
        <p:spPr>
          <a:xfrm>
            <a:off x="609600" y="332656"/>
            <a:ext cx="2174032" cy="10802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8500" y="1846550"/>
            <a:ext cx="10363200" cy="2041524"/>
          </a:xfrm>
        </p:spPr>
        <p:txBody>
          <a:bodyPr/>
          <a:lstStyle>
            <a:lvl1pPr>
              <a:defRPr sz="40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768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8500" y="2130426"/>
            <a:ext cx="10363200" cy="1470025"/>
          </a:xfrm>
        </p:spPr>
        <p:txBody>
          <a:bodyPr/>
          <a:lstStyle>
            <a:lvl1pPr>
              <a:defRPr sz="32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8500" y="3886200"/>
            <a:ext cx="8534400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8500" y="6428359"/>
            <a:ext cx="2844800" cy="365125"/>
          </a:xfr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EC7AB759-530A-46AC-842F-B07144F002F9}" type="datetimeFigureOut">
              <a:rPr lang="en-GB" smtClean="0"/>
              <a:pPr/>
              <a:t>18/03/2025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10AD8A0A-4898-40BF-9009-4DA7E611EA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6846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1268760"/>
            <a:ext cx="10959008" cy="1143000"/>
          </a:xfrm>
        </p:spPr>
        <p:txBody>
          <a:bodyPr/>
          <a:lstStyle>
            <a:lvl1pPr>
              <a:defRPr sz="3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500" y="2492897"/>
            <a:ext cx="10972800" cy="3633267"/>
          </a:xfrm>
        </p:spPr>
        <p:txBody>
          <a:bodyPr/>
          <a:lstStyle>
            <a:lvl1pPr>
              <a:defRPr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8500" y="6428359"/>
            <a:ext cx="2844800" cy="365125"/>
          </a:xfr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222B6232-AB33-4513-9527-F98CEC472D23}" type="datetimeFigureOut">
              <a:rPr lang="en-GB" smtClean="0"/>
              <a:pPr/>
              <a:t>18/03/2025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F758A139-7ABE-46A1-B082-C2C7766739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3332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EY">
    <p:bg>
      <p:bgPr>
        <a:solidFill>
          <a:schemeClr val="bg1">
            <a:lumMod val="50000"/>
            <a:alpha val="6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1268760"/>
            <a:ext cx="10959008" cy="1143000"/>
          </a:xfrm>
        </p:spPr>
        <p:txBody>
          <a:bodyPr/>
          <a:lstStyle>
            <a:lvl1pPr>
              <a:defRPr sz="36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500" y="2492897"/>
            <a:ext cx="10972800" cy="3633267"/>
          </a:xfrm>
        </p:spPr>
        <p:txBody>
          <a:bodyPr/>
          <a:lstStyle>
            <a:lvl1pPr>
              <a:defRPr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8500" y="6428359"/>
            <a:ext cx="2844800" cy="365125"/>
          </a:xfr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222B6232-AB33-4513-9527-F98CEC472D23}" type="datetimeFigureOut">
              <a:rPr lang="en-GB" smtClean="0"/>
              <a:pPr/>
              <a:t>18/03/2025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F758A139-7ABE-46A1-B082-C2C77667394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007185-38DE-7046-AFF4-4EFA23203A98}"/>
              </a:ext>
            </a:extLst>
          </p:cNvPr>
          <p:cNvSpPr/>
          <p:nvPr userDrawn="1"/>
        </p:nvSpPr>
        <p:spPr>
          <a:xfrm>
            <a:off x="479376" y="332656"/>
            <a:ext cx="2016224" cy="936104"/>
          </a:xfrm>
          <a:prstGeom prst="rect">
            <a:avLst/>
          </a:prstGeom>
          <a:solidFill>
            <a:srgbClr val="AB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90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500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8500" y="6428359"/>
            <a:ext cx="2844800" cy="365125"/>
          </a:xfr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445CD916-7149-4247-856D-87DAB39295C7}" type="datetimeFigureOut">
              <a:rPr lang="en-GB" smtClean="0"/>
              <a:pPr/>
              <a:t>18/03/2025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13ACF840-035C-411F-BA81-AF7A8ED7813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1403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CFE8F7DA-80EC-4CF7-AB7B-078F533B953B}" type="datetimeFigureOut">
              <a:rPr lang="en-GB" smtClean="0"/>
              <a:pPr/>
              <a:t>18/03/2025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F74E6293-7DA2-4D9E-8605-5715E69AF2C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1365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B1AE269B-21F6-4A71-848B-6E891C314B78}" type="datetimeFigureOut">
              <a:rPr lang="en-GB" smtClean="0"/>
              <a:pPr/>
              <a:t>18/03/2025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32789173-A1D5-421E-B384-2A426DF314C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8788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096F68FA-6026-2A40-8EAF-D44760218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C246CB-2F3B-FB46-9ADA-4D8C77E703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3385" y="681813"/>
            <a:ext cx="2725616" cy="1153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96419FA0-D351-504D-9518-50113E539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94965"/>
            <a:ext cx="10515600" cy="1325563"/>
          </a:xfrm>
        </p:spPr>
        <p:txBody>
          <a:bodyPr>
            <a:normAutofit/>
          </a:bodyPr>
          <a:lstStyle>
            <a:lvl1pPr algn="ctr"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0DBE5C5-B048-3C40-B996-2B4628C744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1" y="4389438"/>
            <a:ext cx="10515600" cy="1325562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E20D1A0-10CD-A644-9857-37CAB939C93D}"/>
              </a:ext>
            </a:extLst>
          </p:cNvPr>
          <p:cNvGrpSpPr/>
          <p:nvPr userDrawn="1"/>
        </p:nvGrpSpPr>
        <p:grpSpPr>
          <a:xfrm>
            <a:off x="1559496" y="6165304"/>
            <a:ext cx="8444415" cy="361574"/>
            <a:chOff x="688387" y="3661077"/>
            <a:chExt cx="12667670" cy="54240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D0EB749-E2BD-9D46-BBD1-D36A50EE92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50249" b="28645"/>
            <a:stretch/>
          </p:blipFill>
          <p:spPr>
            <a:xfrm>
              <a:off x="5154674" y="3661077"/>
              <a:ext cx="813172" cy="52147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883E6EA-A863-9D4C-AB1E-9F71D26CC8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73128" b="5767"/>
            <a:stretch/>
          </p:blipFill>
          <p:spPr>
            <a:xfrm>
              <a:off x="7515867" y="3682010"/>
              <a:ext cx="813172" cy="521473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DEB4606-25EC-104B-BB48-368BA87DD7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9143" b="49751"/>
            <a:stretch/>
          </p:blipFill>
          <p:spPr>
            <a:xfrm>
              <a:off x="688387" y="3663927"/>
              <a:ext cx="813172" cy="521473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5823177-026F-7D4B-8504-936521AEEB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7177" b="71717"/>
            <a:stretch/>
          </p:blipFill>
          <p:spPr>
            <a:xfrm>
              <a:off x="9885204" y="3661478"/>
              <a:ext cx="813172" cy="521473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BFC0C54-AF45-EA49-8AFE-BEB7A077018F}"/>
                </a:ext>
              </a:extLst>
            </p:cNvPr>
            <p:cNvSpPr/>
            <p:nvPr/>
          </p:nvSpPr>
          <p:spPr>
            <a:xfrm>
              <a:off x="10608250" y="3682011"/>
              <a:ext cx="2747807" cy="400625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 indent="0">
                <a:lnSpc>
                  <a:spcPct val="140000"/>
                </a:lnSpc>
                <a:buFont typeface="Arial" pitchFamily="34" charset="0"/>
                <a:buNone/>
              </a:pPr>
              <a:r>
                <a:rPr lang="en-US" sz="1400" err="1">
                  <a:solidFill>
                    <a:schemeClr val="bg1"/>
                  </a:solidFill>
                </a:rPr>
                <a:t>www.manchester.ac.uk</a:t>
              </a:r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267516F-4EC3-CE4F-94EA-1BAE93FCE036}"/>
                </a:ext>
              </a:extLst>
            </p:cNvPr>
            <p:cNvSpPr/>
            <p:nvPr/>
          </p:nvSpPr>
          <p:spPr>
            <a:xfrm>
              <a:off x="1416004" y="3711142"/>
              <a:ext cx="3508464" cy="40889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 indent="0">
                <a:lnSpc>
                  <a:spcPct val="140000"/>
                </a:lnSpc>
                <a:buFont typeface="Arial" pitchFamily="34" charset="0"/>
                <a:buNone/>
              </a:pPr>
              <a:r>
                <a:rPr lang="en-US" sz="1400" err="1">
                  <a:solidFill>
                    <a:schemeClr val="bg1"/>
                  </a:solidFill>
                  <a:latin typeface="Open Sans"/>
                  <a:cs typeface="Open Sans"/>
                </a:rPr>
                <a:t>TheUniversityOfManchester</a:t>
              </a:r>
              <a:endParaRPr lang="en-US" sz="1400">
                <a:solidFill>
                  <a:schemeClr val="bg1"/>
                </a:solidFill>
                <a:latin typeface="Open Sans"/>
                <a:cs typeface="Open San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42547F9-997A-7344-96B6-F583449B6BF5}"/>
                </a:ext>
              </a:extLst>
            </p:cNvPr>
            <p:cNvSpPr/>
            <p:nvPr/>
          </p:nvSpPr>
          <p:spPr>
            <a:xfrm>
              <a:off x="8235946" y="3787983"/>
              <a:ext cx="1385014" cy="323193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400" err="1">
                  <a:solidFill>
                    <a:schemeClr val="bg1"/>
                  </a:solidFill>
                </a:rPr>
                <a:t>OfficialUoM</a:t>
              </a:r>
              <a:endParaRPr lang="en-GB" sz="1400">
                <a:solidFill>
                  <a:schemeClr val="bg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D2164D3-EF27-A647-A66D-A748C8926A59}"/>
                </a:ext>
              </a:extLst>
            </p:cNvPr>
            <p:cNvSpPr/>
            <p:nvPr/>
          </p:nvSpPr>
          <p:spPr>
            <a:xfrm>
              <a:off x="5873392" y="3780541"/>
              <a:ext cx="1385014" cy="323193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400" err="1">
                  <a:solidFill>
                    <a:schemeClr val="bg1"/>
                  </a:solidFill>
                </a:rPr>
                <a:t>OfficialUoM</a:t>
              </a:r>
              <a:endParaRPr lang="en-GB" sz="14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8121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98500" y="1340768"/>
            <a:ext cx="779065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8500" y="2564905"/>
            <a:ext cx="10972800" cy="3633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8500" y="6428359"/>
            <a:ext cx="28448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56A7D1D-6254-4063-974C-6A2AE04E4B91}" type="datetimeFigureOut">
              <a:rPr lang="en-GB" smtClean="0"/>
              <a:pPr/>
              <a:t>18/03/2025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708" y="6428359"/>
            <a:ext cx="38608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26500" y="6428359"/>
            <a:ext cx="28448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6878614-5F41-4702-8E44-D9C8B2874F5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5" descr="TAB_col_white_background.eps"/>
          <p:cNvPicPr>
            <a:picLocks noChangeAspect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98500" y="509588"/>
            <a:ext cx="16637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93702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7" r:id="rId2"/>
    <p:sldLayoutId id="2147483668" r:id="rId3"/>
    <p:sldLayoutId id="2147483669" r:id="rId4"/>
    <p:sldLayoutId id="2147483670" r:id="rId5"/>
    <p:sldLayoutId id="2147483671" r:id="rId6"/>
    <p:sldLayoutId id="2147483674" r:id="rId7"/>
    <p:sldLayoutId id="2147483675" r:id="rId8"/>
    <p:sldLayoutId id="2147483676" r:id="rId9"/>
  </p:sldLayoutIdLst>
  <p:txStyles>
    <p:titleStyle>
      <a:lvl1pPr algn="l" rtl="0" fontAlgn="base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998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uidance/publishing-accessible-documents" TargetMode="External"/><Relationship Id="rId7" Type="http://schemas.openxmlformats.org/officeDocument/2006/relationships/hyperlink" Target="https://www.staffnet.manchester.ac.uk/brand/brand-toolki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staffnet.manchester.ac.uk/brand/written-word/seo/" TargetMode="External"/><Relationship Id="rId5" Type="http://schemas.openxmlformats.org/officeDocument/2006/relationships/hyperlink" Target="https://www.staffnet.manchester.ac.uk/brand/written-word/house-style/" TargetMode="External"/><Relationship Id="rId4" Type="http://schemas.openxmlformats.org/officeDocument/2006/relationships/hyperlink" Target="https://www.w3.org/TR/WCAG22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935810"/>
            <a:ext cx="12192000" cy="230425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Making your research accessible</a:t>
            </a:r>
            <a:br>
              <a:rPr lang="en-GB">
                <a:solidFill>
                  <a:schemeClr val="bg1"/>
                </a:solidFill>
              </a:rPr>
            </a:br>
            <a:r>
              <a:rPr lang="en-GB" sz="2000" b="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Digital content</a:t>
            </a:r>
            <a:endParaRPr lang="en-GB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883303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975" y="1628800"/>
            <a:ext cx="4003008" cy="374441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79376" y="4389839"/>
            <a:ext cx="4248472" cy="1008112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A person in a blue shirt feeding a rhino&#10;&#10;AI-generated content may be incorrect.">
            <a:extLst>
              <a:ext uri="{FF2B5EF4-FFF2-40B4-BE49-F238E27FC236}">
                <a16:creationId xmlns:a16="http://schemas.microsoft.com/office/drawing/2014/main" id="{6F453725-C0A7-3150-853F-D81220F959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032" y="1772816"/>
            <a:ext cx="5042900" cy="369883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294681" y="4869160"/>
            <a:ext cx="4248472" cy="1008112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117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492896"/>
            <a:ext cx="6092420" cy="79208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Audio and visual content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8500" y="3886200"/>
            <a:ext cx="4962600" cy="1752600"/>
          </a:xfrm>
        </p:spPr>
        <p:txBody>
          <a:bodyPr/>
          <a:lstStyle/>
          <a:p>
            <a:r>
              <a:rPr lang="en-GB" sz="2400">
                <a:latin typeface="Open Sans"/>
                <a:ea typeface="Open Sans"/>
                <a:cs typeface="Open Sans"/>
              </a:rPr>
              <a:t>Accessible media enables people with different abilities to interact with content in their own way. </a:t>
            </a:r>
          </a:p>
        </p:txBody>
      </p:sp>
      <p:pic>
        <p:nvPicPr>
          <p:cNvPr id="9" name="Picture 8" descr="A white dotted zigzag on a blue background&#10;&#10;AI-generated content may be incorrect.">
            <a:extLst>
              <a:ext uri="{FF2B5EF4-FFF2-40B4-BE49-F238E27FC236}">
                <a16:creationId xmlns:a16="http://schemas.microsoft.com/office/drawing/2014/main" id="{F7CA009A-21D5-2929-FF8C-DA9044EE4CF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5568" r="146" b="4110"/>
          <a:stretch/>
        </p:blipFill>
        <p:spPr>
          <a:xfrm>
            <a:off x="6782784" y="-922"/>
            <a:ext cx="5407254" cy="685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133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2828" y="2751688"/>
            <a:ext cx="5684111" cy="2964931"/>
          </a:xfrm>
        </p:spPr>
        <p:txBody>
          <a:bodyPr/>
          <a:lstStyle/>
          <a:p>
            <a:pPr marL="0" indent="0">
              <a:buNone/>
            </a:pPr>
            <a:endParaRPr lang="en-GB" sz="1800" b="1">
              <a:latin typeface="Open Sans"/>
              <a:ea typeface="Open Sans"/>
              <a:cs typeface="Open Sans"/>
            </a:endParaRPr>
          </a:p>
          <a:p>
            <a:pPr marL="285750" indent="-285750">
              <a:buFont typeface="Arial,Sans-Serif"/>
              <a:buChar char="•"/>
            </a:pPr>
            <a:r>
              <a:rPr lang="en-GB" sz="2000">
                <a:latin typeface="Arial"/>
                <a:cs typeface="Arial"/>
              </a:rPr>
              <a:t>Use </a:t>
            </a:r>
            <a:r>
              <a:rPr lang="en-GB" sz="2000" b="1">
                <a:latin typeface="Arial"/>
                <a:cs typeface="Arial"/>
              </a:rPr>
              <a:t>captions and transcripts</a:t>
            </a:r>
            <a:r>
              <a:rPr lang="en-GB" sz="2000">
                <a:latin typeface="Arial"/>
                <a:cs typeface="Arial"/>
              </a:rPr>
              <a:t> for videos and podcasts.</a:t>
            </a:r>
          </a:p>
          <a:p>
            <a:pPr marL="285750" indent="-285750">
              <a:buFont typeface="Arial,Sans-Serif"/>
              <a:buChar char="•"/>
            </a:pPr>
            <a:r>
              <a:rPr lang="en-GB" sz="2000">
                <a:latin typeface="Arial"/>
                <a:cs typeface="Arial"/>
              </a:rPr>
              <a:t>Provide </a:t>
            </a:r>
            <a:r>
              <a:rPr lang="en-GB" sz="2000" b="1">
                <a:latin typeface="Arial"/>
                <a:cs typeface="Arial"/>
              </a:rPr>
              <a:t>audio descriptions</a:t>
            </a:r>
            <a:r>
              <a:rPr lang="en-GB" sz="2000">
                <a:latin typeface="Arial"/>
                <a:cs typeface="Arial"/>
              </a:rPr>
              <a:t> for visual content.</a:t>
            </a:r>
          </a:p>
          <a:p>
            <a:pPr marL="285750" indent="-285750">
              <a:buFont typeface="Arial,Sans-Serif"/>
              <a:buChar char="•"/>
            </a:pPr>
            <a:r>
              <a:rPr lang="en-GB" sz="2000">
                <a:latin typeface="Arial"/>
                <a:cs typeface="Arial"/>
              </a:rPr>
              <a:t>Use </a:t>
            </a:r>
            <a:r>
              <a:rPr lang="en-GB" sz="2000" b="1">
                <a:latin typeface="Arial"/>
                <a:cs typeface="Arial"/>
              </a:rPr>
              <a:t>high-contrast visuals</a:t>
            </a:r>
            <a:r>
              <a:rPr lang="en-GB" sz="2000">
                <a:latin typeface="Arial"/>
                <a:cs typeface="Arial"/>
              </a:rPr>
              <a:t> and </a:t>
            </a:r>
            <a:r>
              <a:rPr lang="en-GB" sz="2000" b="1">
                <a:latin typeface="Arial"/>
                <a:cs typeface="Arial"/>
              </a:rPr>
              <a:t>colour-blind friendly graphics</a:t>
            </a:r>
            <a:r>
              <a:rPr lang="en-GB" sz="2000">
                <a:latin typeface="Arial"/>
                <a:cs typeface="Arial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4310A8-39D6-34BF-4EDD-FCC970F3FD12}"/>
              </a:ext>
            </a:extLst>
          </p:cNvPr>
          <p:cNvSpPr txBox="1"/>
          <p:nvPr/>
        </p:nvSpPr>
        <p:spPr>
          <a:xfrm>
            <a:off x="725674" y="2751226"/>
            <a:ext cx="3197682" cy="221599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b="1">
                <a:latin typeface="Arial"/>
                <a:cs typeface="Arial"/>
              </a:rPr>
              <a:t>Videos and podcasts may exclude people with hearing or visual impairments.</a:t>
            </a:r>
            <a:endParaRPr lang="en-GB" sz="2400" b="1"/>
          </a:p>
          <a:p>
            <a:pPr algn="l"/>
            <a:endParaRPr lang="en-GB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151784" y="3975362"/>
            <a:ext cx="1080120" cy="0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50413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AI-generated content may be incorrect.">
            <a:extLst>
              <a:ext uri="{FF2B5EF4-FFF2-40B4-BE49-F238E27FC236}">
                <a16:creationId xmlns:a16="http://schemas.microsoft.com/office/drawing/2014/main" id="{2697437F-6796-D149-073C-582472893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1461" y="482459"/>
            <a:ext cx="7400925" cy="1552575"/>
          </a:xfrm>
          <a:prstGeom prst="rect">
            <a:avLst/>
          </a:prstGeom>
        </p:spPr>
      </p:pic>
      <p:pic>
        <p:nvPicPr>
          <p:cNvPr id="4" name="Picture 3" descr="A person with red hair and a blue vest&#10;&#10;AI-generated content may be incorrect.">
            <a:extLst>
              <a:ext uri="{FF2B5EF4-FFF2-40B4-BE49-F238E27FC236}">
                <a16:creationId xmlns:a16="http://schemas.microsoft.com/office/drawing/2014/main" id="{BB8B1026-9395-1DCD-B271-E661F9EAB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671" y="2218481"/>
            <a:ext cx="7600709" cy="428263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CDE328C-D637-526D-5402-82C7E4BA9EF2}"/>
              </a:ext>
            </a:extLst>
          </p:cNvPr>
          <p:cNvSpPr/>
          <p:nvPr/>
        </p:nvSpPr>
        <p:spPr>
          <a:xfrm>
            <a:off x="1850976" y="5706021"/>
            <a:ext cx="5079744" cy="1008112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BE2FB6-CE8F-0E89-A84D-44429AC7489E}"/>
              </a:ext>
            </a:extLst>
          </p:cNvPr>
          <p:cNvSpPr/>
          <p:nvPr/>
        </p:nvSpPr>
        <p:spPr>
          <a:xfrm>
            <a:off x="4275521" y="496711"/>
            <a:ext cx="2655200" cy="758731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7985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124406" y="2348880"/>
            <a:ext cx="3744416" cy="324036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947942" y="2348880"/>
            <a:ext cx="3744416" cy="324036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6B2D44-D9D2-0FCA-AB8F-FD5400526471}"/>
              </a:ext>
            </a:extLst>
          </p:cNvPr>
          <p:cNvSpPr txBox="1"/>
          <p:nvPr/>
        </p:nvSpPr>
        <p:spPr>
          <a:xfrm>
            <a:off x="602225" y="1487128"/>
            <a:ext cx="591164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b="1">
                <a:latin typeface="Open Sans" panose="020B0606030504020204"/>
                <a:cs typeface="Arial"/>
              </a:rPr>
              <a:t>Useful links</a:t>
            </a:r>
            <a:endParaRPr lang="en-GB" sz="3200" b="1">
              <a:latin typeface="Open Sans" panose="020B060603050402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B05AD8-F874-0B69-9BAA-18A830C06BAE}"/>
              </a:ext>
            </a:extLst>
          </p:cNvPr>
          <p:cNvSpPr txBox="1"/>
          <p:nvPr/>
        </p:nvSpPr>
        <p:spPr>
          <a:xfrm>
            <a:off x="6369345" y="2708619"/>
            <a:ext cx="3254538" cy="252376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 b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External resources</a:t>
            </a:r>
          </a:p>
          <a:p>
            <a:endParaRPr lang="en-GB" sz="2000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  <a:p>
            <a:pPr marL="285750" indent="-285750">
              <a:buFont typeface="Arial"/>
              <a:buChar char="•"/>
            </a:pPr>
            <a:r>
              <a:rPr lang="en-GB" sz="2000">
                <a:solidFill>
                  <a:schemeClr val="bg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Publishing accessible documents (GOV.UK</a:t>
            </a:r>
            <a:r>
              <a:rPr lang="en-GB" sz="2000">
                <a:solidFill>
                  <a:schemeClr val="bg1"/>
                </a:solidFill>
                <a:latin typeface="Open Sans" panose="020B0606030504020204"/>
                <a:ea typeface="Open Sans" panose="020B0606030504020204"/>
                <a:cs typeface="Open Sans" panose="020B0606030504020204"/>
              </a:rPr>
              <a:t>)</a:t>
            </a:r>
            <a:endParaRPr lang="en-GB" sz="2000">
              <a:solidFill>
                <a:schemeClr val="bg1"/>
              </a:solidFill>
              <a:latin typeface="Open Sans" panose="020B0606030504020204"/>
              <a:ea typeface="Open Sans"/>
            </a:endParaRPr>
          </a:p>
          <a:p>
            <a:pPr marL="285750" indent="-285750">
              <a:buFont typeface="Arial"/>
              <a:buChar char="•"/>
            </a:pPr>
            <a:r>
              <a:rPr lang="en-GB" sz="2000">
                <a:solidFill>
                  <a:schemeClr val="bg1"/>
                </a:solidFill>
                <a:latin typeface="Open Sans"/>
                <a:ea typeface="Open Sans"/>
                <a:cs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 Content Accessibility Guidelines 2.2 (WCAG)</a:t>
            </a:r>
          </a:p>
          <a:p>
            <a:pPr marL="285750" indent="-285750">
              <a:buFont typeface="Arial"/>
              <a:buChar char="•"/>
            </a:pPr>
            <a:endParaRPr lang="en-GB">
              <a:latin typeface="Open Sans"/>
              <a:ea typeface="Open Sans"/>
              <a:cs typeface="Open San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53849C-4488-3382-AE81-EB7B7F4056CF}"/>
              </a:ext>
            </a:extLst>
          </p:cNvPr>
          <p:cNvSpPr txBox="1"/>
          <p:nvPr/>
        </p:nvSpPr>
        <p:spPr>
          <a:xfrm>
            <a:off x="2322587" y="2712017"/>
            <a:ext cx="3440829" cy="25789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Open Sans" panose="020B0606030504020204"/>
                <a:cs typeface="Arial"/>
              </a:rPr>
              <a:t>Internal resources</a:t>
            </a:r>
            <a:endParaRPr lang="en-US" dirty="0">
              <a:solidFill>
                <a:schemeClr val="bg1"/>
              </a:solidFill>
            </a:endParaRPr>
          </a:p>
          <a:p>
            <a:endParaRPr lang="en-US"/>
          </a:p>
          <a:p>
            <a:pPr marL="285750" indent="-285750">
              <a:buFont typeface="Arial"/>
              <a:buChar char="•"/>
            </a:pPr>
            <a:r>
              <a:rPr lang="en-GB" sz="2000" dirty="0">
                <a:solidFill>
                  <a:schemeClr val="bg1"/>
                </a:solidFill>
                <a:latin typeface="Open Sans" panose="020B0606030504020204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House style guide</a:t>
            </a:r>
            <a:r>
              <a:rPr lang="en-GB" sz="2000" dirty="0">
                <a:solidFill>
                  <a:schemeClr val="bg1"/>
                </a:solidFill>
                <a:latin typeface="Open Sans" panose="020B0606030504020204"/>
                <a:cs typeface="Arial"/>
              </a:rPr>
              <a:t> (research-specific guidance and inclusive language guide)</a:t>
            </a:r>
            <a:endParaRPr lang="en-GB" sz="2000" dirty="0">
              <a:solidFill>
                <a:schemeClr val="bg1"/>
              </a:solidFill>
              <a:latin typeface="Open Sans" panose="020B0606030504020204"/>
              <a:ea typeface="Open Sans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GB" sz="2000" dirty="0">
                <a:solidFill>
                  <a:schemeClr val="bg1"/>
                </a:solidFill>
                <a:latin typeface="Open Sans" panose="020B0606030504020204"/>
                <a:cs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SEO best practice</a:t>
            </a:r>
            <a:endParaRPr lang="en-GB" sz="2000" dirty="0">
              <a:solidFill>
                <a:schemeClr val="bg1"/>
              </a:solidFill>
              <a:latin typeface="Open Sans" panose="020B0606030504020204"/>
              <a:ea typeface="Open Sans"/>
              <a:cs typeface="Arial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85750" indent="-285750">
              <a:buFont typeface="Arial"/>
              <a:buChar char="•"/>
            </a:pPr>
            <a:r>
              <a:rPr lang="en-GB" sz="2000" dirty="0">
                <a:solidFill>
                  <a:schemeClr val="bg1">
                    <a:lumMod val="95000"/>
                  </a:schemeClr>
                </a:solidFill>
                <a:latin typeface="Open Sans"/>
                <a:ea typeface="Open Sans"/>
                <a:cs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Brand toolkit</a:t>
            </a:r>
            <a:endParaRPr lang="en-GB" sz="2000" dirty="0">
              <a:solidFill>
                <a:schemeClr val="bg1">
                  <a:lumMod val="95000"/>
                </a:schemeClr>
              </a:solidFill>
              <a:latin typeface="Open Sans"/>
              <a:ea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750653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340768"/>
            <a:ext cx="12192000" cy="1215008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Who are we?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50"/>
          <a:stretch/>
        </p:blipFill>
        <p:spPr>
          <a:xfrm>
            <a:off x="2783632" y="3212976"/>
            <a:ext cx="1947259" cy="25922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83631" y="5877689"/>
            <a:ext cx="19472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>
                <a:latin typeface="Open Sans" panose="020B0606030504020204"/>
              </a:rPr>
              <a:t>Leonie Jackson</a:t>
            </a:r>
          </a:p>
          <a:p>
            <a:pPr algn="ctr"/>
            <a:r>
              <a:rPr lang="en-GB" sz="1600" i="1">
                <a:latin typeface="Open Sans" panose="020B0606030504020204"/>
              </a:rPr>
              <a:t>Content Coordinator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31214" y="5877689"/>
            <a:ext cx="19472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>
                <a:latin typeface="Open Sans" panose="020B0606030504020204"/>
              </a:rPr>
              <a:t>Anna Pintus</a:t>
            </a:r>
          </a:p>
          <a:p>
            <a:pPr algn="ctr"/>
            <a:r>
              <a:rPr lang="en-GB" sz="1600" i="1">
                <a:latin typeface="Open Sans" panose="020B0606030504020204"/>
              </a:rPr>
              <a:t>Content Coordinator</a:t>
            </a:r>
          </a:p>
        </p:txBody>
      </p:sp>
      <p:pic>
        <p:nvPicPr>
          <p:cNvPr id="4" name="Picture 3" descr="A person with blonde hair smiling&#10;&#10;AI-generated content may be incorrect.">
            <a:extLst>
              <a:ext uri="{FF2B5EF4-FFF2-40B4-BE49-F238E27FC236}">
                <a16:creationId xmlns:a16="http://schemas.microsoft.com/office/drawing/2014/main" id="{B4CC9289-3FBC-2686-91DB-94F6CCA23B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8546" y="3206151"/>
            <a:ext cx="1754153" cy="260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168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72656" y="2411760"/>
            <a:ext cx="3461308" cy="327322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64" y="1268760"/>
            <a:ext cx="3464400" cy="1143000"/>
          </a:xfrm>
        </p:spPr>
        <p:txBody>
          <a:bodyPr/>
          <a:lstStyle/>
          <a:p>
            <a:r>
              <a:rPr lang="en-GB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What we do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11824" y="2411760"/>
            <a:ext cx="3461308" cy="327322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8350992" y="2411760"/>
            <a:ext cx="3461308" cy="327322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141624" y="3442357"/>
            <a:ext cx="2520280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b="1">
                <a:solidFill>
                  <a:schemeClr val="bg1"/>
                </a:solidFill>
                <a:latin typeface="Open Sans" panose="020B0606030504020204"/>
                <a:cs typeface="Arial"/>
              </a:rPr>
              <a:t>In a world where everyone is pressed for time, clarity is key</a:t>
            </a:r>
            <a:r>
              <a:rPr lang="en-GB" b="1">
                <a:solidFill>
                  <a:schemeClr val="bg1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82338" y="3036160"/>
            <a:ext cx="2520280" cy="20313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b="1">
                <a:solidFill>
                  <a:schemeClr val="bg1"/>
                </a:solidFill>
                <a:latin typeface="Open Sans" panose="020B0606030504020204"/>
                <a:cs typeface="Arial"/>
              </a:rPr>
              <a:t>We don’t rewrite research </a:t>
            </a:r>
            <a:r>
              <a:rPr lang="en-GB" b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–</a:t>
            </a:r>
            <a:r>
              <a:rPr lang="en-GB" b="1">
                <a:solidFill>
                  <a:schemeClr val="bg1"/>
                </a:solidFill>
                <a:latin typeface="Open Sans" panose="020B0606030504020204"/>
                <a:cs typeface="Arial"/>
              </a:rPr>
              <a:t> we refine it, using proven techniques to help audiences quickly grasp complex ideas.</a:t>
            </a:r>
            <a:endParaRPr lang="en-GB" b="1">
              <a:solidFill>
                <a:schemeClr val="bg1"/>
              </a:solidFill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21506" y="2757689"/>
            <a:ext cx="2520280" cy="258532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b="1">
                <a:solidFill>
                  <a:schemeClr val="bg1"/>
                </a:solidFill>
                <a:latin typeface="Open Sans" panose="020B0606030504020204"/>
                <a:cs typeface="Arial"/>
              </a:rPr>
              <a:t>By translating dense information into accessible, digital-friendly formats, we ensure your research reaches and resonates with a wider audience.</a:t>
            </a:r>
            <a:endParaRPr lang="en-GB" b="1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2378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492896"/>
            <a:ext cx="5661100" cy="79208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Clear, concise language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8500" y="3886200"/>
            <a:ext cx="4962600" cy="1752600"/>
          </a:xfrm>
        </p:spPr>
        <p:txBody>
          <a:bodyPr/>
          <a:lstStyle/>
          <a:p>
            <a:r>
              <a:rPr lang="en-GB" sz="2400">
                <a:latin typeface="Open Sans"/>
                <a:ea typeface="Open Sans"/>
                <a:cs typeface="Open Sans"/>
              </a:rPr>
              <a:t>Accessible language is communication that includes everyone.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3" r="27033"/>
          <a:stretch/>
        </p:blipFill>
        <p:spPr>
          <a:xfrm>
            <a:off x="6816080" y="1"/>
            <a:ext cx="5400600" cy="688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074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9BDA404-4656-80D7-F4CD-641BB9E5C337}"/>
              </a:ext>
            </a:extLst>
          </p:cNvPr>
          <p:cNvSpPr txBox="1"/>
          <p:nvPr/>
        </p:nvSpPr>
        <p:spPr>
          <a:xfrm>
            <a:off x="211409" y="6373343"/>
            <a:ext cx="5983028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200" i="1">
                <a:latin typeface="Arial"/>
                <a:cs typeface="Arial"/>
              </a:rPr>
              <a:t>Roy Peter Clark, Help! for Writers: 210 Solutions to the Problems Every Writer Faces.</a:t>
            </a:r>
            <a:endParaRPr lang="en-US" sz="1600" i="1">
              <a:latin typeface="Arial"/>
              <a:cs typeface="Arial"/>
            </a:endParaRPr>
          </a:p>
        </p:txBody>
      </p:sp>
      <p:sp>
        <p:nvSpPr>
          <p:cNvPr id="5" name="Oval 4"/>
          <p:cNvSpPr/>
          <p:nvPr/>
        </p:nvSpPr>
        <p:spPr>
          <a:xfrm>
            <a:off x="695400" y="1844824"/>
            <a:ext cx="720080" cy="72008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>
                <a:latin typeface="Open Sans"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47528" y="1844824"/>
            <a:ext cx="468052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>
              <a:latin typeface="Open Sans"/>
            </a:endParaRPr>
          </a:p>
          <a:p>
            <a:r>
              <a:rPr lang="en-GB" b="1">
                <a:latin typeface="Open Sans"/>
              </a:rPr>
              <a:t>Plain English is the product of understanding the reader’s needs, the translation of jargon and establishing an easy pace readers can follow. </a:t>
            </a:r>
          </a:p>
          <a:p>
            <a:endParaRPr lang="en-GB" b="1">
              <a:latin typeface="Open Sans"/>
            </a:endParaRPr>
          </a:p>
          <a:p>
            <a:r>
              <a:rPr lang="en-GB" b="1">
                <a:latin typeface="Open Sans"/>
              </a:rPr>
              <a:t>Clarity of expression comes from an understanding of the topic you are writing about. </a:t>
            </a:r>
          </a:p>
          <a:p>
            <a:endParaRPr lang="en-GB" b="1">
              <a:latin typeface="Open Sans"/>
            </a:endParaRPr>
          </a:p>
          <a:p>
            <a:r>
              <a:rPr lang="en-GB" b="1">
                <a:latin typeface="Open Sans"/>
              </a:rPr>
              <a:t>No writer can clarify for the reader what is not clear to the writer in the first place.” </a:t>
            </a:r>
            <a:r>
              <a:rPr lang="en-GB">
                <a:latin typeface="Open San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9762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5960" y="2060848"/>
            <a:ext cx="5684111" cy="2964931"/>
          </a:xfrm>
        </p:spPr>
        <p:txBody>
          <a:bodyPr/>
          <a:lstStyle/>
          <a:p>
            <a:pPr marL="0" indent="0">
              <a:buNone/>
            </a:pPr>
            <a:endParaRPr lang="en-GB" sz="1800" b="1">
              <a:latin typeface="Open Sans"/>
              <a:ea typeface="Open Sans"/>
              <a:cs typeface="Open Sans"/>
            </a:endParaRPr>
          </a:p>
          <a:p>
            <a:r>
              <a:rPr lang="en-GB" sz="2000" dirty="0">
                <a:latin typeface="Open Sans"/>
                <a:ea typeface="Open Sans"/>
                <a:cs typeface="Open Sans"/>
              </a:rPr>
              <a:t>Use </a:t>
            </a:r>
            <a:r>
              <a:rPr lang="en-GB" sz="2000" b="1" dirty="0">
                <a:latin typeface="Open Sans"/>
                <a:ea typeface="Open Sans"/>
                <a:cs typeface="Open Sans"/>
              </a:rPr>
              <a:t>plain language summaries</a:t>
            </a:r>
            <a:r>
              <a:rPr lang="en-GB" sz="2000" dirty="0">
                <a:latin typeface="Open Sans"/>
                <a:ea typeface="Open Sans"/>
                <a:cs typeface="Open Sans"/>
              </a:rPr>
              <a:t> or abstracts.</a:t>
            </a:r>
          </a:p>
          <a:p>
            <a:r>
              <a:rPr lang="en-GB" sz="2000" dirty="0">
                <a:latin typeface="Open Sans"/>
                <a:ea typeface="Open Sans"/>
                <a:cs typeface="Open Sans"/>
              </a:rPr>
              <a:t>Provide </a:t>
            </a:r>
            <a:r>
              <a:rPr lang="en-GB" sz="2000" b="1" dirty="0">
                <a:latin typeface="Open Sans"/>
                <a:ea typeface="Open Sans"/>
                <a:cs typeface="Open Sans"/>
              </a:rPr>
              <a:t>glossaries</a:t>
            </a:r>
            <a:r>
              <a:rPr lang="en-GB" sz="2000" dirty="0">
                <a:latin typeface="Open Sans"/>
                <a:ea typeface="Open Sans"/>
                <a:cs typeface="Open Sans"/>
              </a:rPr>
              <a:t> for technical terms.</a:t>
            </a:r>
          </a:p>
          <a:p>
            <a:r>
              <a:rPr lang="en-GB" sz="2000" dirty="0">
                <a:latin typeface="Open Sans"/>
                <a:ea typeface="Open Sans"/>
                <a:cs typeface="Open Sans"/>
              </a:rPr>
              <a:t>Make the </a:t>
            </a:r>
            <a:r>
              <a:rPr lang="en-GB" sz="2000" b="1" dirty="0">
                <a:latin typeface="Open Sans"/>
                <a:ea typeface="Open Sans"/>
                <a:cs typeface="Open Sans"/>
              </a:rPr>
              <a:t>purpose clear</a:t>
            </a:r>
            <a:r>
              <a:rPr lang="en-GB" sz="2000" dirty="0">
                <a:latin typeface="Open Sans"/>
                <a:ea typeface="Open Sans"/>
                <a:cs typeface="Open Sans"/>
              </a:rPr>
              <a:t> from the start (standfirsts) </a:t>
            </a:r>
            <a:endParaRPr lang="en-US" sz="2000" dirty="0">
              <a:latin typeface="Open Sans"/>
              <a:ea typeface="Open Sans"/>
              <a:cs typeface="Open Sans"/>
            </a:endParaRPr>
          </a:p>
          <a:p>
            <a:r>
              <a:rPr lang="en-GB" sz="2000" dirty="0">
                <a:latin typeface="Open Sans"/>
                <a:ea typeface="Open Sans"/>
                <a:cs typeface="Open Sans"/>
              </a:rPr>
              <a:t>Remove non-essential words and simplify where you can, </a:t>
            </a:r>
            <a:r>
              <a:rPr lang="en-GB" sz="2000" b="1" dirty="0">
                <a:latin typeface="Open Sans"/>
                <a:ea typeface="Open Sans"/>
                <a:cs typeface="Open Sans"/>
              </a:rPr>
              <a:t>avoid idioms or colloquialisms </a:t>
            </a:r>
            <a:endParaRPr lang="en-US" sz="2000" b="1" dirty="0">
              <a:latin typeface="Open Sans"/>
              <a:ea typeface="Open Sans"/>
              <a:cs typeface="Open Sans"/>
            </a:endParaRPr>
          </a:p>
          <a:p>
            <a:r>
              <a:rPr lang="en-GB" sz="2000" b="1" dirty="0">
                <a:latin typeface="Open Sans"/>
                <a:ea typeface="Open Sans"/>
                <a:cs typeface="Open Sans"/>
              </a:rPr>
              <a:t>Make use of lists</a:t>
            </a:r>
            <a:r>
              <a:rPr lang="en-GB" sz="2000" dirty="0">
                <a:latin typeface="Open Sans"/>
                <a:ea typeface="Open Sans"/>
                <a:cs typeface="Open Sans"/>
              </a:rPr>
              <a:t> to break up content ('research highlights' or 'on this page')</a:t>
            </a:r>
            <a:endParaRPr lang="en-GB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4310A8-39D6-34BF-4EDD-FCC970F3FD12}"/>
              </a:ext>
            </a:extLst>
          </p:cNvPr>
          <p:cNvSpPr txBox="1"/>
          <p:nvPr/>
        </p:nvSpPr>
        <p:spPr>
          <a:xfrm>
            <a:off x="725674" y="2319178"/>
            <a:ext cx="3197682" cy="295465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GB" sz="2400" b="1">
                <a:latin typeface="Open Sans"/>
                <a:ea typeface="Open Sans"/>
                <a:cs typeface="Open Sans"/>
              </a:rPr>
              <a:t>Complex academic language can make research inaccessible to non-experts and people with cognitive disabilities.</a:t>
            </a:r>
            <a:endParaRPr lang="en-US" sz="2400" b="1">
              <a:latin typeface="Open Sans"/>
              <a:ea typeface="Open Sans"/>
              <a:cs typeface="Open Sans"/>
            </a:endParaRPr>
          </a:p>
          <a:p>
            <a:pPr algn="l"/>
            <a:endParaRPr lang="en-GB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151784" y="3543314"/>
            <a:ext cx="1080120" cy="0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7026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7812"/>
          <a:stretch/>
        </p:blipFill>
        <p:spPr>
          <a:xfrm>
            <a:off x="551384" y="1628800"/>
            <a:ext cx="4847506" cy="453650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83432" y="4509120"/>
            <a:ext cx="3816424" cy="1944216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r="2781"/>
          <a:stretch/>
        </p:blipFill>
        <p:spPr>
          <a:xfrm>
            <a:off x="6312024" y="1628800"/>
            <a:ext cx="4636970" cy="482453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023992" y="2852936"/>
            <a:ext cx="5184576" cy="1008112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4895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492896"/>
            <a:ext cx="5661100" cy="79208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Digital accessibility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8500" y="3886200"/>
            <a:ext cx="4962600" cy="1752600"/>
          </a:xfrm>
        </p:spPr>
        <p:txBody>
          <a:bodyPr/>
          <a:lstStyle/>
          <a:p>
            <a:r>
              <a:rPr lang="en-GB" sz="2400">
                <a:latin typeface="Open Sans"/>
                <a:ea typeface="Open Sans"/>
                <a:cs typeface="Open Sans"/>
              </a:rPr>
              <a:t>Ensuring everyone can access and use digital content equally.</a:t>
            </a:r>
            <a:endParaRPr lang="en-US" sz="2400">
              <a:latin typeface="Open Sans"/>
              <a:ea typeface="Open Sans"/>
              <a:cs typeface="Open San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3" r="27987"/>
          <a:stretch/>
        </p:blipFill>
        <p:spPr>
          <a:xfrm>
            <a:off x="6791288" y="0"/>
            <a:ext cx="5400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754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5960" y="2060848"/>
            <a:ext cx="5684111" cy="2964931"/>
          </a:xfrm>
        </p:spPr>
        <p:txBody>
          <a:bodyPr/>
          <a:lstStyle/>
          <a:p>
            <a:pPr marL="0" indent="0">
              <a:buNone/>
            </a:pPr>
            <a:endParaRPr lang="en-GB" sz="1800" b="1">
              <a:latin typeface="Open Sans"/>
              <a:ea typeface="Open Sans"/>
              <a:cs typeface="Open Sans"/>
            </a:endParaRPr>
          </a:p>
          <a:p>
            <a:r>
              <a:rPr lang="en-GB" sz="2000" dirty="0">
                <a:latin typeface="Open Sans"/>
                <a:ea typeface="Open Sans"/>
                <a:cs typeface="Open Sans"/>
              </a:rPr>
              <a:t>Use </a:t>
            </a:r>
            <a:r>
              <a:rPr lang="en-GB" sz="2000" b="1" dirty="0">
                <a:latin typeface="Open Sans"/>
                <a:ea typeface="Open Sans"/>
                <a:cs typeface="Open Sans"/>
              </a:rPr>
              <a:t>alternative (alt) text</a:t>
            </a:r>
            <a:r>
              <a:rPr lang="en-GB" sz="2000" dirty="0">
                <a:latin typeface="Open Sans"/>
                <a:ea typeface="Open Sans"/>
                <a:cs typeface="Open Sans"/>
              </a:rPr>
              <a:t> for images.</a:t>
            </a:r>
          </a:p>
          <a:p>
            <a:r>
              <a:rPr lang="en-GB" sz="2000" b="1" dirty="0">
                <a:latin typeface="Open Sans"/>
                <a:ea typeface="Open Sans"/>
                <a:cs typeface="Open Sans"/>
              </a:rPr>
              <a:t>Descriptive link </a:t>
            </a:r>
            <a:r>
              <a:rPr lang="en-GB" sz="2000" dirty="0">
                <a:latin typeface="Open Sans"/>
                <a:ea typeface="Open Sans"/>
                <a:cs typeface="Open Sans"/>
              </a:rPr>
              <a:t>text.</a:t>
            </a:r>
          </a:p>
          <a:p>
            <a:r>
              <a:rPr lang="en-GB" sz="2000" dirty="0">
                <a:latin typeface="Open Sans"/>
                <a:ea typeface="Open Sans"/>
                <a:cs typeface="Open Sans"/>
              </a:rPr>
              <a:t>Ensure websites follow the </a:t>
            </a:r>
            <a:r>
              <a:rPr lang="en-GB" sz="2000" b="1" dirty="0">
                <a:latin typeface="Open Sans"/>
                <a:ea typeface="Open Sans"/>
                <a:cs typeface="Open Sans"/>
              </a:rPr>
              <a:t>UK</a:t>
            </a:r>
            <a:r>
              <a:rPr lang="en-GB" sz="2000" dirty="0">
                <a:latin typeface="Open Sans"/>
                <a:ea typeface="Open Sans"/>
                <a:cs typeface="Open Sans"/>
              </a:rPr>
              <a:t> </a:t>
            </a:r>
            <a:r>
              <a:rPr lang="en-GB" sz="2000" b="1" dirty="0">
                <a:latin typeface="Open Sans"/>
                <a:ea typeface="Open Sans"/>
                <a:cs typeface="Open Sans"/>
              </a:rPr>
              <a:t>government accessibility guidelines</a:t>
            </a:r>
            <a:r>
              <a:rPr lang="en-GB" sz="2000" dirty="0">
                <a:latin typeface="Open Sans"/>
                <a:ea typeface="Open Sans"/>
                <a:cs typeface="Open Sans"/>
              </a:rPr>
              <a:t> (WCAG 2.1 AA)</a:t>
            </a:r>
            <a:r>
              <a:rPr lang="en-GB" sz="2000" b="1" dirty="0">
                <a:latin typeface="Open Sans"/>
                <a:ea typeface="Open Sans"/>
                <a:cs typeface="Open Sans"/>
              </a:rPr>
              <a:t> </a:t>
            </a:r>
            <a:r>
              <a:rPr lang="en-GB" sz="2000" dirty="0">
                <a:latin typeface="Open Sans"/>
                <a:ea typeface="Open Sans"/>
                <a:cs typeface="Open Sans"/>
              </a:rPr>
              <a:t>(proper heading structure, contrast, keyboard navigability).</a:t>
            </a:r>
          </a:p>
          <a:p>
            <a:r>
              <a:rPr lang="en-GB" sz="2000" dirty="0">
                <a:latin typeface="Open Sans"/>
                <a:ea typeface="Open Sans"/>
                <a:cs typeface="Open Sans"/>
              </a:rPr>
              <a:t>Use </a:t>
            </a:r>
            <a:r>
              <a:rPr lang="en-GB" sz="2000" b="1" dirty="0">
                <a:latin typeface="Open Sans"/>
                <a:ea typeface="Open Sans"/>
                <a:cs typeface="Open Sans"/>
              </a:rPr>
              <a:t>HTML formats (web pages)</a:t>
            </a:r>
            <a:r>
              <a:rPr lang="en-GB" sz="2000" dirty="0">
                <a:latin typeface="Open Sans"/>
                <a:ea typeface="Open Sans"/>
                <a:cs typeface="Open Sans"/>
              </a:rPr>
              <a:t> where possible instead of PDFs.</a:t>
            </a:r>
          </a:p>
          <a:p>
            <a:pPr marL="0" indent="0">
              <a:buNone/>
            </a:pPr>
            <a:endParaRPr lang="en-GB" sz="2000" dirty="0">
              <a:latin typeface="Open Sans"/>
              <a:ea typeface="Open Sans"/>
              <a:cs typeface="Open San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4310A8-39D6-34BF-4EDD-FCC970F3FD12}"/>
              </a:ext>
            </a:extLst>
          </p:cNvPr>
          <p:cNvSpPr txBox="1"/>
          <p:nvPr/>
        </p:nvSpPr>
        <p:spPr>
          <a:xfrm>
            <a:off x="725674" y="2319178"/>
            <a:ext cx="3197682" cy="295465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b="1">
                <a:latin typeface="Arial"/>
                <a:cs typeface="Arial"/>
              </a:rPr>
              <a:t>Research outputs (papers, reports, websites, PDFs) may not be accessible to screen readers or adaptive technologies.</a:t>
            </a:r>
            <a:endParaRPr lang="en-US" sz="2400" b="1">
              <a:latin typeface="Arial"/>
              <a:cs typeface="Arial"/>
            </a:endParaRPr>
          </a:p>
          <a:p>
            <a:pPr algn="l"/>
            <a:endParaRPr lang="en-GB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151784" y="3543314"/>
            <a:ext cx="1080120" cy="0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276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oM">
      <a:dk1>
        <a:srgbClr val="000000"/>
      </a:dk1>
      <a:lt1>
        <a:srgbClr val="FFFFFF"/>
      </a:lt1>
      <a:dk2>
        <a:srgbClr val="5D2979"/>
      </a:dk2>
      <a:lt2>
        <a:srgbClr val="EEECE1"/>
      </a:lt2>
      <a:accent1>
        <a:srgbClr val="878A8E"/>
      </a:accent1>
      <a:accent2>
        <a:srgbClr val="FDB822"/>
      </a:accent2>
      <a:accent3>
        <a:srgbClr val="EFCA89"/>
      </a:accent3>
      <a:accent4>
        <a:srgbClr val="D3C6E2"/>
      </a:accent4>
      <a:accent5>
        <a:srgbClr val="B3B1B6"/>
      </a:accent5>
      <a:accent6>
        <a:srgbClr val="8253A3"/>
      </a:accent6>
      <a:hlink>
        <a:srgbClr val="000000"/>
      </a:hlink>
      <a:folHlink>
        <a:srgbClr val="0001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IDEO">
  <a:themeElements>
    <a:clrScheme name="UoM">
      <a:dk1>
        <a:srgbClr val="000000"/>
      </a:dk1>
      <a:lt1>
        <a:srgbClr val="FFFFFF"/>
      </a:lt1>
      <a:dk2>
        <a:srgbClr val="5D2979"/>
      </a:dk2>
      <a:lt2>
        <a:srgbClr val="EEECE1"/>
      </a:lt2>
      <a:accent1>
        <a:srgbClr val="878A8E"/>
      </a:accent1>
      <a:accent2>
        <a:srgbClr val="FDB822"/>
      </a:accent2>
      <a:accent3>
        <a:srgbClr val="EFCA89"/>
      </a:accent3>
      <a:accent4>
        <a:srgbClr val="D3C6E2"/>
      </a:accent4>
      <a:accent5>
        <a:srgbClr val="B3B1B6"/>
      </a:accent5>
      <a:accent6>
        <a:srgbClr val="8253A3"/>
      </a:accent6>
      <a:hlink>
        <a:srgbClr val="000000"/>
      </a:hlink>
      <a:folHlink>
        <a:srgbClr val="0001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0241ee3-9874-473e-b697-f582c4cb8c8f">
      <Terms xmlns="http://schemas.microsoft.com/office/infopath/2007/PartnerControls"/>
    </lcf76f155ced4ddcb4097134ff3c332f>
    <TaxCatchAll xmlns="26f23797-ab33-451f-ae62-7de329a519c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085714DEF65E4EA1B441C362C31A70" ma:contentTypeVersion="15" ma:contentTypeDescription="Create a new document." ma:contentTypeScope="" ma:versionID="33ef7623cb432f3d1f8e4933f3b399b0">
  <xsd:schema xmlns:xsd="http://www.w3.org/2001/XMLSchema" xmlns:xs="http://www.w3.org/2001/XMLSchema" xmlns:p="http://schemas.microsoft.com/office/2006/metadata/properties" xmlns:ns2="f0241ee3-9874-473e-b697-f582c4cb8c8f" xmlns:ns3="26f23797-ab33-451f-ae62-7de329a519c0" targetNamespace="http://schemas.microsoft.com/office/2006/metadata/properties" ma:root="true" ma:fieldsID="e62e27314b0ba07a2db4442b09b0cdf0" ns2:_="" ns3:_="">
    <xsd:import namespace="f0241ee3-9874-473e-b697-f582c4cb8c8f"/>
    <xsd:import namespace="26f23797-ab33-451f-ae62-7de329a519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241ee3-9874-473e-b697-f582c4cb8c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6d63537c-d192-4dc4-bb87-a5632b1c768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f23797-ab33-451f-ae62-7de329a519c0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a4b72338-d992-4269-aeb5-cd9e294f9966}" ma:internalName="TaxCatchAll" ma:showField="CatchAllData" ma:web="26f23797-ab33-451f-ae62-7de329a519c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ED0CA4C-1488-49C7-99F9-E1067D4BCE0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6BF07A1-C859-4891-883F-3323304BE724}">
  <ds:schemaRefs>
    <ds:schemaRef ds:uri="http://purl.org/dc/elements/1.1/"/>
    <ds:schemaRef ds:uri="0d9d01df-8dd5-4417-a5aa-eb89111a6566"/>
    <ds:schemaRef ds:uri="http://purl.org/dc/terms/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35a2615a-b2e9-49af-a602-70812bb68f25"/>
    <ds:schemaRef ds:uri="http://www.w3.org/XML/1998/namespace"/>
    <ds:schemaRef ds:uri="f0241ee3-9874-473e-b697-f582c4cb8c8f"/>
    <ds:schemaRef ds:uri="26f23797-ab33-451f-ae62-7de329a519c0"/>
  </ds:schemaRefs>
</ds:datastoreItem>
</file>

<file path=customXml/itemProps3.xml><?xml version="1.0" encoding="utf-8"?>
<ds:datastoreItem xmlns:ds="http://schemas.openxmlformats.org/officeDocument/2006/customXml" ds:itemID="{39AAB200-AE3C-47D0-8968-3D3215A6EA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241ee3-9874-473e-b697-f582c4cb8c8f"/>
    <ds:schemaRef ds:uri="26f23797-ab33-451f-ae62-7de329a519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533</Words>
  <Application>Microsoft Office PowerPoint</Application>
  <PresentationFormat>Widescreen</PresentationFormat>
  <Paragraphs>65</Paragraphs>
  <Slides>14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VIDEO</vt:lpstr>
      <vt:lpstr>Making your research accessible Digital content</vt:lpstr>
      <vt:lpstr>Who are we?</vt:lpstr>
      <vt:lpstr>What we do</vt:lpstr>
      <vt:lpstr>Clear, concise language</vt:lpstr>
      <vt:lpstr>PowerPoint Presentation</vt:lpstr>
      <vt:lpstr>PowerPoint Presentation</vt:lpstr>
      <vt:lpstr>PowerPoint Presentation</vt:lpstr>
      <vt:lpstr>Digital accessibility</vt:lpstr>
      <vt:lpstr>PowerPoint Presentation</vt:lpstr>
      <vt:lpstr>PowerPoint Presentation</vt:lpstr>
      <vt:lpstr>Audio and visual content</vt:lpstr>
      <vt:lpstr>PowerPoint Presentation</vt:lpstr>
      <vt:lpstr>PowerPoint Presentation</vt:lpstr>
      <vt:lpstr>PowerPoint Presentation</vt:lpstr>
    </vt:vector>
  </TitlesOfParts>
  <Company>University of Manchester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MZYSSPB2</dc:creator>
  <cp:lastModifiedBy>Anna Pintus</cp:lastModifiedBy>
  <cp:revision>35</cp:revision>
  <dcterms:created xsi:type="dcterms:W3CDTF">2012-06-12T15:56:20Z</dcterms:created>
  <dcterms:modified xsi:type="dcterms:W3CDTF">2025-03-18T12:02:05Z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0x01010037085714DEF65E4EA1B441C362C31A70</vt:lpwstr>
  </property>
  <property fmtid="{D5CDD505-2E9C-101B-9397-08002B2CF9AE}" pid="3" name="MediaServiceImageTags">
    <vt:lpwstr/>
  </property>
</Properties>
</file>