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7" r:id="rId3"/>
    <p:sldId id="433" r:id="rId4"/>
    <p:sldId id="434" r:id="rId5"/>
    <p:sldId id="435" r:id="rId6"/>
    <p:sldId id="275" r:id="rId7"/>
    <p:sldId id="279" r:id="rId8"/>
    <p:sldId id="280" r:id="rId9"/>
    <p:sldId id="281" r:id="rId10"/>
    <p:sldId id="282" r:id="rId11"/>
    <p:sldId id="283" r:id="rId12"/>
    <p:sldId id="276" r:id="rId13"/>
    <p:sldId id="428" r:id="rId14"/>
    <p:sldId id="432" r:id="rId15"/>
    <p:sldId id="436" r:id="rId16"/>
    <p:sldId id="438" r:id="rId17"/>
    <p:sldId id="437" r:id="rId18"/>
    <p:sldId id="25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7"/>
    <p:restoredTop sz="93233" autoAdjust="0"/>
  </p:normalViewPr>
  <p:slideViewPr>
    <p:cSldViewPr>
      <p:cViewPr varScale="1">
        <p:scale>
          <a:sx n="107" d="100"/>
          <a:sy n="107" d="100"/>
        </p:scale>
        <p:origin x="191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CCAEB-7496-4C12-9A08-526B0D813A46}" type="datetimeFigureOut">
              <a:rPr lang="en-GB" smtClean="0"/>
              <a:pPr/>
              <a:t>06/02/2020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8D4E6-F64F-4999-AC2A-A008E685C045}" type="slidenum">
              <a:rPr lang="en-GB" smtClean="0"/>
              <a:pPr/>
              <a:t>‹#›</a:t>
            </a:fld>
            <a:endParaRPr lang="en-GB" dirty="0"/>
          </a:p>
        </p:txBody>
      </p:sp>
    </p:spTree>
    <p:extLst>
      <p:ext uri="{BB962C8B-B14F-4D97-AF65-F5344CB8AC3E}">
        <p14:creationId xmlns:p14="http://schemas.microsoft.com/office/powerpoint/2010/main" val="18497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1</a:t>
            </a:fld>
            <a:endParaRPr lang="en-GB" dirty="0"/>
          </a:p>
        </p:txBody>
      </p:sp>
    </p:spTree>
    <p:extLst>
      <p:ext uri="{BB962C8B-B14F-4D97-AF65-F5344CB8AC3E}">
        <p14:creationId xmlns:p14="http://schemas.microsoft.com/office/powerpoint/2010/main" val="345318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GB" dirty="0"/>
          </a:p>
          <a:p>
            <a:pPr marL="171450" indent="-171450">
              <a:buFont typeface="Arial" charset="0"/>
              <a:buChar char="•"/>
            </a:pPr>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11</a:t>
            </a:fld>
            <a:endParaRPr lang="en-GB" dirty="0"/>
          </a:p>
        </p:txBody>
      </p:sp>
    </p:spTree>
    <p:extLst>
      <p:ext uri="{BB962C8B-B14F-4D97-AF65-F5344CB8AC3E}">
        <p14:creationId xmlns:p14="http://schemas.microsoft.com/office/powerpoint/2010/main" val="123837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GB" dirty="0"/>
          </a:p>
          <a:p>
            <a:pPr marL="171450" indent="-171450">
              <a:buFont typeface="Arial" charset="0"/>
              <a:buChar char="•"/>
            </a:pPr>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12</a:t>
            </a:fld>
            <a:endParaRPr lang="en-GB" dirty="0"/>
          </a:p>
        </p:txBody>
      </p:sp>
    </p:spTree>
    <p:extLst>
      <p:ext uri="{BB962C8B-B14F-4D97-AF65-F5344CB8AC3E}">
        <p14:creationId xmlns:p14="http://schemas.microsoft.com/office/powerpoint/2010/main" val="34299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64A1EB5-038C-41F8-AC77-B21367D4F568}" type="slidenum">
              <a:rPr lang="en-GB" smtClean="0"/>
              <a:t>13</a:t>
            </a:fld>
            <a:endParaRPr lang="en-GB"/>
          </a:p>
        </p:txBody>
      </p:sp>
    </p:spTree>
    <p:extLst>
      <p:ext uri="{BB962C8B-B14F-4D97-AF65-F5344CB8AC3E}">
        <p14:creationId xmlns:p14="http://schemas.microsoft.com/office/powerpoint/2010/main" val="3527797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4A1EB5-038C-41F8-AC77-B21367D4F568}" type="slidenum">
              <a:rPr lang="en-GB" smtClean="0"/>
              <a:t>14</a:t>
            </a:fld>
            <a:endParaRPr lang="en-GB"/>
          </a:p>
        </p:txBody>
      </p:sp>
    </p:spTree>
    <p:extLst>
      <p:ext uri="{BB962C8B-B14F-4D97-AF65-F5344CB8AC3E}">
        <p14:creationId xmlns:p14="http://schemas.microsoft.com/office/powerpoint/2010/main" val="1960517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4A1EB5-038C-41F8-AC77-B21367D4F568}" type="slidenum">
              <a:rPr lang="en-GB" smtClean="0"/>
              <a:t>15</a:t>
            </a:fld>
            <a:endParaRPr lang="en-GB"/>
          </a:p>
        </p:txBody>
      </p:sp>
    </p:spTree>
    <p:extLst>
      <p:ext uri="{BB962C8B-B14F-4D97-AF65-F5344CB8AC3E}">
        <p14:creationId xmlns:p14="http://schemas.microsoft.com/office/powerpoint/2010/main" val="3113981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4A1EB5-038C-41F8-AC77-B21367D4F568}" type="slidenum">
              <a:rPr lang="en-GB" smtClean="0"/>
              <a:t>16</a:t>
            </a:fld>
            <a:endParaRPr lang="en-GB"/>
          </a:p>
        </p:txBody>
      </p:sp>
    </p:spTree>
    <p:extLst>
      <p:ext uri="{BB962C8B-B14F-4D97-AF65-F5344CB8AC3E}">
        <p14:creationId xmlns:p14="http://schemas.microsoft.com/office/powerpoint/2010/main" val="1974452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4A1EB5-038C-41F8-AC77-B21367D4F568}" type="slidenum">
              <a:rPr lang="en-GB" smtClean="0"/>
              <a:t>17</a:t>
            </a:fld>
            <a:endParaRPr lang="en-GB"/>
          </a:p>
        </p:txBody>
      </p:sp>
    </p:spTree>
    <p:extLst>
      <p:ext uri="{BB962C8B-B14F-4D97-AF65-F5344CB8AC3E}">
        <p14:creationId xmlns:p14="http://schemas.microsoft.com/office/powerpoint/2010/main" val="132513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3</a:t>
            </a:fld>
            <a:endParaRPr lang="en-GB" dirty="0"/>
          </a:p>
        </p:txBody>
      </p:sp>
    </p:spTree>
    <p:extLst>
      <p:ext uri="{BB962C8B-B14F-4D97-AF65-F5344CB8AC3E}">
        <p14:creationId xmlns:p14="http://schemas.microsoft.com/office/powerpoint/2010/main" val="378418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https://www.manchester.ac.uk/discover/social-responsibility/sdgs/ </a:t>
            </a:r>
          </a:p>
          <a:p>
            <a:r>
              <a:rPr lang="en-GB" dirty="0"/>
              <a:t>http://documents.manchester.ac.uk/display.aspx?DocID=43184 </a:t>
            </a:r>
          </a:p>
        </p:txBody>
      </p:sp>
      <p:sp>
        <p:nvSpPr>
          <p:cNvPr id="4" name="Slide Number Placeholder 3"/>
          <p:cNvSpPr>
            <a:spLocks noGrp="1"/>
          </p:cNvSpPr>
          <p:nvPr>
            <p:ph type="sldNum" sz="quarter" idx="10"/>
          </p:nvPr>
        </p:nvSpPr>
        <p:spPr/>
        <p:txBody>
          <a:bodyPr/>
          <a:lstStyle/>
          <a:p>
            <a:fld id="{3EE8D4E6-F64F-4999-AC2A-A008E685C045}" type="slidenum">
              <a:rPr lang="en-GB" smtClean="0"/>
              <a:pPr/>
              <a:t>4</a:t>
            </a:fld>
            <a:endParaRPr lang="en-GB" dirty="0"/>
          </a:p>
        </p:txBody>
      </p:sp>
    </p:spTree>
    <p:extLst>
      <p:ext uri="{BB962C8B-B14F-4D97-AF65-F5344CB8AC3E}">
        <p14:creationId xmlns:p14="http://schemas.microsoft.com/office/powerpoint/2010/main" val="101750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9209 publications in 2009-2018 (4.26% of all publications in the UK in 2009-2018)</a:t>
            </a:r>
          </a:p>
        </p:txBody>
      </p:sp>
      <p:sp>
        <p:nvSpPr>
          <p:cNvPr id="4" name="Slide Number Placeholder 3"/>
          <p:cNvSpPr>
            <a:spLocks noGrp="1"/>
          </p:cNvSpPr>
          <p:nvPr>
            <p:ph type="sldNum" sz="quarter" idx="10"/>
          </p:nvPr>
        </p:nvSpPr>
        <p:spPr/>
        <p:txBody>
          <a:bodyPr/>
          <a:lstStyle/>
          <a:p>
            <a:fld id="{3EE8D4E6-F64F-4999-AC2A-A008E685C045}" type="slidenum">
              <a:rPr lang="en-GB" smtClean="0"/>
              <a:pPr/>
              <a:t>5</a:t>
            </a:fld>
            <a:endParaRPr lang="en-GB" dirty="0"/>
          </a:p>
        </p:txBody>
      </p:sp>
    </p:spTree>
    <p:extLst>
      <p:ext uri="{BB962C8B-B14F-4D97-AF65-F5344CB8AC3E}">
        <p14:creationId xmlns:p14="http://schemas.microsoft.com/office/powerpoint/2010/main" val="415436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GB" dirty="0"/>
              <a:t>Data on AMBS, taken from UoM report, includes 250 course units of 2017-2018, so a lot of units do not directly relate to UN SDGs</a:t>
            </a:r>
          </a:p>
        </p:txBody>
      </p:sp>
      <p:sp>
        <p:nvSpPr>
          <p:cNvPr id="4" name="Slide Number Placeholder 3"/>
          <p:cNvSpPr>
            <a:spLocks noGrp="1"/>
          </p:cNvSpPr>
          <p:nvPr>
            <p:ph type="sldNum" sz="quarter" idx="10"/>
          </p:nvPr>
        </p:nvSpPr>
        <p:spPr/>
        <p:txBody>
          <a:bodyPr/>
          <a:lstStyle/>
          <a:p>
            <a:fld id="{3EE8D4E6-F64F-4999-AC2A-A008E685C045}" type="slidenum">
              <a:rPr lang="en-GB" smtClean="0"/>
              <a:pPr/>
              <a:t>6</a:t>
            </a:fld>
            <a:endParaRPr lang="en-GB" dirty="0"/>
          </a:p>
        </p:txBody>
      </p:sp>
    </p:spTree>
    <p:extLst>
      <p:ext uri="{BB962C8B-B14F-4D97-AF65-F5344CB8AC3E}">
        <p14:creationId xmlns:p14="http://schemas.microsoft.com/office/powerpoint/2010/main" val="4087188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7</a:t>
            </a:fld>
            <a:endParaRPr lang="en-GB" dirty="0"/>
          </a:p>
        </p:txBody>
      </p:sp>
    </p:spTree>
    <p:extLst>
      <p:ext uri="{BB962C8B-B14F-4D97-AF65-F5344CB8AC3E}">
        <p14:creationId xmlns:p14="http://schemas.microsoft.com/office/powerpoint/2010/main" val="83989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8</a:t>
            </a:fld>
            <a:endParaRPr lang="en-GB" dirty="0"/>
          </a:p>
        </p:txBody>
      </p:sp>
    </p:spTree>
    <p:extLst>
      <p:ext uri="{BB962C8B-B14F-4D97-AF65-F5344CB8AC3E}">
        <p14:creationId xmlns:p14="http://schemas.microsoft.com/office/powerpoint/2010/main" val="35261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9</a:t>
            </a:fld>
            <a:endParaRPr lang="en-GB" dirty="0"/>
          </a:p>
        </p:txBody>
      </p:sp>
    </p:spTree>
    <p:extLst>
      <p:ext uri="{BB962C8B-B14F-4D97-AF65-F5344CB8AC3E}">
        <p14:creationId xmlns:p14="http://schemas.microsoft.com/office/powerpoint/2010/main" val="278089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10</a:t>
            </a:fld>
            <a:endParaRPr lang="en-GB" dirty="0"/>
          </a:p>
        </p:txBody>
      </p:sp>
    </p:spTree>
    <p:extLst>
      <p:ext uri="{BB962C8B-B14F-4D97-AF65-F5344CB8AC3E}">
        <p14:creationId xmlns:p14="http://schemas.microsoft.com/office/powerpoint/2010/main" val="100756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130425"/>
            <a:ext cx="7772400" cy="1470025"/>
          </a:xfrm>
        </p:spPr>
        <p:txBody>
          <a:bodyPr/>
          <a:lstStyle>
            <a:lvl1pPr>
              <a:defRPr sz="3200" b="1">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67544" y="3886200"/>
            <a:ext cx="6400800" cy="1752600"/>
          </a:xfrm>
        </p:spPr>
        <p:txBody>
          <a:bodyPr/>
          <a:lstStyle>
            <a:lvl1pPr marL="0" indent="0" algn="l">
              <a:buNone/>
              <a:defRPr sz="2800"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baseline="0">
                <a:solidFill>
                  <a:schemeClr val="bg1"/>
                </a:solidFill>
                <a:latin typeface="Arial" pitchFamily="34" charset="0"/>
              </a:defRPr>
            </a:lvl1pPr>
          </a:lstStyle>
          <a:p>
            <a:fld id="{EC7AB759-530A-46AC-842F-B07144F002F9}" type="datetimeFigureOut">
              <a:rPr lang="en-GB" smtClean="0"/>
              <a:pPr/>
              <a:t>06/02/2020</a:t>
            </a:fld>
            <a:endParaRPr lang="en-GB" dirty="0"/>
          </a:p>
        </p:txBody>
      </p:sp>
      <p:sp>
        <p:nvSpPr>
          <p:cNvPr id="5" name="Footer Placeholder 4"/>
          <p:cNvSpPr>
            <a:spLocks noGrp="1"/>
          </p:cNvSpPr>
          <p:nvPr>
            <p:ph type="ftr" sz="quarter" idx="11"/>
          </p:nvPr>
        </p:nvSpPr>
        <p:spPr/>
        <p:txBody>
          <a:bodyPr/>
          <a:lstStyle>
            <a:lvl1pPr>
              <a:defRPr baseline="0">
                <a:solidFill>
                  <a:schemeClr val="bg1"/>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baseline="0">
                <a:solidFill>
                  <a:schemeClr val="bg1"/>
                </a:solidFill>
                <a:latin typeface="Arial" pitchFamily="34" charset="0"/>
                <a:cs typeface="Arial" pitchFamily="34" charset="0"/>
              </a:defRPr>
            </a:lvl1pPr>
          </a:lstStyle>
          <a:p>
            <a:fld id="{10AD8A0A-4898-40BF-9009-4DA7E611EAC1}"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sz="32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98FF8105-8845-4543-9ED8-9E57E8E42CB7}" type="datetimeFigureOut">
              <a:rPr lang="en-GB"/>
              <a:pPr/>
              <a:t>06/02/2020</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58FF8E4D-CDF4-4B1F-BD52-35BFB528DB87}"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56792"/>
            <a:ext cx="2057400" cy="4569371"/>
          </a:xfrm>
        </p:spPr>
        <p:txBody>
          <a:bodyPr vert="eaVert"/>
          <a:lstStyle>
            <a:lvl1pPr>
              <a:defRPr sz="3200"/>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556792"/>
            <a:ext cx="6019800" cy="4569371"/>
          </a:xfrm>
        </p:spPr>
        <p:txBody>
          <a:bodyPr vert="eaVert"/>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08976883-B614-42E6-9595-363FA777B038}" type="datetimeFigureOut">
              <a:rPr lang="en-GB"/>
              <a:pPr/>
              <a:t>06/02/2020</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6915344-E335-44E9-ACDC-CB4826450486}"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5842992" cy="11430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95536" y="2492896"/>
            <a:ext cx="8229600" cy="3633267"/>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222B6232-AB33-4513-9527-F98CEC472D23}" type="datetimeFigureOut">
              <a:rPr lang="en-GB" smtClean="0"/>
              <a:pPr/>
              <a:t>06/02/2020</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758A139-7ABE-46A1-B082-C2C77667394C}"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536" y="4406900"/>
            <a:ext cx="7772400" cy="1362075"/>
          </a:xfrm>
          <a:ln>
            <a:noFill/>
          </a:ln>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395536" y="2906713"/>
            <a:ext cx="7772400" cy="1500187"/>
          </a:xfrm>
          <a:ln>
            <a:noFill/>
          </a:ln>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45CD916-7149-4247-856D-87DAB39295C7}" type="datetimeFigureOut">
              <a:rPr lang="en-GB"/>
              <a:pPr/>
              <a:t>06/02/2020</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13ACF840-035C-411F-BA81-AF7A8ED78138}" type="slidenum">
              <a:rPr lang="en-GB"/>
              <a:pPr/>
              <a:t>‹#›</a:t>
            </a:fld>
            <a:endParaRPr lang="en-GB" dirty="0"/>
          </a:p>
        </p:txBody>
      </p:sp>
      <p:pic>
        <p:nvPicPr>
          <p:cNvPr id="7" name="Picture 5" descr="TAB_col_white_background.eps"/>
          <p:cNvPicPr>
            <a:picLocks noChangeAspect="1"/>
          </p:cNvPicPr>
          <p:nvPr userDrawn="1"/>
        </p:nvPicPr>
        <p:blipFill>
          <a:blip r:embed="rId2" cstate="print"/>
          <a:srcRect/>
          <a:stretch>
            <a:fillRect/>
          </a:stretch>
        </p:blipFill>
        <p:spPr bwMode="auto">
          <a:xfrm>
            <a:off x="523875" y="509588"/>
            <a:ext cx="1663700" cy="7112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5842992" cy="1143000"/>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sz="half" idx="1"/>
          </p:nvPr>
        </p:nvSpPr>
        <p:spPr>
          <a:xfrm>
            <a:off x="395536" y="2492896"/>
            <a:ext cx="4038600" cy="3633267"/>
          </a:xfrm>
        </p:spPr>
        <p:txBody>
          <a:bodyPr/>
          <a:lstStyle>
            <a:lvl1pPr>
              <a:defRPr sz="2800" baseline="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86536" y="2492896"/>
            <a:ext cx="4038600" cy="3633267"/>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fld id="{9FD09641-23CB-4E80-A5B0-5F03D2E94610}" type="datetimeFigureOut">
              <a:rPr lang="en-GB"/>
              <a:pPr/>
              <a:t>06/02/2020</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EF7FA264-F771-4264-8DF0-4BB7F0DA3C69}"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5842992" cy="1143000"/>
          </a:xfrm>
        </p:spPr>
        <p:txBody>
          <a:bodyPr/>
          <a:lstStyle>
            <a:lvl1pPr>
              <a:defRPr sz="2800"/>
            </a:lvl1pPr>
          </a:lstStyle>
          <a:p>
            <a:r>
              <a:rPr lang="en-US" dirty="0"/>
              <a:t>Click to edit Master title style</a:t>
            </a:r>
            <a:endParaRPr lang="en-GB" dirty="0"/>
          </a:p>
        </p:txBody>
      </p:sp>
      <p:sp>
        <p:nvSpPr>
          <p:cNvPr id="3" name="Text Placeholder 2"/>
          <p:cNvSpPr>
            <a:spLocks noGrp="1"/>
          </p:cNvSpPr>
          <p:nvPr>
            <p:ph type="body" idx="1"/>
          </p:nvPr>
        </p:nvSpPr>
        <p:spPr>
          <a:xfrm>
            <a:off x="405880" y="2348880"/>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95536" y="3068959"/>
            <a:ext cx="4040188" cy="3057203"/>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582344" y="2348880"/>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83361" y="3068960"/>
            <a:ext cx="4041775" cy="3057202"/>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0"/>
          </p:nvPr>
        </p:nvSpPr>
        <p:spPr/>
        <p:txBody>
          <a:bodyPr/>
          <a:lstStyle>
            <a:lvl1pPr>
              <a:defRPr/>
            </a:lvl1pPr>
          </a:lstStyle>
          <a:p>
            <a:fld id="{3A9A4E03-F40B-4399-AC2E-A4C6E9D600B3}" type="datetimeFigureOut">
              <a:rPr lang="en-GB"/>
              <a:pPr/>
              <a:t>06/02/2020</a:t>
            </a:fld>
            <a:endParaRPr lang="en-GB" dirty="0"/>
          </a:p>
        </p:txBody>
      </p:sp>
      <p:sp>
        <p:nvSpPr>
          <p:cNvPr id="8" name="Footer Placeholder 4"/>
          <p:cNvSpPr>
            <a:spLocks noGrp="1"/>
          </p:cNvSpPr>
          <p:nvPr>
            <p:ph type="ftr" sz="quarter" idx="11"/>
          </p:nvPr>
        </p:nvSpPr>
        <p:spPr/>
        <p:txBody>
          <a:bodyPr/>
          <a:lstStyle>
            <a:lvl1pPr>
              <a:defRPr/>
            </a:lvl1pPr>
          </a:lstStyle>
          <a:p>
            <a:endParaRPr lang="en-GB" dirty="0"/>
          </a:p>
        </p:txBody>
      </p:sp>
      <p:sp>
        <p:nvSpPr>
          <p:cNvPr id="9" name="Slide Number Placeholder 5"/>
          <p:cNvSpPr>
            <a:spLocks noGrp="1"/>
          </p:cNvSpPr>
          <p:nvPr>
            <p:ph type="sldNum" sz="quarter" idx="12"/>
          </p:nvPr>
        </p:nvSpPr>
        <p:spPr/>
        <p:txBody>
          <a:bodyPr/>
          <a:lstStyle>
            <a:lvl1pPr>
              <a:defRPr/>
            </a:lvl1pPr>
          </a:lstStyle>
          <a:p>
            <a:fld id="{8692BDDC-0BFC-44A0-A4BA-47C3E99EB1AA}"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fld id="{CFE8F7DA-80EC-4CF7-AB7B-078F533B953B}" type="datetimeFigureOut">
              <a:rPr lang="en-GB"/>
              <a:pPr/>
              <a:t>06/02/2020</a:t>
            </a:fld>
            <a:endParaRPr lang="en-GB" dirty="0"/>
          </a:p>
        </p:txBody>
      </p:sp>
      <p:sp>
        <p:nvSpPr>
          <p:cNvPr id="4" name="Footer Placeholder 4"/>
          <p:cNvSpPr>
            <a:spLocks noGrp="1"/>
          </p:cNvSpPr>
          <p:nvPr>
            <p:ph type="ftr" sz="quarter" idx="11"/>
          </p:nvPr>
        </p:nvSpPr>
        <p:spPr/>
        <p:txBody>
          <a:bodyPr/>
          <a:lstStyle>
            <a:lvl1pPr>
              <a:defRPr/>
            </a:lvl1pPr>
          </a:lstStyle>
          <a:p>
            <a:endParaRPr lang="en-GB" dirty="0"/>
          </a:p>
        </p:txBody>
      </p:sp>
      <p:sp>
        <p:nvSpPr>
          <p:cNvPr id="5" name="Slide Number Placeholder 5"/>
          <p:cNvSpPr>
            <a:spLocks noGrp="1"/>
          </p:cNvSpPr>
          <p:nvPr>
            <p:ph type="sldNum" sz="quarter" idx="12"/>
          </p:nvPr>
        </p:nvSpPr>
        <p:spPr/>
        <p:txBody>
          <a:bodyPr/>
          <a:lstStyle>
            <a:lvl1pPr>
              <a:defRPr/>
            </a:lvl1pPr>
          </a:lstStyle>
          <a:p>
            <a:fld id="{F74E6293-7DA2-4D9E-8605-5715E69AF2C7}"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AE269B-21F6-4A71-848B-6E891C314B78}" type="datetimeFigureOut">
              <a:rPr lang="en-GB"/>
              <a:pPr/>
              <a:t>06/02/2020</a:t>
            </a:fld>
            <a:endParaRPr lang="en-GB" dirty="0"/>
          </a:p>
        </p:txBody>
      </p:sp>
      <p:sp>
        <p:nvSpPr>
          <p:cNvPr id="3" name="Footer Placeholder 4"/>
          <p:cNvSpPr>
            <a:spLocks noGrp="1"/>
          </p:cNvSpPr>
          <p:nvPr>
            <p:ph type="ftr" sz="quarter" idx="11"/>
          </p:nvPr>
        </p:nvSpPr>
        <p:spPr/>
        <p:txBody>
          <a:bodyPr/>
          <a:lstStyle>
            <a:lvl1pPr>
              <a:defRPr/>
            </a:lvl1pPr>
          </a:lstStyle>
          <a:p>
            <a:endParaRPr lang="en-GB" dirty="0"/>
          </a:p>
        </p:txBody>
      </p:sp>
      <p:sp>
        <p:nvSpPr>
          <p:cNvPr id="4" name="Slide Number Placeholder 5"/>
          <p:cNvSpPr>
            <a:spLocks noGrp="1"/>
          </p:cNvSpPr>
          <p:nvPr>
            <p:ph type="sldNum" sz="quarter" idx="12"/>
          </p:nvPr>
        </p:nvSpPr>
        <p:spPr/>
        <p:txBody>
          <a:bodyPr/>
          <a:lstStyle>
            <a:lvl1pPr>
              <a:defRPr/>
            </a:lvl1pPr>
          </a:lstStyle>
          <a:p>
            <a:fld id="{32789173-A1D5-421E-B384-2A426DF314C2}"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1186830"/>
            <a:ext cx="3008313" cy="1162050"/>
          </a:xfrm>
        </p:spPr>
        <p:txBody>
          <a:bodyPr anchor="b"/>
          <a:lstStyle>
            <a:lvl1pPr algn="l">
              <a:defRPr sz="3200" b="1"/>
            </a:lvl1pPr>
          </a:lstStyle>
          <a:p>
            <a:r>
              <a:rPr lang="en-US" dirty="0"/>
              <a:t>Click to edit Master title style</a:t>
            </a:r>
            <a:endParaRPr lang="en-GB" dirty="0"/>
          </a:p>
        </p:txBody>
      </p:sp>
      <p:sp>
        <p:nvSpPr>
          <p:cNvPr id="3" name="Content Placeholder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420888"/>
            <a:ext cx="3008313" cy="3705275"/>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fld id="{B89648B1-3911-4AC2-8E3A-DF4A70CC86E7}" type="datetimeFigureOut">
              <a:rPr lang="en-GB"/>
              <a:pPr/>
              <a:t>06/02/2020</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C853D388-5704-4C64-A883-D899E8570667}"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2AAA9A3-945F-42AF-BCAE-8459AEA58868}" type="datetimeFigureOut">
              <a:rPr lang="en-GB"/>
              <a:pPr/>
              <a:t>06/02/2020</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5E74E2F5-7E8D-47B8-82FB-3832A72B6BDB}"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3" descr="brand_ppt_back.jpg"/>
          <p:cNvPicPr>
            <a:picLocks noChangeAspect="1"/>
          </p:cNvPicPr>
          <p:nvPr userDrawn="1"/>
        </p:nvPicPr>
        <p:blipFill>
          <a:blip r:embed="rId13" cstate="print"/>
          <a:srcRect/>
          <a:stretch>
            <a:fillRect/>
          </a:stretch>
        </p:blipFill>
        <p:spPr bwMode="auto">
          <a:xfrm>
            <a:off x="0" y="0"/>
            <a:ext cx="9229725" cy="6923088"/>
          </a:xfrm>
          <a:prstGeom prst="rect">
            <a:avLst/>
          </a:prstGeom>
          <a:noFill/>
          <a:ln w="9525">
            <a:noFill/>
            <a:miter lim="800000"/>
            <a:headEnd/>
            <a:tailEnd/>
          </a:ln>
        </p:spPr>
      </p:pic>
      <p:sp>
        <p:nvSpPr>
          <p:cNvPr id="1026" name="Title Placeholder 1"/>
          <p:cNvSpPr>
            <a:spLocks noGrp="1"/>
          </p:cNvSpPr>
          <p:nvPr>
            <p:ph type="title"/>
          </p:nvPr>
        </p:nvSpPr>
        <p:spPr bwMode="auto">
          <a:xfrm>
            <a:off x="467544" y="1268760"/>
            <a:ext cx="584299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2492896"/>
            <a:ext cx="8229600" cy="3633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chemeClr val="bg1"/>
                </a:solidFill>
                <a:latin typeface="Arial" pitchFamily="34" charset="0"/>
                <a:cs typeface="Arial" pitchFamily="34" charset="0"/>
              </a:defRPr>
            </a:lvl1pPr>
          </a:lstStyle>
          <a:p>
            <a:fld id="{456A7D1D-6254-4063-974C-6A2AE04E4B91}" type="datetimeFigureOut">
              <a:rPr lang="en-GB" smtClean="0"/>
              <a:pPr/>
              <a:t>06/02/2020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aseline="0">
                <a:solidFill>
                  <a:schemeClr val="bg1"/>
                </a:solidFill>
                <a:latin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chemeClr val="bg1"/>
                </a:solidFill>
                <a:latin typeface="Arial" pitchFamily="34" charset="0"/>
              </a:defRPr>
            </a:lvl1pPr>
          </a:lstStyle>
          <a:p>
            <a:fld id="{26878614-5F41-4702-8E44-D9C8B2874F5D}" type="slidenum">
              <a:rPr lang="en-GB" smtClean="0"/>
              <a:pPr/>
              <a:t>‹#›</a:t>
            </a:fld>
            <a:endParaRPr lang="en-GB" dirty="0"/>
          </a:p>
        </p:txBody>
      </p:sp>
      <p:pic>
        <p:nvPicPr>
          <p:cNvPr id="11" name="Picture 1" descr="TAB_allwhite.eps"/>
          <p:cNvPicPr>
            <a:picLocks noChangeAspect="1"/>
          </p:cNvPicPr>
          <p:nvPr userDrawn="1"/>
        </p:nvPicPr>
        <p:blipFill>
          <a:blip r:embed="rId14" cstate="print"/>
          <a:srcRect/>
          <a:stretch>
            <a:fillRect/>
          </a:stretch>
        </p:blipFill>
        <p:spPr bwMode="auto">
          <a:xfrm>
            <a:off x="522288" y="509588"/>
            <a:ext cx="1663700"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b="1"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tiff"/><Relationship Id="rId3" Type="http://schemas.openxmlformats.org/officeDocument/2006/relationships/image" Target="../media/image26.tiff"/><Relationship Id="rId7" Type="http://schemas.openxmlformats.org/officeDocument/2006/relationships/image" Target="../media/image30.tif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tiff"/><Relationship Id="rId5" Type="http://schemas.openxmlformats.org/officeDocument/2006/relationships/image" Target="../media/image28.tiff"/><Relationship Id="rId4" Type="http://schemas.openxmlformats.org/officeDocument/2006/relationships/image" Target="../media/image27.tiff"/><Relationship Id="rId9"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brand_ppt_ba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2769"/>
            <a:ext cx="9229725"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6"/>
          <p:cNvSpPr>
            <a:spLocks noChangeArrowheads="1"/>
          </p:cNvSpPr>
          <p:nvPr/>
        </p:nvSpPr>
        <p:spPr bwMode="auto">
          <a:xfrm>
            <a:off x="404813" y="1625600"/>
            <a:ext cx="74795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3600" b="1" dirty="0">
                <a:solidFill>
                  <a:schemeClr val="bg1"/>
                </a:solidFill>
              </a:rPr>
              <a:t>Responsible Graduates at AMBS</a:t>
            </a:r>
            <a:endParaRPr lang="en-US" sz="3600" dirty="0">
              <a:solidFill>
                <a:schemeClr val="bg1"/>
              </a:solidFill>
            </a:endParaRPr>
          </a:p>
        </p:txBody>
      </p:sp>
      <p:sp>
        <p:nvSpPr>
          <p:cNvPr id="14339" name="Rectangle 7"/>
          <p:cNvSpPr>
            <a:spLocks noChangeArrowheads="1"/>
          </p:cNvSpPr>
          <p:nvPr/>
        </p:nvSpPr>
        <p:spPr bwMode="auto">
          <a:xfrm>
            <a:off x="404813" y="4133516"/>
            <a:ext cx="68214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200"/>
              </a:spcAft>
            </a:pPr>
            <a:r>
              <a:rPr lang="en-US" sz="2400" b="1" dirty="0">
                <a:solidFill>
                  <a:srgbClr val="FFFFFF"/>
                </a:solidFill>
              </a:rPr>
              <a:t>Dr. Eva Niesten</a:t>
            </a:r>
          </a:p>
          <a:p>
            <a:pPr>
              <a:spcAft>
                <a:spcPts val="1200"/>
              </a:spcAft>
            </a:pPr>
            <a:r>
              <a:rPr lang="en-US" sz="2400" b="1" dirty="0">
                <a:solidFill>
                  <a:srgbClr val="FFFFFF"/>
                </a:solidFill>
              </a:rPr>
              <a:t>Director for Social Responsibility</a:t>
            </a:r>
          </a:p>
          <a:p>
            <a:pPr>
              <a:spcAft>
                <a:spcPts val="1200"/>
              </a:spcAft>
            </a:pPr>
            <a:r>
              <a:rPr lang="en-US" sz="2400" b="1" dirty="0">
                <a:solidFill>
                  <a:srgbClr val="FFFFFF"/>
                </a:solidFill>
              </a:rPr>
              <a:t>Senior Lecturer in Innovation, </a:t>
            </a:r>
          </a:p>
          <a:p>
            <a:pPr>
              <a:spcAft>
                <a:spcPts val="1200"/>
              </a:spcAft>
            </a:pPr>
            <a:r>
              <a:rPr lang="en-US" sz="2400" b="1" dirty="0">
                <a:solidFill>
                  <a:srgbClr val="FFFFFF"/>
                </a:solidFill>
              </a:rPr>
              <a:t>Strategy &amp; Entrepreneurship</a:t>
            </a:r>
          </a:p>
          <a:p>
            <a:pPr>
              <a:spcAft>
                <a:spcPts val="1200"/>
              </a:spcAft>
            </a:pPr>
            <a:r>
              <a:rPr lang="en-US" sz="2400" b="1" dirty="0">
                <a:solidFill>
                  <a:srgbClr val="FFFFFF"/>
                </a:solidFill>
              </a:rPr>
              <a:t>eva.niesten@manchester.ac.uk</a:t>
            </a:r>
          </a:p>
        </p:txBody>
      </p:sp>
      <p:cxnSp>
        <p:nvCxnSpPr>
          <p:cNvPr id="10" name="Straight Connector 9"/>
          <p:cNvCxnSpPr>
            <a:cxnSpLocks noChangeShapeType="1"/>
          </p:cNvCxnSpPr>
          <p:nvPr/>
        </p:nvCxnSpPr>
        <p:spPr bwMode="auto">
          <a:xfrm>
            <a:off x="517525" y="2809875"/>
            <a:ext cx="7013575" cy="0"/>
          </a:xfrm>
          <a:prstGeom prst="line">
            <a:avLst/>
          </a:prstGeom>
          <a:noFill/>
          <a:ln w="25400">
            <a:solidFill>
              <a:schemeClr val="bg1"/>
            </a:solidFill>
            <a:prstDash val="dot"/>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4341" name="Picture 1" descr="TAB_allwhit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288"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6012160" y="3789040"/>
            <a:ext cx="2899021" cy="2899021"/>
          </a:xfrm>
          <a:prstGeom prst="rect">
            <a:avLst/>
          </a:prstGeom>
        </p:spPr>
      </p:pic>
    </p:spTree>
    <p:extLst>
      <p:ext uri="{BB962C8B-B14F-4D97-AF65-F5344CB8AC3E}">
        <p14:creationId xmlns:p14="http://schemas.microsoft.com/office/powerpoint/2010/main" val="1184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29EB774B-5ECF-2B46-8D77-1F27A53688DE}"/>
              </a:ext>
            </a:extLst>
          </p:cNvPr>
          <p:cNvSpPr>
            <a:spLocks noGrp="1"/>
          </p:cNvSpPr>
          <p:nvPr>
            <p:ph type="title"/>
          </p:nvPr>
        </p:nvSpPr>
        <p:spPr>
          <a:xfrm>
            <a:off x="2495371" y="188640"/>
            <a:ext cx="5842992" cy="1143000"/>
          </a:xfrm>
        </p:spPr>
        <p:txBody>
          <a:bodyPr/>
          <a:lstStyle/>
          <a:p>
            <a:pPr algn="ctr"/>
            <a:r>
              <a:rPr lang="en-US" sz="2800" dirty="0"/>
              <a:t>Responsible Graduates – </a:t>
            </a:r>
            <a:br>
              <a:rPr lang="en-US" sz="2800" dirty="0"/>
            </a:br>
            <a:r>
              <a:rPr lang="en-US" sz="2800" dirty="0"/>
              <a:t>Course Units on SR</a:t>
            </a:r>
            <a:endParaRPr lang="en-GB" sz="2800" dirty="0"/>
          </a:p>
        </p:txBody>
      </p:sp>
      <p:pic>
        <p:nvPicPr>
          <p:cNvPr id="3" name="Picture 2" descr="Image result for sustainable development goal 13">
            <a:extLst>
              <a:ext uri="{FF2B5EF4-FFF2-40B4-BE49-F238E27FC236}">
                <a16:creationId xmlns:a16="http://schemas.microsoft.com/office/drawing/2014/main" id="{328B5D22-8F70-BB4F-A454-220EA34257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293081"/>
            <a:ext cx="1080135" cy="1080135"/>
          </a:xfrm>
          <a:prstGeom prst="rect">
            <a:avLst/>
          </a:prstGeom>
          <a:noFill/>
          <a:ln>
            <a:noFill/>
          </a:ln>
        </p:spPr>
      </p:pic>
      <p:pic>
        <p:nvPicPr>
          <p:cNvPr id="4" name="Picture 3" descr="Image result for sustainable development goal 14">
            <a:extLst>
              <a:ext uri="{FF2B5EF4-FFF2-40B4-BE49-F238E27FC236}">
                <a16:creationId xmlns:a16="http://schemas.microsoft.com/office/drawing/2014/main" id="{3642A68F-428B-C247-A3CC-12FBFF71F31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5589225"/>
            <a:ext cx="1080135" cy="1080135"/>
          </a:xfrm>
          <a:prstGeom prst="rect">
            <a:avLst/>
          </a:prstGeom>
          <a:noFill/>
          <a:ln>
            <a:noFill/>
          </a:ln>
        </p:spPr>
      </p:pic>
      <p:pic>
        <p:nvPicPr>
          <p:cNvPr id="5" name="Picture 4" descr="Image result for sustainable development goal 15">
            <a:extLst>
              <a:ext uri="{FF2B5EF4-FFF2-40B4-BE49-F238E27FC236}">
                <a16:creationId xmlns:a16="http://schemas.microsoft.com/office/drawing/2014/main" id="{66A54D57-D0EC-CC45-8D74-FF8A8A268B2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5303" y="5589225"/>
            <a:ext cx="1080135" cy="1080135"/>
          </a:xfrm>
          <a:prstGeom prst="rect">
            <a:avLst/>
          </a:prstGeom>
          <a:noFill/>
          <a:ln>
            <a:noFill/>
          </a:ln>
        </p:spPr>
      </p:pic>
      <p:pic>
        <p:nvPicPr>
          <p:cNvPr id="6" name="Picture 5" descr="Image result for sustainable development goal 12">
            <a:extLst>
              <a:ext uri="{FF2B5EF4-FFF2-40B4-BE49-F238E27FC236}">
                <a16:creationId xmlns:a16="http://schemas.microsoft.com/office/drawing/2014/main" id="{9F00DF27-C3FB-374B-9296-22717248C9E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708" y="2132856"/>
            <a:ext cx="1080135" cy="1080135"/>
          </a:xfrm>
          <a:prstGeom prst="rect">
            <a:avLst/>
          </a:prstGeom>
          <a:noFill/>
          <a:ln>
            <a:noFill/>
          </a:ln>
        </p:spPr>
      </p:pic>
      <p:sp>
        <p:nvSpPr>
          <p:cNvPr id="2" name="Rectangle 1">
            <a:extLst>
              <a:ext uri="{FF2B5EF4-FFF2-40B4-BE49-F238E27FC236}">
                <a16:creationId xmlns:a16="http://schemas.microsoft.com/office/drawing/2014/main" id="{26D34DAF-76E2-9C47-9F79-5CAF27CBC4F4}"/>
              </a:ext>
            </a:extLst>
          </p:cNvPr>
          <p:cNvSpPr/>
          <p:nvPr/>
        </p:nvSpPr>
        <p:spPr>
          <a:xfrm>
            <a:off x="3389808" y="5704815"/>
            <a:ext cx="4572000" cy="892552"/>
          </a:xfrm>
          <a:prstGeom prst="rect">
            <a:avLst/>
          </a:prstGeom>
        </p:spPr>
        <p:txBody>
          <a:bodyPr>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14: Life Below Water</a:t>
            </a:r>
          </a:p>
          <a:p>
            <a:pPr>
              <a:spcAft>
                <a:spcPts val="0"/>
              </a:spcAft>
            </a:pPr>
            <a:r>
              <a:rPr lang="en-GB" b="1" dirty="0">
                <a:solidFill>
                  <a:schemeClr val="bg1"/>
                </a:solidFill>
                <a:latin typeface="+mn-lt"/>
              </a:rPr>
              <a:t>Goal 15: Life on Land</a:t>
            </a:r>
          </a:p>
          <a:p>
            <a:pPr>
              <a:spcAft>
                <a:spcPts val="0"/>
              </a:spcAft>
            </a:pPr>
            <a:r>
              <a:rPr lang="en-GB" sz="1600" dirty="0">
                <a:solidFill>
                  <a:schemeClr val="bg1"/>
                </a:solidFill>
                <a:latin typeface="+mn-lt"/>
                <a:ea typeface="Times New Roman" panose="02020603050405020304" pitchFamily="18" charset="0"/>
              </a:rPr>
              <a:t>- Interdisciplinary Sustainable Development</a:t>
            </a:r>
            <a:endParaRPr lang="en-GB" sz="1600" dirty="0">
              <a:solidFill>
                <a:schemeClr val="bg1"/>
              </a:solidFill>
              <a:effectLst/>
              <a:latin typeface="+mn-lt"/>
              <a:ea typeface="Times New Roman" panose="02020603050405020304" pitchFamily="18" charset="0"/>
            </a:endParaRPr>
          </a:p>
        </p:txBody>
      </p:sp>
      <p:sp>
        <p:nvSpPr>
          <p:cNvPr id="7" name="Rectangle 6">
            <a:extLst>
              <a:ext uri="{FF2B5EF4-FFF2-40B4-BE49-F238E27FC236}">
                <a16:creationId xmlns:a16="http://schemas.microsoft.com/office/drawing/2014/main" id="{05A8AEA1-6554-754A-B089-1ECBC21E9634}"/>
              </a:ext>
            </a:extLst>
          </p:cNvPr>
          <p:cNvSpPr/>
          <p:nvPr/>
        </p:nvSpPr>
        <p:spPr>
          <a:xfrm>
            <a:off x="1955303" y="4470211"/>
            <a:ext cx="4572000" cy="861774"/>
          </a:xfrm>
          <a:prstGeom prst="rect">
            <a:avLst/>
          </a:prstGeom>
        </p:spPr>
        <p:txBody>
          <a:bodyPr>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13: Climate Action</a:t>
            </a:r>
          </a:p>
          <a:p>
            <a:pPr>
              <a:spcAft>
                <a:spcPts val="0"/>
              </a:spcAft>
            </a:pPr>
            <a:r>
              <a:rPr lang="en-GB" sz="1600" dirty="0">
                <a:solidFill>
                  <a:schemeClr val="bg1"/>
                </a:solidFill>
                <a:latin typeface="+mn-lt"/>
                <a:ea typeface="Times New Roman" panose="02020603050405020304" pitchFamily="18" charset="0"/>
              </a:rPr>
              <a:t>- Interdisciplinary Sustainable Development</a:t>
            </a:r>
          </a:p>
          <a:p>
            <a:pPr>
              <a:spcAft>
                <a:spcPts val="0"/>
              </a:spcAft>
            </a:pPr>
            <a:r>
              <a:rPr lang="en-GB" sz="1600" dirty="0">
                <a:solidFill>
                  <a:schemeClr val="bg1"/>
                </a:solidFill>
                <a:latin typeface="+mn-lt"/>
                <a:ea typeface="Times New Roman" panose="02020603050405020304" pitchFamily="18" charset="0"/>
              </a:rPr>
              <a:t>- Sustainable Commercial Development</a:t>
            </a:r>
            <a:endParaRPr lang="en-GB" sz="1600" dirty="0">
              <a:solidFill>
                <a:schemeClr val="bg1"/>
              </a:solidFill>
              <a:effectLst/>
              <a:latin typeface="+mn-lt"/>
              <a:ea typeface="Times New Roman" panose="02020603050405020304" pitchFamily="18" charset="0"/>
            </a:endParaRPr>
          </a:p>
        </p:txBody>
      </p:sp>
      <p:sp>
        <p:nvSpPr>
          <p:cNvPr id="8" name="Rectangle 7">
            <a:extLst>
              <a:ext uri="{FF2B5EF4-FFF2-40B4-BE49-F238E27FC236}">
                <a16:creationId xmlns:a16="http://schemas.microsoft.com/office/drawing/2014/main" id="{8829EE8C-169E-9A4C-9CDB-4AF5F7E3B116}"/>
              </a:ext>
            </a:extLst>
          </p:cNvPr>
          <p:cNvSpPr/>
          <p:nvPr/>
        </p:nvSpPr>
        <p:spPr>
          <a:xfrm>
            <a:off x="1924252" y="1500542"/>
            <a:ext cx="6052363" cy="2831544"/>
          </a:xfrm>
          <a:prstGeom prst="rect">
            <a:avLst/>
          </a:prstGeom>
        </p:spPr>
        <p:txBody>
          <a:bodyPr wrap="square">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12: Responsible Consumption and Production</a:t>
            </a:r>
          </a:p>
          <a:p>
            <a:pPr>
              <a:spcAft>
                <a:spcPts val="0"/>
              </a:spcAft>
            </a:pPr>
            <a:r>
              <a:rPr lang="en-GB" sz="1600" dirty="0">
                <a:solidFill>
                  <a:schemeClr val="bg1"/>
                </a:solidFill>
                <a:latin typeface="+mn-lt"/>
                <a:ea typeface="Times New Roman" panose="02020603050405020304" pitchFamily="18" charset="0"/>
              </a:rPr>
              <a:t>- Interdisciplinary Sustainable Development</a:t>
            </a:r>
          </a:p>
          <a:p>
            <a:pPr>
              <a:spcAft>
                <a:spcPts val="0"/>
              </a:spcAft>
            </a:pPr>
            <a:r>
              <a:rPr lang="en-GB" sz="1600" dirty="0">
                <a:solidFill>
                  <a:schemeClr val="bg1"/>
                </a:solidFill>
                <a:latin typeface="+mn-lt"/>
                <a:ea typeface="Times New Roman" panose="02020603050405020304" pitchFamily="18" charset="0"/>
              </a:rPr>
              <a:t>- Eco-Innovation Management</a:t>
            </a:r>
          </a:p>
          <a:p>
            <a:pPr>
              <a:spcAft>
                <a:spcPts val="0"/>
              </a:spcAft>
            </a:pPr>
            <a:r>
              <a:rPr lang="en-GB" sz="1600" dirty="0">
                <a:solidFill>
                  <a:schemeClr val="bg1"/>
                </a:solidFill>
                <a:latin typeface="+mn-lt"/>
                <a:ea typeface="Times New Roman" panose="02020603050405020304" pitchFamily="18" charset="0"/>
              </a:rPr>
              <a:t>- Strategic Supply Chain Management</a:t>
            </a:r>
          </a:p>
          <a:p>
            <a:pPr>
              <a:spcAft>
                <a:spcPts val="0"/>
              </a:spcAft>
            </a:pPr>
            <a:r>
              <a:rPr lang="en-GB" sz="1600" dirty="0">
                <a:solidFill>
                  <a:schemeClr val="bg1"/>
                </a:solidFill>
                <a:latin typeface="+mn-lt"/>
                <a:ea typeface="Times New Roman" panose="02020603050405020304" pitchFamily="18" charset="0"/>
              </a:rPr>
              <a:t>- Corporate Social Responsibility</a:t>
            </a:r>
          </a:p>
          <a:p>
            <a:pPr>
              <a:spcAft>
                <a:spcPts val="0"/>
              </a:spcAft>
            </a:pPr>
            <a:r>
              <a:rPr lang="en-GB" sz="1600" dirty="0">
                <a:solidFill>
                  <a:schemeClr val="bg1"/>
                </a:solidFill>
                <a:latin typeface="+mn-lt"/>
                <a:ea typeface="Times New Roman" panose="02020603050405020304" pitchFamily="18" charset="0"/>
              </a:rPr>
              <a:t>- Responsible Business in a Global Environment</a:t>
            </a:r>
          </a:p>
          <a:p>
            <a:pPr>
              <a:spcAft>
                <a:spcPts val="0"/>
              </a:spcAft>
            </a:pPr>
            <a:r>
              <a:rPr lang="en-GB" sz="1600" dirty="0">
                <a:solidFill>
                  <a:schemeClr val="bg1"/>
                </a:solidFill>
                <a:latin typeface="+mn-lt"/>
                <a:ea typeface="Times New Roman" panose="02020603050405020304" pitchFamily="18" charset="0"/>
              </a:rPr>
              <a:t>- Frontiers of International Business and Management</a:t>
            </a:r>
          </a:p>
          <a:p>
            <a:pPr>
              <a:spcAft>
                <a:spcPts val="0"/>
              </a:spcAft>
            </a:pPr>
            <a:r>
              <a:rPr lang="en-GB" sz="1600" dirty="0">
                <a:solidFill>
                  <a:schemeClr val="bg1"/>
                </a:solidFill>
                <a:latin typeface="+mn-lt"/>
                <a:ea typeface="Times New Roman" panose="02020603050405020304" pitchFamily="18" charset="0"/>
              </a:rPr>
              <a:t>- Global Supply Chain Management: Theories and Practice</a:t>
            </a:r>
          </a:p>
          <a:p>
            <a:pPr>
              <a:spcAft>
                <a:spcPts val="0"/>
              </a:spcAft>
            </a:pPr>
            <a:r>
              <a:rPr lang="en-GB" sz="1600" dirty="0">
                <a:solidFill>
                  <a:schemeClr val="bg1"/>
                </a:solidFill>
                <a:latin typeface="+mn-lt"/>
                <a:ea typeface="Times New Roman" panose="02020603050405020304" pitchFamily="18" charset="0"/>
              </a:rPr>
              <a:t>- Sustainable Business</a:t>
            </a:r>
          </a:p>
          <a:p>
            <a:pPr>
              <a:spcAft>
                <a:spcPts val="0"/>
              </a:spcAft>
            </a:pPr>
            <a:r>
              <a:rPr lang="en-GB" sz="1600" dirty="0">
                <a:solidFill>
                  <a:schemeClr val="bg1"/>
                </a:solidFill>
                <a:latin typeface="+mn-lt"/>
                <a:ea typeface="Times New Roman" panose="02020603050405020304" pitchFamily="18" charset="0"/>
              </a:rPr>
              <a:t>- Sustainability and Social Responsibility</a:t>
            </a:r>
          </a:p>
          <a:p>
            <a:r>
              <a:rPr lang="en-GB" sz="1600" dirty="0">
                <a:solidFill>
                  <a:schemeClr val="bg1"/>
                </a:solidFill>
                <a:latin typeface="+mn-lt"/>
                <a:ea typeface="Times New Roman" panose="02020603050405020304" pitchFamily="18" charset="0"/>
              </a:rPr>
              <a:t>- Sustainable Commercial Development</a:t>
            </a:r>
            <a:r>
              <a:rPr lang="en-GB" sz="1600" dirty="0">
                <a:solidFill>
                  <a:schemeClr val="bg1"/>
                </a:solidFill>
                <a:latin typeface="+mn-lt"/>
              </a:rPr>
              <a:t> </a:t>
            </a:r>
            <a:endParaRPr lang="en-US" sz="1600" dirty="0">
              <a:solidFill>
                <a:schemeClr val="bg1"/>
              </a:solidFill>
              <a:latin typeface="+mn-lt"/>
            </a:endParaRPr>
          </a:p>
        </p:txBody>
      </p:sp>
    </p:spTree>
    <p:extLst>
      <p:ext uri="{BB962C8B-B14F-4D97-AF65-F5344CB8AC3E}">
        <p14:creationId xmlns:p14="http://schemas.microsoft.com/office/powerpoint/2010/main" val="1232669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29EB774B-5ECF-2B46-8D77-1F27A53688DE}"/>
              </a:ext>
            </a:extLst>
          </p:cNvPr>
          <p:cNvSpPr>
            <a:spLocks noGrp="1"/>
          </p:cNvSpPr>
          <p:nvPr>
            <p:ph type="title"/>
          </p:nvPr>
        </p:nvSpPr>
        <p:spPr>
          <a:xfrm>
            <a:off x="2495371" y="188640"/>
            <a:ext cx="5842992" cy="1143000"/>
          </a:xfrm>
        </p:spPr>
        <p:txBody>
          <a:bodyPr/>
          <a:lstStyle/>
          <a:p>
            <a:pPr algn="ctr"/>
            <a:r>
              <a:rPr lang="en-US" sz="2800" dirty="0"/>
              <a:t>Responsible Graduates – </a:t>
            </a:r>
            <a:br>
              <a:rPr lang="en-US" sz="2800" dirty="0"/>
            </a:br>
            <a:r>
              <a:rPr lang="en-US" sz="2800" dirty="0"/>
              <a:t>Course Units on SR</a:t>
            </a:r>
            <a:endParaRPr lang="en-GB" sz="2800" dirty="0"/>
          </a:p>
        </p:txBody>
      </p:sp>
      <p:pic>
        <p:nvPicPr>
          <p:cNvPr id="3" name="Picture 2" descr="Image result for sustainable development goal 16">
            <a:extLst>
              <a:ext uri="{FF2B5EF4-FFF2-40B4-BE49-F238E27FC236}">
                <a16:creationId xmlns:a16="http://schemas.microsoft.com/office/drawing/2014/main" id="{71EC536E-8154-A84E-B6D5-A5E1AB4BF2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636912"/>
            <a:ext cx="1080135" cy="1080135"/>
          </a:xfrm>
          <a:prstGeom prst="rect">
            <a:avLst/>
          </a:prstGeom>
          <a:noFill/>
          <a:ln>
            <a:noFill/>
          </a:ln>
        </p:spPr>
      </p:pic>
      <p:pic>
        <p:nvPicPr>
          <p:cNvPr id="4" name="Picture 3" descr="Image result for sustainable development goal 17">
            <a:extLst>
              <a:ext uri="{FF2B5EF4-FFF2-40B4-BE49-F238E27FC236}">
                <a16:creationId xmlns:a16="http://schemas.microsoft.com/office/drawing/2014/main" id="{27E16E74-75CD-3944-8B7A-1748A4C72C3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5129316"/>
            <a:ext cx="1080135" cy="1080135"/>
          </a:xfrm>
          <a:prstGeom prst="rect">
            <a:avLst/>
          </a:prstGeom>
          <a:noFill/>
          <a:ln>
            <a:noFill/>
          </a:ln>
        </p:spPr>
      </p:pic>
      <p:sp>
        <p:nvSpPr>
          <p:cNvPr id="2" name="Rectangle 1">
            <a:extLst>
              <a:ext uri="{FF2B5EF4-FFF2-40B4-BE49-F238E27FC236}">
                <a16:creationId xmlns:a16="http://schemas.microsoft.com/office/drawing/2014/main" id="{0BB227C2-36F2-5A4A-BA5C-A2FBF9501F79}"/>
              </a:ext>
            </a:extLst>
          </p:cNvPr>
          <p:cNvSpPr/>
          <p:nvPr/>
        </p:nvSpPr>
        <p:spPr>
          <a:xfrm>
            <a:off x="2123728" y="1884317"/>
            <a:ext cx="6858000" cy="2585323"/>
          </a:xfrm>
          <a:prstGeom prst="rect">
            <a:avLst/>
          </a:prstGeom>
        </p:spPr>
        <p:txBody>
          <a:bodyPr wrap="square">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16: Peace, Justice and Strong Institutions</a:t>
            </a:r>
          </a:p>
          <a:p>
            <a:pPr>
              <a:spcAft>
                <a:spcPts val="0"/>
              </a:spcAft>
            </a:pPr>
            <a:r>
              <a:rPr lang="en-GB" sz="1600" dirty="0">
                <a:solidFill>
                  <a:schemeClr val="bg1"/>
                </a:solidFill>
                <a:latin typeface="+mn-lt"/>
                <a:ea typeface="Times New Roman" panose="02020603050405020304" pitchFamily="18" charset="0"/>
              </a:rPr>
              <a:t>- International Finance</a:t>
            </a:r>
          </a:p>
          <a:p>
            <a:pPr>
              <a:spcAft>
                <a:spcPts val="0"/>
              </a:spcAft>
            </a:pPr>
            <a:r>
              <a:rPr lang="en-GB" sz="1600" dirty="0">
                <a:solidFill>
                  <a:schemeClr val="bg1"/>
                </a:solidFill>
                <a:latin typeface="+mn-lt"/>
                <a:ea typeface="Times New Roman" panose="02020603050405020304" pitchFamily="18" charset="0"/>
              </a:rPr>
              <a:t>- Marketing Issues In International Business</a:t>
            </a:r>
          </a:p>
          <a:p>
            <a:pPr>
              <a:spcAft>
                <a:spcPts val="0"/>
              </a:spcAft>
            </a:pPr>
            <a:r>
              <a:rPr lang="en-GB" sz="1600" dirty="0">
                <a:solidFill>
                  <a:schemeClr val="bg1"/>
                </a:solidFill>
                <a:latin typeface="+mn-lt"/>
                <a:ea typeface="Times New Roman" panose="02020603050405020304" pitchFamily="18" charset="0"/>
              </a:rPr>
              <a:t>- The Political Economy of Global Business</a:t>
            </a:r>
          </a:p>
          <a:p>
            <a:pPr>
              <a:spcAft>
                <a:spcPts val="0"/>
              </a:spcAft>
            </a:pPr>
            <a:r>
              <a:rPr lang="en-GB" sz="1600" dirty="0">
                <a:solidFill>
                  <a:schemeClr val="bg1"/>
                </a:solidFill>
                <a:latin typeface="+mn-lt"/>
                <a:ea typeface="Times New Roman" panose="02020603050405020304" pitchFamily="18" charset="0"/>
              </a:rPr>
              <a:t>- Interdisciplinary Sustainable Development</a:t>
            </a:r>
          </a:p>
          <a:p>
            <a:pPr>
              <a:spcAft>
                <a:spcPts val="0"/>
              </a:spcAft>
            </a:pPr>
            <a:r>
              <a:rPr lang="en-GB" sz="1600" dirty="0">
                <a:solidFill>
                  <a:schemeClr val="bg1"/>
                </a:solidFill>
                <a:latin typeface="+mn-lt"/>
                <a:ea typeface="Times New Roman" panose="02020603050405020304" pitchFamily="18" charset="0"/>
              </a:rPr>
              <a:t>- American Society and Economy</a:t>
            </a:r>
          </a:p>
          <a:p>
            <a:pPr>
              <a:spcAft>
                <a:spcPts val="0"/>
              </a:spcAft>
            </a:pPr>
            <a:r>
              <a:rPr lang="en-GB" sz="1600" dirty="0">
                <a:solidFill>
                  <a:schemeClr val="bg1"/>
                </a:solidFill>
                <a:latin typeface="+mn-lt"/>
                <a:ea typeface="Times New Roman" panose="02020603050405020304" pitchFamily="18" charset="0"/>
              </a:rPr>
              <a:t>- International Labour Law and Regulation</a:t>
            </a:r>
          </a:p>
          <a:p>
            <a:pPr>
              <a:spcAft>
                <a:spcPts val="0"/>
              </a:spcAft>
            </a:pPr>
            <a:r>
              <a:rPr lang="en-GB" sz="1600" dirty="0">
                <a:solidFill>
                  <a:schemeClr val="bg1"/>
                </a:solidFill>
                <a:latin typeface="+mn-lt"/>
                <a:ea typeface="Times New Roman" panose="02020603050405020304" pitchFamily="18" charset="0"/>
              </a:rPr>
              <a:t>- Corporate Governance in Context</a:t>
            </a:r>
          </a:p>
          <a:p>
            <a:pPr>
              <a:spcAft>
                <a:spcPts val="0"/>
              </a:spcAft>
            </a:pPr>
            <a:r>
              <a:rPr lang="en-GB" sz="1600" dirty="0">
                <a:solidFill>
                  <a:schemeClr val="bg1"/>
                </a:solidFill>
                <a:latin typeface="+mn-lt"/>
                <a:ea typeface="Times New Roman" panose="02020603050405020304" pitchFamily="18" charset="0"/>
              </a:rPr>
              <a:t>- Frontiers of International Business and Management</a:t>
            </a:r>
          </a:p>
          <a:p>
            <a:r>
              <a:rPr lang="en-GB" sz="1600" dirty="0">
                <a:solidFill>
                  <a:schemeClr val="bg1"/>
                </a:solidFill>
                <a:latin typeface="+mn-lt"/>
                <a:ea typeface="Times New Roman" panose="02020603050405020304" pitchFamily="18" charset="0"/>
              </a:rPr>
              <a:t>- Business Law 2:  Law and the Modern Corporation in an International Context</a:t>
            </a:r>
            <a:r>
              <a:rPr lang="en-GB" sz="1600" dirty="0">
                <a:solidFill>
                  <a:schemeClr val="bg1"/>
                </a:solidFill>
                <a:latin typeface="+mn-lt"/>
              </a:rPr>
              <a:t> </a:t>
            </a:r>
            <a:endParaRPr lang="en-US" sz="1600" dirty="0">
              <a:solidFill>
                <a:schemeClr val="bg1"/>
              </a:solidFill>
              <a:latin typeface="+mn-lt"/>
            </a:endParaRPr>
          </a:p>
        </p:txBody>
      </p:sp>
      <p:sp>
        <p:nvSpPr>
          <p:cNvPr id="5" name="Rectangle 4">
            <a:extLst>
              <a:ext uri="{FF2B5EF4-FFF2-40B4-BE49-F238E27FC236}">
                <a16:creationId xmlns:a16="http://schemas.microsoft.com/office/drawing/2014/main" id="{68C9597D-ED13-FA42-BC19-F7E31C876F79}"/>
              </a:ext>
            </a:extLst>
          </p:cNvPr>
          <p:cNvSpPr/>
          <p:nvPr/>
        </p:nvSpPr>
        <p:spPr>
          <a:xfrm>
            <a:off x="2123728" y="5129316"/>
            <a:ext cx="5166380" cy="1107996"/>
          </a:xfrm>
          <a:prstGeom prst="rect">
            <a:avLst/>
          </a:prstGeom>
        </p:spPr>
        <p:txBody>
          <a:bodyPr wrap="square">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17: Partnerships for the Goals</a:t>
            </a:r>
          </a:p>
          <a:p>
            <a:pPr>
              <a:spcAft>
                <a:spcPts val="0"/>
              </a:spcAft>
            </a:pPr>
            <a:r>
              <a:rPr lang="en-GB" sz="1600" dirty="0">
                <a:solidFill>
                  <a:schemeClr val="bg1"/>
                </a:solidFill>
                <a:latin typeface="+mn-lt"/>
                <a:ea typeface="Times New Roman" panose="02020603050405020304" pitchFamily="18" charset="0"/>
              </a:rPr>
              <a:t>- International Accounting Practice and Regulation</a:t>
            </a:r>
          </a:p>
          <a:p>
            <a:pPr>
              <a:spcAft>
                <a:spcPts val="0"/>
              </a:spcAft>
            </a:pPr>
            <a:r>
              <a:rPr lang="en-GB" sz="1600" dirty="0">
                <a:solidFill>
                  <a:schemeClr val="bg1"/>
                </a:solidFill>
                <a:latin typeface="+mn-lt"/>
                <a:ea typeface="Times New Roman" panose="02020603050405020304" pitchFamily="18" charset="0"/>
              </a:rPr>
              <a:t>- Managing Across Cultures</a:t>
            </a:r>
          </a:p>
          <a:p>
            <a:r>
              <a:rPr lang="en-GB" sz="1600" dirty="0">
                <a:solidFill>
                  <a:schemeClr val="bg1"/>
                </a:solidFill>
                <a:latin typeface="+mn-lt"/>
                <a:ea typeface="Times New Roman" panose="02020603050405020304" pitchFamily="18" charset="0"/>
              </a:rPr>
              <a:t>- Interdisciplinary Sustainable Development</a:t>
            </a:r>
            <a:r>
              <a:rPr lang="en-GB" sz="1600" dirty="0">
                <a:solidFill>
                  <a:schemeClr val="bg1"/>
                </a:solidFill>
                <a:latin typeface="+mn-lt"/>
              </a:rPr>
              <a:t> </a:t>
            </a:r>
            <a:endParaRPr lang="en-US" sz="1600" dirty="0">
              <a:solidFill>
                <a:schemeClr val="bg1"/>
              </a:solidFill>
              <a:latin typeface="+mn-lt"/>
            </a:endParaRPr>
          </a:p>
        </p:txBody>
      </p:sp>
    </p:spTree>
    <p:extLst>
      <p:ext uri="{BB962C8B-B14F-4D97-AF65-F5344CB8AC3E}">
        <p14:creationId xmlns:p14="http://schemas.microsoft.com/office/powerpoint/2010/main" val="2468860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5842992" cy="1143000"/>
          </a:xfrm>
        </p:spPr>
        <p:txBody>
          <a:bodyPr/>
          <a:lstStyle/>
          <a:p>
            <a:pPr algn="ctr"/>
            <a:r>
              <a:rPr lang="en-US" dirty="0"/>
              <a:t>Responsible Graduates</a:t>
            </a:r>
            <a:endParaRPr lang="en-GB" dirty="0"/>
          </a:p>
        </p:txBody>
      </p:sp>
      <p:sp>
        <p:nvSpPr>
          <p:cNvPr id="3" name="Content Placeholder 2"/>
          <p:cNvSpPr>
            <a:spLocks noGrp="1"/>
          </p:cNvSpPr>
          <p:nvPr>
            <p:ph idx="1"/>
          </p:nvPr>
        </p:nvSpPr>
        <p:spPr>
          <a:xfrm>
            <a:off x="523442" y="1988840"/>
            <a:ext cx="7344816" cy="2160240"/>
          </a:xfrm>
          <a:ln>
            <a:noFill/>
          </a:ln>
        </p:spPr>
        <p:txBody>
          <a:bodyPr/>
          <a:lstStyle/>
          <a:p>
            <a:r>
              <a:rPr lang="en-US" dirty="0"/>
              <a:t>SR in course manuals:</a:t>
            </a:r>
          </a:p>
          <a:p>
            <a:pPr marL="0" indent="0">
              <a:buNone/>
            </a:pPr>
            <a:r>
              <a:rPr lang="en-US" sz="1600" i="1" dirty="0"/>
              <a:t>“</a:t>
            </a:r>
            <a:r>
              <a:rPr lang="en-GB" sz="1700" i="1" dirty="0"/>
              <a:t>AMBS aims for our graduates to develop not only academic and professional skills, but also a sense of social, ethical and environmental responsibility towards the societies of which they are part. Please give details of how social responsibility is addressed in your course unit by highlighting any knowledge or skills that support students’ social and ethical understanding and conduct.”</a:t>
            </a:r>
          </a:p>
          <a:p>
            <a:pPr marL="0" indent="0">
              <a:buNone/>
            </a:pPr>
            <a:endParaRPr lang="en-US" sz="1600" dirty="0"/>
          </a:p>
          <a:p>
            <a:pPr>
              <a:lnSpc>
                <a:spcPct val="150000"/>
              </a:lnSpc>
            </a:pPr>
            <a:r>
              <a:rPr lang="en-US" dirty="0"/>
              <a:t>Membership of UN PRME: </a:t>
            </a:r>
            <a:r>
              <a:rPr lang="en-US" sz="2400" dirty="0"/>
              <a:t>Principles                for Responsible Management Education</a:t>
            </a:r>
          </a:p>
          <a:p>
            <a:endParaRPr lang="en-GB" sz="2400" dirty="0"/>
          </a:p>
        </p:txBody>
      </p:sp>
      <p:pic>
        <p:nvPicPr>
          <p:cNvPr id="4" name="Picture 2" descr="Image result for UN PRME">
            <a:extLst>
              <a:ext uri="{FF2B5EF4-FFF2-40B4-BE49-F238E27FC236}">
                <a16:creationId xmlns:a16="http://schemas.microsoft.com/office/drawing/2014/main" id="{5018FECD-CE54-E745-AFDA-8B35E8F887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36"/>
          <a:stretch/>
        </p:blipFill>
        <p:spPr bwMode="auto">
          <a:xfrm>
            <a:off x="6804248" y="4509120"/>
            <a:ext cx="2088000" cy="198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344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UN prm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755576" y="1911221"/>
            <a:ext cx="1055572" cy="1085731"/>
          </a:xfrm>
          <a:prstGeom prst="rect">
            <a:avLst/>
          </a:prstGeom>
        </p:spPr>
      </p:pic>
      <p:pic>
        <p:nvPicPr>
          <p:cNvPr id="7" name="Picture 6"/>
          <p:cNvPicPr>
            <a:picLocks noChangeAspect="1"/>
          </p:cNvPicPr>
          <p:nvPr/>
        </p:nvPicPr>
        <p:blipFill>
          <a:blip r:embed="rId4"/>
          <a:stretch>
            <a:fillRect/>
          </a:stretch>
        </p:blipFill>
        <p:spPr>
          <a:xfrm>
            <a:off x="755576" y="3537482"/>
            <a:ext cx="1014656" cy="1043646"/>
          </a:xfrm>
          <a:prstGeom prst="rect">
            <a:avLst/>
          </a:prstGeom>
        </p:spPr>
      </p:pic>
      <p:pic>
        <p:nvPicPr>
          <p:cNvPr id="8" name="Picture 7"/>
          <p:cNvPicPr>
            <a:picLocks noChangeAspect="1"/>
          </p:cNvPicPr>
          <p:nvPr/>
        </p:nvPicPr>
        <p:blipFill>
          <a:blip r:embed="rId5"/>
          <a:stretch>
            <a:fillRect/>
          </a:stretch>
        </p:blipFill>
        <p:spPr>
          <a:xfrm>
            <a:off x="755576" y="5038413"/>
            <a:ext cx="1025581" cy="1054883"/>
          </a:xfrm>
          <a:prstGeom prst="rect">
            <a:avLst/>
          </a:prstGeom>
        </p:spPr>
      </p:pic>
      <p:pic>
        <p:nvPicPr>
          <p:cNvPr id="10" name="Picture 9"/>
          <p:cNvPicPr>
            <a:picLocks noChangeAspect="1"/>
          </p:cNvPicPr>
          <p:nvPr/>
        </p:nvPicPr>
        <p:blipFill>
          <a:blip r:embed="rId6"/>
          <a:stretch>
            <a:fillRect/>
          </a:stretch>
        </p:blipFill>
        <p:spPr>
          <a:xfrm>
            <a:off x="5195168" y="1934421"/>
            <a:ext cx="1033016" cy="1062531"/>
          </a:xfrm>
          <a:prstGeom prst="rect">
            <a:avLst/>
          </a:prstGeom>
        </p:spPr>
      </p:pic>
      <p:pic>
        <p:nvPicPr>
          <p:cNvPr id="11" name="Picture 10"/>
          <p:cNvPicPr>
            <a:picLocks noChangeAspect="1"/>
          </p:cNvPicPr>
          <p:nvPr/>
        </p:nvPicPr>
        <p:blipFill>
          <a:blip r:embed="rId7"/>
          <a:stretch>
            <a:fillRect/>
          </a:stretch>
        </p:blipFill>
        <p:spPr>
          <a:xfrm>
            <a:off x="5213528" y="3537482"/>
            <a:ext cx="1014656" cy="1043646"/>
          </a:xfrm>
          <a:prstGeom prst="rect">
            <a:avLst/>
          </a:prstGeom>
        </p:spPr>
      </p:pic>
      <p:pic>
        <p:nvPicPr>
          <p:cNvPr id="12" name="Picture 11"/>
          <p:cNvPicPr>
            <a:picLocks noChangeAspect="1"/>
          </p:cNvPicPr>
          <p:nvPr/>
        </p:nvPicPr>
        <p:blipFill>
          <a:blip r:embed="rId8"/>
          <a:stretch>
            <a:fillRect/>
          </a:stretch>
        </p:blipFill>
        <p:spPr>
          <a:xfrm>
            <a:off x="5213528" y="5049650"/>
            <a:ext cx="1014656" cy="1043646"/>
          </a:xfrm>
          <a:prstGeom prst="rect">
            <a:avLst/>
          </a:prstGeom>
        </p:spPr>
      </p:pic>
      <p:sp>
        <p:nvSpPr>
          <p:cNvPr id="13" name="TextBox 12"/>
          <p:cNvSpPr txBox="1"/>
          <p:nvPr/>
        </p:nvSpPr>
        <p:spPr>
          <a:xfrm>
            <a:off x="1835696" y="2001614"/>
            <a:ext cx="3168352" cy="923330"/>
          </a:xfrm>
          <a:prstGeom prst="rect">
            <a:avLst/>
          </a:prstGeom>
          <a:noFill/>
        </p:spPr>
        <p:txBody>
          <a:bodyPr wrap="square" rtlCol="0">
            <a:spAutoFit/>
          </a:bodyPr>
          <a:lstStyle/>
          <a:p>
            <a:r>
              <a:rPr lang="en-US" b="1" i="1" dirty="0">
                <a:solidFill>
                  <a:schemeClr val="bg1"/>
                </a:solidFill>
                <a:latin typeface="+mn-lt"/>
              </a:rPr>
              <a:t>Principle 1</a:t>
            </a:r>
            <a:r>
              <a:rPr lang="en-US" dirty="0">
                <a:solidFill>
                  <a:schemeClr val="bg1"/>
                </a:solidFill>
                <a:latin typeface="+mn-lt"/>
              </a:rPr>
              <a:t>: Develop capabilities of students to be future generators of sustainable value </a:t>
            </a:r>
          </a:p>
        </p:txBody>
      </p:sp>
      <p:sp>
        <p:nvSpPr>
          <p:cNvPr id="15" name="TextBox 14"/>
          <p:cNvSpPr txBox="1"/>
          <p:nvPr/>
        </p:nvSpPr>
        <p:spPr>
          <a:xfrm>
            <a:off x="1907704" y="3585790"/>
            <a:ext cx="3168352" cy="923330"/>
          </a:xfrm>
          <a:prstGeom prst="rect">
            <a:avLst/>
          </a:prstGeom>
          <a:noFill/>
        </p:spPr>
        <p:txBody>
          <a:bodyPr wrap="square" rtlCol="0">
            <a:spAutoFit/>
          </a:bodyPr>
          <a:lstStyle/>
          <a:p>
            <a:r>
              <a:rPr lang="en-US" b="1" i="1" dirty="0">
                <a:solidFill>
                  <a:schemeClr val="bg1"/>
                </a:solidFill>
                <a:latin typeface="+mn-lt"/>
              </a:rPr>
              <a:t>Principle 2</a:t>
            </a:r>
            <a:r>
              <a:rPr lang="en-US" dirty="0">
                <a:solidFill>
                  <a:schemeClr val="bg1"/>
                </a:solidFill>
                <a:latin typeface="+mn-lt"/>
              </a:rPr>
              <a:t>: Incorporate into our academic activities and curricula the values of global SR</a:t>
            </a:r>
          </a:p>
        </p:txBody>
      </p:sp>
      <p:sp>
        <p:nvSpPr>
          <p:cNvPr id="16" name="TextBox 15"/>
          <p:cNvSpPr txBox="1"/>
          <p:nvPr/>
        </p:nvSpPr>
        <p:spPr>
          <a:xfrm>
            <a:off x="1835695" y="5169966"/>
            <a:ext cx="3240360" cy="923330"/>
          </a:xfrm>
          <a:prstGeom prst="rect">
            <a:avLst/>
          </a:prstGeom>
          <a:noFill/>
        </p:spPr>
        <p:txBody>
          <a:bodyPr wrap="square" rtlCol="0">
            <a:spAutoFit/>
          </a:bodyPr>
          <a:lstStyle/>
          <a:p>
            <a:r>
              <a:rPr lang="en-US" b="1" i="1" dirty="0">
                <a:solidFill>
                  <a:schemeClr val="bg1"/>
                </a:solidFill>
                <a:latin typeface="+mn-lt"/>
              </a:rPr>
              <a:t>Principle 3</a:t>
            </a:r>
            <a:r>
              <a:rPr lang="en-US" dirty="0">
                <a:solidFill>
                  <a:schemeClr val="bg1"/>
                </a:solidFill>
                <a:latin typeface="+mn-lt"/>
              </a:rPr>
              <a:t>: Create educational frameworks to promote learning for responsible leadership</a:t>
            </a:r>
          </a:p>
        </p:txBody>
      </p:sp>
      <p:sp>
        <p:nvSpPr>
          <p:cNvPr id="17" name="TextBox 16"/>
          <p:cNvSpPr txBox="1"/>
          <p:nvPr/>
        </p:nvSpPr>
        <p:spPr>
          <a:xfrm>
            <a:off x="6300548" y="2001614"/>
            <a:ext cx="2951972" cy="923330"/>
          </a:xfrm>
          <a:prstGeom prst="rect">
            <a:avLst/>
          </a:prstGeom>
          <a:noFill/>
        </p:spPr>
        <p:txBody>
          <a:bodyPr wrap="square" rtlCol="0">
            <a:spAutoFit/>
          </a:bodyPr>
          <a:lstStyle/>
          <a:p>
            <a:r>
              <a:rPr lang="en-US" b="1" i="1" dirty="0">
                <a:solidFill>
                  <a:schemeClr val="bg1"/>
                </a:solidFill>
                <a:latin typeface="+mn-lt"/>
              </a:rPr>
              <a:t>Principle 4</a:t>
            </a:r>
            <a:r>
              <a:rPr lang="en-US" dirty="0">
                <a:solidFill>
                  <a:schemeClr val="bg1"/>
                </a:solidFill>
                <a:latin typeface="+mn-lt"/>
              </a:rPr>
              <a:t>: Engage in research on the impact of corporations on SR</a:t>
            </a:r>
          </a:p>
        </p:txBody>
      </p:sp>
      <p:sp>
        <p:nvSpPr>
          <p:cNvPr id="18" name="TextBox 17"/>
          <p:cNvSpPr txBox="1"/>
          <p:nvPr/>
        </p:nvSpPr>
        <p:spPr>
          <a:xfrm>
            <a:off x="6372200" y="3790781"/>
            <a:ext cx="2520280" cy="646331"/>
          </a:xfrm>
          <a:prstGeom prst="rect">
            <a:avLst/>
          </a:prstGeom>
          <a:noFill/>
        </p:spPr>
        <p:txBody>
          <a:bodyPr wrap="square" rtlCol="0">
            <a:spAutoFit/>
          </a:bodyPr>
          <a:lstStyle/>
          <a:p>
            <a:r>
              <a:rPr lang="en-US" b="1" i="1" dirty="0">
                <a:solidFill>
                  <a:schemeClr val="bg1"/>
                </a:solidFill>
                <a:latin typeface="+mn-lt"/>
              </a:rPr>
              <a:t>Principle 5</a:t>
            </a:r>
            <a:r>
              <a:rPr lang="en-US" dirty="0">
                <a:solidFill>
                  <a:schemeClr val="bg1"/>
                </a:solidFill>
                <a:latin typeface="+mn-lt"/>
              </a:rPr>
              <a:t>: Partnerships with businesses on SR</a:t>
            </a:r>
          </a:p>
        </p:txBody>
      </p:sp>
      <p:sp>
        <p:nvSpPr>
          <p:cNvPr id="19" name="TextBox 18"/>
          <p:cNvSpPr txBox="1"/>
          <p:nvPr/>
        </p:nvSpPr>
        <p:spPr>
          <a:xfrm>
            <a:off x="6372200" y="5230941"/>
            <a:ext cx="2520280" cy="646331"/>
          </a:xfrm>
          <a:prstGeom prst="rect">
            <a:avLst/>
          </a:prstGeom>
          <a:noFill/>
        </p:spPr>
        <p:txBody>
          <a:bodyPr wrap="square" rtlCol="0">
            <a:spAutoFit/>
          </a:bodyPr>
          <a:lstStyle/>
          <a:p>
            <a:r>
              <a:rPr lang="en-US" b="1" i="1" dirty="0">
                <a:solidFill>
                  <a:schemeClr val="bg1"/>
                </a:solidFill>
                <a:latin typeface="+mn-lt"/>
              </a:rPr>
              <a:t>Principle 6</a:t>
            </a:r>
            <a:r>
              <a:rPr lang="en-US" dirty="0">
                <a:solidFill>
                  <a:schemeClr val="bg1"/>
                </a:solidFill>
                <a:latin typeface="+mn-lt"/>
              </a:rPr>
              <a:t>: Dialogue with stakeholders on SR</a:t>
            </a:r>
          </a:p>
        </p:txBody>
      </p:sp>
      <p:pic>
        <p:nvPicPr>
          <p:cNvPr id="20" name="Picture 4" descr="https://www.stjohns.edu/sites/default/files/tcb/prme-initiative_logo-white_background.jpg"/>
          <p:cNvPicPr>
            <a:picLocks noChangeAspect="1" noChangeArrowheads="1"/>
          </p:cNvPicPr>
          <p:nvPr/>
        </p:nvPicPr>
        <p:blipFill rotWithShape="1">
          <a:blip r:embed="rId9">
            <a:extLst>
              <a:ext uri="{28A0092B-C50C-407E-A947-70E740481C1C}">
                <a14:useLocalDpi xmlns:a14="http://schemas.microsoft.com/office/drawing/2010/main" val="0"/>
              </a:ext>
            </a:extLst>
          </a:blip>
          <a:srcRect t="39540" b="40670"/>
          <a:stretch/>
        </p:blipFill>
        <p:spPr bwMode="auto">
          <a:xfrm>
            <a:off x="31911" y="6381328"/>
            <a:ext cx="3607569" cy="475689"/>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3">
            <a:extLst>
              <a:ext uri="{FF2B5EF4-FFF2-40B4-BE49-F238E27FC236}">
                <a16:creationId xmlns:a16="http://schemas.microsoft.com/office/drawing/2014/main" id="{ECF2FBBF-67A0-D840-A2E6-7DD97813AB92}"/>
              </a:ext>
            </a:extLst>
          </p:cNvPr>
          <p:cNvSpPr>
            <a:spLocks noGrp="1"/>
          </p:cNvSpPr>
          <p:nvPr>
            <p:ph type="ctrTitle"/>
          </p:nvPr>
        </p:nvSpPr>
        <p:spPr>
          <a:xfrm>
            <a:off x="2555776" y="158775"/>
            <a:ext cx="5616624" cy="1109985"/>
          </a:xfrm>
        </p:spPr>
        <p:txBody>
          <a:bodyPr>
            <a:normAutofit/>
          </a:bodyPr>
          <a:lstStyle/>
          <a:p>
            <a:pPr algn="ctr"/>
            <a:r>
              <a:rPr lang="en-GB" sz="2800" b="1" dirty="0">
                <a:latin typeface="+mn-lt"/>
              </a:rPr>
              <a:t>Responsible Graduates</a:t>
            </a:r>
            <a:r>
              <a:rPr lang="mr-IN" sz="2800" b="1" dirty="0">
                <a:latin typeface="+mn-lt"/>
              </a:rPr>
              <a:t>–</a:t>
            </a:r>
            <a:r>
              <a:rPr lang="en-GB" sz="2800" b="1" dirty="0">
                <a:latin typeface="+mn-lt"/>
              </a:rPr>
              <a:t> Focus on Competences</a:t>
            </a:r>
          </a:p>
        </p:txBody>
      </p:sp>
    </p:spTree>
    <p:extLst>
      <p:ext uri="{BB962C8B-B14F-4D97-AF65-F5344CB8AC3E}">
        <p14:creationId xmlns:p14="http://schemas.microsoft.com/office/powerpoint/2010/main" val="382305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5776" y="158775"/>
            <a:ext cx="5616624" cy="1109985"/>
          </a:xfrm>
        </p:spPr>
        <p:txBody>
          <a:bodyPr>
            <a:normAutofit/>
          </a:bodyPr>
          <a:lstStyle/>
          <a:p>
            <a:pPr algn="ctr"/>
            <a:r>
              <a:rPr lang="en-GB" sz="2800" b="1" dirty="0">
                <a:latin typeface="+mn-lt"/>
              </a:rPr>
              <a:t>Responsible Graduates</a:t>
            </a:r>
            <a:r>
              <a:rPr lang="mr-IN" sz="2800" b="1" dirty="0">
                <a:latin typeface="+mn-lt"/>
              </a:rPr>
              <a:t>–</a:t>
            </a:r>
            <a:r>
              <a:rPr lang="en-GB" sz="2800" b="1" dirty="0">
                <a:latin typeface="+mn-lt"/>
              </a:rPr>
              <a:t> Focus on Competences</a:t>
            </a:r>
          </a:p>
        </p:txBody>
      </p:sp>
      <p:sp>
        <p:nvSpPr>
          <p:cNvPr id="3" name="AutoShape 2" descr="Image result for UN prm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632939098"/>
              </p:ext>
            </p:extLst>
          </p:nvPr>
        </p:nvGraphicFramePr>
        <p:xfrm>
          <a:off x="899592" y="2276872"/>
          <a:ext cx="7488832" cy="3768832"/>
        </p:xfrm>
        <a:graphic>
          <a:graphicData uri="http://schemas.openxmlformats.org/drawingml/2006/table">
            <a:tbl>
              <a:tblPr firstRow="1" bandRow="1">
                <a:tableStyleId>{775DCB02-9BB8-47FD-8907-85C794F793BA}</a:tableStyleId>
              </a:tblPr>
              <a:tblGrid>
                <a:gridCol w="2845756">
                  <a:extLst>
                    <a:ext uri="{9D8B030D-6E8A-4147-A177-3AD203B41FA5}">
                      <a16:colId xmlns:a16="http://schemas.microsoft.com/office/drawing/2014/main" val="20000"/>
                    </a:ext>
                  </a:extLst>
                </a:gridCol>
                <a:gridCol w="4643076">
                  <a:extLst>
                    <a:ext uri="{9D8B030D-6E8A-4147-A177-3AD203B41FA5}">
                      <a16:colId xmlns:a16="http://schemas.microsoft.com/office/drawing/2014/main" val="20001"/>
                    </a:ext>
                  </a:extLst>
                </a:gridCol>
              </a:tblGrid>
              <a:tr h="423740">
                <a:tc>
                  <a:txBody>
                    <a:bodyPr/>
                    <a:lstStyle/>
                    <a:p>
                      <a:pPr algn="ctr"/>
                      <a:r>
                        <a:rPr lang="en-US" sz="2000" dirty="0"/>
                        <a:t>Competence</a:t>
                      </a:r>
                      <a:r>
                        <a:rPr lang="en-US" sz="2000" baseline="0" dirty="0"/>
                        <a:t> Group</a:t>
                      </a:r>
                      <a:endParaRPr lang="en-US" sz="2000" b="1" dirty="0">
                        <a:solidFill>
                          <a:schemeClr val="tx1"/>
                        </a:solidFill>
                      </a:endParaRPr>
                    </a:p>
                  </a:txBody>
                  <a:tcPr/>
                </a:tc>
                <a:tc>
                  <a:txBody>
                    <a:bodyPr/>
                    <a:lstStyle/>
                    <a:p>
                      <a:pPr algn="ctr"/>
                      <a:r>
                        <a:rPr lang="en-US" sz="2000" dirty="0"/>
                        <a:t>Examples</a:t>
                      </a:r>
                      <a:endParaRPr lang="en-US" sz="2000" b="1" dirty="0">
                        <a:solidFill>
                          <a:schemeClr val="tx1"/>
                        </a:solidFill>
                      </a:endParaRPr>
                    </a:p>
                  </a:txBody>
                  <a:tcPr/>
                </a:tc>
                <a:extLst>
                  <a:ext uri="{0D108BD9-81ED-4DB2-BD59-A6C34878D82A}">
                    <a16:rowId xmlns:a16="http://schemas.microsoft.com/office/drawing/2014/main" val="10000"/>
                  </a:ext>
                </a:extLst>
              </a:tr>
              <a:tr h="770056">
                <a:tc>
                  <a:txBody>
                    <a:bodyPr/>
                    <a:lstStyle/>
                    <a:p>
                      <a:pPr algn="l"/>
                      <a:r>
                        <a:rPr lang="en-US" sz="2000" dirty="0"/>
                        <a:t>Domain</a:t>
                      </a:r>
                      <a:r>
                        <a:rPr lang="en-US" sz="2000" baseline="0" dirty="0"/>
                        <a:t> </a:t>
                      </a:r>
                      <a:r>
                        <a:rPr lang="en-US" sz="2000" dirty="0"/>
                        <a:t>(to know):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t>Knowledge of sustainability, responsibility and ethics (SRE)</a:t>
                      </a:r>
                      <a:endParaRPr lang="en-US" sz="2000" dirty="0"/>
                    </a:p>
                  </a:txBody>
                  <a:tcPr/>
                </a:tc>
                <a:extLst>
                  <a:ext uri="{0D108BD9-81ED-4DB2-BD59-A6C34878D82A}">
                    <a16:rowId xmlns:a16="http://schemas.microsoft.com/office/drawing/2014/main" val="10001"/>
                  </a:ext>
                </a:extLst>
              </a:tr>
              <a:tr h="749694">
                <a:tc>
                  <a:txBody>
                    <a:bodyPr/>
                    <a:lstStyle/>
                    <a:p>
                      <a:r>
                        <a:rPr lang="en-US" sz="2000" dirty="0"/>
                        <a:t>Procedural (to do):</a:t>
                      </a:r>
                    </a:p>
                  </a:txBody>
                  <a:tcPr/>
                </a:tc>
                <a:tc>
                  <a:txBody>
                    <a:bodyPr/>
                    <a:lstStyle/>
                    <a:p>
                      <a:r>
                        <a:rPr lang="en-US" sz="2000" dirty="0"/>
                        <a:t>Systems thinking or holistic thinking, trans- or interdisciplinary</a:t>
                      </a:r>
                      <a:r>
                        <a:rPr lang="en-US" sz="2000" baseline="0" dirty="0"/>
                        <a:t> work</a:t>
                      </a:r>
                      <a:endParaRPr lang="en-US" sz="2000" dirty="0"/>
                    </a:p>
                  </a:txBody>
                  <a:tcPr/>
                </a:tc>
                <a:extLst>
                  <a:ext uri="{0D108BD9-81ED-4DB2-BD59-A6C34878D82A}">
                    <a16:rowId xmlns:a16="http://schemas.microsoft.com/office/drawing/2014/main" val="10002"/>
                  </a:ext>
                </a:extLst>
              </a:tr>
              <a:tr h="1075648">
                <a:tc>
                  <a:txBody>
                    <a:bodyPr/>
                    <a:lstStyle/>
                    <a:p>
                      <a:r>
                        <a:rPr lang="en-US" sz="2000" dirty="0"/>
                        <a:t>Social (to interact)</a:t>
                      </a:r>
                    </a:p>
                  </a:txBody>
                  <a:tcPr/>
                </a:tc>
                <a:tc>
                  <a:txBody>
                    <a:bodyPr/>
                    <a:lstStyle/>
                    <a:p>
                      <a:r>
                        <a:rPr lang="en-US" sz="2000" dirty="0"/>
                        <a:t>Collaboration and communication skills, change agency and leadership skills, strategic and</a:t>
                      </a:r>
                      <a:r>
                        <a:rPr lang="en-US" sz="2000" baseline="0" dirty="0"/>
                        <a:t> entrepreneurial</a:t>
                      </a:r>
                      <a:r>
                        <a:rPr lang="en-US" sz="2000" dirty="0"/>
                        <a:t> thinking</a:t>
                      </a:r>
                    </a:p>
                  </a:txBody>
                  <a:tcPr/>
                </a:tc>
                <a:extLst>
                  <a:ext uri="{0D108BD9-81ED-4DB2-BD59-A6C34878D82A}">
                    <a16:rowId xmlns:a16="http://schemas.microsoft.com/office/drawing/2014/main" val="10003"/>
                  </a:ext>
                </a:extLst>
              </a:tr>
              <a:tr h="749694">
                <a:tc>
                  <a:txBody>
                    <a:bodyPr/>
                    <a:lstStyle/>
                    <a:p>
                      <a:r>
                        <a:rPr lang="en-US" sz="2000" dirty="0"/>
                        <a:t>Self (to be)</a:t>
                      </a:r>
                    </a:p>
                  </a:txBody>
                  <a:tcPr/>
                </a:tc>
                <a:tc>
                  <a:txBody>
                    <a:bodyPr/>
                    <a:lstStyle/>
                    <a:p>
                      <a:r>
                        <a:rPr lang="en-US" sz="2000" dirty="0"/>
                        <a:t>Empathy</a:t>
                      </a:r>
                      <a:r>
                        <a:rPr lang="en-US" sz="2000" baseline="0" dirty="0"/>
                        <a:t> for SRE, future orientation, problem awareness, self-perception</a:t>
                      </a:r>
                      <a:endParaRPr lang="en-US" sz="2000"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2051720" y="6525344"/>
            <a:ext cx="7344816" cy="307777"/>
          </a:xfrm>
          <a:prstGeom prst="rect">
            <a:avLst/>
          </a:prstGeom>
          <a:noFill/>
        </p:spPr>
        <p:txBody>
          <a:bodyPr wrap="square" rtlCol="0">
            <a:spAutoFit/>
          </a:bodyPr>
          <a:lstStyle/>
          <a:p>
            <a:r>
              <a:rPr lang="en-US" sz="1400" dirty="0">
                <a:solidFill>
                  <a:schemeClr val="bg1"/>
                </a:solidFill>
              </a:rPr>
              <a:t>Sources:  Dzhengiz and Niesten, 2019; Laasch and Conaway 2015; Nonet et al., 2016 </a:t>
            </a:r>
          </a:p>
        </p:txBody>
      </p:sp>
      <p:sp>
        <p:nvSpPr>
          <p:cNvPr id="7" name="TextBox 6"/>
          <p:cNvSpPr txBox="1"/>
          <p:nvPr/>
        </p:nvSpPr>
        <p:spPr>
          <a:xfrm>
            <a:off x="899592" y="1636942"/>
            <a:ext cx="5256584" cy="400110"/>
          </a:xfrm>
          <a:prstGeom prst="rect">
            <a:avLst/>
          </a:prstGeom>
          <a:noFill/>
        </p:spPr>
        <p:txBody>
          <a:bodyPr wrap="square" rtlCol="0">
            <a:spAutoFit/>
          </a:bodyPr>
          <a:lstStyle/>
          <a:p>
            <a:r>
              <a:rPr lang="en-US" sz="2000" b="1" dirty="0">
                <a:solidFill>
                  <a:schemeClr val="bg1"/>
                </a:solidFill>
              </a:rPr>
              <a:t>Responsible Management Competences</a:t>
            </a:r>
          </a:p>
        </p:txBody>
      </p:sp>
    </p:spTree>
    <p:extLst>
      <p:ext uri="{BB962C8B-B14F-4D97-AF65-F5344CB8AC3E}">
        <p14:creationId xmlns:p14="http://schemas.microsoft.com/office/powerpoint/2010/main" val="322972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5776" y="158775"/>
            <a:ext cx="5616624" cy="1109985"/>
          </a:xfrm>
        </p:spPr>
        <p:txBody>
          <a:bodyPr>
            <a:normAutofit/>
          </a:bodyPr>
          <a:lstStyle/>
          <a:p>
            <a:pPr algn="ctr"/>
            <a:r>
              <a:rPr lang="en-GB" sz="2800" b="1" dirty="0">
                <a:latin typeface="+mn-lt"/>
              </a:rPr>
              <a:t>Responsible Graduates </a:t>
            </a:r>
            <a:r>
              <a:rPr lang="mr-IN" sz="2800" b="1" dirty="0">
                <a:latin typeface="+mn-lt"/>
              </a:rPr>
              <a:t>–</a:t>
            </a:r>
            <a:r>
              <a:rPr lang="en-GB" sz="2800" b="1" dirty="0">
                <a:latin typeface="+mn-lt"/>
              </a:rPr>
              <a:t> Course Manuals</a:t>
            </a:r>
          </a:p>
        </p:txBody>
      </p:sp>
      <p:sp>
        <p:nvSpPr>
          <p:cNvPr id="3" name="AutoShape 2" descr="Image result for UN prm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1C6785FD-150B-354A-91F4-1AA572A1F1B7}"/>
              </a:ext>
            </a:extLst>
          </p:cNvPr>
          <p:cNvSpPr/>
          <p:nvPr/>
        </p:nvSpPr>
        <p:spPr>
          <a:xfrm>
            <a:off x="539552" y="1988840"/>
            <a:ext cx="8136904" cy="4092211"/>
          </a:xfrm>
          <a:prstGeom prst="rect">
            <a:avLst/>
          </a:prstGeom>
        </p:spPr>
        <p:txBody>
          <a:bodyPr wrap="square">
            <a:spAutoFit/>
          </a:bodyPr>
          <a:lstStyle/>
          <a:p>
            <a:pPr>
              <a:lnSpc>
                <a:spcPct val="150000"/>
              </a:lnSpc>
            </a:pPr>
            <a:r>
              <a:rPr lang="en-GB" sz="2200" b="1" dirty="0">
                <a:solidFill>
                  <a:schemeClr val="bg1"/>
                </a:solidFill>
              </a:rPr>
              <a:t>Course Manual Data of First Semester 2019-2020: </a:t>
            </a:r>
          </a:p>
          <a:p>
            <a:pPr>
              <a:lnSpc>
                <a:spcPct val="150000"/>
              </a:lnSpc>
            </a:pPr>
            <a:endParaRPr lang="en-GB" sz="2200" b="1" dirty="0">
              <a:solidFill>
                <a:schemeClr val="bg1"/>
              </a:solidFill>
            </a:endParaRPr>
          </a:p>
          <a:p>
            <a:pPr marL="285750" indent="-285750">
              <a:lnSpc>
                <a:spcPct val="150000"/>
              </a:lnSpc>
              <a:buFont typeface="Arial" panose="020B0604020202020204" pitchFamily="34" charset="0"/>
              <a:buChar char="•"/>
            </a:pPr>
            <a:r>
              <a:rPr lang="en-GB" sz="2200" dirty="0">
                <a:solidFill>
                  <a:schemeClr val="bg1"/>
                </a:solidFill>
              </a:rPr>
              <a:t>Most course units refer to CSR, SR, ethics, sustainability, social and environmental concerns</a:t>
            </a:r>
          </a:p>
          <a:p>
            <a:pPr marL="285750" indent="-285750">
              <a:lnSpc>
                <a:spcPct val="150000"/>
              </a:lnSpc>
              <a:buFont typeface="Arial" panose="020B0604020202020204" pitchFamily="34" charset="0"/>
              <a:buChar char="•"/>
            </a:pPr>
            <a:r>
              <a:rPr lang="en-GB" sz="2200" dirty="0">
                <a:solidFill>
                  <a:schemeClr val="bg1"/>
                </a:solidFill>
              </a:rPr>
              <a:t>A few refer to decent work (SDG 8)</a:t>
            </a:r>
          </a:p>
          <a:p>
            <a:pPr marL="285750" indent="-285750">
              <a:lnSpc>
                <a:spcPct val="150000"/>
              </a:lnSpc>
              <a:buFont typeface="Arial" panose="020B0604020202020204" pitchFamily="34" charset="0"/>
              <a:buChar char="•"/>
            </a:pPr>
            <a:r>
              <a:rPr lang="en-GB" sz="2200" dirty="0">
                <a:solidFill>
                  <a:schemeClr val="bg1"/>
                </a:solidFill>
              </a:rPr>
              <a:t>A few refer to responsible management competences, such as solving social problems, critical thinking and evaluation, and skills for socially responsible leaders</a:t>
            </a:r>
          </a:p>
        </p:txBody>
      </p:sp>
    </p:spTree>
    <p:extLst>
      <p:ext uri="{BB962C8B-B14F-4D97-AF65-F5344CB8AC3E}">
        <p14:creationId xmlns:p14="http://schemas.microsoft.com/office/powerpoint/2010/main" val="3890581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5776" y="158775"/>
            <a:ext cx="5616624" cy="1109985"/>
          </a:xfrm>
        </p:spPr>
        <p:txBody>
          <a:bodyPr>
            <a:normAutofit/>
          </a:bodyPr>
          <a:lstStyle/>
          <a:p>
            <a:pPr algn="ctr"/>
            <a:r>
              <a:rPr lang="en-US" sz="2800" dirty="0">
                <a:latin typeface="+mn-lt"/>
              </a:rPr>
              <a:t>SR Example from Course Manual</a:t>
            </a:r>
            <a:endParaRPr lang="en-GB" sz="2800" b="1" dirty="0">
              <a:latin typeface="+mn-lt"/>
            </a:endParaRPr>
          </a:p>
        </p:txBody>
      </p:sp>
      <p:sp>
        <p:nvSpPr>
          <p:cNvPr id="3" name="AutoShape 2" descr="Image result for UN prm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611560" y="1484784"/>
            <a:ext cx="8136904" cy="5016758"/>
          </a:xfrm>
          <a:prstGeom prst="rect">
            <a:avLst/>
          </a:prstGeom>
          <a:noFill/>
        </p:spPr>
        <p:txBody>
          <a:bodyPr wrap="square" rtlCol="0">
            <a:spAutoFit/>
          </a:bodyPr>
          <a:lstStyle/>
          <a:p>
            <a:r>
              <a:rPr lang="en-GB" sz="2000" b="1" dirty="0">
                <a:solidFill>
                  <a:schemeClr val="bg1"/>
                </a:solidFill>
              </a:rPr>
              <a:t>BMAN 73102 </a:t>
            </a:r>
            <a:r>
              <a:rPr lang="mr-IN" sz="2000" b="1" dirty="0">
                <a:solidFill>
                  <a:schemeClr val="bg1"/>
                </a:solidFill>
              </a:rPr>
              <a:t>–</a:t>
            </a:r>
            <a:r>
              <a:rPr lang="en-GB" sz="2000" b="1" dirty="0">
                <a:solidFill>
                  <a:schemeClr val="bg1"/>
                </a:solidFill>
              </a:rPr>
              <a:t> Sustainability and Social Responsibility</a:t>
            </a:r>
          </a:p>
          <a:p>
            <a:endParaRPr lang="en-GB" sz="2000" b="1" dirty="0">
              <a:solidFill>
                <a:schemeClr val="bg1"/>
              </a:solidFill>
            </a:endParaRPr>
          </a:p>
          <a:p>
            <a:pPr>
              <a:spcAft>
                <a:spcPts val="1200"/>
              </a:spcAft>
            </a:pPr>
            <a:r>
              <a:rPr lang="en-US" sz="2000" i="1" dirty="0">
                <a:solidFill>
                  <a:schemeClr val="bg1"/>
                </a:solidFill>
              </a:rPr>
              <a:t>This course unit improves students’ understanding of sustainability and social responsibility in a business context, by emphasizing the study of sustainable business models and sustainable collaboration between firms. </a:t>
            </a:r>
          </a:p>
          <a:p>
            <a:pPr>
              <a:spcAft>
                <a:spcPts val="1200"/>
              </a:spcAft>
            </a:pPr>
            <a:r>
              <a:rPr lang="en-US" sz="2000" i="1" dirty="0">
                <a:solidFill>
                  <a:schemeClr val="bg1"/>
                </a:solidFill>
              </a:rPr>
              <a:t>It discusses sustainable technologies and businesses that contribute to several of the </a:t>
            </a:r>
            <a:r>
              <a:rPr lang="en-US" sz="2000" b="1" i="1" u="sng" dirty="0">
                <a:solidFill>
                  <a:schemeClr val="bg1"/>
                </a:solidFill>
              </a:rPr>
              <a:t>UN Sustainable Development Goals</a:t>
            </a:r>
            <a:r>
              <a:rPr lang="en-US" sz="2000" i="1" dirty="0">
                <a:solidFill>
                  <a:schemeClr val="bg1"/>
                </a:solidFill>
              </a:rPr>
              <a:t> (SDGs), such as goal 2 (zero hunger), goal 7 (affordable and clean energy), goal 11 (sustainable cities and communities), goal 12 (responsible consumption and production), goal 13 (climate action) and goal 17 (partnerships). </a:t>
            </a:r>
          </a:p>
          <a:p>
            <a:pPr>
              <a:spcAft>
                <a:spcPts val="1200"/>
              </a:spcAft>
            </a:pPr>
            <a:r>
              <a:rPr lang="en-US" sz="2000" i="1" dirty="0">
                <a:solidFill>
                  <a:schemeClr val="bg1"/>
                </a:solidFill>
              </a:rPr>
              <a:t>In addition, the course unit encourages students to </a:t>
            </a:r>
            <a:r>
              <a:rPr lang="en-US" sz="2000" b="1" i="1" u="sng" dirty="0">
                <a:solidFill>
                  <a:schemeClr val="bg1"/>
                </a:solidFill>
              </a:rPr>
              <a:t>critically analyze the interaction between different types of sustainability</a:t>
            </a:r>
            <a:r>
              <a:rPr lang="en-US" sz="2000" b="1" i="1" dirty="0">
                <a:solidFill>
                  <a:schemeClr val="bg1"/>
                </a:solidFill>
              </a:rPr>
              <a:t> </a:t>
            </a:r>
            <a:r>
              <a:rPr lang="en-US" sz="2000" i="1" dirty="0">
                <a:solidFill>
                  <a:schemeClr val="bg1"/>
                </a:solidFill>
              </a:rPr>
              <a:t>and different UN SDGs. </a:t>
            </a:r>
            <a:endParaRPr lang="en-GB" sz="2000" i="1" dirty="0">
              <a:solidFill>
                <a:schemeClr val="bg1"/>
              </a:solidFill>
            </a:endParaRPr>
          </a:p>
        </p:txBody>
      </p:sp>
    </p:spTree>
    <p:extLst>
      <p:ext uri="{BB962C8B-B14F-4D97-AF65-F5344CB8AC3E}">
        <p14:creationId xmlns:p14="http://schemas.microsoft.com/office/powerpoint/2010/main" val="401453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5776" y="158775"/>
            <a:ext cx="5616624" cy="1109985"/>
          </a:xfrm>
        </p:spPr>
        <p:txBody>
          <a:bodyPr>
            <a:normAutofit/>
          </a:bodyPr>
          <a:lstStyle/>
          <a:p>
            <a:pPr algn="ctr"/>
            <a:r>
              <a:rPr lang="en-US" sz="2800" dirty="0">
                <a:latin typeface="+mn-lt"/>
              </a:rPr>
              <a:t>New AMBS Intranet</a:t>
            </a:r>
            <a:endParaRPr lang="en-GB" sz="2800" b="1" dirty="0">
              <a:latin typeface="+mn-lt"/>
            </a:endParaRPr>
          </a:p>
        </p:txBody>
      </p:sp>
      <p:sp>
        <p:nvSpPr>
          <p:cNvPr id="3" name="AutoShape 2" descr="Image result for UN prm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460374" y="1484783"/>
            <a:ext cx="6343873" cy="5197325"/>
          </a:xfrm>
          <a:prstGeom prst="rect">
            <a:avLst/>
          </a:prstGeom>
        </p:spPr>
      </p:pic>
      <p:sp>
        <p:nvSpPr>
          <p:cNvPr id="7" name="TextBox 6"/>
          <p:cNvSpPr txBox="1"/>
          <p:nvPr/>
        </p:nvSpPr>
        <p:spPr>
          <a:xfrm>
            <a:off x="7020272" y="2348880"/>
            <a:ext cx="1872208" cy="2585323"/>
          </a:xfrm>
          <a:prstGeom prst="rect">
            <a:avLst/>
          </a:prstGeom>
          <a:noFill/>
        </p:spPr>
        <p:txBody>
          <a:bodyPr wrap="square" rtlCol="0">
            <a:spAutoFit/>
          </a:bodyPr>
          <a:lstStyle/>
          <a:p>
            <a:pPr marL="285750" indent="-285750">
              <a:buFont typeface="Arial" charset="0"/>
              <a:buChar char="•"/>
            </a:pPr>
            <a:r>
              <a:rPr lang="en-US" dirty="0">
                <a:solidFill>
                  <a:schemeClr val="bg1"/>
                </a:solidFill>
              </a:rPr>
              <a:t>Best practice examples from course manuals </a:t>
            </a:r>
          </a:p>
          <a:p>
            <a:pPr marL="285750" indent="-285750">
              <a:buFont typeface="Arial" charset="0"/>
              <a:buChar char="•"/>
            </a:pPr>
            <a:r>
              <a:rPr lang="en-US" dirty="0">
                <a:solidFill>
                  <a:schemeClr val="bg1"/>
                </a:solidFill>
              </a:rPr>
              <a:t>Resources  UN PRME</a:t>
            </a:r>
          </a:p>
          <a:p>
            <a:pPr marL="285750" indent="-285750">
              <a:buFont typeface="Arial" charset="0"/>
              <a:buChar char="•"/>
            </a:pPr>
            <a:r>
              <a:rPr lang="en-US" dirty="0">
                <a:solidFill>
                  <a:schemeClr val="bg1"/>
                </a:solidFill>
              </a:rPr>
              <a:t>Resources UN SDGs</a:t>
            </a:r>
          </a:p>
          <a:p>
            <a:pPr marL="285750" indent="-285750">
              <a:buFont typeface="Arial" charset="0"/>
              <a:buChar char="•"/>
            </a:pPr>
            <a:endParaRPr lang="en-US" dirty="0">
              <a:solidFill>
                <a:schemeClr val="bg1"/>
              </a:solidFill>
            </a:endParaRPr>
          </a:p>
        </p:txBody>
      </p:sp>
    </p:spTree>
    <p:extLst>
      <p:ext uri="{BB962C8B-B14F-4D97-AF65-F5344CB8AC3E}">
        <p14:creationId xmlns:p14="http://schemas.microsoft.com/office/powerpoint/2010/main" val="146870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chesteruniversity_2201699060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9252520" cy="6911791"/>
          </a:xfrm>
          <a:prstGeom prst="rect">
            <a:avLst/>
          </a:prstGeom>
          <a:blipFill>
            <a:blip r:embed="rId3"/>
            <a:tile tx="0" ty="0" sx="100000" sy="100000" flip="none" algn="tl"/>
          </a:blipFill>
        </p:spPr>
      </p:pic>
      <p:pic>
        <p:nvPicPr>
          <p:cNvPr id="5" name="Picture 4" descr="TAB_col_backgroun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548680"/>
            <a:ext cx="1655064" cy="701040"/>
          </a:xfrm>
          <a:prstGeom prst="rect">
            <a:avLst/>
          </a:prstGeom>
        </p:spPr>
      </p:pic>
      <p:sp>
        <p:nvSpPr>
          <p:cNvPr id="10" name="TextBox 9"/>
          <p:cNvSpPr txBox="1"/>
          <p:nvPr/>
        </p:nvSpPr>
        <p:spPr>
          <a:xfrm>
            <a:off x="4211960" y="5013176"/>
            <a:ext cx="3096344" cy="707886"/>
          </a:xfrm>
          <a:prstGeom prst="rect">
            <a:avLst/>
          </a:prstGeom>
          <a:noFill/>
        </p:spPr>
        <p:txBody>
          <a:bodyPr wrap="square" rtlCol="0">
            <a:spAutoFit/>
          </a:bodyPr>
          <a:lstStyle/>
          <a:p>
            <a:r>
              <a:rPr lang="en-GB" sz="4000" b="1" dirty="0">
                <a:solidFill>
                  <a:schemeClr val="bg1"/>
                </a:solidFill>
              </a:rPr>
              <a:t>Questions?</a:t>
            </a:r>
          </a:p>
        </p:txBody>
      </p:sp>
    </p:spTree>
    <p:extLst>
      <p:ext uri="{BB962C8B-B14F-4D97-AF65-F5344CB8AC3E}">
        <p14:creationId xmlns:p14="http://schemas.microsoft.com/office/powerpoint/2010/main" val="159030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323" y="1757139"/>
            <a:ext cx="6192688" cy="2853620"/>
          </a:xfrm>
          <a:noFill/>
          <a:ln>
            <a:noFill/>
          </a:ln>
        </p:spPr>
        <p:txBody>
          <a:bodyPr/>
          <a:lstStyle/>
          <a:p>
            <a:r>
              <a:rPr lang="en-US" dirty="0"/>
              <a:t>5 key SR priorities </a:t>
            </a:r>
          </a:p>
          <a:p>
            <a:r>
              <a:rPr lang="en-US" dirty="0" err="1"/>
              <a:t>UoM</a:t>
            </a:r>
            <a:r>
              <a:rPr lang="en-US" dirty="0"/>
              <a:t> Reporting on SDGs</a:t>
            </a:r>
          </a:p>
          <a:p>
            <a:r>
              <a:rPr lang="en-US" dirty="0"/>
              <a:t>AMBS course units &amp; SDGs</a:t>
            </a:r>
          </a:p>
          <a:p>
            <a:r>
              <a:rPr lang="en-US" dirty="0"/>
              <a:t>SR in course manuals </a:t>
            </a:r>
          </a:p>
          <a:p>
            <a:r>
              <a:rPr lang="en-US" dirty="0"/>
              <a:t>UN PRME</a:t>
            </a:r>
          </a:p>
        </p:txBody>
      </p:sp>
      <p:pic>
        <p:nvPicPr>
          <p:cNvPr id="11" name="Picture 10" descr="AerialView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576" y="4995174"/>
            <a:ext cx="2232248" cy="1674186"/>
          </a:xfrm>
          <a:prstGeom prst="rect">
            <a:avLst/>
          </a:prstGeom>
        </p:spPr>
      </p:pic>
      <p:pic>
        <p:nvPicPr>
          <p:cNvPr id="8" name="Picture 7"/>
          <p:cNvPicPr>
            <a:picLocks noChangeAspect="1"/>
          </p:cNvPicPr>
          <p:nvPr/>
        </p:nvPicPr>
        <p:blipFill>
          <a:blip r:embed="rId3"/>
          <a:stretch>
            <a:fillRect/>
          </a:stretch>
        </p:blipFill>
        <p:spPr>
          <a:xfrm>
            <a:off x="3491880" y="4778451"/>
            <a:ext cx="1890909" cy="1890909"/>
          </a:xfrm>
          <a:prstGeom prst="rect">
            <a:avLst/>
          </a:prstGeom>
        </p:spPr>
      </p:pic>
      <p:sp>
        <p:nvSpPr>
          <p:cNvPr id="6" name="AutoShape 4" descr="Image result for sustainable consumption instit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Image result for alliance manchester business school"/>
          <p:cNvSpPr>
            <a:spLocks noChangeAspect="1" noChangeArrowheads="1"/>
          </p:cNvSpPr>
          <p:nvPr/>
        </p:nvSpPr>
        <p:spPr bwMode="auto">
          <a:xfrm>
            <a:off x="155575" y="-800100"/>
            <a:ext cx="2743200"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Image result for alliance manchester business school"/>
          <p:cNvSpPr>
            <a:spLocks noChangeAspect="1" noChangeArrowheads="1"/>
          </p:cNvSpPr>
          <p:nvPr/>
        </p:nvSpPr>
        <p:spPr bwMode="auto">
          <a:xfrm>
            <a:off x="307975" y="-647700"/>
            <a:ext cx="2743200"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1533" y="4778451"/>
            <a:ext cx="3102955" cy="1890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a:spLocks noGrp="1"/>
          </p:cNvSpPr>
          <p:nvPr>
            <p:ph type="title"/>
          </p:nvPr>
        </p:nvSpPr>
        <p:spPr>
          <a:xfrm>
            <a:off x="2771800" y="252828"/>
            <a:ext cx="6156175" cy="1143000"/>
          </a:xfrm>
        </p:spPr>
        <p:txBody>
          <a:bodyPr/>
          <a:lstStyle/>
          <a:p>
            <a:r>
              <a:rPr lang="en-US"/>
              <a:t>Responsible </a:t>
            </a:r>
            <a:r>
              <a:rPr lang="en-US" dirty="0"/>
              <a:t>Graduates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332656"/>
            <a:ext cx="5058989" cy="1143000"/>
          </a:xfrm>
        </p:spPr>
        <p:txBody>
          <a:bodyPr/>
          <a:lstStyle/>
          <a:p>
            <a:pPr algn="ctr"/>
            <a:r>
              <a:rPr lang="en-US" dirty="0"/>
              <a:t>5 Key SR Priorities</a:t>
            </a:r>
            <a:endParaRPr lang="en-GB" dirty="0"/>
          </a:p>
        </p:txBody>
      </p:sp>
      <p:sp>
        <p:nvSpPr>
          <p:cNvPr id="3" name="Content Placeholder 2"/>
          <p:cNvSpPr>
            <a:spLocks noGrp="1"/>
          </p:cNvSpPr>
          <p:nvPr>
            <p:ph idx="1"/>
          </p:nvPr>
        </p:nvSpPr>
        <p:spPr>
          <a:xfrm>
            <a:off x="323529" y="2204864"/>
            <a:ext cx="5616624" cy="3633267"/>
          </a:xfrm>
          <a:ln>
            <a:noFill/>
          </a:ln>
        </p:spPr>
        <p:txBody>
          <a:bodyPr/>
          <a:lstStyle/>
          <a:p>
            <a:pPr>
              <a:lnSpc>
                <a:spcPct val="150000"/>
              </a:lnSpc>
            </a:pPr>
            <a:r>
              <a:rPr lang="en-US" dirty="0"/>
              <a:t>Research with impact</a:t>
            </a:r>
          </a:p>
          <a:p>
            <a:pPr>
              <a:lnSpc>
                <a:spcPct val="150000"/>
              </a:lnSpc>
            </a:pPr>
            <a:r>
              <a:rPr lang="en-US" b="1" i="1" dirty="0"/>
              <a:t>Responsible graduates</a:t>
            </a:r>
          </a:p>
          <a:p>
            <a:pPr>
              <a:lnSpc>
                <a:spcPct val="150000"/>
              </a:lnSpc>
            </a:pPr>
            <a:r>
              <a:rPr lang="en-US" dirty="0"/>
              <a:t>Engaging our communities</a:t>
            </a:r>
          </a:p>
          <a:p>
            <a:pPr>
              <a:lnSpc>
                <a:spcPct val="150000"/>
              </a:lnSpc>
            </a:pPr>
            <a:r>
              <a:rPr lang="en-US" dirty="0"/>
              <a:t>Responsible processes</a:t>
            </a:r>
          </a:p>
          <a:p>
            <a:pPr>
              <a:lnSpc>
                <a:spcPct val="150000"/>
              </a:lnSpc>
            </a:pPr>
            <a:r>
              <a:rPr lang="en-US" dirty="0"/>
              <a:t>Environmental sustainability</a:t>
            </a:r>
          </a:p>
          <a:p>
            <a:endParaRPr lang="en-GB" sz="2400" dirty="0"/>
          </a:p>
        </p:txBody>
      </p:sp>
      <p:pic>
        <p:nvPicPr>
          <p:cNvPr id="5" name="Picture 4"/>
          <p:cNvPicPr>
            <a:picLocks noChangeAspect="1"/>
          </p:cNvPicPr>
          <p:nvPr/>
        </p:nvPicPr>
        <p:blipFill>
          <a:blip r:embed="rId3"/>
          <a:stretch>
            <a:fillRect/>
          </a:stretch>
        </p:blipFill>
        <p:spPr>
          <a:xfrm>
            <a:off x="5921450" y="3441955"/>
            <a:ext cx="2899021" cy="2899021"/>
          </a:xfrm>
          <a:prstGeom prst="rect">
            <a:avLst/>
          </a:prstGeom>
        </p:spPr>
      </p:pic>
    </p:spTree>
    <p:extLst>
      <p:ext uri="{BB962C8B-B14F-4D97-AF65-F5344CB8AC3E}">
        <p14:creationId xmlns:p14="http://schemas.microsoft.com/office/powerpoint/2010/main" val="77023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60648"/>
            <a:ext cx="5842992" cy="1143000"/>
          </a:xfrm>
        </p:spPr>
        <p:txBody>
          <a:bodyPr/>
          <a:lstStyle/>
          <a:p>
            <a:pPr algn="ctr"/>
            <a:r>
              <a:rPr lang="en-US" dirty="0" err="1"/>
              <a:t>UoM</a:t>
            </a:r>
            <a:r>
              <a:rPr lang="en-US" dirty="0"/>
              <a:t> Reporting on UN SDGs</a:t>
            </a:r>
            <a:endParaRPr lang="en-GB" dirty="0"/>
          </a:p>
        </p:txBody>
      </p:sp>
      <p:sp>
        <p:nvSpPr>
          <p:cNvPr id="3" name="Content Placeholder 2"/>
          <p:cNvSpPr>
            <a:spLocks noGrp="1"/>
          </p:cNvSpPr>
          <p:nvPr>
            <p:ph idx="1"/>
          </p:nvPr>
        </p:nvSpPr>
        <p:spPr>
          <a:xfrm>
            <a:off x="514590" y="2027981"/>
            <a:ext cx="8229600" cy="3633267"/>
          </a:xfrm>
          <a:ln>
            <a:noFill/>
          </a:ln>
        </p:spPr>
        <p:txBody>
          <a:bodyPr/>
          <a:lstStyle/>
          <a:p>
            <a:r>
              <a:rPr lang="en-US" sz="2400" dirty="0"/>
              <a:t>2019 Report on the UoM’s contribution to the UN Sustainable Development Goals </a:t>
            </a:r>
          </a:p>
          <a:p>
            <a:pPr marL="0" indent="0">
              <a:buNone/>
            </a:pPr>
            <a:endParaRPr lang="en-US" sz="2400" dirty="0"/>
          </a:p>
          <a:p>
            <a:r>
              <a:rPr lang="en-US" sz="2400" dirty="0"/>
              <a:t>Video on </a:t>
            </a:r>
            <a:r>
              <a:rPr lang="en-US" sz="2400" dirty="0" err="1"/>
              <a:t>UoM</a:t>
            </a:r>
            <a:r>
              <a:rPr lang="en-US" sz="2400" dirty="0"/>
              <a:t> contribution to UN SDGs</a:t>
            </a:r>
          </a:p>
        </p:txBody>
      </p:sp>
      <p:pic>
        <p:nvPicPr>
          <p:cNvPr id="4098" name="Picture 2" descr="Image result for UN sustainable development g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10" y="4437112"/>
            <a:ext cx="8348654"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32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60648"/>
            <a:ext cx="5842992" cy="1143000"/>
          </a:xfrm>
        </p:spPr>
        <p:txBody>
          <a:bodyPr/>
          <a:lstStyle/>
          <a:p>
            <a:pPr algn="ctr"/>
            <a:r>
              <a:rPr lang="en-US" dirty="0" err="1"/>
              <a:t>UoM</a:t>
            </a:r>
            <a:r>
              <a:rPr lang="en-US"/>
              <a:t> Reporting on UN </a:t>
            </a:r>
            <a:r>
              <a:rPr lang="en-US" dirty="0"/>
              <a:t>SDGs</a:t>
            </a:r>
            <a:endParaRPr lang="en-GB" dirty="0"/>
          </a:p>
        </p:txBody>
      </p:sp>
      <p:sp>
        <p:nvSpPr>
          <p:cNvPr id="3" name="Content Placeholder 2"/>
          <p:cNvSpPr>
            <a:spLocks noGrp="1"/>
          </p:cNvSpPr>
          <p:nvPr>
            <p:ph idx="1"/>
          </p:nvPr>
        </p:nvSpPr>
        <p:spPr>
          <a:xfrm>
            <a:off x="395536" y="1700808"/>
            <a:ext cx="8229600" cy="3633267"/>
          </a:xfrm>
          <a:ln>
            <a:noFill/>
          </a:ln>
        </p:spPr>
        <p:txBody>
          <a:bodyPr/>
          <a:lstStyle/>
          <a:p>
            <a:r>
              <a:rPr lang="en-US" sz="2400" dirty="0"/>
              <a:t>Case studies on how our research, teaching and operations contribute to SDGs.</a:t>
            </a:r>
          </a:p>
          <a:p>
            <a:pPr marL="0" indent="0">
              <a:buNone/>
            </a:pPr>
            <a:endParaRPr lang="en-US" sz="2400" dirty="0"/>
          </a:p>
          <a:p>
            <a:r>
              <a:rPr lang="en-US" sz="2400" dirty="0"/>
              <a:t>Statistics on our contributions </a:t>
            </a:r>
          </a:p>
          <a:p>
            <a:pPr lvl="1"/>
            <a:r>
              <a:rPr lang="en-US" sz="2000" dirty="0"/>
              <a:t>SDG 13 - Climate Action: &gt; 9000 publications (2009-2018) and 97 course units in 2017-18</a:t>
            </a:r>
          </a:p>
        </p:txBody>
      </p:sp>
      <p:pic>
        <p:nvPicPr>
          <p:cNvPr id="4098" name="Picture 2" descr="Image result for UN sustainable development g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10" y="4437112"/>
            <a:ext cx="8348654"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64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371" y="188640"/>
            <a:ext cx="5842992" cy="1143000"/>
          </a:xfrm>
        </p:spPr>
        <p:txBody>
          <a:bodyPr/>
          <a:lstStyle/>
          <a:p>
            <a:pPr algn="ctr"/>
            <a:r>
              <a:rPr lang="en-US" sz="2800" dirty="0"/>
              <a:t>Responsible Graduates – </a:t>
            </a:r>
            <a:br>
              <a:rPr lang="en-US" sz="2800" dirty="0"/>
            </a:br>
            <a:r>
              <a:rPr lang="en-US" sz="2800" dirty="0"/>
              <a:t>Course Units on SR</a:t>
            </a:r>
            <a:endParaRPr lang="en-GB" sz="2800" dirty="0"/>
          </a:p>
        </p:txBody>
      </p:sp>
      <p:pic>
        <p:nvPicPr>
          <p:cNvPr id="13" name="Picture 12" descr="Image result for sustainable development goal 1">
            <a:extLst>
              <a:ext uri="{FF2B5EF4-FFF2-40B4-BE49-F238E27FC236}">
                <a16:creationId xmlns:a16="http://schemas.microsoft.com/office/drawing/2014/main" id="{481770B1-74C9-4C49-823F-11E6558C1A5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18" y="1723439"/>
            <a:ext cx="1080135" cy="1080135"/>
          </a:xfrm>
          <a:prstGeom prst="rect">
            <a:avLst/>
          </a:prstGeom>
          <a:noFill/>
          <a:ln>
            <a:noFill/>
          </a:ln>
        </p:spPr>
      </p:pic>
      <p:pic>
        <p:nvPicPr>
          <p:cNvPr id="14" name="Picture 13" descr="Image result for sustainable development goal 2">
            <a:extLst>
              <a:ext uri="{FF2B5EF4-FFF2-40B4-BE49-F238E27FC236}">
                <a16:creationId xmlns:a16="http://schemas.microsoft.com/office/drawing/2014/main" id="{13400BAB-DA04-4F4C-9455-AED9F0EFD7B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118" y="3273450"/>
            <a:ext cx="1080135" cy="1080135"/>
          </a:xfrm>
          <a:prstGeom prst="rect">
            <a:avLst/>
          </a:prstGeom>
          <a:noFill/>
          <a:ln>
            <a:noFill/>
          </a:ln>
        </p:spPr>
      </p:pic>
      <p:pic>
        <p:nvPicPr>
          <p:cNvPr id="15" name="Picture 14" descr="Image result for sustainable development goal 3">
            <a:extLst>
              <a:ext uri="{FF2B5EF4-FFF2-40B4-BE49-F238E27FC236}">
                <a16:creationId xmlns:a16="http://schemas.microsoft.com/office/drawing/2014/main" id="{BDF7B0CD-489C-9A42-8504-F6D5B770AC9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1118" y="4905141"/>
            <a:ext cx="1080135" cy="1080135"/>
          </a:xfrm>
          <a:prstGeom prst="rect">
            <a:avLst/>
          </a:prstGeom>
          <a:noFill/>
          <a:ln>
            <a:noFill/>
          </a:ln>
        </p:spPr>
      </p:pic>
      <p:sp>
        <p:nvSpPr>
          <p:cNvPr id="8" name="Rectangle 7">
            <a:extLst>
              <a:ext uri="{FF2B5EF4-FFF2-40B4-BE49-F238E27FC236}">
                <a16:creationId xmlns:a16="http://schemas.microsoft.com/office/drawing/2014/main" id="{6E9970AC-359D-C04E-9215-E637FED119E4}"/>
              </a:ext>
            </a:extLst>
          </p:cNvPr>
          <p:cNvSpPr/>
          <p:nvPr/>
        </p:nvSpPr>
        <p:spPr>
          <a:xfrm>
            <a:off x="2529930" y="1478677"/>
            <a:ext cx="4572000" cy="1600438"/>
          </a:xfrm>
          <a:prstGeom prst="rect">
            <a:avLst/>
          </a:prstGeom>
        </p:spPr>
        <p:txBody>
          <a:bodyPr>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1: No Poverty</a:t>
            </a:r>
          </a:p>
          <a:p>
            <a:pPr>
              <a:spcAft>
                <a:spcPts val="0"/>
              </a:spcAft>
            </a:pPr>
            <a:r>
              <a:rPr lang="en-GB" sz="1600" dirty="0">
                <a:solidFill>
                  <a:schemeClr val="bg1"/>
                </a:solidFill>
                <a:latin typeface="+mn-lt"/>
                <a:ea typeface="Times New Roman" panose="02020603050405020304" pitchFamily="18" charset="0"/>
              </a:rPr>
              <a:t>- Human Resource Management in Asia</a:t>
            </a:r>
          </a:p>
          <a:p>
            <a:pPr>
              <a:spcAft>
                <a:spcPts val="0"/>
              </a:spcAft>
            </a:pPr>
            <a:r>
              <a:rPr lang="en-GB" sz="1600" dirty="0">
                <a:solidFill>
                  <a:schemeClr val="bg1"/>
                </a:solidFill>
                <a:latin typeface="+mn-lt"/>
                <a:ea typeface="Times New Roman" panose="02020603050405020304" pitchFamily="18" charset="0"/>
              </a:rPr>
              <a:t>- Interdisciplinary Sustainable Development</a:t>
            </a:r>
          </a:p>
          <a:p>
            <a:pPr>
              <a:spcAft>
                <a:spcPts val="0"/>
              </a:spcAft>
            </a:pPr>
            <a:r>
              <a:rPr lang="en-GB" sz="1600" dirty="0">
                <a:solidFill>
                  <a:schemeClr val="bg1"/>
                </a:solidFill>
                <a:latin typeface="+mn-lt"/>
                <a:ea typeface="Times New Roman" panose="02020603050405020304" pitchFamily="18" charset="0"/>
              </a:rPr>
              <a:t>- American Society and Economy</a:t>
            </a:r>
          </a:p>
          <a:p>
            <a:pPr>
              <a:spcAft>
                <a:spcPts val="0"/>
              </a:spcAft>
            </a:pPr>
            <a:r>
              <a:rPr lang="en-GB" sz="1600" dirty="0">
                <a:solidFill>
                  <a:schemeClr val="bg1"/>
                </a:solidFill>
                <a:latin typeface="+mn-lt"/>
                <a:ea typeface="Times New Roman" panose="02020603050405020304" pitchFamily="18" charset="0"/>
              </a:rPr>
              <a:t>- International Human Resource Management</a:t>
            </a:r>
          </a:p>
          <a:p>
            <a:pPr>
              <a:spcAft>
                <a:spcPts val="0"/>
              </a:spcAft>
            </a:pPr>
            <a:r>
              <a:rPr lang="en-GB" sz="1600" dirty="0">
                <a:solidFill>
                  <a:schemeClr val="bg1"/>
                </a:solidFill>
                <a:latin typeface="+mn-lt"/>
                <a:ea typeface="Times New Roman" panose="02020603050405020304" pitchFamily="18" charset="0"/>
              </a:rPr>
              <a:t>- Sustainable Commercial Development</a:t>
            </a:r>
            <a:endParaRPr lang="en-GB" sz="1600" dirty="0">
              <a:solidFill>
                <a:schemeClr val="bg1"/>
              </a:solidFill>
              <a:effectLst/>
              <a:latin typeface="+mn-lt"/>
              <a:ea typeface="Times New Roman" panose="02020603050405020304" pitchFamily="18" charset="0"/>
            </a:endParaRPr>
          </a:p>
        </p:txBody>
      </p:sp>
      <p:sp>
        <p:nvSpPr>
          <p:cNvPr id="9" name="Rectangle 8">
            <a:extLst>
              <a:ext uri="{FF2B5EF4-FFF2-40B4-BE49-F238E27FC236}">
                <a16:creationId xmlns:a16="http://schemas.microsoft.com/office/drawing/2014/main" id="{444A41E9-8FBA-1148-A090-C68CE3B7737E}"/>
              </a:ext>
            </a:extLst>
          </p:cNvPr>
          <p:cNvSpPr/>
          <p:nvPr/>
        </p:nvSpPr>
        <p:spPr>
          <a:xfrm>
            <a:off x="2529930" y="3285482"/>
            <a:ext cx="4572000" cy="861774"/>
          </a:xfrm>
          <a:prstGeom prst="rect">
            <a:avLst/>
          </a:prstGeom>
        </p:spPr>
        <p:txBody>
          <a:bodyPr>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2: Zero Hunger</a:t>
            </a:r>
          </a:p>
          <a:p>
            <a:pPr>
              <a:spcAft>
                <a:spcPts val="0"/>
              </a:spcAft>
            </a:pPr>
            <a:r>
              <a:rPr lang="en-GB" sz="1600" dirty="0">
                <a:solidFill>
                  <a:schemeClr val="bg1"/>
                </a:solidFill>
                <a:latin typeface="+mn-lt"/>
                <a:ea typeface="Times New Roman" panose="02020603050405020304" pitchFamily="18" charset="0"/>
              </a:rPr>
              <a:t>- Interdisciplinary Sustainable Development</a:t>
            </a:r>
          </a:p>
          <a:p>
            <a:pPr>
              <a:spcAft>
                <a:spcPts val="0"/>
              </a:spcAft>
            </a:pPr>
            <a:r>
              <a:rPr lang="en-GB" sz="1600" dirty="0">
                <a:solidFill>
                  <a:schemeClr val="bg1"/>
                </a:solidFill>
                <a:latin typeface="+mn-lt"/>
                <a:ea typeface="Times New Roman" panose="02020603050405020304" pitchFamily="18" charset="0"/>
              </a:rPr>
              <a:t>- Sustainability and Social Responsibility</a:t>
            </a:r>
            <a:endParaRPr lang="en-GB" sz="1600" dirty="0">
              <a:solidFill>
                <a:schemeClr val="bg1"/>
              </a:solidFill>
              <a:effectLst/>
              <a:latin typeface="+mn-lt"/>
              <a:ea typeface="Times New Roman" panose="02020603050405020304" pitchFamily="18" charset="0"/>
            </a:endParaRPr>
          </a:p>
        </p:txBody>
      </p:sp>
      <p:sp>
        <p:nvSpPr>
          <p:cNvPr id="10" name="Rectangle 9">
            <a:extLst>
              <a:ext uri="{FF2B5EF4-FFF2-40B4-BE49-F238E27FC236}">
                <a16:creationId xmlns:a16="http://schemas.microsoft.com/office/drawing/2014/main" id="{4427E072-F53C-134D-AB73-B72366D5C12A}"/>
              </a:ext>
            </a:extLst>
          </p:cNvPr>
          <p:cNvSpPr/>
          <p:nvPr/>
        </p:nvSpPr>
        <p:spPr>
          <a:xfrm>
            <a:off x="2564050" y="4581128"/>
            <a:ext cx="5774313" cy="1600438"/>
          </a:xfrm>
          <a:prstGeom prst="rect">
            <a:avLst/>
          </a:prstGeom>
        </p:spPr>
        <p:txBody>
          <a:bodyPr wrap="square">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3: Good Health and Well-Being for People</a:t>
            </a:r>
          </a:p>
          <a:p>
            <a:pPr>
              <a:spcAft>
                <a:spcPts val="0"/>
              </a:spcAft>
            </a:pPr>
            <a:r>
              <a:rPr lang="en-GB" sz="1600" dirty="0">
                <a:solidFill>
                  <a:schemeClr val="bg1"/>
                </a:solidFill>
                <a:latin typeface="+mn-lt"/>
                <a:ea typeface="Times New Roman" panose="02020603050405020304" pitchFamily="18" charset="0"/>
              </a:rPr>
              <a:t>- Enterprise in Healthcare</a:t>
            </a:r>
          </a:p>
          <a:p>
            <a:pPr>
              <a:spcAft>
                <a:spcPts val="0"/>
              </a:spcAft>
            </a:pPr>
            <a:r>
              <a:rPr lang="en-GB" sz="1600" dirty="0">
                <a:solidFill>
                  <a:schemeClr val="bg1"/>
                </a:solidFill>
                <a:latin typeface="+mn-lt"/>
                <a:ea typeface="Times New Roman" panose="02020603050405020304" pitchFamily="18" charset="0"/>
              </a:rPr>
              <a:t>- Interdisciplinary Sustainable Development</a:t>
            </a:r>
          </a:p>
          <a:p>
            <a:pPr>
              <a:spcAft>
                <a:spcPts val="0"/>
              </a:spcAft>
            </a:pPr>
            <a:r>
              <a:rPr lang="en-GB" sz="1600" dirty="0">
                <a:solidFill>
                  <a:schemeClr val="bg1"/>
                </a:solidFill>
                <a:latin typeface="+mn-lt"/>
                <a:ea typeface="Times New Roman" panose="02020603050405020304" pitchFamily="18" charset="0"/>
              </a:rPr>
              <a:t>- Work Design, Performance &amp; Wellbeing</a:t>
            </a:r>
          </a:p>
          <a:p>
            <a:pPr>
              <a:spcAft>
                <a:spcPts val="0"/>
              </a:spcAft>
            </a:pPr>
            <a:r>
              <a:rPr lang="en-GB" sz="1600" dirty="0">
                <a:solidFill>
                  <a:schemeClr val="bg1"/>
                </a:solidFill>
                <a:latin typeface="+mn-lt"/>
                <a:ea typeface="Times New Roman" panose="02020603050405020304" pitchFamily="18" charset="0"/>
              </a:rPr>
              <a:t>- Equality and Fairness at Work</a:t>
            </a:r>
          </a:p>
          <a:p>
            <a:r>
              <a:rPr lang="en-GB" sz="1600" dirty="0">
                <a:solidFill>
                  <a:schemeClr val="bg1"/>
                </a:solidFill>
                <a:latin typeface="+mn-lt"/>
                <a:ea typeface="Times New Roman" panose="02020603050405020304" pitchFamily="18" charset="0"/>
              </a:rPr>
              <a:t>- Wicked Problems: Clumsy Solutions - Leadership in Healthcare</a:t>
            </a:r>
            <a:r>
              <a:rPr lang="en-GB" sz="1600" dirty="0">
                <a:solidFill>
                  <a:schemeClr val="bg1"/>
                </a:solidFill>
                <a:latin typeface="+mn-lt"/>
              </a:rPr>
              <a:t> </a:t>
            </a:r>
            <a:endParaRPr lang="en-US" sz="1600" dirty="0">
              <a:solidFill>
                <a:schemeClr val="bg1"/>
              </a:solidFill>
              <a:latin typeface="+mn-lt"/>
            </a:endParaRPr>
          </a:p>
        </p:txBody>
      </p:sp>
    </p:spTree>
    <p:extLst>
      <p:ext uri="{BB962C8B-B14F-4D97-AF65-F5344CB8AC3E}">
        <p14:creationId xmlns:p14="http://schemas.microsoft.com/office/powerpoint/2010/main" val="128343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Image result for sustainable development goal 4">
            <a:extLst>
              <a:ext uri="{FF2B5EF4-FFF2-40B4-BE49-F238E27FC236}">
                <a16:creationId xmlns:a16="http://schemas.microsoft.com/office/drawing/2014/main" id="{AC8173D0-2F4D-BC48-B3ED-64906DE396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973" y="1891067"/>
            <a:ext cx="1080135" cy="1080135"/>
          </a:xfrm>
          <a:prstGeom prst="rect">
            <a:avLst/>
          </a:prstGeom>
          <a:noFill/>
          <a:ln>
            <a:noFill/>
          </a:ln>
        </p:spPr>
      </p:pic>
      <p:pic>
        <p:nvPicPr>
          <p:cNvPr id="11" name="Picture 10" descr="Image result for sustainable development goal 5">
            <a:extLst>
              <a:ext uri="{FF2B5EF4-FFF2-40B4-BE49-F238E27FC236}">
                <a16:creationId xmlns:a16="http://schemas.microsoft.com/office/drawing/2014/main" id="{387C4B90-209C-6B46-8193-524CB5BC06C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972" y="3786128"/>
            <a:ext cx="1080135" cy="1080135"/>
          </a:xfrm>
          <a:prstGeom prst="rect">
            <a:avLst/>
          </a:prstGeom>
          <a:noFill/>
          <a:ln>
            <a:noFill/>
          </a:ln>
        </p:spPr>
      </p:pic>
      <p:pic>
        <p:nvPicPr>
          <p:cNvPr id="12" name="Picture 11" descr="Image result for sustainable development goal 6">
            <a:extLst>
              <a:ext uri="{FF2B5EF4-FFF2-40B4-BE49-F238E27FC236}">
                <a16:creationId xmlns:a16="http://schemas.microsoft.com/office/drawing/2014/main" id="{99FFB355-C13D-DA43-B08F-B8AF54F81BE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131" y="5373216"/>
            <a:ext cx="1080135" cy="1080135"/>
          </a:xfrm>
          <a:prstGeom prst="rect">
            <a:avLst/>
          </a:prstGeom>
          <a:noFill/>
          <a:ln>
            <a:noFill/>
          </a:ln>
        </p:spPr>
      </p:pic>
      <p:sp>
        <p:nvSpPr>
          <p:cNvPr id="3" name="Rectangle 2">
            <a:extLst>
              <a:ext uri="{FF2B5EF4-FFF2-40B4-BE49-F238E27FC236}">
                <a16:creationId xmlns:a16="http://schemas.microsoft.com/office/drawing/2014/main" id="{4CDEA23B-6B4C-B54C-A6F4-E88C360698C8}"/>
              </a:ext>
            </a:extLst>
          </p:cNvPr>
          <p:cNvSpPr/>
          <p:nvPr/>
        </p:nvSpPr>
        <p:spPr>
          <a:xfrm>
            <a:off x="2506094" y="1538832"/>
            <a:ext cx="4572000" cy="1846659"/>
          </a:xfrm>
          <a:prstGeom prst="rect">
            <a:avLst/>
          </a:prstGeom>
        </p:spPr>
        <p:txBody>
          <a:bodyPr>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4: Quality Education</a:t>
            </a:r>
          </a:p>
          <a:p>
            <a:pPr>
              <a:spcAft>
                <a:spcPts val="0"/>
              </a:spcAft>
            </a:pPr>
            <a:r>
              <a:rPr lang="en-GB" sz="1600" dirty="0">
                <a:solidFill>
                  <a:schemeClr val="bg1"/>
                </a:solidFill>
                <a:latin typeface="+mn-lt"/>
                <a:ea typeface="Times New Roman" panose="02020603050405020304" pitchFamily="18" charset="0"/>
              </a:rPr>
              <a:t>- Business Creation and Development</a:t>
            </a:r>
          </a:p>
          <a:p>
            <a:pPr>
              <a:spcAft>
                <a:spcPts val="0"/>
              </a:spcAft>
            </a:pPr>
            <a:r>
              <a:rPr lang="en-GB" sz="1600" dirty="0">
                <a:solidFill>
                  <a:schemeClr val="bg1"/>
                </a:solidFill>
                <a:latin typeface="+mn-lt"/>
                <a:ea typeface="Times New Roman" panose="02020603050405020304" pitchFamily="18" charset="0"/>
              </a:rPr>
              <a:t>- Integrative Team Project</a:t>
            </a:r>
          </a:p>
          <a:p>
            <a:pPr>
              <a:spcAft>
                <a:spcPts val="0"/>
              </a:spcAft>
            </a:pPr>
            <a:r>
              <a:rPr lang="en-GB" sz="1600" dirty="0">
                <a:solidFill>
                  <a:schemeClr val="bg1"/>
                </a:solidFill>
                <a:latin typeface="+mn-lt"/>
                <a:ea typeface="Times New Roman" panose="02020603050405020304" pitchFamily="18" charset="0"/>
              </a:rPr>
              <a:t>- Interdisciplinary Sustainable Development</a:t>
            </a:r>
          </a:p>
          <a:p>
            <a:pPr>
              <a:spcAft>
                <a:spcPts val="0"/>
              </a:spcAft>
            </a:pPr>
            <a:r>
              <a:rPr lang="en-GB" sz="1600" dirty="0">
                <a:solidFill>
                  <a:schemeClr val="bg1"/>
                </a:solidFill>
                <a:latin typeface="+mn-lt"/>
                <a:ea typeface="Times New Roman" panose="02020603050405020304" pitchFamily="18" charset="0"/>
              </a:rPr>
              <a:t>- Consultancy Project</a:t>
            </a:r>
          </a:p>
          <a:p>
            <a:pPr>
              <a:spcAft>
                <a:spcPts val="0"/>
              </a:spcAft>
            </a:pPr>
            <a:r>
              <a:rPr lang="en-GB" sz="1600" dirty="0">
                <a:solidFill>
                  <a:schemeClr val="bg1"/>
                </a:solidFill>
                <a:latin typeface="+mn-lt"/>
                <a:ea typeface="Times New Roman" panose="02020603050405020304" pitchFamily="18" charset="0"/>
              </a:rPr>
              <a:t>- Training, Support and Development</a:t>
            </a:r>
          </a:p>
          <a:p>
            <a:r>
              <a:rPr lang="en-GB" sz="1600" dirty="0">
                <a:solidFill>
                  <a:schemeClr val="bg1"/>
                </a:solidFill>
                <a:latin typeface="+mn-lt"/>
                <a:ea typeface="Times New Roman" panose="02020603050405020304" pitchFamily="18" charset="0"/>
              </a:rPr>
              <a:t>- Academic and Career Development</a:t>
            </a:r>
            <a:r>
              <a:rPr lang="en-GB" sz="1600" dirty="0">
                <a:solidFill>
                  <a:schemeClr val="bg1"/>
                </a:solidFill>
                <a:latin typeface="+mn-lt"/>
              </a:rPr>
              <a:t> </a:t>
            </a:r>
            <a:endParaRPr lang="en-US" sz="1600" dirty="0">
              <a:solidFill>
                <a:schemeClr val="bg1"/>
              </a:solidFill>
              <a:latin typeface="+mn-lt"/>
            </a:endParaRPr>
          </a:p>
        </p:txBody>
      </p:sp>
      <p:sp>
        <p:nvSpPr>
          <p:cNvPr id="4" name="Rectangle 3">
            <a:extLst>
              <a:ext uri="{FF2B5EF4-FFF2-40B4-BE49-F238E27FC236}">
                <a16:creationId xmlns:a16="http://schemas.microsoft.com/office/drawing/2014/main" id="{7849FCB9-3E1C-4145-A37D-497C7487B185}"/>
              </a:ext>
            </a:extLst>
          </p:cNvPr>
          <p:cNvSpPr/>
          <p:nvPr/>
        </p:nvSpPr>
        <p:spPr>
          <a:xfrm>
            <a:off x="2490289" y="3772198"/>
            <a:ext cx="4572000" cy="1107996"/>
          </a:xfrm>
          <a:prstGeom prst="rect">
            <a:avLst/>
          </a:prstGeom>
        </p:spPr>
        <p:txBody>
          <a:bodyPr>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5: Gender Equality</a:t>
            </a:r>
          </a:p>
          <a:p>
            <a:pPr>
              <a:spcAft>
                <a:spcPts val="0"/>
              </a:spcAft>
            </a:pPr>
            <a:r>
              <a:rPr lang="en-GB" sz="1600" dirty="0">
                <a:solidFill>
                  <a:schemeClr val="bg1"/>
                </a:solidFill>
                <a:latin typeface="+mn-lt"/>
                <a:ea typeface="Times New Roman" panose="02020603050405020304" pitchFamily="18" charset="0"/>
              </a:rPr>
              <a:t>- Interdisciplinary Sustainable Development</a:t>
            </a:r>
          </a:p>
          <a:p>
            <a:pPr>
              <a:spcAft>
                <a:spcPts val="0"/>
              </a:spcAft>
            </a:pPr>
            <a:r>
              <a:rPr lang="en-GB" sz="1600" dirty="0">
                <a:solidFill>
                  <a:schemeClr val="bg1"/>
                </a:solidFill>
                <a:latin typeface="+mn-lt"/>
                <a:ea typeface="Times New Roman" panose="02020603050405020304" pitchFamily="18" charset="0"/>
              </a:rPr>
              <a:t>- Employment Practice and Equality</a:t>
            </a:r>
          </a:p>
          <a:p>
            <a:pPr>
              <a:spcAft>
                <a:spcPts val="0"/>
              </a:spcAft>
            </a:pPr>
            <a:r>
              <a:rPr lang="en-GB" sz="1600" dirty="0">
                <a:solidFill>
                  <a:schemeClr val="bg1"/>
                </a:solidFill>
                <a:latin typeface="+mn-lt"/>
                <a:ea typeface="Times New Roman" panose="02020603050405020304" pitchFamily="18" charset="0"/>
              </a:rPr>
              <a:t>- Equality and Fairness at Work</a:t>
            </a:r>
            <a:endParaRPr lang="en-GB" sz="1600" dirty="0">
              <a:solidFill>
                <a:schemeClr val="bg1"/>
              </a:solidFill>
              <a:effectLst/>
              <a:latin typeface="+mn-lt"/>
              <a:ea typeface="Times New Roman" panose="02020603050405020304" pitchFamily="18" charset="0"/>
            </a:endParaRPr>
          </a:p>
        </p:txBody>
      </p:sp>
      <p:sp>
        <p:nvSpPr>
          <p:cNvPr id="5" name="Rectangle 4">
            <a:extLst>
              <a:ext uri="{FF2B5EF4-FFF2-40B4-BE49-F238E27FC236}">
                <a16:creationId xmlns:a16="http://schemas.microsoft.com/office/drawing/2014/main" id="{210683FC-93DD-A448-8CF0-5FFCC508146F}"/>
              </a:ext>
            </a:extLst>
          </p:cNvPr>
          <p:cNvSpPr/>
          <p:nvPr/>
        </p:nvSpPr>
        <p:spPr>
          <a:xfrm>
            <a:off x="2490289" y="5494153"/>
            <a:ext cx="4572000" cy="615553"/>
          </a:xfrm>
          <a:prstGeom prst="rect">
            <a:avLst/>
          </a:prstGeom>
        </p:spPr>
        <p:txBody>
          <a:bodyPr>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6: Clean Water and Sanitation</a:t>
            </a:r>
          </a:p>
          <a:p>
            <a:pPr>
              <a:spcAft>
                <a:spcPts val="0"/>
              </a:spcAft>
            </a:pPr>
            <a:r>
              <a:rPr lang="en-GB" sz="1600" dirty="0">
                <a:solidFill>
                  <a:schemeClr val="bg1"/>
                </a:solidFill>
                <a:latin typeface="+mn-lt"/>
                <a:ea typeface="Times New Roman" panose="02020603050405020304" pitchFamily="18" charset="0"/>
              </a:rPr>
              <a:t>- Interdisciplinary Sustainable Development</a:t>
            </a:r>
            <a:endParaRPr lang="en-GB" sz="1600" dirty="0">
              <a:solidFill>
                <a:schemeClr val="bg1"/>
              </a:solidFill>
              <a:effectLst/>
              <a:latin typeface="+mn-lt"/>
              <a:ea typeface="Times New Roman" panose="02020603050405020304" pitchFamily="18" charset="0"/>
            </a:endParaRPr>
          </a:p>
        </p:txBody>
      </p:sp>
      <p:sp>
        <p:nvSpPr>
          <p:cNvPr id="19" name="Title 1">
            <a:extLst>
              <a:ext uri="{FF2B5EF4-FFF2-40B4-BE49-F238E27FC236}">
                <a16:creationId xmlns:a16="http://schemas.microsoft.com/office/drawing/2014/main" id="{29EB774B-5ECF-2B46-8D77-1F27A53688DE}"/>
              </a:ext>
            </a:extLst>
          </p:cNvPr>
          <p:cNvSpPr>
            <a:spLocks noGrp="1"/>
          </p:cNvSpPr>
          <p:nvPr>
            <p:ph type="title"/>
          </p:nvPr>
        </p:nvSpPr>
        <p:spPr>
          <a:xfrm>
            <a:off x="2495371" y="188640"/>
            <a:ext cx="5842992" cy="1143000"/>
          </a:xfrm>
        </p:spPr>
        <p:txBody>
          <a:bodyPr/>
          <a:lstStyle/>
          <a:p>
            <a:pPr algn="ctr"/>
            <a:r>
              <a:rPr lang="en-US" sz="2800" dirty="0"/>
              <a:t>Responsible Graduates – </a:t>
            </a:r>
            <a:br>
              <a:rPr lang="en-US" sz="2800" dirty="0"/>
            </a:br>
            <a:r>
              <a:rPr lang="en-US" sz="2800" dirty="0"/>
              <a:t>Course Units on SR</a:t>
            </a:r>
            <a:endParaRPr lang="en-GB" sz="2800" dirty="0"/>
          </a:p>
        </p:txBody>
      </p:sp>
    </p:spTree>
    <p:extLst>
      <p:ext uri="{BB962C8B-B14F-4D97-AF65-F5344CB8AC3E}">
        <p14:creationId xmlns:p14="http://schemas.microsoft.com/office/powerpoint/2010/main" val="398275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mage result for sustainable development goal 7">
            <a:extLst>
              <a:ext uri="{FF2B5EF4-FFF2-40B4-BE49-F238E27FC236}">
                <a16:creationId xmlns:a16="http://schemas.microsoft.com/office/drawing/2014/main" id="{680E1492-AFC3-B240-89FA-08755F9A10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772816"/>
            <a:ext cx="1080135" cy="1080135"/>
          </a:xfrm>
          <a:prstGeom prst="rect">
            <a:avLst/>
          </a:prstGeom>
          <a:noFill/>
          <a:ln>
            <a:noFill/>
          </a:ln>
        </p:spPr>
      </p:pic>
      <p:sp>
        <p:nvSpPr>
          <p:cNvPr id="6" name="Rectangle 5">
            <a:extLst>
              <a:ext uri="{FF2B5EF4-FFF2-40B4-BE49-F238E27FC236}">
                <a16:creationId xmlns:a16="http://schemas.microsoft.com/office/drawing/2014/main" id="{8BA8F561-8188-5741-9D68-3C7A5F8B8B7B}"/>
              </a:ext>
            </a:extLst>
          </p:cNvPr>
          <p:cNvSpPr/>
          <p:nvPr/>
        </p:nvSpPr>
        <p:spPr>
          <a:xfrm>
            <a:off x="2699792" y="1772816"/>
            <a:ext cx="4572000" cy="1107996"/>
          </a:xfrm>
          <a:prstGeom prst="rect">
            <a:avLst/>
          </a:prstGeom>
        </p:spPr>
        <p:txBody>
          <a:bodyPr>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7: Affordable and Clean Energy</a:t>
            </a:r>
          </a:p>
          <a:p>
            <a:pPr>
              <a:spcAft>
                <a:spcPts val="0"/>
              </a:spcAft>
            </a:pPr>
            <a:r>
              <a:rPr lang="en-GB" sz="1600" dirty="0">
                <a:solidFill>
                  <a:schemeClr val="bg1"/>
                </a:solidFill>
                <a:latin typeface="+mn-lt"/>
                <a:ea typeface="Times New Roman" panose="02020603050405020304" pitchFamily="18" charset="0"/>
              </a:rPr>
              <a:t>- Interdisciplinary Sustainable Development</a:t>
            </a:r>
          </a:p>
          <a:p>
            <a:pPr>
              <a:spcAft>
                <a:spcPts val="0"/>
              </a:spcAft>
            </a:pPr>
            <a:r>
              <a:rPr lang="en-GB" sz="1600" dirty="0">
                <a:solidFill>
                  <a:schemeClr val="bg1"/>
                </a:solidFill>
                <a:latin typeface="+mn-lt"/>
                <a:ea typeface="Times New Roman" panose="02020603050405020304" pitchFamily="18" charset="0"/>
              </a:rPr>
              <a:t>- Sustainability and Social Responsibility</a:t>
            </a:r>
          </a:p>
          <a:p>
            <a:pPr>
              <a:spcAft>
                <a:spcPts val="0"/>
              </a:spcAft>
            </a:pPr>
            <a:r>
              <a:rPr lang="en-GB" sz="1600" dirty="0">
                <a:solidFill>
                  <a:schemeClr val="bg1"/>
                </a:solidFill>
                <a:latin typeface="+mn-lt"/>
                <a:ea typeface="Times New Roman" panose="02020603050405020304" pitchFamily="18" charset="0"/>
              </a:rPr>
              <a:t>- Sustainable Commercial Development</a:t>
            </a:r>
            <a:endParaRPr lang="en-GB" sz="1600" dirty="0">
              <a:solidFill>
                <a:schemeClr val="bg1"/>
              </a:solidFill>
              <a:effectLst/>
              <a:latin typeface="+mn-lt"/>
              <a:ea typeface="Times New Roman" panose="02020603050405020304" pitchFamily="18" charset="0"/>
            </a:endParaRPr>
          </a:p>
        </p:txBody>
      </p:sp>
      <p:sp>
        <p:nvSpPr>
          <p:cNvPr id="19" name="Title 1">
            <a:extLst>
              <a:ext uri="{FF2B5EF4-FFF2-40B4-BE49-F238E27FC236}">
                <a16:creationId xmlns:a16="http://schemas.microsoft.com/office/drawing/2014/main" id="{29EB774B-5ECF-2B46-8D77-1F27A53688DE}"/>
              </a:ext>
            </a:extLst>
          </p:cNvPr>
          <p:cNvSpPr>
            <a:spLocks noGrp="1"/>
          </p:cNvSpPr>
          <p:nvPr>
            <p:ph type="title"/>
          </p:nvPr>
        </p:nvSpPr>
        <p:spPr>
          <a:xfrm>
            <a:off x="2495371" y="188640"/>
            <a:ext cx="5842992" cy="1143000"/>
          </a:xfrm>
        </p:spPr>
        <p:txBody>
          <a:bodyPr/>
          <a:lstStyle/>
          <a:p>
            <a:pPr algn="ctr"/>
            <a:r>
              <a:rPr lang="en-US" sz="2800" dirty="0"/>
              <a:t>Responsible Graduates – </a:t>
            </a:r>
            <a:br>
              <a:rPr lang="en-US" sz="2800" dirty="0"/>
            </a:br>
            <a:r>
              <a:rPr lang="en-US" sz="2800" dirty="0"/>
              <a:t>Course Units on SR</a:t>
            </a:r>
            <a:endParaRPr lang="en-GB" sz="2800" dirty="0"/>
          </a:p>
        </p:txBody>
      </p:sp>
      <p:pic>
        <p:nvPicPr>
          <p:cNvPr id="13" name="Picture 12" descr="Image result for sustainable development goal 8">
            <a:extLst>
              <a:ext uri="{FF2B5EF4-FFF2-40B4-BE49-F238E27FC236}">
                <a16:creationId xmlns:a16="http://schemas.microsoft.com/office/drawing/2014/main" id="{5CB3D99C-0D8A-1149-9AB8-10BB2EFBDB9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212961"/>
            <a:ext cx="1080135" cy="1080135"/>
          </a:xfrm>
          <a:prstGeom prst="rect">
            <a:avLst/>
          </a:prstGeom>
          <a:noFill/>
          <a:ln>
            <a:noFill/>
          </a:ln>
        </p:spPr>
      </p:pic>
      <p:pic>
        <p:nvPicPr>
          <p:cNvPr id="14" name="Picture 13" descr="Image result for sustainable development goal 9">
            <a:extLst>
              <a:ext uri="{FF2B5EF4-FFF2-40B4-BE49-F238E27FC236}">
                <a16:creationId xmlns:a16="http://schemas.microsoft.com/office/drawing/2014/main" id="{CA41418C-B8EB-3747-B7C3-4D7F961EEF5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1" y="4797137"/>
            <a:ext cx="1080135" cy="1080135"/>
          </a:xfrm>
          <a:prstGeom prst="rect">
            <a:avLst/>
          </a:prstGeom>
          <a:noFill/>
          <a:ln>
            <a:noFill/>
          </a:ln>
        </p:spPr>
      </p:pic>
      <p:sp>
        <p:nvSpPr>
          <p:cNvPr id="2" name="Rectangle 1">
            <a:extLst>
              <a:ext uri="{FF2B5EF4-FFF2-40B4-BE49-F238E27FC236}">
                <a16:creationId xmlns:a16="http://schemas.microsoft.com/office/drawing/2014/main" id="{970FCCDF-E809-8442-8417-73ED378AB725}"/>
              </a:ext>
            </a:extLst>
          </p:cNvPr>
          <p:cNvSpPr/>
          <p:nvPr/>
        </p:nvSpPr>
        <p:spPr>
          <a:xfrm>
            <a:off x="2704057" y="3393911"/>
            <a:ext cx="5472608" cy="615553"/>
          </a:xfrm>
          <a:prstGeom prst="rect">
            <a:avLst/>
          </a:prstGeom>
        </p:spPr>
        <p:txBody>
          <a:bodyPr wrap="square">
            <a:spAutoFit/>
          </a:bodyPr>
          <a:lstStyle/>
          <a:p>
            <a:r>
              <a:rPr lang="en-GB" b="1" dirty="0">
                <a:solidFill>
                  <a:schemeClr val="bg1"/>
                </a:solidFill>
                <a:latin typeface="+mn-lt"/>
              </a:rPr>
              <a:t>Goal 8: Decent Work and Economic Growth</a:t>
            </a:r>
          </a:p>
          <a:p>
            <a:r>
              <a:rPr lang="en-GB" sz="1600" dirty="0">
                <a:solidFill>
                  <a:schemeClr val="bg1"/>
                </a:solidFill>
                <a:latin typeface="+mn-lt"/>
              </a:rPr>
              <a:t>78 units with a direct relation to this SDG</a:t>
            </a:r>
            <a:endParaRPr lang="en-US" sz="1600" dirty="0">
              <a:solidFill>
                <a:schemeClr val="bg1"/>
              </a:solidFill>
              <a:latin typeface="+mn-lt"/>
            </a:endParaRPr>
          </a:p>
        </p:txBody>
      </p:sp>
      <p:sp>
        <p:nvSpPr>
          <p:cNvPr id="7" name="Rectangle 6">
            <a:extLst>
              <a:ext uri="{FF2B5EF4-FFF2-40B4-BE49-F238E27FC236}">
                <a16:creationId xmlns:a16="http://schemas.microsoft.com/office/drawing/2014/main" id="{D5D5C6FF-3FC2-F743-8D95-00D1642CE1D9}"/>
              </a:ext>
            </a:extLst>
          </p:cNvPr>
          <p:cNvSpPr/>
          <p:nvPr/>
        </p:nvSpPr>
        <p:spPr>
          <a:xfrm>
            <a:off x="2699792" y="4957419"/>
            <a:ext cx="5184576" cy="615553"/>
          </a:xfrm>
          <a:prstGeom prst="rect">
            <a:avLst/>
          </a:prstGeom>
        </p:spPr>
        <p:txBody>
          <a:bodyPr wrap="square">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9: Industry, Innovation, and Infrastructure</a:t>
            </a:r>
          </a:p>
          <a:p>
            <a:r>
              <a:rPr lang="en-GB" sz="1600" dirty="0">
                <a:solidFill>
                  <a:schemeClr val="bg1"/>
                </a:solidFill>
                <a:latin typeface="+mn-lt"/>
                <a:ea typeface="Times New Roman" panose="02020603050405020304" pitchFamily="18" charset="0"/>
              </a:rPr>
              <a:t>33 units with a direct relation to this SDG</a:t>
            </a:r>
            <a:endParaRPr lang="en-US" sz="1600" dirty="0">
              <a:solidFill>
                <a:schemeClr val="bg1"/>
              </a:solidFill>
              <a:latin typeface="+mn-lt"/>
            </a:endParaRPr>
          </a:p>
        </p:txBody>
      </p:sp>
    </p:spTree>
    <p:extLst>
      <p:ext uri="{BB962C8B-B14F-4D97-AF65-F5344CB8AC3E}">
        <p14:creationId xmlns:p14="http://schemas.microsoft.com/office/powerpoint/2010/main" val="902194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29EB774B-5ECF-2B46-8D77-1F27A53688DE}"/>
              </a:ext>
            </a:extLst>
          </p:cNvPr>
          <p:cNvSpPr>
            <a:spLocks noGrp="1"/>
          </p:cNvSpPr>
          <p:nvPr>
            <p:ph type="title"/>
          </p:nvPr>
        </p:nvSpPr>
        <p:spPr>
          <a:xfrm>
            <a:off x="2495371" y="188640"/>
            <a:ext cx="5842992" cy="1143000"/>
          </a:xfrm>
        </p:spPr>
        <p:txBody>
          <a:bodyPr/>
          <a:lstStyle/>
          <a:p>
            <a:pPr algn="ctr"/>
            <a:r>
              <a:rPr lang="en-US" sz="2800" dirty="0"/>
              <a:t>Responsible Graduates – </a:t>
            </a:r>
            <a:br>
              <a:rPr lang="en-US" sz="2800" dirty="0"/>
            </a:br>
            <a:r>
              <a:rPr lang="en-US" sz="2800" dirty="0"/>
              <a:t>Course Units on SR</a:t>
            </a:r>
            <a:endParaRPr lang="en-GB" sz="2800" dirty="0"/>
          </a:p>
        </p:txBody>
      </p:sp>
      <p:pic>
        <p:nvPicPr>
          <p:cNvPr id="9" name="Picture 8" descr="Image result for sdg 10">
            <a:extLst>
              <a:ext uri="{FF2B5EF4-FFF2-40B4-BE49-F238E27FC236}">
                <a16:creationId xmlns:a16="http://schemas.microsoft.com/office/drawing/2014/main" id="{11E4B559-027F-5C46-B60C-1712785A4C0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185" y="2420873"/>
            <a:ext cx="1080135" cy="1080135"/>
          </a:xfrm>
          <a:prstGeom prst="rect">
            <a:avLst/>
          </a:prstGeom>
          <a:noFill/>
          <a:ln>
            <a:noFill/>
          </a:ln>
        </p:spPr>
      </p:pic>
      <p:pic>
        <p:nvPicPr>
          <p:cNvPr id="10" name="Picture 9" descr="Image result for sustainable development goal 11">
            <a:extLst>
              <a:ext uri="{FF2B5EF4-FFF2-40B4-BE49-F238E27FC236}">
                <a16:creationId xmlns:a16="http://schemas.microsoft.com/office/drawing/2014/main" id="{300AFFEB-B4A1-A547-A17F-5C7AF397BB7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116" y="4797137"/>
            <a:ext cx="1080135" cy="1080135"/>
          </a:xfrm>
          <a:prstGeom prst="rect">
            <a:avLst/>
          </a:prstGeom>
          <a:noFill/>
          <a:ln>
            <a:noFill/>
          </a:ln>
        </p:spPr>
      </p:pic>
      <p:sp>
        <p:nvSpPr>
          <p:cNvPr id="3" name="Rectangle 2">
            <a:extLst>
              <a:ext uri="{FF2B5EF4-FFF2-40B4-BE49-F238E27FC236}">
                <a16:creationId xmlns:a16="http://schemas.microsoft.com/office/drawing/2014/main" id="{B25938A2-ACBE-CA4B-B3C4-D6E2A6B1C441}"/>
              </a:ext>
            </a:extLst>
          </p:cNvPr>
          <p:cNvSpPr/>
          <p:nvPr/>
        </p:nvSpPr>
        <p:spPr>
          <a:xfrm>
            <a:off x="2627784" y="1779781"/>
            <a:ext cx="5842992" cy="2585323"/>
          </a:xfrm>
          <a:prstGeom prst="rect">
            <a:avLst/>
          </a:prstGeom>
        </p:spPr>
        <p:txBody>
          <a:bodyPr wrap="square">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10: Reducing Inequalities</a:t>
            </a:r>
          </a:p>
          <a:p>
            <a:pPr>
              <a:spcAft>
                <a:spcPts val="0"/>
              </a:spcAft>
            </a:pPr>
            <a:r>
              <a:rPr lang="en-GB" sz="1600" dirty="0">
                <a:solidFill>
                  <a:schemeClr val="bg1"/>
                </a:solidFill>
                <a:latin typeface="+mn-lt"/>
                <a:ea typeface="Times New Roman" panose="02020603050405020304" pitchFamily="18" charset="0"/>
              </a:rPr>
              <a:t>- International Finance</a:t>
            </a:r>
          </a:p>
          <a:p>
            <a:pPr>
              <a:spcAft>
                <a:spcPts val="0"/>
              </a:spcAft>
            </a:pPr>
            <a:r>
              <a:rPr lang="en-GB" sz="1600" dirty="0">
                <a:solidFill>
                  <a:schemeClr val="bg1"/>
                </a:solidFill>
                <a:latin typeface="+mn-lt"/>
                <a:ea typeface="Times New Roman" panose="02020603050405020304" pitchFamily="18" charset="0"/>
              </a:rPr>
              <a:t>- Interdisciplinary Sustainable Development</a:t>
            </a:r>
          </a:p>
          <a:p>
            <a:pPr>
              <a:spcAft>
                <a:spcPts val="0"/>
              </a:spcAft>
            </a:pPr>
            <a:r>
              <a:rPr lang="en-GB" sz="1600" dirty="0">
                <a:solidFill>
                  <a:schemeClr val="bg1"/>
                </a:solidFill>
                <a:latin typeface="+mn-lt"/>
                <a:ea typeface="Times New Roman" panose="02020603050405020304" pitchFamily="18" charset="0"/>
              </a:rPr>
              <a:t>- Employment Law</a:t>
            </a:r>
          </a:p>
          <a:p>
            <a:pPr>
              <a:spcAft>
                <a:spcPts val="0"/>
              </a:spcAft>
            </a:pPr>
            <a:r>
              <a:rPr lang="en-GB" sz="1600" dirty="0">
                <a:solidFill>
                  <a:schemeClr val="bg1"/>
                </a:solidFill>
                <a:latin typeface="+mn-lt"/>
                <a:ea typeface="Times New Roman" panose="02020603050405020304" pitchFamily="18" charset="0"/>
              </a:rPr>
              <a:t>- Professional Accounting Practice</a:t>
            </a:r>
          </a:p>
          <a:p>
            <a:pPr>
              <a:spcAft>
                <a:spcPts val="0"/>
              </a:spcAft>
            </a:pPr>
            <a:r>
              <a:rPr lang="en-GB" sz="1600" dirty="0">
                <a:solidFill>
                  <a:schemeClr val="bg1"/>
                </a:solidFill>
                <a:latin typeface="+mn-lt"/>
                <a:ea typeface="Times New Roman" panose="02020603050405020304" pitchFamily="18" charset="0"/>
              </a:rPr>
              <a:t>- American Society and Economy</a:t>
            </a:r>
          </a:p>
          <a:p>
            <a:pPr>
              <a:spcAft>
                <a:spcPts val="0"/>
              </a:spcAft>
            </a:pPr>
            <a:r>
              <a:rPr lang="en-GB" sz="1600" dirty="0">
                <a:solidFill>
                  <a:schemeClr val="bg1"/>
                </a:solidFill>
                <a:latin typeface="+mn-lt"/>
                <a:ea typeface="Times New Roman" panose="02020603050405020304" pitchFamily="18" charset="0"/>
              </a:rPr>
              <a:t>- Ethical Business</a:t>
            </a:r>
          </a:p>
          <a:p>
            <a:pPr>
              <a:spcAft>
                <a:spcPts val="0"/>
              </a:spcAft>
            </a:pPr>
            <a:r>
              <a:rPr lang="en-GB" sz="1600" dirty="0">
                <a:solidFill>
                  <a:schemeClr val="bg1"/>
                </a:solidFill>
                <a:latin typeface="+mn-lt"/>
                <a:ea typeface="Times New Roman" panose="02020603050405020304" pitchFamily="18" charset="0"/>
              </a:rPr>
              <a:t>- Responsible Business in a Global Environment</a:t>
            </a:r>
          </a:p>
          <a:p>
            <a:pPr>
              <a:spcAft>
                <a:spcPts val="0"/>
              </a:spcAft>
            </a:pPr>
            <a:r>
              <a:rPr lang="en-GB" sz="1600" dirty="0">
                <a:solidFill>
                  <a:schemeClr val="bg1"/>
                </a:solidFill>
                <a:latin typeface="+mn-lt"/>
                <a:ea typeface="Times New Roman" panose="02020603050405020304" pitchFamily="18" charset="0"/>
              </a:rPr>
              <a:t>- Employment Practice and Equality</a:t>
            </a:r>
          </a:p>
          <a:p>
            <a:r>
              <a:rPr lang="en-GB" sz="1600" dirty="0">
                <a:solidFill>
                  <a:schemeClr val="bg1"/>
                </a:solidFill>
                <a:latin typeface="+mn-lt"/>
                <a:ea typeface="Times New Roman" panose="02020603050405020304" pitchFamily="18" charset="0"/>
              </a:rPr>
              <a:t>- Equality and Fairness at Work</a:t>
            </a:r>
            <a:r>
              <a:rPr lang="en-GB" sz="1600" dirty="0">
                <a:solidFill>
                  <a:schemeClr val="bg1"/>
                </a:solidFill>
                <a:latin typeface="+mn-lt"/>
              </a:rPr>
              <a:t> </a:t>
            </a:r>
            <a:endParaRPr lang="en-US" sz="1600" dirty="0">
              <a:solidFill>
                <a:schemeClr val="bg1"/>
              </a:solidFill>
              <a:latin typeface="+mn-lt"/>
            </a:endParaRPr>
          </a:p>
        </p:txBody>
      </p:sp>
      <p:sp>
        <p:nvSpPr>
          <p:cNvPr id="4" name="Rectangle 3">
            <a:extLst>
              <a:ext uri="{FF2B5EF4-FFF2-40B4-BE49-F238E27FC236}">
                <a16:creationId xmlns:a16="http://schemas.microsoft.com/office/drawing/2014/main" id="{22C47AF8-6A9F-4943-93A1-91A77904FE58}"/>
              </a:ext>
            </a:extLst>
          </p:cNvPr>
          <p:cNvSpPr/>
          <p:nvPr/>
        </p:nvSpPr>
        <p:spPr>
          <a:xfrm>
            <a:off x="2630354" y="4871482"/>
            <a:ext cx="5254013" cy="861774"/>
          </a:xfrm>
          <a:prstGeom prst="rect">
            <a:avLst/>
          </a:prstGeom>
        </p:spPr>
        <p:txBody>
          <a:bodyPr wrap="square">
            <a:spAutoFit/>
          </a:bodyPr>
          <a:lstStyle/>
          <a:p>
            <a:pPr>
              <a:spcAft>
                <a:spcPts val="0"/>
              </a:spcAft>
            </a:pPr>
            <a:r>
              <a:rPr lang="en-GB" b="1" kern="0" dirty="0">
                <a:solidFill>
                  <a:schemeClr val="bg1"/>
                </a:solidFill>
                <a:latin typeface="+mn-lt"/>
                <a:ea typeface="Times New Roman" panose="02020603050405020304" pitchFamily="18" charset="0"/>
                <a:cs typeface="Times New Roman" panose="02020603050405020304" pitchFamily="18" charset="0"/>
              </a:rPr>
              <a:t>Goal 11: Sustainable Cities and Communities </a:t>
            </a:r>
          </a:p>
          <a:p>
            <a:pPr>
              <a:spcAft>
                <a:spcPts val="0"/>
              </a:spcAft>
            </a:pPr>
            <a:r>
              <a:rPr lang="en-GB" sz="1600" dirty="0">
                <a:solidFill>
                  <a:schemeClr val="bg1"/>
                </a:solidFill>
                <a:latin typeface="+mn-lt"/>
                <a:ea typeface="Times New Roman" panose="02020603050405020304" pitchFamily="18" charset="0"/>
              </a:rPr>
              <a:t>- Interdisciplinary Sustainable Development</a:t>
            </a:r>
          </a:p>
          <a:p>
            <a:pPr>
              <a:spcAft>
                <a:spcPts val="0"/>
              </a:spcAft>
            </a:pPr>
            <a:r>
              <a:rPr lang="en-GB" sz="1600" dirty="0">
                <a:solidFill>
                  <a:schemeClr val="bg1"/>
                </a:solidFill>
                <a:latin typeface="+mn-lt"/>
                <a:ea typeface="Times New Roman" panose="02020603050405020304" pitchFamily="18" charset="0"/>
              </a:rPr>
              <a:t>- Sustainable Commercial Development</a:t>
            </a:r>
            <a:endParaRPr lang="en-GB" sz="1600" dirty="0">
              <a:solidFill>
                <a:schemeClr val="bg1"/>
              </a:solidFill>
              <a:effectLst/>
              <a:latin typeface="+mn-lt"/>
              <a:ea typeface="Times New Roman" panose="02020603050405020304" pitchFamily="18" charset="0"/>
            </a:endParaRPr>
          </a:p>
        </p:txBody>
      </p:sp>
    </p:spTree>
    <p:extLst>
      <p:ext uri="{BB962C8B-B14F-4D97-AF65-F5344CB8AC3E}">
        <p14:creationId xmlns:p14="http://schemas.microsoft.com/office/powerpoint/2010/main" val="2438806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1172</Words>
  <Application>Microsoft Macintosh PowerPoint</Application>
  <PresentationFormat>On-screen Show (4:3)</PresentationFormat>
  <Paragraphs>175</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Responsible Graduates</vt:lpstr>
      <vt:lpstr>5 Key SR Priorities</vt:lpstr>
      <vt:lpstr>UoM Reporting on UN SDGs</vt:lpstr>
      <vt:lpstr>UoM Reporting on UN SDGs</vt:lpstr>
      <vt:lpstr>Responsible Graduates –  Course Units on SR</vt:lpstr>
      <vt:lpstr>Responsible Graduates –  Course Units on SR</vt:lpstr>
      <vt:lpstr>Responsible Graduates –  Course Units on SR</vt:lpstr>
      <vt:lpstr>Responsible Graduates –  Course Units on SR</vt:lpstr>
      <vt:lpstr>Responsible Graduates –  Course Units on SR</vt:lpstr>
      <vt:lpstr>Responsible Graduates –  Course Units on SR</vt:lpstr>
      <vt:lpstr>Responsible Graduates</vt:lpstr>
      <vt:lpstr>Responsible Graduates– Focus on Competences</vt:lpstr>
      <vt:lpstr>Responsible Graduates– Focus on Competences</vt:lpstr>
      <vt:lpstr>Responsible Graduates – Course Manuals</vt:lpstr>
      <vt:lpstr>SR Example from Course Manual</vt:lpstr>
      <vt:lpstr>New AMBS Intranet</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MZYSSPB2</dc:creator>
  <cp:lastModifiedBy>Eva Niesten</cp:lastModifiedBy>
  <cp:revision>101</cp:revision>
  <dcterms:created xsi:type="dcterms:W3CDTF">2012-06-12T15:56:20Z</dcterms:created>
  <dcterms:modified xsi:type="dcterms:W3CDTF">2020-02-06T13:33:54Z</dcterms:modified>
</cp:coreProperties>
</file>