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8"/>
  </p:normalViewPr>
  <p:slideViewPr>
    <p:cSldViewPr>
      <p:cViewPr varScale="1">
        <p:scale>
          <a:sx n="117" d="100"/>
          <a:sy n="117" d="100"/>
        </p:scale>
        <p:origin x="1200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C2C00E-EE63-A742-BC07-581BE573C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7FAA45-59B7-534A-99D9-A9BED91F0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6B217F-2E14-F340-BCA4-D656AA225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D15D44-CD1B-E645-8BE2-390AEE9A82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52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2DB1D1-F986-3646-B061-656A948E3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AFAA7D-790B-4543-AADF-E052E627AB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A77F7D-7416-6F4B-A3AD-1576CD18A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9930F5-DF9C-4246-8D1B-024BA7344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89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64E933-E932-CF4D-8C1C-94044E1C71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58C305-2D01-3846-89F6-6574DE885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D3CEB9-241D-674E-B696-3612C084A0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EE98E-8F94-9044-BC63-9971A912A0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1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27EDAC-5BC3-3644-A744-50DD6C15F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0BEF4D-74A5-6C4B-A251-7B5BC6CC7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272473-BB40-2A48-9E05-1BF217E08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604B63-971F-C94F-A385-1D2F33D474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01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2D4FB3-0E07-7A45-9A83-9D2EFC8159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7290C3-CC88-474D-AF2F-10523C7A5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A2972E-1277-654A-AE41-346C38180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59E28-B523-4844-9733-DC1BC82601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796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804F6-4D64-D446-B971-93F9614B26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30C1C3-13F6-954C-B66D-DEC535B8CB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38DA28-44FB-864D-8644-87AE56074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AAFF0-31AA-7D4E-A9F3-A8DFA1A600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0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8D12C8-4BA3-AC47-935A-FD0334205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7807FDF-B103-414C-9A48-8FF88E6D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227DEAB-3A71-9341-A430-2A08485288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248805-663C-434E-A684-C59D5A16D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83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1A93C87-7CFA-DA41-BC7E-11EC9C6B94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C54586-A360-1F4C-8E45-2D95D77557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7C302B3-B35A-7042-B29B-93FB020C8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13D159-AACA-6B42-ADCE-E850AE5F3B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04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80061DB-8447-0846-A8CF-E740E90B0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E77006C-5E9F-0E4A-A454-FB350428DC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3C5789-CA2B-9341-8F9F-53069932B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3B82C-1A57-8449-A91D-B887E06A4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65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AA4335-74C6-A04F-92B1-3B340B4BE6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40E107-97D8-5A4A-BC52-D9BB1C2E23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45C5C4-6157-1E47-86FA-1D4CA4A122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C33154-5A9B-6C40-9877-355A4BC2B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081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8F210E-AE88-824A-9462-A214923EB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32BBC8-0A0B-8C43-B50C-9DB8FD1D8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396564-D914-4F49-BFA1-75ECD26C9A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AAAE-526E-F147-AC72-320BC377AD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01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5369E23-6BFC-5241-825B-F34B6F4E18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7" rIns="91410" bIns="457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7CF564A-A488-1D47-B2A5-BABB010A5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7" rIns="91410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933F8E2-42A6-8E40-8D83-CD6B0E159E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7" rIns="91410" bIns="45707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CA9A0E0-308A-8E4A-9F8B-6588B031B4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7" rIns="91410" bIns="45707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6E6BF2-5681-2548-B27D-9A22FFE063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7" rIns="91410" bIns="4570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9E9EA6-F150-124E-9D1E-160CF7AF5B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3" y="2564905"/>
            <a:ext cx="76328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University of Manchester Secondary PGCE </a:t>
            </a:r>
          </a:p>
          <a:p>
            <a:pPr algn="ctr"/>
            <a:endParaRPr lang="en-GB" sz="36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algn="ctr"/>
            <a:r>
              <a:rPr lang="en-GB" sz="36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Training for New Professional Mentors Sept 2023</a:t>
            </a:r>
          </a:p>
          <a:p>
            <a:pPr algn="ctr"/>
            <a:endParaRPr lang="en-GB" sz="36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algn="ctr"/>
            <a:r>
              <a:rPr lang="en-GB" sz="3600" dirty="0">
                <a:latin typeface="Calibri" panose="020F0502020204030204" pitchFamily="34" charset="0"/>
                <a:ea typeface="SimSun" panose="02010600030101010101" pitchFamily="2" charset="-122"/>
              </a:rPr>
              <a:t>Peter Marks</a:t>
            </a:r>
            <a:endParaRPr lang="en-GB" sz="3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463D4-1C2C-AA66-F8D9-E8D6348E36F4}"/>
              </a:ext>
            </a:extLst>
          </p:cNvPr>
          <p:cNvSpPr txBox="1"/>
          <p:nvPr/>
        </p:nvSpPr>
        <p:spPr>
          <a:xfrm>
            <a:off x="992560" y="2132856"/>
            <a:ext cx="820891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Now we’ll have a look in a bit more detail at the PM role by using Section 8 in the PM Handbook.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Use Ctrl + Click to go to Section 8 </a:t>
            </a:r>
            <a:r>
              <a:rPr lang="en-US" sz="3200" dirty="0">
                <a:highlight>
                  <a:srgbClr val="C0C0C0"/>
                </a:highlight>
                <a:latin typeface="+mn-lt"/>
              </a:rPr>
              <a:t>“</a:t>
            </a:r>
            <a:r>
              <a:rPr lang="en-GB" sz="2400" dirty="0">
                <a:effectLst/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Summary of Professional Mentor Role”#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Any questions/comments/suggestions please</a:t>
            </a:r>
            <a:endParaRPr lang="en-GB" sz="2400" dirty="0">
              <a:highlight>
                <a:srgbClr val="C0C0C0"/>
              </a:highligh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486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Peter Marks – Deputy Head and PGCE Professional Mentor in 3 Trafford and Salford schools for over 20 years – now leader of a team of part-time School Liaison Tutors all with similar backgrounds as ex-senior leaders and ex-Professional Mentors in schools.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We’ve all walked the walk…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North and Salford schools - Mike Fitzpatrick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Trafford South and West schools - Martine Fleming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East and Manchester schools - Keith Parry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Our role is to advise you, support you, work with you and “visit” with you at least once a year </a:t>
            </a:r>
            <a:r>
              <a:rPr lang="en-GB" sz="2400" b="1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and also be on call for you at all times</a:t>
            </a:r>
            <a:r>
              <a:rPr lang="en-GB" sz="24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.</a:t>
            </a: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911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The programme is…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very flexible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you 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are empowered and encouraged to adapt things as you see fit as appropriate to your school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Involves w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orking within the University of Manchester Common Core Curriculum. 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Most of the paperwork and</a:t>
            </a: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 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day-to-day contact is done by your subject mentors. 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Your role is to advise and monitor the Subject Mentors’ input</a:t>
            </a: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 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and involvement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and</a:t>
            </a:r>
            <a:endParaRPr lang="en-GB" sz="2000" dirty="0">
              <a:effectLst/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Liaise with the University if and where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 necessary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4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The Summary of PM Role in PM Handbook-is an overview of our priorities and approach.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We are very similar to other Universities with just some of the paperwork that is different.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I’ll run through the summary quite quickly whilst giving you a chance to ask questions and then briefly look at some of the specific example pages in more detail.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highlight>
                <a:srgbClr val="C0C0C0"/>
              </a:highlight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I know how busy you will be, so before and regularly during each placement I will send out guidance and reminders and any documents as to what needs to be done in the following week or so (not a lot for you – Subject Mentors do the heavy lifting)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479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effectLst/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Here is a VERY SHORT INITIAL SUMMARY </a:t>
            </a:r>
            <a:endParaRPr lang="en-GB" sz="2400" dirty="0">
              <a:effectLst/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r>
              <a:rPr lang="en-GB" sz="20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Provide a good range of Induction activities in first few days and facilitate appropriate timetables – especially Safeguarding 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Plan a series (1or 2 a week?) of CPD/EPS sessions for the trainees.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Do one</a:t>
            </a:r>
            <a:r>
              <a:rPr lang="en-GB" sz="2000" b="1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 joint 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moderating lesson observation of a trainee with a Subject </a:t>
            </a:r>
            <a:r>
              <a:rPr lang="en-GB" sz="2000" dirty="0"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M</a:t>
            </a: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entor from each dept. 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Facilitate and monitor Mid Placement Reviews of school support by trainees and Subject Mentors </a:t>
            </a:r>
          </a:p>
          <a:p>
            <a:pPr marL="342900" indent="-342900">
              <a:buFont typeface="+mj-lt"/>
              <a:buAutoNum type="arabicPeriod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91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effectLst/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Here is a VERY SHORT INITIAL SUMMARY (</a:t>
            </a:r>
            <a:r>
              <a:rPr lang="en-GB" sz="2400" b="1" dirty="0" err="1">
                <a:effectLst/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ctd</a:t>
            </a:r>
            <a:r>
              <a:rPr lang="en-GB" sz="2400" b="1" dirty="0">
                <a:effectLst/>
                <a:highlight>
                  <a:srgbClr val="C0C0C0"/>
                </a:highlight>
                <a:latin typeface="+mn-lt"/>
                <a:ea typeface="SimSun" panose="02010600030101010101" pitchFamily="2" charset="-122"/>
              </a:rPr>
              <a:t>.) </a:t>
            </a:r>
            <a:endParaRPr lang="en-GB" sz="2400" dirty="0">
              <a:effectLst/>
              <a:highlight>
                <a:srgbClr val="C0C0C0"/>
              </a:highlight>
              <a:latin typeface="+mn-lt"/>
              <a:ea typeface="SimSun" panose="02010600030101010101" pitchFamily="2" charset="-122"/>
            </a:endParaRPr>
          </a:p>
          <a:p>
            <a:pPr marL="457200" indent="-457200">
              <a:buFont typeface="+mj-lt"/>
              <a:buAutoNum type="arabicPeriod" startAt="5"/>
            </a:pPr>
            <a:endParaRPr lang="en-GB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Facilitate the annual support “visit” and discussion and sharing of info with your School Liaison Tutor </a:t>
            </a:r>
          </a:p>
          <a:p>
            <a:pPr marL="457200" indent="-457200">
              <a:buFont typeface="+mj-lt"/>
              <a:buAutoNum type="arabicPeriod" startAt="5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Have a short formative PM Review meeting with each trainee towards the end of the placement</a:t>
            </a:r>
          </a:p>
          <a:p>
            <a:pPr marL="457200" indent="-457200">
              <a:buFont typeface="+mj-lt"/>
              <a:buAutoNum type="arabicPeriod" startAt="5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Monitor the end of placement Progress Report done by Subject Mentors and add a few sentences yourself re trainees’ professionalism and wider school involvements outside the subject area</a:t>
            </a:r>
          </a:p>
          <a:p>
            <a:pPr marL="457200" indent="-457200">
              <a:buFont typeface="+mj-lt"/>
              <a:buAutoNum type="arabicPeriod" startAt="5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GB" sz="2000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SimSun" panose="02010600030101010101" pitchFamily="2" charset="-122"/>
              </a:rPr>
              <a:t>Note and support where relevant the weekly themes trainees and mentors discuss and work on in their weekly mentor meetings</a:t>
            </a: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 startAt="5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6564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30638B-B3C3-159F-A6BB-E6AB4ADE25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4295" y="1067568"/>
            <a:ext cx="4531884" cy="56017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E463D4-1C2C-AA66-F8D9-E8D6348E36F4}"/>
              </a:ext>
            </a:extLst>
          </p:cNvPr>
          <p:cNvSpPr txBox="1"/>
          <p:nvPr/>
        </p:nvSpPr>
        <p:spPr>
          <a:xfrm>
            <a:off x="992561" y="2132856"/>
            <a:ext cx="37787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The PM Handbook is a useful resource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Please open your copy and scroll to the Contents page (pages 3 and 4)</a:t>
            </a:r>
            <a:endParaRPr lang="en-GB" sz="24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06555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463D4-1C2C-AA66-F8D9-E8D6348E36F4}"/>
              </a:ext>
            </a:extLst>
          </p:cNvPr>
          <p:cNvSpPr txBox="1"/>
          <p:nvPr/>
        </p:nvSpPr>
        <p:spPr>
          <a:xfrm>
            <a:off x="992561" y="2132856"/>
            <a:ext cx="37787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The contents pages are clickable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Just move over the section you want, hold down the “Ctrl” key and click your mouse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This will open the section you require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TRY IT NOW!</a:t>
            </a:r>
            <a:endParaRPr lang="en-GB" sz="2400" dirty="0">
              <a:highlight>
                <a:srgbClr val="C0C0C0"/>
              </a:highligh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DD9135-F847-AFEB-1FD2-05008E463D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1150" y="923416"/>
            <a:ext cx="4557729" cy="610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321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5D75A91-F8DF-FE44-8878-46F9339F28E6}"/>
              </a:ext>
            </a:extLst>
          </p:cNvPr>
          <p:cNvGrpSpPr>
            <a:grpSpLocks/>
          </p:cNvGrpSpPr>
          <p:nvPr/>
        </p:nvGrpSpPr>
        <p:grpSpPr bwMode="auto">
          <a:xfrm>
            <a:off x="111125" y="620688"/>
            <a:ext cx="9794875" cy="6770687"/>
            <a:chOff x="111125" y="87313"/>
            <a:chExt cx="9794875" cy="6770687"/>
          </a:xfrm>
        </p:grpSpPr>
        <p:pic>
          <p:nvPicPr>
            <p:cNvPr id="2053" name="Picture 19" descr="owens1">
              <a:extLst>
                <a:ext uri="{FF2B5EF4-FFF2-40B4-BE49-F238E27FC236}">
                  <a16:creationId xmlns:a16="http://schemas.microsoft.com/office/drawing/2014/main" id="{6CC58FD3-1CA6-D546-88D8-9C1CD2C0ECDD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lum bright="36000" contrast="-3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13" y="184150"/>
              <a:ext cx="9640887" cy="667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Master 1824 3col logorgb">
              <a:extLst>
                <a:ext uri="{FF2B5EF4-FFF2-40B4-BE49-F238E27FC236}">
                  <a16:creationId xmlns:a16="http://schemas.microsoft.com/office/drawing/2014/main" id="{ECCBCC7B-F6BC-9D41-A9D3-B487F4FDBFD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563" y="285750"/>
              <a:ext cx="2259012" cy="194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Text Box 12">
              <a:extLst>
                <a:ext uri="{FF2B5EF4-FFF2-40B4-BE49-F238E27FC236}">
                  <a16:creationId xmlns:a16="http://schemas.microsoft.com/office/drawing/2014/main" id="{78209448-5060-FB42-BB40-442DBEF7D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7125" y="2286000"/>
              <a:ext cx="2311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10" tIns="45707" rIns="91410" bIns="45707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Calibri" panose="020F0502020204030204" pitchFamily="34" charset="0"/>
              </a:endParaRPr>
            </a:p>
          </p:txBody>
        </p:sp>
        <p:sp>
          <p:nvSpPr>
            <p:cNvPr id="2059" name="Rectangle 20">
              <a:extLst>
                <a:ext uri="{FF2B5EF4-FFF2-40B4-BE49-F238E27FC236}">
                  <a16:creationId xmlns:a16="http://schemas.microsoft.com/office/drawing/2014/main" id="{E8D05627-CB05-C249-8740-2FF8B157E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" y="87313"/>
              <a:ext cx="9674225" cy="6708775"/>
            </a:xfrm>
            <a:prstGeom prst="rect">
              <a:avLst/>
            </a:prstGeom>
            <a:noFill/>
            <a:ln w="38100">
              <a:solidFill>
                <a:srgbClr val="48AA2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060" name="Rectangle 45">
              <a:extLst>
                <a:ext uri="{FF2B5EF4-FFF2-40B4-BE49-F238E27FC236}">
                  <a16:creationId xmlns:a16="http://schemas.microsoft.com/office/drawing/2014/main" id="{00C9C3F6-A422-354D-8A4F-6926CCFB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" y="165100"/>
              <a:ext cx="9518650" cy="6553200"/>
            </a:xfrm>
            <a:prstGeom prst="rect">
              <a:avLst/>
            </a:prstGeom>
            <a:noFill/>
            <a:ln w="38100">
              <a:solidFill>
                <a:srgbClr val="7D3C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2052" name="Rectangle 1">
            <a:extLst>
              <a:ext uri="{FF2B5EF4-FFF2-40B4-BE49-F238E27FC236}">
                <a16:creationId xmlns:a16="http://schemas.microsoft.com/office/drawing/2014/main" id="{79FB2AC7-26E5-1249-981C-085467D6A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038" y="2708275"/>
            <a:ext cx="453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b="1" dirty="0">
              <a:latin typeface="Blackadder ITC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36E93-2607-2067-AA41-78B7C6CD0952}"/>
              </a:ext>
            </a:extLst>
          </p:cNvPr>
          <p:cNvSpPr txBox="1"/>
          <p:nvPr/>
        </p:nvSpPr>
        <p:spPr>
          <a:xfrm>
            <a:off x="920552" y="159838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endParaRPr lang="en-GB" sz="24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463D4-1C2C-AA66-F8D9-E8D6348E36F4}"/>
              </a:ext>
            </a:extLst>
          </p:cNvPr>
          <p:cNvSpPr txBox="1"/>
          <p:nvPr/>
        </p:nvSpPr>
        <p:spPr>
          <a:xfrm>
            <a:off x="992560" y="2132856"/>
            <a:ext cx="82089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C0C0C0"/>
                </a:highlight>
              </a:rPr>
              <a:t>At the bottom of each page there is a “Footer” containing clickable links to take you back to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highlight>
                  <a:srgbClr val="C0C0C0"/>
                </a:highlight>
              </a:rPr>
              <a:t>The Contents page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highlight>
                  <a:srgbClr val="C0C0C0"/>
                </a:highlight>
              </a:rPr>
              <a:t>The PM Role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ighlight>
                  <a:srgbClr val="C0C0C0"/>
                </a:highlight>
              </a:rPr>
              <a:t>To activate these links you must first “activate” the “Footer” by double clicking at the bottom of the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highlight>
                <a:srgbClr val="C0C0C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ighlight>
                  <a:srgbClr val="C0C0C0"/>
                </a:highlight>
              </a:rPr>
              <a:t>Then use “Ctrl + Click” as before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5656F5-0ADB-379D-076D-217925EF2E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496" y="5775749"/>
            <a:ext cx="9073008" cy="104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805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645</Words>
  <Application>Microsoft Macintosh PowerPoint</Application>
  <PresentationFormat>A4 Paper (210x297 mm)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Blackadder ITC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Andy Howes</cp:lastModifiedBy>
  <cp:revision>78</cp:revision>
  <cp:lastPrinted>2013-10-07T11:27:19Z</cp:lastPrinted>
  <dcterms:created xsi:type="dcterms:W3CDTF">2006-01-31T11:56:00Z</dcterms:created>
  <dcterms:modified xsi:type="dcterms:W3CDTF">2023-09-26T07:08:51Z</dcterms:modified>
</cp:coreProperties>
</file>