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68" r:id="rId3"/>
    <p:sldId id="290" r:id="rId4"/>
    <p:sldId id="301" r:id="rId5"/>
    <p:sldId id="302" r:id="rId6"/>
    <p:sldId id="281" r:id="rId7"/>
    <p:sldId id="304" r:id="rId8"/>
    <p:sldId id="294" r:id="rId9"/>
    <p:sldId id="299" r:id="rId10"/>
    <p:sldId id="303" r:id="rId11"/>
    <p:sldId id="292" r:id="rId12"/>
    <p:sldId id="305" r:id="rId13"/>
    <p:sldId id="298" r:id="rId14"/>
    <p:sldId id="300" r:id="rId1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436" autoAdjust="0"/>
    <p:restoredTop sz="94619" autoAdjust="0"/>
  </p:normalViewPr>
  <p:slideViewPr>
    <p:cSldViewPr>
      <p:cViewPr varScale="1">
        <p:scale>
          <a:sx n="114" d="100"/>
          <a:sy n="114" d="100"/>
        </p:scale>
        <p:origin x="-931" y="-67"/>
      </p:cViewPr>
      <p:guideLst>
        <p:guide orient="horz" pos="1620"/>
        <p:guide pos="2880"/>
      </p:guideLst>
    </p:cSldViewPr>
  </p:slideViewPr>
  <p:outlineViewPr>
    <p:cViewPr>
      <p:scale>
        <a:sx n="33" d="100"/>
        <a:sy n="33" d="100"/>
      </p:scale>
      <p:origin x="0" y="3066"/>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AC67155-B305-4DED-BF25-BE5F3045E4FB}" type="datetimeFigureOut">
              <a:rPr lang="en-US" smtClean="0"/>
              <a:pPr/>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9A5B0E-F5FD-41C8-9DE8-81FBB6A5CD2F}" type="slidenum">
              <a:rPr lang="en-US" smtClean="0"/>
              <a:pPr/>
              <a:t>‹#›</a:t>
            </a:fld>
            <a:endParaRPr lang="en-US"/>
          </a:p>
        </p:txBody>
      </p:sp>
    </p:spTree>
    <p:extLst>
      <p:ext uri="{BB962C8B-B14F-4D97-AF65-F5344CB8AC3E}">
        <p14:creationId xmlns:p14="http://schemas.microsoft.com/office/powerpoint/2010/main" val="4288832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AC67155-B305-4DED-BF25-BE5F3045E4FB}" type="datetimeFigureOut">
              <a:rPr lang="en-US" smtClean="0"/>
              <a:pPr/>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9A5B0E-F5FD-41C8-9DE8-81FBB6A5CD2F}" type="slidenum">
              <a:rPr lang="en-US" smtClean="0"/>
              <a:pPr/>
              <a:t>‹#›</a:t>
            </a:fld>
            <a:endParaRPr lang="en-US"/>
          </a:p>
        </p:txBody>
      </p:sp>
    </p:spTree>
    <p:extLst>
      <p:ext uri="{BB962C8B-B14F-4D97-AF65-F5344CB8AC3E}">
        <p14:creationId xmlns:p14="http://schemas.microsoft.com/office/powerpoint/2010/main" val="1811936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AC67155-B305-4DED-BF25-BE5F3045E4FB}" type="datetimeFigureOut">
              <a:rPr lang="en-US" smtClean="0"/>
              <a:pPr/>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9A5B0E-F5FD-41C8-9DE8-81FBB6A5CD2F}" type="slidenum">
              <a:rPr lang="en-US" smtClean="0"/>
              <a:pPr/>
              <a:t>‹#›</a:t>
            </a:fld>
            <a:endParaRPr lang="en-US"/>
          </a:p>
        </p:txBody>
      </p:sp>
    </p:spTree>
    <p:extLst>
      <p:ext uri="{BB962C8B-B14F-4D97-AF65-F5344CB8AC3E}">
        <p14:creationId xmlns:p14="http://schemas.microsoft.com/office/powerpoint/2010/main" val="2687366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AC67155-B305-4DED-BF25-BE5F3045E4FB}" type="datetimeFigureOut">
              <a:rPr lang="en-US" smtClean="0"/>
              <a:pPr/>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9A5B0E-F5FD-41C8-9DE8-81FBB6A5CD2F}" type="slidenum">
              <a:rPr lang="en-US" smtClean="0"/>
              <a:pPr/>
              <a:t>‹#›</a:t>
            </a:fld>
            <a:endParaRPr lang="en-US"/>
          </a:p>
        </p:txBody>
      </p:sp>
    </p:spTree>
    <p:extLst>
      <p:ext uri="{BB962C8B-B14F-4D97-AF65-F5344CB8AC3E}">
        <p14:creationId xmlns:p14="http://schemas.microsoft.com/office/powerpoint/2010/main" val="4057814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C67155-B305-4DED-BF25-BE5F3045E4FB}" type="datetimeFigureOut">
              <a:rPr lang="en-US" smtClean="0"/>
              <a:pPr/>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9A5B0E-F5FD-41C8-9DE8-81FBB6A5CD2F}" type="slidenum">
              <a:rPr lang="en-US" smtClean="0"/>
              <a:pPr/>
              <a:t>‹#›</a:t>
            </a:fld>
            <a:endParaRPr lang="en-US"/>
          </a:p>
        </p:txBody>
      </p:sp>
    </p:spTree>
    <p:extLst>
      <p:ext uri="{BB962C8B-B14F-4D97-AF65-F5344CB8AC3E}">
        <p14:creationId xmlns:p14="http://schemas.microsoft.com/office/powerpoint/2010/main" val="2806222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AC67155-B305-4DED-BF25-BE5F3045E4FB}" type="datetimeFigureOut">
              <a:rPr lang="en-US" smtClean="0"/>
              <a:pPr/>
              <a:t>10/24/2017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9A5B0E-F5FD-41C8-9DE8-81FBB6A5CD2F}" type="slidenum">
              <a:rPr lang="en-US" smtClean="0"/>
              <a:pPr/>
              <a:t>‹#›</a:t>
            </a:fld>
            <a:endParaRPr lang="en-US"/>
          </a:p>
        </p:txBody>
      </p:sp>
    </p:spTree>
    <p:extLst>
      <p:ext uri="{BB962C8B-B14F-4D97-AF65-F5344CB8AC3E}">
        <p14:creationId xmlns:p14="http://schemas.microsoft.com/office/powerpoint/2010/main" val="590197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AC67155-B305-4DED-BF25-BE5F3045E4FB}" type="datetimeFigureOut">
              <a:rPr lang="en-US" smtClean="0"/>
              <a:pPr/>
              <a:t>10/24/2017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9A5B0E-F5FD-41C8-9DE8-81FBB6A5CD2F}" type="slidenum">
              <a:rPr lang="en-US" smtClean="0"/>
              <a:pPr/>
              <a:t>‹#›</a:t>
            </a:fld>
            <a:endParaRPr lang="en-US"/>
          </a:p>
        </p:txBody>
      </p:sp>
    </p:spTree>
    <p:extLst>
      <p:ext uri="{BB962C8B-B14F-4D97-AF65-F5344CB8AC3E}">
        <p14:creationId xmlns:p14="http://schemas.microsoft.com/office/powerpoint/2010/main" val="3465775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AC67155-B305-4DED-BF25-BE5F3045E4FB}" type="datetimeFigureOut">
              <a:rPr lang="en-US" smtClean="0"/>
              <a:pPr/>
              <a:t>10/24/2017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9A5B0E-F5FD-41C8-9DE8-81FBB6A5CD2F}" type="slidenum">
              <a:rPr lang="en-US" smtClean="0"/>
              <a:pPr/>
              <a:t>‹#›</a:t>
            </a:fld>
            <a:endParaRPr lang="en-US"/>
          </a:p>
        </p:txBody>
      </p:sp>
    </p:spTree>
    <p:extLst>
      <p:ext uri="{BB962C8B-B14F-4D97-AF65-F5344CB8AC3E}">
        <p14:creationId xmlns:p14="http://schemas.microsoft.com/office/powerpoint/2010/main" val="112634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C67155-B305-4DED-BF25-BE5F3045E4FB}" type="datetimeFigureOut">
              <a:rPr lang="en-US" smtClean="0"/>
              <a:pPr/>
              <a:t>10/24/2017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9A5B0E-F5FD-41C8-9DE8-81FBB6A5CD2F}" type="slidenum">
              <a:rPr lang="en-US" smtClean="0"/>
              <a:pPr/>
              <a:t>‹#›</a:t>
            </a:fld>
            <a:endParaRPr lang="en-US"/>
          </a:p>
        </p:txBody>
      </p:sp>
    </p:spTree>
    <p:extLst>
      <p:ext uri="{BB962C8B-B14F-4D97-AF65-F5344CB8AC3E}">
        <p14:creationId xmlns:p14="http://schemas.microsoft.com/office/powerpoint/2010/main" val="1033043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C67155-B305-4DED-BF25-BE5F3045E4FB}" type="datetimeFigureOut">
              <a:rPr lang="en-US" smtClean="0"/>
              <a:pPr/>
              <a:t>10/24/2017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9A5B0E-F5FD-41C8-9DE8-81FBB6A5CD2F}" type="slidenum">
              <a:rPr lang="en-US" smtClean="0"/>
              <a:pPr/>
              <a:t>‹#›</a:t>
            </a:fld>
            <a:endParaRPr lang="en-US"/>
          </a:p>
        </p:txBody>
      </p:sp>
    </p:spTree>
    <p:extLst>
      <p:ext uri="{BB962C8B-B14F-4D97-AF65-F5344CB8AC3E}">
        <p14:creationId xmlns:p14="http://schemas.microsoft.com/office/powerpoint/2010/main" val="3098334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C67155-B305-4DED-BF25-BE5F3045E4FB}" type="datetimeFigureOut">
              <a:rPr lang="en-US" smtClean="0"/>
              <a:pPr/>
              <a:t>10/24/2017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9A5B0E-F5FD-41C8-9DE8-81FBB6A5CD2F}" type="slidenum">
              <a:rPr lang="en-US" smtClean="0"/>
              <a:pPr/>
              <a:t>‹#›</a:t>
            </a:fld>
            <a:endParaRPr lang="en-US"/>
          </a:p>
        </p:txBody>
      </p:sp>
    </p:spTree>
    <p:extLst>
      <p:ext uri="{BB962C8B-B14F-4D97-AF65-F5344CB8AC3E}">
        <p14:creationId xmlns:p14="http://schemas.microsoft.com/office/powerpoint/2010/main" val="89473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AC67155-B305-4DED-BF25-BE5F3045E4FB}" type="datetimeFigureOut">
              <a:rPr lang="en-US" smtClean="0"/>
              <a:pPr/>
              <a:t>10/24/2017</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99A5B0E-F5FD-41C8-9DE8-81FBB6A5CD2F}" type="slidenum">
              <a:rPr lang="en-US" smtClean="0"/>
              <a:pPr/>
              <a:t>‹#›</a:t>
            </a:fld>
            <a:endParaRPr lang="en-US"/>
          </a:p>
        </p:txBody>
      </p:sp>
    </p:spTree>
    <p:extLst>
      <p:ext uri="{BB962C8B-B14F-4D97-AF65-F5344CB8AC3E}">
        <p14:creationId xmlns:p14="http://schemas.microsoft.com/office/powerpoint/2010/main" val="170198236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alc.manchester.ac.uk/study/postgraduate-research/applying/" TargetMode="External"/><Relationship Id="rId2" Type="http://schemas.openxmlformats.org/officeDocument/2006/relationships/hyperlink" Target="http://www.alc.manchester.ac.uk/study/postgraduate-research/supervisor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joanne.marsh@manchestera.c.uk" TargetMode="External"/><Relationship Id="rId2" Type="http://schemas.openxmlformats.org/officeDocument/2006/relationships/hyperlink" Target="mailto:PhDSALC@manchester.ac.uk"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alc.manchester.ac.uk/subjects/" TargetMode="Externa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hyperlink" Target="http://www.alc.manchester.ac.uk/research/themes/centre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alc.manchester.ac.uk/study/postgraduate-research/opportunitie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41780"/>
            <a:ext cx="7846640" cy="1458162"/>
          </a:xfrm>
        </p:spPr>
        <p:txBody>
          <a:bodyPr>
            <a:noAutofit/>
          </a:bodyPr>
          <a:lstStyle/>
          <a:p>
            <a:pPr algn="ctr"/>
            <a:r>
              <a:rPr lang="en-GB" sz="3200" b="1" dirty="0" smtClean="0">
                <a:solidFill>
                  <a:schemeClr val="tx1"/>
                </a:solidFill>
              </a:rPr>
              <a:t>Postgraduate Research in  the School of Arts, Languages and Cultures</a:t>
            </a:r>
            <a:br>
              <a:rPr lang="en-GB" sz="3200" b="1" dirty="0" smtClean="0">
                <a:solidFill>
                  <a:schemeClr val="tx1"/>
                </a:solidFill>
              </a:rPr>
            </a:br>
            <a:r>
              <a:rPr lang="en-GB" sz="3200" dirty="0" smtClean="0">
                <a:solidFill>
                  <a:schemeClr val="tx1"/>
                </a:solidFill>
              </a:rPr>
              <a:t/>
            </a:r>
            <a:br>
              <a:rPr lang="en-GB" sz="3200" dirty="0" smtClean="0">
                <a:solidFill>
                  <a:schemeClr val="tx1"/>
                </a:solidFill>
              </a:rPr>
            </a:br>
            <a:endParaRPr lang="en-US" sz="3200" b="1" dirty="0">
              <a:solidFill>
                <a:schemeClr val="tx1"/>
              </a:solidFill>
            </a:endParaRPr>
          </a:p>
        </p:txBody>
      </p:sp>
      <p:pic>
        <p:nvPicPr>
          <p:cNvPr id="4" name="il_fi" descr="http://www.mexsoc.manchester.ac.uk/symposium/images/manchester_university_logo.jpg"/>
          <p:cNvPicPr/>
          <p:nvPr/>
        </p:nvPicPr>
        <p:blipFill>
          <a:blip r:embed="rId2" cstate="print"/>
          <a:srcRect/>
          <a:stretch>
            <a:fillRect/>
          </a:stretch>
        </p:blipFill>
        <p:spPr bwMode="auto">
          <a:xfrm>
            <a:off x="7596336" y="4515967"/>
            <a:ext cx="1385258" cy="540060"/>
          </a:xfrm>
          <a:prstGeom prst="rect">
            <a:avLst/>
          </a:prstGeom>
          <a:noFill/>
          <a:ln w="9525">
            <a:noFill/>
            <a:miter lim="800000"/>
            <a:headEnd/>
            <a:tailEnd/>
          </a:ln>
        </p:spPr>
      </p:pic>
      <p:sp>
        <p:nvSpPr>
          <p:cNvPr id="5" name="TextBox 4"/>
          <p:cNvSpPr txBox="1"/>
          <p:nvPr/>
        </p:nvSpPr>
        <p:spPr>
          <a:xfrm>
            <a:off x="3131569" y="3723731"/>
            <a:ext cx="3383875" cy="923330"/>
          </a:xfrm>
          <a:prstGeom prst="rect">
            <a:avLst/>
          </a:prstGeom>
          <a:noFill/>
        </p:spPr>
        <p:txBody>
          <a:bodyPr wrap="none" rtlCol="0">
            <a:spAutoFit/>
          </a:bodyPr>
          <a:lstStyle/>
          <a:p>
            <a:pPr algn="ctr"/>
            <a:r>
              <a:rPr lang="en-GB" dirty="0" smtClean="0"/>
              <a:t>Professor Vera </a:t>
            </a:r>
            <a:r>
              <a:rPr lang="en-GB" dirty="0" err="1" smtClean="0"/>
              <a:t>Tolz</a:t>
            </a:r>
            <a:endParaRPr lang="en-GB" dirty="0" smtClean="0"/>
          </a:p>
          <a:p>
            <a:pPr algn="ctr"/>
            <a:r>
              <a:rPr lang="en-GB" dirty="0" smtClean="0"/>
              <a:t>Director of Postgraduate Research</a:t>
            </a:r>
          </a:p>
          <a:p>
            <a:pPr algn="ctr"/>
            <a:endParaRPr lang="en-GB" dirty="0" smtClean="0"/>
          </a:p>
        </p:txBody>
      </p:sp>
      <p:pic>
        <p:nvPicPr>
          <p:cNvPr id="6" name="Picture 5" descr="SALC_Landing1.jpg"/>
          <p:cNvPicPr>
            <a:picLocks noChangeAspect="1"/>
          </p:cNvPicPr>
          <p:nvPr/>
        </p:nvPicPr>
        <p:blipFill>
          <a:blip r:embed="rId3" cstate="print"/>
          <a:stretch>
            <a:fillRect/>
          </a:stretch>
        </p:blipFill>
        <p:spPr>
          <a:xfrm>
            <a:off x="2028408" y="303498"/>
            <a:ext cx="5135880" cy="1657350"/>
          </a:xfrm>
          <a:prstGeom prst="rect">
            <a:avLst/>
          </a:prstGeom>
        </p:spPr>
      </p:pic>
      <p:pic>
        <p:nvPicPr>
          <p:cNvPr id="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4407954"/>
            <a:ext cx="1584176" cy="520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In-Programme Support</a:t>
            </a:r>
            <a:endParaRPr lang="en-GB" b="1" dirty="0"/>
          </a:p>
        </p:txBody>
      </p:sp>
      <p:sp>
        <p:nvSpPr>
          <p:cNvPr id="3" name="Content Placeholder 2"/>
          <p:cNvSpPr>
            <a:spLocks noGrp="1"/>
          </p:cNvSpPr>
          <p:nvPr>
            <p:ph idx="1"/>
          </p:nvPr>
        </p:nvSpPr>
        <p:spPr/>
        <p:txBody>
          <a:bodyPr>
            <a:normAutofit/>
          </a:bodyPr>
          <a:lstStyle/>
          <a:p>
            <a:r>
              <a:rPr lang="en-GB" dirty="0" smtClean="0"/>
              <a:t>Fieldwork bursaries</a:t>
            </a:r>
          </a:p>
          <a:p>
            <a:r>
              <a:rPr lang="en-GB" dirty="0" smtClean="0"/>
              <a:t>Travel Fund</a:t>
            </a:r>
          </a:p>
          <a:p>
            <a:r>
              <a:rPr lang="en-GB" dirty="0" smtClean="0"/>
              <a:t>Printing credits</a:t>
            </a:r>
          </a:p>
          <a:p>
            <a:r>
              <a:rPr lang="en-GB" dirty="0" smtClean="0"/>
              <a:t>Interlibrary loan vouchers</a:t>
            </a:r>
            <a:endParaRPr lang="en-GB" dirty="0"/>
          </a:p>
        </p:txBody>
      </p:sp>
    </p:spTree>
    <p:extLst>
      <p:ext uri="{BB962C8B-B14F-4D97-AF65-F5344CB8AC3E}">
        <p14:creationId xmlns:p14="http://schemas.microsoft.com/office/powerpoint/2010/main" val="7271037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How to apply (Online)</a:t>
            </a:r>
            <a:endParaRPr lang="en-GB" b="1" dirty="0"/>
          </a:p>
        </p:txBody>
      </p:sp>
      <p:sp>
        <p:nvSpPr>
          <p:cNvPr id="3" name="Content Placeholder 2"/>
          <p:cNvSpPr>
            <a:spLocks noGrp="1"/>
          </p:cNvSpPr>
          <p:nvPr>
            <p:ph idx="1"/>
          </p:nvPr>
        </p:nvSpPr>
        <p:spPr/>
        <p:txBody>
          <a:bodyPr>
            <a:normAutofit fontScale="85000" lnSpcReduction="20000"/>
          </a:bodyPr>
          <a:lstStyle/>
          <a:p>
            <a:r>
              <a:rPr lang="en-GB" sz="2800" b="1" dirty="0" smtClean="0">
                <a:solidFill>
                  <a:srgbClr val="00B050"/>
                </a:solidFill>
              </a:rPr>
              <a:t>Identify potential supervisor(s</a:t>
            </a:r>
            <a:r>
              <a:rPr lang="en-GB" sz="2800" dirty="0" smtClean="0">
                <a:solidFill>
                  <a:srgbClr val="00B050"/>
                </a:solidFill>
              </a:rPr>
              <a:t>) </a:t>
            </a:r>
            <a:r>
              <a:rPr lang="en-GB" sz="2800" dirty="0" smtClean="0"/>
              <a:t>and get in touch about research ideas </a:t>
            </a:r>
            <a:r>
              <a:rPr lang="en-GB" sz="2800" dirty="0">
                <a:hlinkClick r:id="rId2"/>
              </a:rPr>
              <a:t>http://www.alc.manchester.ac.uk/study/postgraduate-research/supervisors</a:t>
            </a:r>
            <a:r>
              <a:rPr lang="en-GB" sz="2800" dirty="0" smtClean="0">
                <a:hlinkClick r:id="rId2"/>
              </a:rPr>
              <a:t>/</a:t>
            </a:r>
            <a:endParaRPr lang="en-GB" sz="2800" dirty="0" smtClean="0"/>
          </a:p>
          <a:p>
            <a:r>
              <a:rPr lang="en-GB" sz="2800" b="1" dirty="0" smtClean="0">
                <a:solidFill>
                  <a:srgbClr val="00B050"/>
                </a:solidFill>
              </a:rPr>
              <a:t>Research </a:t>
            </a:r>
            <a:r>
              <a:rPr lang="en-GB" sz="2800" b="1" dirty="0">
                <a:solidFill>
                  <a:srgbClr val="00B050"/>
                </a:solidFill>
              </a:rPr>
              <a:t>proposal </a:t>
            </a:r>
            <a:r>
              <a:rPr lang="en-GB" sz="2800" dirty="0"/>
              <a:t>(of about 1500 words)</a:t>
            </a:r>
          </a:p>
          <a:p>
            <a:r>
              <a:rPr lang="cy-GB" sz="2800" dirty="0"/>
              <a:t>Two </a:t>
            </a:r>
            <a:r>
              <a:rPr lang="cy-GB" sz="2800" dirty="0" smtClean="0"/>
              <a:t>references, academic transcripts</a:t>
            </a:r>
            <a:endParaRPr lang="cy-GB" sz="2800" dirty="0"/>
          </a:p>
          <a:p>
            <a:r>
              <a:rPr lang="cy-GB" sz="2800" dirty="0" smtClean="0"/>
              <a:t>You may also need: portfolio or writing sample, English language certificate, copy of passport</a:t>
            </a:r>
          </a:p>
          <a:p>
            <a:r>
              <a:rPr lang="en-GB" sz="2800" dirty="0">
                <a:hlinkClick r:id="rId3"/>
              </a:rPr>
              <a:t>http://www.alc.manchester.ac.uk/study/postgraduate-research/applying</a:t>
            </a:r>
            <a:r>
              <a:rPr lang="en-GB" sz="2800" dirty="0" smtClean="0">
                <a:hlinkClick r:id="rId3"/>
              </a:rPr>
              <a:t>/</a:t>
            </a:r>
            <a:r>
              <a:rPr lang="en-GB" sz="2800" dirty="0" smtClean="0"/>
              <a:t> </a:t>
            </a:r>
            <a:endParaRPr lang="en-GB" dirty="0"/>
          </a:p>
        </p:txBody>
      </p:sp>
    </p:spTree>
    <p:extLst>
      <p:ext uri="{BB962C8B-B14F-4D97-AF65-F5344CB8AC3E}">
        <p14:creationId xmlns:p14="http://schemas.microsoft.com/office/powerpoint/2010/main" val="617259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Research Proposal</a:t>
            </a:r>
            <a:endParaRPr lang="en-GB" b="1" dirty="0"/>
          </a:p>
        </p:txBody>
      </p:sp>
      <p:sp>
        <p:nvSpPr>
          <p:cNvPr id="3" name="Content Placeholder 2"/>
          <p:cNvSpPr>
            <a:spLocks noGrp="1"/>
          </p:cNvSpPr>
          <p:nvPr>
            <p:ph idx="1"/>
          </p:nvPr>
        </p:nvSpPr>
        <p:spPr/>
        <p:txBody>
          <a:bodyPr>
            <a:normAutofit fontScale="47500" lnSpcReduction="20000"/>
          </a:bodyPr>
          <a:lstStyle/>
          <a:p>
            <a:pPr>
              <a:buNone/>
            </a:pPr>
            <a:r>
              <a:rPr lang="en-GB" dirty="0" smtClean="0"/>
              <a:t>In the proposal you should explain:</a:t>
            </a:r>
          </a:p>
          <a:p>
            <a:pPr lvl="0"/>
            <a:r>
              <a:rPr lang="en-GB" dirty="0" smtClean="0"/>
              <a:t>the research questions you intend to address</a:t>
            </a:r>
          </a:p>
          <a:p>
            <a:pPr lvl="0"/>
            <a:r>
              <a:rPr lang="en-GB" dirty="0" smtClean="0"/>
              <a:t>the research context (background) in which those problems or questions are located. In describing the context, you should refer to the current state of knowledge and any recent debate on the subject</a:t>
            </a:r>
          </a:p>
          <a:p>
            <a:pPr lvl="0"/>
            <a:r>
              <a:rPr lang="en-GB" dirty="0" smtClean="0"/>
              <a:t>the particular contribution to knowledge and understanding in this area that you hope to make </a:t>
            </a:r>
          </a:p>
          <a:p>
            <a:pPr lvl="0"/>
            <a:r>
              <a:rPr lang="en-GB" dirty="0" smtClean="0"/>
              <a:t>the methods and critical approaches that you plan to use to address the questions you have set </a:t>
            </a:r>
          </a:p>
          <a:p>
            <a:pPr lvl="0"/>
            <a:r>
              <a:rPr lang="en-GB" dirty="0" smtClean="0"/>
              <a:t>you should say, as far as you can, how the project will develop or how you will structure the work over the period of the award</a:t>
            </a:r>
          </a:p>
          <a:p>
            <a:pPr lvl="0"/>
            <a:r>
              <a:rPr lang="en-GB" dirty="0" smtClean="0"/>
              <a:t>you should identify and address any ethical issues relating to the research project</a:t>
            </a:r>
          </a:p>
          <a:p>
            <a:pPr lvl="0"/>
            <a:r>
              <a:rPr lang="en-GB" dirty="0" smtClean="0"/>
              <a:t>a brief indication of any previous experience or preparation that is relevant to your proposed doctoral study </a:t>
            </a:r>
          </a:p>
          <a:p>
            <a:pPr lvl="0"/>
            <a:r>
              <a:rPr lang="en-GB" dirty="0" smtClean="0"/>
              <a:t>for practice-led subjects, you should include details of your professional or work experience </a:t>
            </a:r>
          </a:p>
          <a:p>
            <a:pPr>
              <a:buNone/>
            </a:pPr>
            <a:endParaRPr lang="en-GB"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Further questions</a:t>
            </a:r>
            <a:endParaRPr lang="en-GB" b="1" dirty="0"/>
          </a:p>
        </p:txBody>
      </p:sp>
      <p:sp>
        <p:nvSpPr>
          <p:cNvPr id="3" name="Content Placeholder 2"/>
          <p:cNvSpPr>
            <a:spLocks noGrp="1"/>
          </p:cNvSpPr>
          <p:nvPr>
            <p:ph idx="1"/>
          </p:nvPr>
        </p:nvSpPr>
        <p:spPr/>
        <p:txBody>
          <a:bodyPr>
            <a:normAutofit fontScale="92500" lnSpcReduction="10000"/>
          </a:bodyPr>
          <a:lstStyle/>
          <a:p>
            <a:r>
              <a:rPr lang="en-GB" b="1" dirty="0" smtClean="0">
                <a:solidFill>
                  <a:srgbClr val="00B050"/>
                </a:solidFill>
              </a:rPr>
              <a:t>Admission</a:t>
            </a:r>
            <a:r>
              <a:rPr lang="en-GB" dirty="0" smtClean="0">
                <a:solidFill>
                  <a:srgbClr val="00B050"/>
                </a:solidFill>
              </a:rPr>
              <a:t>:</a:t>
            </a:r>
            <a:r>
              <a:rPr lang="en-GB" dirty="0" smtClean="0"/>
              <a:t> Miss Rachel </a:t>
            </a:r>
            <a:r>
              <a:rPr lang="en-GB" dirty="0" err="1"/>
              <a:t>Corbishley</a:t>
            </a:r>
            <a:r>
              <a:rPr lang="en-GB" dirty="0"/>
              <a:t/>
            </a:r>
            <a:br>
              <a:rPr lang="en-GB" dirty="0"/>
            </a:br>
            <a:r>
              <a:rPr lang="en-GB" dirty="0" smtClean="0"/>
              <a:t>Email</a:t>
            </a:r>
            <a:r>
              <a:rPr lang="en-GB" dirty="0"/>
              <a:t>: </a:t>
            </a:r>
            <a:r>
              <a:rPr lang="en-GB" dirty="0">
                <a:hlinkClick r:id="rId2"/>
              </a:rPr>
              <a:t>PhDSALC@manchester.ac.uk</a:t>
            </a:r>
            <a:r>
              <a:rPr lang="en-GB" dirty="0"/>
              <a:t/>
            </a:r>
            <a:br>
              <a:rPr lang="en-GB" dirty="0"/>
            </a:br>
            <a:r>
              <a:rPr lang="en-GB" dirty="0"/>
              <a:t>Tel: +44 (0)161 275 </a:t>
            </a:r>
            <a:r>
              <a:rPr lang="en-GB" dirty="0" smtClean="0"/>
              <a:t>3559</a:t>
            </a:r>
          </a:p>
          <a:p>
            <a:pPr marL="0" indent="0">
              <a:buNone/>
            </a:pPr>
            <a:endParaRPr lang="en-GB" dirty="0" smtClean="0"/>
          </a:p>
          <a:p>
            <a:r>
              <a:rPr lang="en-GB" b="1" dirty="0" smtClean="0">
                <a:solidFill>
                  <a:srgbClr val="00B050"/>
                </a:solidFill>
              </a:rPr>
              <a:t>Funding: </a:t>
            </a:r>
            <a:r>
              <a:rPr lang="en-GB" dirty="0" smtClean="0"/>
              <a:t>Mrs. Joanne Marsh</a:t>
            </a:r>
          </a:p>
          <a:p>
            <a:pPr marL="0" indent="0">
              <a:buNone/>
            </a:pPr>
            <a:r>
              <a:rPr lang="en-GB" dirty="0"/>
              <a:t> </a:t>
            </a:r>
            <a:r>
              <a:rPr lang="en-GB" dirty="0" smtClean="0"/>
              <a:t>   Email: </a:t>
            </a:r>
            <a:r>
              <a:rPr lang="en-GB" dirty="0" smtClean="0">
                <a:hlinkClick r:id="rId3"/>
              </a:rPr>
              <a:t>joanne.marsh@manchestera.c.uk</a:t>
            </a:r>
            <a:endParaRPr lang="en-GB" dirty="0" smtClean="0"/>
          </a:p>
          <a:p>
            <a:pPr marL="0" indent="0">
              <a:buNone/>
            </a:pPr>
            <a:r>
              <a:rPr lang="en-GB" dirty="0"/>
              <a:t> </a:t>
            </a:r>
            <a:r>
              <a:rPr lang="en-GB" dirty="0" smtClean="0"/>
              <a:t>   Tel</a:t>
            </a:r>
            <a:r>
              <a:rPr lang="en-GB" dirty="0"/>
              <a:t>: +44 (0)161 275 </a:t>
            </a:r>
            <a:r>
              <a:rPr lang="en-GB" dirty="0" smtClean="0"/>
              <a:t>2603</a:t>
            </a:r>
          </a:p>
          <a:p>
            <a:pPr marL="0" indent="0">
              <a:buNone/>
            </a:pPr>
            <a:endParaRPr lang="en-GB" dirty="0"/>
          </a:p>
          <a:p>
            <a:pPr marL="0" indent="0">
              <a:buNone/>
            </a:pPr>
            <a:endParaRPr lang="en-GB" dirty="0"/>
          </a:p>
          <a:p>
            <a:endParaRPr lang="en-GB" dirty="0"/>
          </a:p>
        </p:txBody>
      </p:sp>
    </p:spTree>
    <p:extLst>
      <p:ext uri="{BB962C8B-B14F-4D97-AF65-F5344CB8AC3E}">
        <p14:creationId xmlns:p14="http://schemas.microsoft.com/office/powerpoint/2010/main" val="30152644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3499"/>
            <a:ext cx="8229600" cy="4399136"/>
          </a:xfrm>
        </p:spPr>
        <p:txBody>
          <a:bodyPr/>
          <a:lstStyle/>
          <a:p>
            <a:pPr marL="0" indent="0">
              <a:buNone/>
            </a:pPr>
            <a:r>
              <a:rPr lang="en-GB" dirty="0" smtClean="0"/>
              <a:t>Thank you and we’re hoping to welcome you to one of our programmes next year!</a:t>
            </a:r>
          </a:p>
          <a:p>
            <a:endParaRPr lang="en-GB" dirty="0"/>
          </a:p>
          <a:p>
            <a:endParaRPr lang="en-GB"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5656" y="1437624"/>
            <a:ext cx="5832648" cy="2795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21638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7467600" cy="475562"/>
          </a:xfrm>
        </p:spPr>
        <p:txBody>
          <a:bodyPr>
            <a:normAutofit fontScale="90000"/>
          </a:bodyPr>
          <a:lstStyle/>
          <a:p>
            <a:pPr algn="ctr"/>
            <a:r>
              <a:rPr lang="en-GB" b="1" dirty="0" smtClean="0"/>
              <a:t>Supervisory Expertise</a:t>
            </a:r>
            <a:endParaRPr lang="en-US" b="1" dirty="0"/>
          </a:p>
        </p:txBody>
      </p:sp>
      <p:sp>
        <p:nvSpPr>
          <p:cNvPr id="3" name="Content Placeholder 2"/>
          <p:cNvSpPr>
            <a:spLocks noGrp="1"/>
          </p:cNvSpPr>
          <p:nvPr>
            <p:ph idx="1"/>
          </p:nvPr>
        </p:nvSpPr>
        <p:spPr>
          <a:xfrm>
            <a:off x="457200" y="1005577"/>
            <a:ext cx="5194920" cy="3834426"/>
          </a:xfrm>
        </p:spPr>
        <p:txBody>
          <a:bodyPr>
            <a:normAutofit lnSpcReduction="10000"/>
          </a:bodyPr>
          <a:lstStyle/>
          <a:p>
            <a:r>
              <a:rPr lang="en-GB" sz="2800" dirty="0"/>
              <a:t>Manchester </a:t>
            </a:r>
            <a:r>
              <a:rPr lang="en-GB" sz="2800" dirty="0" smtClean="0"/>
              <a:t>is </a:t>
            </a:r>
            <a:r>
              <a:rPr lang="en-GB" sz="2800" dirty="0"/>
              <a:t>one of the leading centres for the study of the arts, languages and cultures in the </a:t>
            </a:r>
            <a:r>
              <a:rPr lang="en-GB" sz="2800" dirty="0" smtClean="0"/>
              <a:t>UK.</a:t>
            </a:r>
          </a:p>
          <a:p>
            <a:r>
              <a:rPr lang="en-GB" sz="2800" dirty="0" smtClean="0"/>
              <a:t>80% of our research activity was judged as ‘world leading’ or ‘internationally excellent’ in the national Research Excellence Framework (2014)</a:t>
            </a:r>
          </a:p>
          <a:p>
            <a:pPr marL="0" indent="0">
              <a:buNone/>
            </a:pPr>
            <a:endParaRPr lang="en-GB" sz="2800" dirty="0"/>
          </a:p>
          <a:p>
            <a:endParaRPr lang="en-GB" sz="2800" dirty="0" smtClean="0"/>
          </a:p>
          <a:p>
            <a:endParaRPr lang="en-GB" sz="2800" dirty="0" smtClean="0"/>
          </a:p>
          <a:p>
            <a:endParaRPr lang="en-US" dirty="0"/>
          </a:p>
        </p:txBody>
      </p:sp>
      <p:pic>
        <p:nvPicPr>
          <p:cNvPr id="4098" name="Picture 2" descr="2 moai statues from Rapa Nui with a speech bubble containing the hashtag names 4 moa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6136" y="1113588"/>
            <a:ext cx="3168352" cy="23762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 y="0"/>
            <a:ext cx="10277341" cy="5143500"/>
          </a:xfrm>
          <a:prstGeom prst="rect">
            <a:avLst/>
          </a:prstGeom>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normAutofit/>
          </a:bodyPr>
          <a:lstStyle/>
          <a:p>
            <a:r>
              <a:rPr lang="en-GB" b="1" dirty="0" smtClean="0"/>
              <a:t>Supervisory Expertise</a:t>
            </a:r>
            <a:endParaRPr lang="en-GB" b="1" dirty="0"/>
          </a:p>
        </p:txBody>
      </p:sp>
      <p:sp>
        <p:nvSpPr>
          <p:cNvPr id="3" name="Content Placeholder 2"/>
          <p:cNvSpPr>
            <a:spLocks noGrp="1"/>
          </p:cNvSpPr>
          <p:nvPr>
            <p:ph idx="1"/>
          </p:nvPr>
        </p:nvSpPr>
        <p:spPr>
          <a:xfrm>
            <a:off x="457200" y="1167595"/>
            <a:ext cx="9299376" cy="3687870"/>
          </a:xfrm>
        </p:spPr>
        <p:txBody>
          <a:bodyPr>
            <a:normAutofit fontScale="85000" lnSpcReduction="10000"/>
          </a:bodyPr>
          <a:lstStyle/>
          <a:p>
            <a:r>
              <a:rPr lang="en-US" dirty="0" smtClean="0">
                <a:sym typeface="Symbol"/>
              </a:rPr>
              <a:t>Our  300 academic members of staff offer an u</a:t>
            </a:r>
            <a:r>
              <a:rPr lang="en-US" dirty="0" smtClean="0"/>
              <a:t>nusually broad range of supervision expertise</a:t>
            </a:r>
            <a:endParaRPr lang="en-GB" sz="2800" dirty="0" smtClean="0"/>
          </a:p>
          <a:p>
            <a:r>
              <a:rPr lang="en-GB" dirty="0" smtClean="0"/>
              <a:t>Supervision possible within subject areas as well     as across subjects, schools and faculties (e.g., Social Sciences, Environment, Education and Development, Physics and Astronomy) </a:t>
            </a:r>
            <a:r>
              <a:rPr lang="en-GB" dirty="0" smtClean="0">
                <a:hlinkClick r:id="rId3"/>
              </a:rPr>
              <a:t>http://www.alc.manchester.ac.uk/subjects/</a:t>
            </a:r>
            <a:endParaRPr lang="en-GB" dirty="0" smtClean="0"/>
          </a:p>
          <a:p>
            <a:r>
              <a:rPr lang="en-GB" dirty="0" smtClean="0"/>
              <a:t>Research Institutes and Centres:</a:t>
            </a:r>
            <a:r>
              <a:rPr lang="en-GB" dirty="0"/>
              <a:t> </a:t>
            </a:r>
            <a:r>
              <a:rPr lang="en-GB" dirty="0" smtClean="0">
                <a:hlinkClick r:id="rId4"/>
              </a:rPr>
              <a:t>http://www.alc.manchester.ac.uk/research/themes/centres/</a:t>
            </a:r>
            <a:endParaRPr lang="en-GB" dirty="0" smtClean="0"/>
          </a:p>
          <a:p>
            <a:endParaRPr lang="en-GB" dirty="0"/>
          </a:p>
          <a:p>
            <a:endParaRPr lang="en-GB" dirty="0" smtClean="0"/>
          </a:p>
          <a:p>
            <a:endParaRPr lang="en-GB" dirty="0"/>
          </a:p>
        </p:txBody>
      </p:sp>
    </p:spTree>
    <p:extLst>
      <p:ext uri="{BB962C8B-B14F-4D97-AF65-F5344CB8AC3E}">
        <p14:creationId xmlns:p14="http://schemas.microsoft.com/office/powerpoint/2010/main" val="2344377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37871" cy="5143500"/>
          </a:xfrm>
          <a:prstGeom prst="rect">
            <a:avLst/>
          </a:prstGeom>
        </p:spPr>
      </p:pic>
      <p:sp>
        <p:nvSpPr>
          <p:cNvPr id="2" name="Title 1"/>
          <p:cNvSpPr>
            <a:spLocks noGrp="1"/>
          </p:cNvSpPr>
          <p:nvPr>
            <p:ph type="title"/>
          </p:nvPr>
        </p:nvSpPr>
        <p:spPr>
          <a:xfrm>
            <a:off x="457200" y="87474"/>
            <a:ext cx="8229600" cy="857250"/>
          </a:xfrm>
        </p:spPr>
        <p:txBody>
          <a:bodyPr/>
          <a:lstStyle/>
          <a:p>
            <a:r>
              <a:rPr lang="en-GB" b="1" dirty="0" smtClean="0"/>
              <a:t>Examples of PG research projects</a:t>
            </a:r>
            <a:endParaRPr lang="en-GB" b="1" dirty="0"/>
          </a:p>
        </p:txBody>
      </p:sp>
      <p:sp>
        <p:nvSpPr>
          <p:cNvPr id="3" name="Content Placeholder 2"/>
          <p:cNvSpPr>
            <a:spLocks noGrp="1"/>
          </p:cNvSpPr>
          <p:nvPr>
            <p:ph idx="1"/>
          </p:nvPr>
        </p:nvSpPr>
        <p:spPr>
          <a:xfrm>
            <a:off x="457200" y="951570"/>
            <a:ext cx="8686800" cy="3510390"/>
          </a:xfrm>
        </p:spPr>
        <p:txBody>
          <a:bodyPr>
            <a:normAutofit fontScale="77500" lnSpcReduction="20000"/>
          </a:bodyPr>
          <a:lstStyle/>
          <a:p>
            <a:endParaRPr lang="en-GB" sz="3300" dirty="0" smtClean="0"/>
          </a:p>
          <a:p>
            <a:r>
              <a:rPr lang="en-GB" sz="3300" dirty="0" smtClean="0"/>
              <a:t>Translation </a:t>
            </a:r>
            <a:r>
              <a:rPr lang="en-GB" sz="3300" dirty="0" smtClean="0"/>
              <a:t>and analysis </a:t>
            </a:r>
            <a:r>
              <a:rPr lang="en-GB" sz="3300" dirty="0" smtClean="0"/>
              <a:t>of </a:t>
            </a:r>
            <a:r>
              <a:rPr lang="en-GB" sz="3300" dirty="0" smtClean="0"/>
              <a:t>Morrissey </a:t>
            </a:r>
            <a:endParaRPr lang="en-GB" sz="3300" dirty="0" smtClean="0"/>
          </a:p>
          <a:p>
            <a:pPr marL="360363" indent="0">
              <a:buNone/>
            </a:pPr>
            <a:r>
              <a:rPr lang="en-GB" sz="3300" dirty="0" smtClean="0"/>
              <a:t>lyrics</a:t>
            </a:r>
            <a:endParaRPr lang="en-GB" sz="3300" dirty="0" smtClean="0"/>
          </a:p>
          <a:p>
            <a:pPr marL="0" indent="0">
              <a:buNone/>
            </a:pPr>
            <a:endParaRPr lang="en-GB" sz="3600" dirty="0" smtClean="0"/>
          </a:p>
          <a:p>
            <a:r>
              <a:rPr lang="en-GB" sz="3300" dirty="0" smtClean="0"/>
              <a:t>Ebola</a:t>
            </a:r>
            <a:r>
              <a:rPr lang="en-GB" dirty="0" smtClean="0"/>
              <a:t> </a:t>
            </a:r>
          </a:p>
          <a:p>
            <a:endParaRPr lang="en-GB" dirty="0" smtClean="0"/>
          </a:p>
          <a:p>
            <a:pPr marL="0" indent="0">
              <a:buNone/>
            </a:pPr>
            <a:endParaRPr lang="en-GB" dirty="0" smtClean="0"/>
          </a:p>
          <a:p>
            <a:pPr lvl="0"/>
            <a:r>
              <a:rPr lang="en-GB" sz="3300" kern="0" dirty="0">
                <a:solidFill>
                  <a:srgbClr val="000000"/>
                </a:solidFill>
                <a:cs typeface="Arial"/>
              </a:rPr>
              <a:t>Siege Warfare</a:t>
            </a:r>
            <a:r>
              <a:rPr lang="en-GB" kern="0" dirty="0">
                <a:solidFill>
                  <a:srgbClr val="000000"/>
                </a:solidFill>
                <a:latin typeface="Arial"/>
                <a:cs typeface="Arial"/>
              </a:rPr>
              <a:t/>
            </a:r>
            <a:br>
              <a:rPr lang="en-GB" kern="0" dirty="0">
                <a:solidFill>
                  <a:srgbClr val="000000"/>
                </a:solidFill>
                <a:latin typeface="Arial"/>
                <a:cs typeface="Arial"/>
              </a:rPr>
            </a:br>
            <a:endParaRPr lang="en-GB" kern="0" dirty="0">
              <a:solidFill>
                <a:srgbClr val="000000"/>
              </a:solidFill>
              <a:latin typeface="Arial"/>
              <a:cs typeface="Arial"/>
            </a:endParaRPr>
          </a:p>
          <a:p>
            <a:endParaRPr lang="en-GB" dirty="0" smtClean="0"/>
          </a:p>
          <a:p>
            <a:endParaRPr lang="en-GB"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75943" y="2139702"/>
            <a:ext cx="2292992" cy="1144662"/>
          </a:xfrm>
          <a:prstGeom prst="rect">
            <a:avLst/>
          </a:prstGeom>
          <a:effectLst>
            <a:outerShdw blurRad="50800" dist="38100" dir="8100000" algn="tr" rotWithShape="0">
              <a:prstClr val="black">
                <a:alpha val="40000"/>
              </a:prstClr>
            </a:outerShdw>
          </a:effectLst>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84120" y="1203598"/>
            <a:ext cx="2104384" cy="1051165"/>
          </a:xfrm>
          <a:prstGeom prst="rect">
            <a:avLst/>
          </a:prstGeom>
          <a:effectLst>
            <a:outerShdw blurRad="50800" dist="38100" dir="5400000" algn="t" rotWithShape="0">
              <a:prstClr val="black">
                <a:alpha val="40000"/>
              </a:prstClr>
            </a:outerShdw>
          </a:effectLst>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20072" y="3147814"/>
            <a:ext cx="2404741" cy="1223412"/>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1475401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childTnLst>
                                </p:cTn>
                              </p:par>
                              <p:par>
                                <p:cTn id="18" presetID="10"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7575" y="0"/>
            <a:ext cx="9301575" cy="5143500"/>
          </a:xfrm>
          <a:prstGeom prst="rect">
            <a:avLst/>
          </a:prstGeom>
        </p:spPr>
      </p:pic>
      <p:sp>
        <p:nvSpPr>
          <p:cNvPr id="5" name="Rectangle 4"/>
          <p:cNvSpPr/>
          <p:nvPr/>
        </p:nvSpPr>
        <p:spPr>
          <a:xfrm>
            <a:off x="467544" y="1113590"/>
            <a:ext cx="9577064" cy="4216539"/>
          </a:xfrm>
          <a:prstGeom prst="rect">
            <a:avLst/>
          </a:prstGeom>
        </p:spPr>
        <p:txBody>
          <a:bodyPr wrap="square">
            <a:spAutoFit/>
          </a:bodyPr>
          <a:lstStyle/>
          <a:p>
            <a:pPr marL="457200" indent="-457200" eaLnBrk="0" hangingPunct="0">
              <a:spcBef>
                <a:spcPct val="20000"/>
              </a:spcBef>
              <a:buFont typeface="Arial" panose="020B0604020202020204" pitchFamily="34" charset="0"/>
              <a:buChar char="•"/>
            </a:pPr>
            <a:r>
              <a:rPr lang="en-GB" sz="2800" kern="0" dirty="0" smtClean="0">
                <a:solidFill>
                  <a:srgbClr val="000000"/>
                </a:solidFill>
                <a:latin typeface="+mj-lt"/>
                <a:cs typeface="Arial"/>
              </a:rPr>
              <a:t>The acoustics of central </a:t>
            </a:r>
          </a:p>
          <a:p>
            <a:pPr eaLnBrk="0" hangingPunct="0">
              <a:spcBef>
                <a:spcPct val="20000"/>
              </a:spcBef>
            </a:pPr>
            <a:r>
              <a:rPr lang="en-GB" sz="2800" kern="0" dirty="0" smtClean="0">
                <a:solidFill>
                  <a:srgbClr val="000000"/>
                </a:solidFill>
                <a:latin typeface="+mj-lt"/>
                <a:cs typeface="Arial"/>
              </a:rPr>
              <a:t>     Manchester</a:t>
            </a:r>
          </a:p>
          <a:p>
            <a:pPr eaLnBrk="0" hangingPunct="0">
              <a:spcBef>
                <a:spcPct val="20000"/>
              </a:spcBef>
            </a:pPr>
            <a:endParaRPr lang="en-GB" sz="2800" kern="0" dirty="0" smtClean="0">
              <a:solidFill>
                <a:srgbClr val="000000"/>
              </a:solidFill>
              <a:latin typeface="Arial"/>
              <a:cs typeface="Arial"/>
            </a:endParaRPr>
          </a:p>
          <a:p>
            <a:pPr marL="457200" lvl="0" indent="-457200" eaLnBrk="0" hangingPunct="0">
              <a:spcBef>
                <a:spcPct val="20000"/>
              </a:spcBef>
              <a:buFont typeface="Arial" panose="020B0604020202020204" pitchFamily="34" charset="0"/>
              <a:buChar char="•"/>
            </a:pPr>
            <a:r>
              <a:rPr lang="en-GB" sz="2800" kern="0" dirty="0" smtClean="0">
                <a:solidFill>
                  <a:srgbClr val="000000"/>
                </a:solidFill>
                <a:latin typeface="+mj-lt"/>
                <a:cs typeface="Arial"/>
              </a:rPr>
              <a:t>Thinking through antelopes: </a:t>
            </a:r>
          </a:p>
          <a:p>
            <a:pPr lvl="0" eaLnBrk="0" hangingPunct="0">
              <a:spcBef>
                <a:spcPct val="20000"/>
              </a:spcBef>
            </a:pPr>
            <a:r>
              <a:rPr lang="en-GB" sz="2800" kern="0" dirty="0" smtClean="0">
                <a:solidFill>
                  <a:srgbClr val="000000"/>
                </a:solidFill>
                <a:latin typeface="+mj-lt"/>
                <a:cs typeface="Arial"/>
              </a:rPr>
              <a:t>    Film, taxidermy and the </a:t>
            </a:r>
            <a:r>
              <a:rPr lang="en-GB" sz="2800" kern="0" dirty="0" smtClean="0">
                <a:solidFill>
                  <a:srgbClr val="000000"/>
                </a:solidFill>
                <a:latin typeface="+mj-lt"/>
                <a:cs typeface="Arial"/>
              </a:rPr>
              <a:t>museum</a:t>
            </a:r>
          </a:p>
          <a:p>
            <a:pPr lvl="0" eaLnBrk="0" hangingPunct="0">
              <a:spcBef>
                <a:spcPct val="20000"/>
              </a:spcBef>
            </a:pPr>
            <a:endParaRPr lang="en-GB" sz="2800" kern="0" dirty="0" smtClean="0">
              <a:solidFill>
                <a:srgbClr val="000000"/>
              </a:solidFill>
              <a:latin typeface="Arial"/>
              <a:cs typeface="Arial"/>
            </a:endParaRPr>
          </a:p>
          <a:p>
            <a:pPr marL="457200" lvl="0" indent="-457200" eaLnBrk="0" hangingPunct="0">
              <a:spcBef>
                <a:spcPct val="20000"/>
              </a:spcBef>
              <a:buFont typeface="Arial" panose="020B0604020202020204" pitchFamily="34" charset="0"/>
              <a:buChar char="•"/>
            </a:pPr>
            <a:r>
              <a:rPr lang="en-GB" sz="2800" dirty="0" smtClean="0"/>
              <a:t>Variation </a:t>
            </a:r>
            <a:r>
              <a:rPr lang="en-GB" sz="2800" dirty="0"/>
              <a:t>in English /l/:</a:t>
            </a:r>
          </a:p>
          <a:p>
            <a:pPr marL="342900" lvl="0" indent="-342900" eaLnBrk="0" hangingPunct="0">
              <a:spcBef>
                <a:spcPct val="20000"/>
              </a:spcBef>
              <a:buFontTx/>
              <a:buChar char="•"/>
            </a:pPr>
            <a:endParaRPr lang="en-GB" sz="3200" kern="0" dirty="0">
              <a:solidFill>
                <a:srgbClr val="000000"/>
              </a:solidFill>
              <a:latin typeface="Arial"/>
              <a:cs typeface="Arial"/>
            </a:endParaRPr>
          </a:p>
        </p:txBody>
      </p:sp>
      <p:sp>
        <p:nvSpPr>
          <p:cNvPr id="10" name="Title 1"/>
          <p:cNvSpPr>
            <a:spLocks noGrp="1"/>
          </p:cNvSpPr>
          <p:nvPr>
            <p:ph type="title"/>
          </p:nvPr>
        </p:nvSpPr>
        <p:spPr>
          <a:xfrm>
            <a:off x="457200" y="33468"/>
            <a:ext cx="8229600" cy="857250"/>
          </a:xfrm>
        </p:spPr>
        <p:txBody>
          <a:bodyPr/>
          <a:lstStyle/>
          <a:p>
            <a:r>
              <a:rPr lang="en-GB" b="1" dirty="0" smtClean="0"/>
              <a:t>Examples </a:t>
            </a:r>
            <a:r>
              <a:rPr lang="en-GB" b="1" dirty="0"/>
              <a:t>of </a:t>
            </a:r>
            <a:r>
              <a:rPr lang="en-GB" b="1" dirty="0" smtClean="0"/>
              <a:t>PG research projects</a:t>
            </a:r>
            <a:endParaRPr lang="en-GB" b="1"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50199" y="2487154"/>
            <a:ext cx="1644402" cy="1233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Electro-acoustic mixing desk equipmen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6136" y="1053278"/>
            <a:ext cx="2376264" cy="129167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04048" y="3867894"/>
            <a:ext cx="2113359" cy="10546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4373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2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Excellent Supervision and Support</a:t>
            </a:r>
            <a:endParaRPr lang="en-GB" b="1" dirty="0"/>
          </a:p>
        </p:txBody>
      </p:sp>
      <p:sp>
        <p:nvSpPr>
          <p:cNvPr id="3" name="Content Placeholder 2"/>
          <p:cNvSpPr>
            <a:spLocks noGrp="1"/>
          </p:cNvSpPr>
          <p:nvPr>
            <p:ph idx="1"/>
          </p:nvPr>
        </p:nvSpPr>
        <p:spPr>
          <a:xfrm>
            <a:off x="395536" y="1167594"/>
            <a:ext cx="6203032" cy="3943350"/>
          </a:xfrm>
        </p:spPr>
        <p:txBody>
          <a:bodyPr>
            <a:normAutofit fontScale="85000" lnSpcReduction="10000"/>
          </a:bodyPr>
          <a:lstStyle/>
          <a:p>
            <a:r>
              <a:rPr lang="en-GB" sz="2800" b="1" dirty="0" smtClean="0">
                <a:solidFill>
                  <a:srgbClr val="00B050"/>
                </a:solidFill>
              </a:rPr>
              <a:t>PRES 2017</a:t>
            </a:r>
            <a:r>
              <a:rPr lang="en-GB" sz="2800" b="1" dirty="0" smtClean="0"/>
              <a:t>: </a:t>
            </a:r>
            <a:r>
              <a:rPr lang="en-GB" sz="2800" dirty="0" smtClean="0">
                <a:sym typeface="Symbol"/>
              </a:rPr>
              <a:t>over </a:t>
            </a:r>
            <a:r>
              <a:rPr lang="en-GB" sz="2800" dirty="0" smtClean="0"/>
              <a:t>90% of our PGR students are satisfied with their supervision; 88.7% are satisfied overall</a:t>
            </a:r>
          </a:p>
          <a:p>
            <a:r>
              <a:rPr lang="en-GB" sz="2800" b="1" dirty="0" smtClean="0">
                <a:solidFill>
                  <a:srgbClr val="00B050"/>
                </a:solidFill>
              </a:rPr>
              <a:t>Supervisory Teams</a:t>
            </a:r>
            <a:r>
              <a:rPr lang="en-GB" sz="2800" dirty="0" smtClean="0"/>
              <a:t>: lead supervisor, co-supervisor, academic advisor, plus independent reviewer</a:t>
            </a:r>
          </a:p>
          <a:p>
            <a:r>
              <a:rPr lang="en-GB" sz="2800" b="1" dirty="0" smtClean="0">
                <a:solidFill>
                  <a:srgbClr val="00B050"/>
                </a:solidFill>
              </a:rPr>
              <a:t>Regular supervision meetings and progress milestones</a:t>
            </a:r>
            <a:r>
              <a:rPr lang="en-GB" sz="2800" dirty="0" smtClean="0"/>
              <a:t>, supported by dedicated software</a:t>
            </a:r>
            <a:endParaRPr lang="en-GB" sz="2800" b="1" dirty="0"/>
          </a:p>
          <a:p>
            <a:r>
              <a:rPr lang="en-GB" sz="2800" b="1" dirty="0" smtClean="0">
                <a:solidFill>
                  <a:srgbClr val="00B050"/>
                </a:solidFill>
              </a:rPr>
              <a:t>Dedicated Professional Support Staff</a:t>
            </a:r>
            <a:r>
              <a:rPr lang="en-GB" sz="2800" dirty="0" smtClean="0"/>
              <a:t>:  help with anything relating to the administration of PGR programmes</a:t>
            </a:r>
          </a:p>
        </p:txBody>
      </p:sp>
      <p:sp>
        <p:nvSpPr>
          <p:cNvPr id="5" name="Slide Number Placeholder 4"/>
          <p:cNvSpPr>
            <a:spLocks noGrp="1"/>
          </p:cNvSpPr>
          <p:nvPr>
            <p:ph type="sldNum" sz="quarter" idx="12"/>
          </p:nvPr>
        </p:nvSpPr>
        <p:spPr>
          <a:xfrm>
            <a:off x="7924800" y="4767264"/>
            <a:ext cx="762000" cy="273844"/>
          </a:xfrm>
          <a:prstGeom prst="rect">
            <a:avLst/>
          </a:prstGeom>
        </p:spPr>
        <p:txBody>
          <a:bodyPr/>
          <a:lstStyle/>
          <a:p>
            <a:fld id="{042AED99-7FB4-404E-8A97-64753DCE42EC}" type="slidenum">
              <a:rPr kumimoji="0" lang="en-US" smtClean="0"/>
              <a:pPr/>
              <a:t>6</a:t>
            </a:fld>
            <a:endParaRPr kumimoji="0"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1555577"/>
            <a:ext cx="2208245" cy="208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Types of PhD</a:t>
            </a:r>
            <a:endParaRPr lang="en-GB" b="1" dirty="0"/>
          </a:p>
        </p:txBody>
      </p:sp>
      <p:sp>
        <p:nvSpPr>
          <p:cNvPr id="3" name="Content Placeholder 2"/>
          <p:cNvSpPr>
            <a:spLocks noGrp="1"/>
          </p:cNvSpPr>
          <p:nvPr>
            <p:ph idx="1"/>
          </p:nvPr>
        </p:nvSpPr>
        <p:spPr/>
        <p:txBody>
          <a:bodyPr>
            <a:normAutofit fontScale="92500" lnSpcReduction="10000"/>
          </a:bodyPr>
          <a:lstStyle/>
          <a:p>
            <a:r>
              <a:rPr lang="en-GB" sz="2800" b="1" dirty="0" smtClean="0">
                <a:solidFill>
                  <a:srgbClr val="00B050"/>
                </a:solidFill>
              </a:rPr>
              <a:t>Standard PhD</a:t>
            </a:r>
            <a:r>
              <a:rPr lang="en-GB" sz="2800" dirty="0" smtClean="0"/>
              <a:t>:</a:t>
            </a:r>
            <a:r>
              <a:rPr lang="en-GB" sz="2800" b="1" dirty="0" smtClean="0"/>
              <a:t> </a:t>
            </a:r>
            <a:r>
              <a:rPr lang="en-GB" sz="2800" dirty="0" smtClean="0"/>
              <a:t>80,000 word thesis</a:t>
            </a:r>
          </a:p>
          <a:p>
            <a:r>
              <a:rPr lang="en-GB" sz="2800" b="1" dirty="0" smtClean="0">
                <a:solidFill>
                  <a:srgbClr val="00B050"/>
                </a:solidFill>
              </a:rPr>
              <a:t>“Alternative Format”</a:t>
            </a:r>
            <a:r>
              <a:rPr lang="en-GB" sz="2800" dirty="0" smtClean="0"/>
              <a:t>:</a:t>
            </a:r>
            <a:r>
              <a:rPr lang="en-GB" sz="2800" b="1" dirty="0" smtClean="0"/>
              <a:t> </a:t>
            </a:r>
            <a:r>
              <a:rPr lang="en-GB" sz="2800" dirty="0" smtClean="0"/>
              <a:t>collection </a:t>
            </a:r>
            <a:r>
              <a:rPr lang="en-GB" sz="2800" dirty="0" smtClean="0"/>
              <a:t>of research papers</a:t>
            </a:r>
          </a:p>
          <a:p>
            <a:r>
              <a:rPr lang="en-GB" sz="2800" b="1" dirty="0" smtClean="0">
                <a:solidFill>
                  <a:srgbClr val="00B050"/>
                </a:solidFill>
              </a:rPr>
              <a:t>Practice-based </a:t>
            </a:r>
            <a:r>
              <a:rPr lang="en-GB" sz="2800" b="1" dirty="0" smtClean="0">
                <a:solidFill>
                  <a:srgbClr val="00B050"/>
                </a:solidFill>
              </a:rPr>
              <a:t>PhDs</a:t>
            </a:r>
            <a:r>
              <a:rPr lang="en-GB" sz="2800" dirty="0" smtClean="0"/>
              <a:t>: </a:t>
            </a:r>
            <a:r>
              <a:rPr lang="en-GB" sz="2800" dirty="0" smtClean="0"/>
              <a:t>(Music, Drama, Creative Writing, Museum Practice, Arts and Cultural Management): include a practical component (a performance, a film, a collection of poems) plus a written critical component.</a:t>
            </a:r>
          </a:p>
          <a:p>
            <a:r>
              <a:rPr lang="en-GB" sz="2800" b="1" dirty="0" smtClean="0">
                <a:solidFill>
                  <a:srgbClr val="00B050"/>
                </a:solidFill>
              </a:rPr>
              <a:t>Mode of Study</a:t>
            </a:r>
            <a:r>
              <a:rPr lang="en-GB" sz="2800" dirty="0" smtClean="0"/>
              <a:t>: full-time (3 years), part-time (6 years)</a:t>
            </a:r>
          </a:p>
          <a:p>
            <a:r>
              <a:rPr lang="en-GB" sz="2800" b="1" dirty="0" smtClean="0">
                <a:solidFill>
                  <a:srgbClr val="00B050"/>
                </a:solidFill>
              </a:rPr>
              <a:t>Start dates</a:t>
            </a:r>
            <a:r>
              <a:rPr lang="en-GB" sz="2800" dirty="0" smtClean="0"/>
              <a:t>:</a:t>
            </a:r>
            <a:r>
              <a:rPr lang="en-GB" sz="2800" b="1" dirty="0" smtClean="0"/>
              <a:t> </a:t>
            </a:r>
            <a:r>
              <a:rPr lang="en-GB" sz="2800" dirty="0" smtClean="0"/>
              <a:t>September or January</a:t>
            </a:r>
          </a:p>
        </p:txBody>
      </p:sp>
      <p:sp>
        <p:nvSpPr>
          <p:cNvPr id="5" name="Slide Number Placeholder 4"/>
          <p:cNvSpPr>
            <a:spLocks noGrp="1"/>
          </p:cNvSpPr>
          <p:nvPr>
            <p:ph type="sldNum" sz="quarter" idx="12"/>
          </p:nvPr>
        </p:nvSpPr>
        <p:spPr>
          <a:xfrm>
            <a:off x="7924800" y="4767264"/>
            <a:ext cx="762000" cy="273844"/>
          </a:xfrm>
          <a:prstGeom prst="rect">
            <a:avLst/>
          </a:prstGeom>
        </p:spPr>
        <p:txBody>
          <a:bodyPr/>
          <a:lstStyle/>
          <a:p>
            <a:fld id="{042AED99-7FB4-404E-8A97-64753DCE42EC}" type="slidenum">
              <a:rPr kumimoji="0" lang="en-US" smtClean="0"/>
              <a:pPr/>
              <a:t>7</a:t>
            </a:fld>
            <a:endParaRPr kumimoji="0" lang="en-US" dirty="0"/>
          </a:p>
        </p:txBody>
      </p:sp>
    </p:spTree>
    <p:extLst>
      <p:ext uri="{BB962C8B-B14F-4D97-AF65-F5344CB8AC3E}">
        <p14:creationId xmlns:p14="http://schemas.microsoft.com/office/powerpoint/2010/main" val="2499960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Funding</a:t>
            </a:r>
            <a:endParaRPr lang="en-GB" b="1" dirty="0"/>
          </a:p>
        </p:txBody>
      </p:sp>
      <p:sp>
        <p:nvSpPr>
          <p:cNvPr id="3" name="Content Placeholder 2"/>
          <p:cNvSpPr>
            <a:spLocks noGrp="1"/>
          </p:cNvSpPr>
          <p:nvPr>
            <p:ph idx="1"/>
          </p:nvPr>
        </p:nvSpPr>
        <p:spPr/>
        <p:txBody>
          <a:bodyPr>
            <a:normAutofit fontScale="70000" lnSpcReduction="20000"/>
          </a:bodyPr>
          <a:lstStyle/>
          <a:p>
            <a:r>
              <a:rPr lang="en-GB" b="1" dirty="0" smtClean="0">
                <a:solidFill>
                  <a:srgbClr val="00B050"/>
                </a:solidFill>
              </a:rPr>
              <a:t>President’s Doctoral Scholar Awards </a:t>
            </a:r>
            <a:endParaRPr lang="en-GB" b="1" dirty="0" smtClean="0">
              <a:solidFill>
                <a:srgbClr val="00B050"/>
              </a:solidFill>
            </a:endParaRPr>
          </a:p>
          <a:p>
            <a:pPr marL="360363" indent="0">
              <a:buNone/>
            </a:pPr>
            <a:r>
              <a:rPr lang="en-GB" dirty="0" smtClean="0"/>
              <a:t>(Overseas </a:t>
            </a:r>
            <a:r>
              <a:rPr lang="en-GB" dirty="0" smtClean="0"/>
              <a:t>and </a:t>
            </a:r>
            <a:r>
              <a:rPr lang="en-GB" dirty="0" smtClean="0"/>
              <a:t>Home/EU</a:t>
            </a:r>
            <a:r>
              <a:rPr lang="en-GB" dirty="0" smtClean="0"/>
              <a:t>), funded by the University</a:t>
            </a:r>
          </a:p>
          <a:p>
            <a:r>
              <a:rPr lang="en-GB" b="1" dirty="0" smtClean="0">
                <a:solidFill>
                  <a:srgbClr val="00B050"/>
                </a:solidFill>
              </a:rPr>
              <a:t>North West Consortium Doctoral Training Partnership</a:t>
            </a:r>
            <a:r>
              <a:rPr lang="en-GB" dirty="0" smtClean="0"/>
              <a:t> </a:t>
            </a:r>
            <a:endParaRPr lang="en-GB" dirty="0" smtClean="0"/>
          </a:p>
          <a:p>
            <a:pPr marL="360363" indent="0">
              <a:buNone/>
            </a:pPr>
            <a:r>
              <a:rPr lang="en-GB" dirty="0" smtClean="0"/>
              <a:t>(Home/EU </a:t>
            </a:r>
            <a:r>
              <a:rPr lang="en-GB" dirty="0" smtClean="0"/>
              <a:t>only), funded by AHRC</a:t>
            </a:r>
            <a:endParaRPr lang="en-GB" dirty="0" smtClean="0">
              <a:solidFill>
                <a:srgbClr val="FF0000"/>
              </a:solidFill>
            </a:endParaRPr>
          </a:p>
          <a:p>
            <a:r>
              <a:rPr lang="en-GB" b="1" dirty="0" smtClean="0">
                <a:solidFill>
                  <a:srgbClr val="00B050"/>
                </a:solidFill>
              </a:rPr>
              <a:t>North West Doctoral Training Centre </a:t>
            </a:r>
            <a:endParaRPr lang="en-GB" b="1" dirty="0" smtClean="0">
              <a:solidFill>
                <a:srgbClr val="00B050"/>
              </a:solidFill>
            </a:endParaRPr>
          </a:p>
          <a:p>
            <a:pPr marL="360363" indent="0">
              <a:buNone/>
            </a:pPr>
            <a:r>
              <a:rPr lang="en-GB" dirty="0" smtClean="0"/>
              <a:t>(Home/EU </a:t>
            </a:r>
            <a:r>
              <a:rPr lang="en-GB" dirty="0" smtClean="0"/>
              <a:t>only), funded by ESRC</a:t>
            </a:r>
            <a:endParaRPr lang="en-GB" dirty="0" smtClean="0">
              <a:solidFill>
                <a:srgbClr val="FF0000"/>
              </a:solidFill>
            </a:endParaRPr>
          </a:p>
          <a:p>
            <a:r>
              <a:rPr lang="en-GB" b="1" dirty="0" smtClean="0">
                <a:solidFill>
                  <a:srgbClr val="00B050"/>
                </a:solidFill>
              </a:rPr>
              <a:t>Centre for East European Language Based Areas Studies</a:t>
            </a:r>
            <a:r>
              <a:rPr lang="en-GB" b="1" dirty="0" smtClean="0"/>
              <a:t> </a:t>
            </a:r>
            <a:endParaRPr lang="en-GB" b="1" dirty="0" smtClean="0"/>
          </a:p>
          <a:p>
            <a:pPr marL="360363" indent="0">
              <a:buNone/>
            </a:pPr>
            <a:r>
              <a:rPr lang="en-GB" dirty="0" smtClean="0"/>
              <a:t>(Home/EU </a:t>
            </a:r>
            <a:r>
              <a:rPr lang="en-GB" dirty="0" smtClean="0"/>
              <a:t>only), funded by AHRC </a:t>
            </a:r>
            <a:endParaRPr lang="en-GB" dirty="0" smtClean="0">
              <a:solidFill>
                <a:srgbClr val="FF0000"/>
              </a:solidFill>
            </a:endParaRPr>
          </a:p>
          <a:p>
            <a:r>
              <a:rPr lang="en-GB" b="1" dirty="0" smtClean="0">
                <a:solidFill>
                  <a:srgbClr val="00B050"/>
                </a:solidFill>
              </a:rPr>
              <a:t>Engineering and Physical Sciences Research Council </a:t>
            </a:r>
            <a:endParaRPr lang="en-GB" b="1" dirty="0" smtClean="0">
              <a:solidFill>
                <a:srgbClr val="00B050"/>
              </a:solidFill>
            </a:endParaRPr>
          </a:p>
          <a:p>
            <a:pPr marL="360363" indent="0">
              <a:buNone/>
            </a:pPr>
            <a:r>
              <a:rPr lang="en-GB" dirty="0" smtClean="0"/>
              <a:t>(Home/EU </a:t>
            </a:r>
            <a:r>
              <a:rPr lang="en-GB" dirty="0" smtClean="0"/>
              <a:t>only)</a:t>
            </a:r>
          </a:p>
          <a:p>
            <a:pPr marL="0" indent="0">
              <a:buNone/>
            </a:pPr>
            <a:endParaRPr lang="en-GB" b="1" dirty="0" smtClean="0"/>
          </a:p>
          <a:p>
            <a:endParaRPr lang="en-GB" dirty="0" smtClean="0"/>
          </a:p>
        </p:txBody>
      </p:sp>
    </p:spTree>
    <p:extLst>
      <p:ext uri="{BB962C8B-B14F-4D97-AF65-F5344CB8AC3E}">
        <p14:creationId xmlns:p14="http://schemas.microsoft.com/office/powerpoint/2010/main" val="6708806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Funding</a:t>
            </a:r>
            <a:endParaRPr lang="en-GB" b="1" dirty="0"/>
          </a:p>
        </p:txBody>
      </p:sp>
      <p:sp>
        <p:nvSpPr>
          <p:cNvPr id="3" name="Content Placeholder 2"/>
          <p:cNvSpPr>
            <a:spLocks noGrp="1"/>
          </p:cNvSpPr>
          <p:nvPr>
            <p:ph idx="1"/>
          </p:nvPr>
        </p:nvSpPr>
        <p:spPr/>
        <p:txBody>
          <a:bodyPr>
            <a:normAutofit fontScale="85000" lnSpcReduction="20000"/>
          </a:bodyPr>
          <a:lstStyle/>
          <a:p>
            <a:r>
              <a:rPr lang="en-GB" b="1" dirty="0" smtClean="0">
                <a:solidFill>
                  <a:srgbClr val="00B050"/>
                </a:solidFill>
              </a:rPr>
              <a:t>SALC Graduate Scholarships </a:t>
            </a:r>
          </a:p>
          <a:p>
            <a:r>
              <a:rPr lang="en-GB" b="1" dirty="0" smtClean="0">
                <a:solidFill>
                  <a:srgbClr val="00B050"/>
                </a:solidFill>
              </a:rPr>
              <a:t>Subject-specific</a:t>
            </a:r>
            <a:r>
              <a:rPr lang="en-GB" dirty="0" smtClean="0"/>
              <a:t> studentships and bursaries</a:t>
            </a:r>
          </a:p>
          <a:p>
            <a:r>
              <a:rPr lang="en-GB" dirty="0" smtClean="0"/>
              <a:t>Faculty </a:t>
            </a:r>
            <a:r>
              <a:rPr lang="en-GB" b="1" dirty="0" smtClean="0">
                <a:solidFill>
                  <a:srgbClr val="00B050"/>
                </a:solidFill>
              </a:rPr>
              <a:t>Alumni Scholarship</a:t>
            </a:r>
          </a:p>
          <a:p>
            <a:endParaRPr lang="en-GB" b="1" dirty="0" smtClean="0"/>
          </a:p>
          <a:p>
            <a:r>
              <a:rPr lang="en-GB" dirty="0" smtClean="0"/>
              <a:t>Please check our funding website regularly for up-to-date information: </a:t>
            </a:r>
            <a:r>
              <a:rPr lang="en-GB" dirty="0">
                <a:hlinkClick r:id="rId2"/>
              </a:rPr>
              <a:t>http://www.alc.manchester.ac.uk/study</a:t>
            </a:r>
            <a:r>
              <a:rPr lang="en-GB" dirty="0" smtClean="0">
                <a:hlinkClick r:id="rId2"/>
              </a:rPr>
              <a:t>/</a:t>
            </a:r>
          </a:p>
          <a:p>
            <a:pPr marL="360363" indent="0">
              <a:buNone/>
            </a:pPr>
            <a:r>
              <a:rPr lang="en-GB" dirty="0" smtClean="0">
                <a:hlinkClick r:id="rId2"/>
              </a:rPr>
              <a:t>postgraduate-research/opportunities/</a:t>
            </a:r>
            <a:r>
              <a:rPr lang="en-GB" dirty="0" smtClean="0"/>
              <a:t> </a:t>
            </a:r>
            <a:endParaRPr lang="en-GB" dirty="0"/>
          </a:p>
        </p:txBody>
      </p:sp>
    </p:spTree>
    <p:extLst>
      <p:ext uri="{BB962C8B-B14F-4D97-AF65-F5344CB8AC3E}">
        <p14:creationId xmlns:p14="http://schemas.microsoft.com/office/powerpoint/2010/main" val="13819043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5418</TotalTime>
  <Words>651</Words>
  <Application>Microsoft Office PowerPoint</Application>
  <PresentationFormat>On-screen Show (16:9)</PresentationFormat>
  <Paragraphs>90</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Postgraduate Research in  the School of Arts, Languages and Cultures  </vt:lpstr>
      <vt:lpstr>Supervisory Expertise</vt:lpstr>
      <vt:lpstr>Supervisory Expertise</vt:lpstr>
      <vt:lpstr>Examples of PG research projects</vt:lpstr>
      <vt:lpstr>Examples of PG research projects</vt:lpstr>
      <vt:lpstr>Excellent Supervision and Support</vt:lpstr>
      <vt:lpstr>Types of PhD</vt:lpstr>
      <vt:lpstr>Funding</vt:lpstr>
      <vt:lpstr>Funding</vt:lpstr>
      <vt:lpstr>In-Programme Support</vt:lpstr>
      <vt:lpstr>How to apply (Online)</vt:lpstr>
      <vt:lpstr>Research Proposal</vt:lpstr>
      <vt:lpstr>Further questions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SCHOOL OF LANGUAGES, LINGUISTICS AND CULTURES</dc:title>
  <dc:creator>YGWKS01</dc:creator>
  <cp:lastModifiedBy>Rachel Corbishley</cp:lastModifiedBy>
  <cp:revision>142</cp:revision>
  <dcterms:created xsi:type="dcterms:W3CDTF">2011-09-18T18:07:04Z</dcterms:created>
  <dcterms:modified xsi:type="dcterms:W3CDTF">2017-10-24T10:46:15Z</dcterms:modified>
</cp:coreProperties>
</file>