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63"/>
  </p:notesMasterIdLst>
  <p:handoutMasterIdLst>
    <p:handoutMasterId r:id="rId64"/>
  </p:handoutMasterIdLst>
  <p:sldIdLst>
    <p:sldId id="256" r:id="rId2"/>
    <p:sldId id="632" r:id="rId3"/>
    <p:sldId id="591" r:id="rId4"/>
    <p:sldId id="385" r:id="rId5"/>
    <p:sldId id="464" r:id="rId6"/>
    <p:sldId id="569" r:id="rId7"/>
    <p:sldId id="520" r:id="rId8"/>
    <p:sldId id="634" r:id="rId9"/>
    <p:sldId id="570" r:id="rId10"/>
    <p:sldId id="571" r:id="rId11"/>
    <p:sldId id="572" r:id="rId12"/>
    <p:sldId id="573" r:id="rId13"/>
    <p:sldId id="558" r:id="rId14"/>
    <p:sldId id="518" r:id="rId15"/>
    <p:sldId id="581" r:id="rId16"/>
    <p:sldId id="582" r:id="rId17"/>
    <p:sldId id="567" r:id="rId18"/>
    <p:sldId id="583" r:id="rId19"/>
    <p:sldId id="584" r:id="rId20"/>
    <p:sldId id="587" r:id="rId21"/>
    <p:sldId id="586" r:id="rId22"/>
    <p:sldId id="588" r:id="rId23"/>
    <p:sldId id="589" r:id="rId24"/>
    <p:sldId id="590" r:id="rId25"/>
    <p:sldId id="592" r:id="rId26"/>
    <p:sldId id="593" r:id="rId27"/>
    <p:sldId id="594" r:id="rId28"/>
    <p:sldId id="595" r:id="rId29"/>
    <p:sldId id="596" r:id="rId30"/>
    <p:sldId id="597" r:id="rId31"/>
    <p:sldId id="598" r:id="rId32"/>
    <p:sldId id="599" r:id="rId33"/>
    <p:sldId id="600" r:id="rId34"/>
    <p:sldId id="601" r:id="rId35"/>
    <p:sldId id="602" r:id="rId36"/>
    <p:sldId id="604" r:id="rId37"/>
    <p:sldId id="609" r:id="rId38"/>
    <p:sldId id="610" r:id="rId39"/>
    <p:sldId id="611" r:id="rId40"/>
    <p:sldId id="612" r:id="rId41"/>
    <p:sldId id="613" r:id="rId42"/>
    <p:sldId id="615" r:id="rId43"/>
    <p:sldId id="616" r:id="rId44"/>
    <p:sldId id="617" r:id="rId45"/>
    <p:sldId id="618" r:id="rId46"/>
    <p:sldId id="619" r:id="rId47"/>
    <p:sldId id="625" r:id="rId48"/>
    <p:sldId id="626" r:id="rId49"/>
    <p:sldId id="622" r:id="rId50"/>
    <p:sldId id="627" r:id="rId51"/>
    <p:sldId id="628" r:id="rId52"/>
    <p:sldId id="633" r:id="rId53"/>
    <p:sldId id="623" r:id="rId54"/>
    <p:sldId id="556" r:id="rId55"/>
    <p:sldId id="629" r:id="rId56"/>
    <p:sldId id="630" r:id="rId57"/>
    <p:sldId id="631" r:id="rId58"/>
    <p:sldId id="603" r:id="rId59"/>
    <p:sldId id="624" r:id="rId60"/>
    <p:sldId id="606" r:id="rId61"/>
    <p:sldId id="607" r:id="rId6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FF00"/>
    <a:srgbClr val="CC33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28" autoAdjust="0"/>
  </p:normalViewPr>
  <p:slideViewPr>
    <p:cSldViewPr>
      <p:cViewPr>
        <p:scale>
          <a:sx n="80" d="100"/>
          <a:sy n="80" d="100"/>
        </p:scale>
        <p:origin x="-1522" y="-1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0F9C9B31-F3FF-4F87-94E8-83D61B3D96F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2304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8B43CE3B-3DF6-43CC-AEC9-B6D4E699C3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1953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EFC74462-17EB-4799-A02A-C1960ADC27E5}" type="slidenum">
              <a:rPr lang="en-US" altLang="en-US">
                <a:latin typeface="Arial" charset="0"/>
              </a:rPr>
              <a:pPr eaLnBrk="1" hangingPunct="1"/>
              <a:t>1</a:t>
            </a:fld>
            <a:endParaRPr lang="en-US" altLang="en-US">
              <a:latin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2645CAA8-9B53-4B19-9CC1-ECACFE1EFF1C}" type="slidenum">
              <a:rPr lang="en-US" altLang="en-US">
                <a:latin typeface="Arial" charset="0"/>
              </a:rPr>
              <a:pPr eaLnBrk="1" hangingPunct="1"/>
              <a:t>10</a:t>
            </a:fld>
            <a:endParaRPr lang="en-US" altLang="en-US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2645CAA8-9B53-4B19-9CC1-ECACFE1EFF1C}" type="slidenum">
              <a:rPr lang="en-US" altLang="en-US">
                <a:latin typeface="Arial" charset="0"/>
              </a:rPr>
              <a:pPr eaLnBrk="1" hangingPunct="1"/>
              <a:t>11</a:t>
            </a:fld>
            <a:endParaRPr lang="en-US" altLang="en-US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2645CAA8-9B53-4B19-9CC1-ECACFE1EFF1C}" type="slidenum">
              <a:rPr lang="en-US" altLang="en-US">
                <a:latin typeface="Arial" charset="0"/>
              </a:rPr>
              <a:pPr eaLnBrk="1" hangingPunct="1"/>
              <a:t>12</a:t>
            </a:fld>
            <a:endParaRPr lang="en-US" altLang="en-US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2645CAA8-9B53-4B19-9CC1-ECACFE1EFF1C}" type="slidenum">
              <a:rPr lang="en-US" altLang="en-US">
                <a:latin typeface="Arial" charset="0"/>
              </a:rPr>
              <a:pPr eaLnBrk="1" hangingPunct="1"/>
              <a:t>14</a:t>
            </a:fld>
            <a:endParaRPr lang="en-US" altLang="en-US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2645CAA8-9B53-4B19-9CC1-ECACFE1EFF1C}" type="slidenum">
              <a:rPr lang="en-US" altLang="en-US">
                <a:latin typeface="Arial" charset="0"/>
              </a:rPr>
              <a:pPr eaLnBrk="1" hangingPunct="1"/>
              <a:t>15</a:t>
            </a:fld>
            <a:endParaRPr lang="en-US" altLang="en-US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2645CAA8-9B53-4B19-9CC1-ECACFE1EFF1C}" type="slidenum">
              <a:rPr lang="en-US" altLang="en-US">
                <a:latin typeface="Arial" charset="0"/>
              </a:rPr>
              <a:pPr eaLnBrk="1" hangingPunct="1"/>
              <a:t>16</a:t>
            </a:fld>
            <a:endParaRPr lang="en-US" altLang="en-US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745DE3E-FE6A-4DEF-AE39-7A7D329A5D23}" type="slidenum">
              <a:rPr lang="en-US" altLang="en-US">
                <a:latin typeface="Arial" charset="0"/>
              </a:rPr>
              <a:pPr eaLnBrk="1" hangingPunct="1"/>
              <a:t>25</a:t>
            </a:fld>
            <a:endParaRPr lang="en-US" altLang="en-US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F65DAF0-50DE-46E6-B00A-16CEB0BAD11F}" type="slidenum">
              <a:rPr lang="en-US" altLang="en-US" smtClean="0"/>
              <a:pPr eaLnBrk="1" hangingPunct="1">
                <a:spcBef>
                  <a:spcPct val="0"/>
                </a:spcBef>
              </a:pPr>
              <a:t>26</a:t>
            </a:fld>
            <a:endParaRPr lang="en-US" alt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58315F9-DC18-4377-B521-4C82EBA58BB3}" type="slidenum">
              <a:rPr lang="en-US" altLang="en-US" smtClean="0"/>
              <a:pPr eaLnBrk="1" hangingPunct="1">
                <a:spcBef>
                  <a:spcPct val="0"/>
                </a:spcBef>
              </a:pPr>
              <a:t>27</a:t>
            </a:fld>
            <a:endParaRPr lang="en-US" alt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CA09AD-3A3E-4CA3-9C23-44FD46A86210}" type="slidenum">
              <a:rPr lang="en-US" altLang="en-US" smtClean="0"/>
              <a:pPr eaLnBrk="1" hangingPunct="1">
                <a:spcBef>
                  <a:spcPct val="0"/>
                </a:spcBef>
              </a:pPr>
              <a:t>28</a:t>
            </a:fld>
            <a:endParaRPr lang="en-US" alt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745DE3E-FE6A-4DEF-AE39-7A7D329A5D23}" type="slidenum">
              <a:rPr lang="en-US" altLang="en-US">
                <a:latin typeface="Arial" charset="0"/>
              </a:rPr>
              <a:pPr eaLnBrk="1" hangingPunct="1"/>
              <a:t>2</a:t>
            </a:fld>
            <a:endParaRPr lang="en-US" altLang="en-US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59FB3E5-8B5F-4B12-9C00-91DFAEC83B60}" type="slidenum">
              <a:rPr lang="en-US" altLang="en-US" smtClean="0"/>
              <a:pPr eaLnBrk="1" hangingPunct="1">
                <a:spcBef>
                  <a:spcPct val="0"/>
                </a:spcBef>
              </a:pPr>
              <a:t>29</a:t>
            </a:fld>
            <a:endParaRPr lang="en-US" alt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D194824-1173-4DD5-82FC-42CC5C04374A}" type="slidenum">
              <a:rPr lang="en-US" altLang="en-US" smtClean="0"/>
              <a:pPr eaLnBrk="1" hangingPunct="1">
                <a:spcBef>
                  <a:spcPct val="0"/>
                </a:spcBef>
              </a:pPr>
              <a:t>30</a:t>
            </a:fld>
            <a:endParaRPr lang="en-US" alt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07B0025-6753-421D-B8BE-63876F5C67A4}" type="slidenum">
              <a:rPr lang="en-US" altLang="en-US" smtClean="0"/>
              <a:pPr eaLnBrk="1" hangingPunct="1">
                <a:spcBef>
                  <a:spcPct val="0"/>
                </a:spcBef>
              </a:pPr>
              <a:t>31</a:t>
            </a:fld>
            <a:endParaRPr lang="en-US" alt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7BDD011-501C-4B83-8F90-AB4E027E13A2}" type="slidenum">
              <a:rPr lang="en-US" altLang="en-US" smtClean="0"/>
              <a:pPr eaLnBrk="1" hangingPunct="1">
                <a:spcBef>
                  <a:spcPct val="0"/>
                </a:spcBef>
              </a:pPr>
              <a:t>32</a:t>
            </a:fld>
            <a:endParaRPr lang="en-US" alt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66740C3-4AD4-4650-AE42-2933F6B3C321}" type="slidenum">
              <a:rPr lang="en-US" altLang="en-US" smtClean="0"/>
              <a:pPr eaLnBrk="1" hangingPunct="1">
                <a:spcBef>
                  <a:spcPct val="0"/>
                </a:spcBef>
              </a:pPr>
              <a:t>33</a:t>
            </a:fld>
            <a:endParaRPr lang="en-US" alt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A8488A9-B692-4F84-B525-2CBA189F604B}" type="slidenum">
              <a:rPr lang="en-US" altLang="en-US" smtClean="0"/>
              <a:pPr eaLnBrk="1" hangingPunct="1">
                <a:spcBef>
                  <a:spcPct val="0"/>
                </a:spcBef>
              </a:pPr>
              <a:t>34</a:t>
            </a:fld>
            <a:endParaRPr lang="en-US" alt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B9A5387-DAB3-4019-A65B-3F4A1F7CBC02}" type="slidenum">
              <a:rPr lang="en-US" altLang="en-US" smtClean="0"/>
              <a:pPr eaLnBrk="1" hangingPunct="1">
                <a:spcBef>
                  <a:spcPct val="0"/>
                </a:spcBef>
              </a:pPr>
              <a:t>35</a:t>
            </a:fld>
            <a:endParaRPr lang="en-US" alt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79FCA6F-C8A9-43AF-8DA9-3CF78379ACAB}" type="slidenum">
              <a:rPr lang="en-US" altLang="en-US" smtClean="0"/>
              <a:pPr eaLnBrk="1" hangingPunct="1">
                <a:spcBef>
                  <a:spcPct val="0"/>
                </a:spcBef>
              </a:pPr>
              <a:t>36</a:t>
            </a:fld>
            <a:endParaRPr lang="en-US" alt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A7EB640-7233-4ADA-9511-11CFE3424D25}" type="slidenum">
              <a:rPr lang="en-US" altLang="en-US" smtClean="0"/>
              <a:pPr eaLnBrk="1" hangingPunct="1">
                <a:spcBef>
                  <a:spcPct val="0"/>
                </a:spcBef>
              </a:pPr>
              <a:t>37</a:t>
            </a:fld>
            <a:endParaRPr lang="en-US" alt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5FB8DE3-B403-4354-BE8F-BF4B955E0655}" type="slidenum">
              <a:rPr lang="en-US" altLang="en-US" smtClean="0"/>
              <a:pPr eaLnBrk="1" hangingPunct="1">
                <a:spcBef>
                  <a:spcPct val="0"/>
                </a:spcBef>
              </a:pPr>
              <a:t>38</a:t>
            </a:fld>
            <a:endParaRPr lang="en-US" alt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745DE3E-FE6A-4DEF-AE39-7A7D329A5D23}" type="slidenum">
              <a:rPr lang="en-US" altLang="en-US">
                <a:latin typeface="Arial" charset="0"/>
              </a:rPr>
              <a:pPr eaLnBrk="1" hangingPunct="1"/>
              <a:t>3</a:t>
            </a:fld>
            <a:endParaRPr lang="en-US" altLang="en-US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6029B8A-449E-4CEE-9DC5-F1D90AB0B2BD}" type="slidenum">
              <a:rPr lang="en-US" altLang="en-US" smtClean="0"/>
              <a:pPr eaLnBrk="1" hangingPunct="1">
                <a:spcBef>
                  <a:spcPct val="0"/>
                </a:spcBef>
              </a:pPr>
              <a:t>39</a:t>
            </a:fld>
            <a:endParaRPr lang="en-US" alt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9F994C2-FA43-4E7D-8016-E9304E087D8C}" type="slidenum">
              <a:rPr lang="en-US" altLang="en-US" smtClean="0"/>
              <a:pPr eaLnBrk="1" hangingPunct="1">
                <a:spcBef>
                  <a:spcPct val="0"/>
                </a:spcBef>
              </a:pPr>
              <a:t>40</a:t>
            </a:fld>
            <a:endParaRPr lang="en-US" alt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F16B03F-34CC-4B0D-AA2A-500732D0E04E}" type="slidenum">
              <a:rPr lang="en-US" altLang="en-US" smtClean="0"/>
              <a:pPr eaLnBrk="1" hangingPunct="1">
                <a:spcBef>
                  <a:spcPct val="0"/>
                </a:spcBef>
              </a:pPr>
              <a:t>41</a:t>
            </a:fld>
            <a:endParaRPr lang="en-US" alt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3E1B464-D4A7-4264-888D-5C8273047EFF}" type="slidenum">
              <a:rPr lang="en-US" altLang="en-US" smtClean="0">
                <a:latin typeface="Arial" charset="0"/>
              </a:rPr>
              <a:pPr eaLnBrk="1" hangingPunct="1"/>
              <a:t>42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D28DC8CC-CF32-4EA8-9B77-DCFE507F74F9}" type="slidenum">
              <a:rPr lang="en-US" altLang="en-US" smtClean="0">
                <a:latin typeface="Arial" charset="0"/>
              </a:rPr>
              <a:pPr eaLnBrk="1" hangingPunct="1"/>
              <a:t>43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155431FB-D100-49E3-AC0B-74A8710CD068}" type="slidenum">
              <a:rPr lang="en-US" altLang="en-US" smtClean="0">
                <a:latin typeface="Arial" charset="0"/>
              </a:rPr>
              <a:pPr eaLnBrk="1" hangingPunct="1"/>
              <a:t>44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DC099016-9551-464C-B7E0-2444D6D64E5B}" type="slidenum">
              <a:rPr lang="en-US" altLang="en-US" smtClean="0">
                <a:latin typeface="Arial" charset="0"/>
              </a:rPr>
              <a:pPr eaLnBrk="1" hangingPunct="1"/>
              <a:t>45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8D24E2C7-267F-4A1A-884B-5567493B258E}" type="slidenum">
              <a:rPr lang="en-US" altLang="en-US" smtClean="0">
                <a:latin typeface="Arial" charset="0"/>
              </a:rPr>
              <a:pPr eaLnBrk="1" hangingPunct="1"/>
              <a:t>46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8A6C5693-9664-446B-B6B3-1FEC09768A67}" type="slidenum">
              <a:rPr lang="en-US" altLang="en-US" smtClean="0">
                <a:latin typeface="Arial" charset="0"/>
              </a:rPr>
              <a:pPr eaLnBrk="1" hangingPunct="1"/>
              <a:t>49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39E5255-A1EF-4DB9-8B92-D39B2CA1C8F4}" type="slidenum">
              <a:rPr lang="en-US" altLang="en-US" smtClean="0"/>
              <a:pPr eaLnBrk="1" hangingPunct="1">
                <a:spcBef>
                  <a:spcPct val="0"/>
                </a:spcBef>
              </a:pPr>
              <a:t>58</a:t>
            </a:fld>
            <a:endParaRPr lang="en-US" alt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745DE3E-FE6A-4DEF-AE39-7A7D329A5D23}" type="slidenum">
              <a:rPr lang="en-US" altLang="en-US">
                <a:latin typeface="Arial" charset="0"/>
              </a:rPr>
              <a:pPr eaLnBrk="1" hangingPunct="1"/>
              <a:t>4</a:t>
            </a:fld>
            <a:endParaRPr lang="en-US" altLang="en-US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895CBBB-D179-4021-B74F-BD3470001148}" type="slidenum">
              <a:rPr lang="en-US" altLang="en-US" smtClean="0"/>
              <a:pPr eaLnBrk="1" hangingPunct="1">
                <a:spcBef>
                  <a:spcPct val="0"/>
                </a:spcBef>
              </a:pPr>
              <a:t>59</a:t>
            </a:fld>
            <a:endParaRPr lang="en-US" alt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895CBBB-D179-4021-B74F-BD3470001148}" type="slidenum">
              <a:rPr lang="en-US" altLang="en-US" smtClean="0"/>
              <a:pPr eaLnBrk="1" hangingPunct="1">
                <a:spcBef>
                  <a:spcPct val="0"/>
                </a:spcBef>
              </a:pPr>
              <a:t>60</a:t>
            </a:fld>
            <a:endParaRPr lang="en-US" alt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B37E101-DD32-48CF-AA6A-C4DB8CB1B5DE}" type="slidenum">
              <a:rPr lang="en-US" altLang="en-US" smtClean="0"/>
              <a:pPr eaLnBrk="1" hangingPunct="1">
                <a:spcBef>
                  <a:spcPct val="0"/>
                </a:spcBef>
              </a:pPr>
              <a:t>61</a:t>
            </a:fld>
            <a:endParaRPr lang="en-US" alt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4F95631-6847-41CB-9ABB-1C1B2FF37505}" type="slidenum">
              <a:rPr lang="en-US" altLang="en-US">
                <a:latin typeface="Arial" charset="0"/>
              </a:rPr>
              <a:pPr eaLnBrk="1" hangingPunct="1"/>
              <a:t>5</a:t>
            </a:fld>
            <a:endParaRPr lang="en-US" altLang="en-US">
              <a:latin typeface="Arial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3972282-EA68-442B-9CEF-A1B6D2A36356}" type="slidenum">
              <a:rPr lang="en-US" altLang="en-US">
                <a:latin typeface="Arial" charset="0"/>
              </a:rPr>
              <a:pPr eaLnBrk="1" hangingPunct="1"/>
              <a:t>6</a:t>
            </a:fld>
            <a:endParaRPr lang="en-US" altLang="en-US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3972282-EA68-442B-9CEF-A1B6D2A36356}" type="slidenum">
              <a:rPr lang="en-US" altLang="en-US">
                <a:latin typeface="Arial" charset="0"/>
              </a:rPr>
              <a:pPr eaLnBrk="1" hangingPunct="1"/>
              <a:t>7</a:t>
            </a:fld>
            <a:endParaRPr lang="en-US" altLang="en-US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3972282-EA68-442B-9CEF-A1B6D2A36356}" type="slidenum">
              <a:rPr lang="en-US" altLang="en-US">
                <a:latin typeface="Arial" charset="0"/>
              </a:rPr>
              <a:pPr eaLnBrk="1" hangingPunct="1"/>
              <a:t>8</a:t>
            </a:fld>
            <a:endParaRPr lang="en-US" altLang="en-US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2645CAA8-9B53-4B19-9CC1-ECACFE1EFF1C}" type="slidenum">
              <a:rPr lang="en-US" altLang="en-US">
                <a:latin typeface="Arial" charset="0"/>
              </a:rPr>
              <a:pPr eaLnBrk="1" hangingPunct="1"/>
              <a:t>9</a:t>
            </a:fld>
            <a:endParaRPr lang="en-US" altLang="en-US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D95AE-3693-43E6-933D-BBD8DB8829B9}" type="datetimeFigureOut">
              <a:rPr lang="en-GB" altLang="en-US"/>
              <a:pPr>
                <a:defRPr/>
              </a:pPr>
              <a:t>13/06/2019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2BD7E-D0A6-4651-BB4A-BBD20B92ACD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4766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13B61-8C3B-4F19-8EDD-2FA25B01508F}" type="datetimeFigureOut">
              <a:rPr lang="en-GB" altLang="en-US"/>
              <a:pPr>
                <a:defRPr/>
              </a:pPr>
              <a:t>13/06/2019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5848C-1D1B-460F-A057-58D6F31652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34882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D8BFB-23EA-47BB-A162-616221405B54}" type="datetimeFigureOut">
              <a:rPr lang="en-GB" altLang="en-US"/>
              <a:pPr>
                <a:defRPr/>
              </a:pPr>
              <a:t>13/06/2019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EDF5C-E7A1-4985-A3B9-9BFB3B1C5AC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81829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B3C29D4-82B0-4AEA-9129-1D4E293B30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507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D0269-F58B-4292-8D16-EAD5790661E5}" type="datetimeFigureOut">
              <a:rPr lang="en-GB" altLang="en-US"/>
              <a:pPr>
                <a:defRPr/>
              </a:pPr>
              <a:t>13/06/2019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842A2-B9B7-4773-8724-97C5D99D7D3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91274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8D0EB-54DF-42BA-98E9-6F43979BE9D0}" type="datetimeFigureOut">
              <a:rPr lang="en-GB" altLang="en-US"/>
              <a:pPr>
                <a:defRPr/>
              </a:pPr>
              <a:t>13/06/2019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97CFD-1F38-4D43-ACF2-8DF5716059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5327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24980-3BE1-4033-8DF9-9C06161FC2BA}" type="datetimeFigureOut">
              <a:rPr lang="en-GB" altLang="en-US"/>
              <a:pPr>
                <a:defRPr/>
              </a:pPr>
              <a:t>13/06/2019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C50F4-C340-40F8-A88B-AC707A65091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04630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92C74-63B7-404D-86F6-A6883A6501C0}" type="datetimeFigureOut">
              <a:rPr lang="en-GB" altLang="en-US"/>
              <a:pPr>
                <a:defRPr/>
              </a:pPr>
              <a:t>13/06/2019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963C6-4A3E-420A-84A5-EB28A1E20E0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6957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CF321-0E77-48D1-9B19-3EB0A8FB557E}" type="datetimeFigureOut">
              <a:rPr lang="en-GB" altLang="en-US"/>
              <a:pPr>
                <a:defRPr/>
              </a:pPr>
              <a:t>13/06/2019</a:t>
            </a:fld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677EA-059C-4029-A989-ADD19497751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05424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9D0B9-E68D-4754-966A-AB523815E5ED}" type="datetimeFigureOut">
              <a:rPr lang="en-GB" altLang="en-US"/>
              <a:pPr>
                <a:defRPr/>
              </a:pPr>
              <a:t>13/06/2019</a:t>
            </a:fld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5E6BC-C86E-49D5-9083-B0ED8672A5D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34152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F2492-ED9B-46CC-9F52-55970A3EC860}" type="datetimeFigureOut">
              <a:rPr lang="en-GB" altLang="en-US"/>
              <a:pPr>
                <a:defRPr/>
              </a:pPr>
              <a:t>13/06/2019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E0051-CBF7-450B-8486-203BFF7810B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5760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4BA5B-84B8-46D4-A06B-ADFA2306ACE5}" type="datetimeFigureOut">
              <a:rPr lang="en-GB" altLang="en-US"/>
              <a:pPr>
                <a:defRPr/>
              </a:pPr>
              <a:t>13/06/2019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40841-D951-4475-B497-6EC1A39A192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11638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3CDE934-5F82-4333-8FD8-F52EF140244A}" type="datetimeFigureOut">
              <a:rPr lang="en-GB" altLang="en-US"/>
              <a:pPr>
                <a:defRPr/>
              </a:pPr>
              <a:t>13/06/2019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5A0231C-6237-4C06-8CCA-FCA3802F9A8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6.png"/><Relationship Id="rId4" Type="http://schemas.openxmlformats.org/officeDocument/2006/relationships/image" Target="../media/image24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17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9572" y="2348880"/>
            <a:ext cx="7772400" cy="2556818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rgbClr val="FF0000"/>
                </a:solidFill>
              </a:rPr>
              <a:t>Advanced Data Analysis in SPSS:</a:t>
            </a:r>
            <a:r>
              <a:rPr lang="en-US" altLang="en-US" sz="3200" dirty="0" smtClean="0">
                <a:solidFill>
                  <a:srgbClr val="FF0000"/>
                </a:solidFill>
              </a:rPr>
              <a:t/>
            </a:r>
            <a:br>
              <a:rPr lang="en-US" altLang="en-US" sz="3200" dirty="0" smtClean="0">
                <a:solidFill>
                  <a:srgbClr val="FF0000"/>
                </a:solidFill>
              </a:rPr>
            </a:br>
            <a:r>
              <a:rPr lang="en-US" altLang="en-US" sz="3600" dirty="0">
                <a:solidFill>
                  <a:srgbClr val="FF0000"/>
                </a:solidFill>
              </a:rPr>
              <a:t>Multiple Regression Analysis</a:t>
            </a:r>
            <a:r>
              <a:rPr lang="en-US" altLang="en-US" sz="2400" dirty="0" smtClean="0">
                <a:solidFill>
                  <a:srgbClr val="FF0000"/>
                </a:solidFill>
              </a:rPr>
              <a:t/>
            </a:r>
            <a:br>
              <a:rPr lang="en-US" altLang="en-US" sz="2400" dirty="0" smtClean="0">
                <a:solidFill>
                  <a:srgbClr val="FF0000"/>
                </a:solidFill>
              </a:rPr>
            </a:br>
            <a:r>
              <a:rPr lang="en-US" altLang="en-US" sz="2400" dirty="0" smtClean="0">
                <a:solidFill>
                  <a:srgbClr val="FF0000"/>
                </a:solidFill>
              </a:rPr>
              <a:t/>
            </a:r>
            <a:br>
              <a:rPr lang="en-US" altLang="en-US" sz="2400" dirty="0" smtClean="0">
                <a:solidFill>
                  <a:srgbClr val="FF0000"/>
                </a:solidFill>
              </a:rPr>
            </a:br>
            <a:r>
              <a:rPr lang="en-GB" sz="2400" i="1" dirty="0"/>
              <a:t>Q-Step Workshop: Preparation for </a:t>
            </a:r>
            <a:r>
              <a:rPr lang="en-GB" sz="2400" i="1" dirty="0" smtClean="0"/>
              <a:t>internships </a:t>
            </a:r>
            <a:br>
              <a:rPr lang="en-GB" sz="2400" i="1" dirty="0" smtClean="0"/>
            </a:br>
            <a:r>
              <a:rPr lang="en-GB" sz="2400" i="1" dirty="0" smtClean="0"/>
              <a:t>20</a:t>
            </a:r>
            <a:r>
              <a:rPr lang="en-GB" sz="2400" i="1" baseline="30000" dirty="0" smtClean="0"/>
              <a:t>th</a:t>
            </a:r>
            <a:r>
              <a:rPr lang="en-GB" sz="2400" i="1" dirty="0" smtClean="0"/>
              <a:t> June </a:t>
            </a:r>
            <a:r>
              <a:rPr lang="en-US" altLang="en-US" sz="2400" i="1" dirty="0" smtClean="0"/>
              <a:t>2019</a:t>
            </a:r>
            <a:r>
              <a:rPr lang="en-US" altLang="en-US" sz="2400" i="1" dirty="0" smtClean="0">
                <a:solidFill>
                  <a:srgbClr val="FF0000"/>
                </a:solidFill>
              </a:rPr>
              <a:t/>
            </a:r>
            <a:br>
              <a:rPr lang="en-US" altLang="en-US" sz="2400" i="1" dirty="0" smtClean="0">
                <a:solidFill>
                  <a:srgbClr val="FF0000"/>
                </a:solidFill>
              </a:rPr>
            </a:br>
            <a:r>
              <a:rPr lang="en-US" altLang="en-US" sz="2400" i="1" dirty="0" smtClean="0">
                <a:solidFill>
                  <a:srgbClr val="FF0000"/>
                </a:solidFill>
              </a:rPr>
              <a:t/>
            </a:r>
            <a:br>
              <a:rPr lang="en-US" altLang="en-US" sz="2400" i="1" dirty="0" smtClean="0">
                <a:solidFill>
                  <a:srgbClr val="FF0000"/>
                </a:solidFill>
              </a:rPr>
            </a:br>
            <a:r>
              <a:rPr lang="en-US" altLang="en-US" sz="2400" i="1" dirty="0" smtClean="0"/>
              <a:t>Marta Cantijoch, Q-Step Lecturer in Politics</a:t>
            </a:r>
            <a:endParaRPr lang="en-US" altLang="en-US" sz="2400" i="1" dirty="0"/>
          </a:p>
        </p:txBody>
      </p:sp>
      <p:sp>
        <p:nvSpPr>
          <p:cNvPr id="3076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2663825" y="62293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56972DD6-177C-4946-B3B4-E492D36A2AAF}" type="slidenum">
              <a:rPr lang="en-US" altLang="en-US">
                <a:solidFill>
                  <a:srgbClr val="898989"/>
                </a:solidFill>
              </a:rPr>
              <a:pPr eaLnBrk="1" hangingPunct="1"/>
              <a:t>1</a:t>
            </a:fld>
            <a:endParaRPr lang="en-US" altLang="en-US">
              <a:solidFill>
                <a:srgbClr val="898989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813"/>
          <a:stretch/>
        </p:blipFill>
        <p:spPr bwMode="auto">
          <a:xfrm>
            <a:off x="6408204" y="581021"/>
            <a:ext cx="2076450" cy="1070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25629" t="8580" r="46413" b="81953"/>
          <a:stretch/>
        </p:blipFill>
        <p:spPr bwMode="auto">
          <a:xfrm>
            <a:off x="539552" y="620688"/>
            <a:ext cx="4448274" cy="8472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0963"/>
            <a:ext cx="8470900" cy="719137"/>
          </a:xfrm>
        </p:spPr>
        <p:txBody>
          <a:bodyPr/>
          <a:lstStyle/>
          <a:p>
            <a:pPr eaLnBrk="1" hangingPunct="1"/>
            <a:r>
              <a:rPr lang="en-GB" altLang="en-US" sz="3600" dirty="0" smtClean="0">
                <a:solidFill>
                  <a:srgbClr val="FF0000"/>
                </a:solidFill>
              </a:rPr>
              <a:t>An example of a simple linear regression</a:t>
            </a:r>
          </a:p>
        </p:txBody>
      </p:sp>
      <p:sp>
        <p:nvSpPr>
          <p:cNvPr id="8195" name="5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3E62E56-36E3-413A-BB71-2F7790C4AF89}" type="slidenum">
              <a:rPr lang="en-US" altLang="en-US">
                <a:solidFill>
                  <a:srgbClr val="898989"/>
                </a:solidFill>
              </a:rPr>
              <a:pPr eaLnBrk="1" hangingPunct="1"/>
              <a:t>10</a:t>
            </a:fld>
            <a:endParaRPr lang="en-US" altLang="en-US">
              <a:solidFill>
                <a:srgbClr val="898989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76600" y="2079835"/>
            <a:ext cx="3775620" cy="3024336"/>
            <a:chOff x="2308548" y="3140968"/>
            <a:chExt cx="3775620" cy="3024336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2627784" y="5733256"/>
              <a:ext cx="3384376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2627784" y="3212976"/>
              <a:ext cx="0" cy="252028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652120" y="5702420"/>
              <a:ext cx="432048" cy="390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chemeClr val="tx1"/>
                  </a:solidFill>
                </a:rPr>
                <a:t>+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55776" y="5625156"/>
              <a:ext cx="432048" cy="540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000" dirty="0" smtClean="0">
                  <a:solidFill>
                    <a:schemeClr val="tx1"/>
                  </a:solidFill>
                </a:rPr>
                <a:t>-</a:t>
              </a:r>
              <a:endParaRPr lang="en-GB" sz="3000" dirty="0">
                <a:solidFill>
                  <a:schemeClr val="tx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08548" y="5356521"/>
              <a:ext cx="432048" cy="540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000" dirty="0" smtClean="0">
                  <a:solidFill>
                    <a:schemeClr val="tx1"/>
                  </a:solidFill>
                </a:rPr>
                <a:t>-</a:t>
              </a:r>
              <a:endParaRPr lang="en-GB" sz="3000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08548" y="3140968"/>
              <a:ext cx="432048" cy="390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chemeClr val="tx1"/>
                  </a:solidFill>
                </a:rPr>
                <a:t>+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" name="Straight Connector 2"/>
          <p:cNvCxnSpPr/>
          <p:nvPr/>
        </p:nvCxnSpPr>
        <p:spPr>
          <a:xfrm flipV="1">
            <a:off x="2776600" y="2919953"/>
            <a:ext cx="3199556" cy="12651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iamond 3"/>
          <p:cNvSpPr/>
          <p:nvPr/>
        </p:nvSpPr>
        <p:spPr>
          <a:xfrm>
            <a:off x="3868996" y="3042039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iamond 16"/>
          <p:cNvSpPr/>
          <p:nvPr/>
        </p:nvSpPr>
        <p:spPr>
          <a:xfrm>
            <a:off x="3714128" y="3928026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iamond 17"/>
          <p:cNvSpPr/>
          <p:nvPr/>
        </p:nvSpPr>
        <p:spPr>
          <a:xfrm>
            <a:off x="4031014" y="3259372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Diamond 18"/>
          <p:cNvSpPr/>
          <p:nvPr/>
        </p:nvSpPr>
        <p:spPr>
          <a:xfrm>
            <a:off x="4317746" y="3061703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iamond 19"/>
          <p:cNvSpPr/>
          <p:nvPr/>
        </p:nvSpPr>
        <p:spPr>
          <a:xfrm>
            <a:off x="4534337" y="3357977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iamond 20"/>
          <p:cNvSpPr/>
          <p:nvPr/>
        </p:nvSpPr>
        <p:spPr>
          <a:xfrm>
            <a:off x="4237904" y="3883705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iamond 21"/>
          <p:cNvSpPr/>
          <p:nvPr/>
        </p:nvSpPr>
        <p:spPr>
          <a:xfrm>
            <a:off x="4468032" y="2811941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Diamond 22"/>
          <p:cNvSpPr/>
          <p:nvPr/>
        </p:nvSpPr>
        <p:spPr>
          <a:xfrm>
            <a:off x="4308712" y="3688703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Diamond 23"/>
          <p:cNvSpPr/>
          <p:nvPr/>
        </p:nvSpPr>
        <p:spPr>
          <a:xfrm>
            <a:off x="4710707" y="3661775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Diamond 24"/>
          <p:cNvSpPr/>
          <p:nvPr/>
        </p:nvSpPr>
        <p:spPr>
          <a:xfrm>
            <a:off x="4967174" y="3785251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Diamond 25"/>
          <p:cNvSpPr/>
          <p:nvPr/>
        </p:nvSpPr>
        <p:spPr>
          <a:xfrm>
            <a:off x="4842030" y="3443542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Diamond 26"/>
          <p:cNvSpPr/>
          <p:nvPr/>
        </p:nvSpPr>
        <p:spPr>
          <a:xfrm>
            <a:off x="4927446" y="3025788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Diamond 27"/>
          <p:cNvSpPr/>
          <p:nvPr/>
        </p:nvSpPr>
        <p:spPr>
          <a:xfrm>
            <a:off x="5346086" y="3742163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Diamond 28"/>
          <p:cNvSpPr/>
          <p:nvPr/>
        </p:nvSpPr>
        <p:spPr>
          <a:xfrm>
            <a:off x="4927446" y="2797023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iamond 29"/>
          <p:cNvSpPr/>
          <p:nvPr/>
        </p:nvSpPr>
        <p:spPr>
          <a:xfrm>
            <a:off x="4167095" y="3439790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Diamond 30"/>
          <p:cNvSpPr/>
          <p:nvPr/>
        </p:nvSpPr>
        <p:spPr>
          <a:xfrm>
            <a:off x="3977008" y="3785251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Diamond 31"/>
          <p:cNvSpPr/>
          <p:nvPr/>
        </p:nvSpPr>
        <p:spPr>
          <a:xfrm>
            <a:off x="5144990" y="2600908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Diamond 32"/>
          <p:cNvSpPr/>
          <p:nvPr/>
        </p:nvSpPr>
        <p:spPr>
          <a:xfrm>
            <a:off x="5164446" y="3439790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Diamond 33"/>
          <p:cNvSpPr/>
          <p:nvPr/>
        </p:nvSpPr>
        <p:spPr>
          <a:xfrm>
            <a:off x="4666493" y="3089399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Diamond 34"/>
          <p:cNvSpPr/>
          <p:nvPr/>
        </p:nvSpPr>
        <p:spPr>
          <a:xfrm>
            <a:off x="3712641" y="3417161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Diamond 35"/>
          <p:cNvSpPr/>
          <p:nvPr/>
        </p:nvSpPr>
        <p:spPr>
          <a:xfrm>
            <a:off x="5454098" y="3331778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Diamond 36"/>
          <p:cNvSpPr/>
          <p:nvPr/>
        </p:nvSpPr>
        <p:spPr>
          <a:xfrm>
            <a:off x="5259656" y="2953691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6192180" y="2865947"/>
            <a:ext cx="205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 =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 + </a:t>
            </a:r>
            <a:r>
              <a:rPr lang="en-GB" dirty="0" err="1" smtClean="0"/>
              <a:t>bX</a:t>
            </a:r>
            <a:endParaRPr lang="en-GB" dirty="0"/>
          </a:p>
        </p:txBody>
      </p:sp>
      <p:sp>
        <p:nvSpPr>
          <p:cNvPr id="41" name="Oval 40"/>
          <p:cNvSpPr/>
          <p:nvPr/>
        </p:nvSpPr>
        <p:spPr>
          <a:xfrm>
            <a:off x="2992624" y="3933056"/>
            <a:ext cx="247228" cy="2473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647564" y="4602678"/>
            <a:ext cx="17281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 smtClean="0">
                <a:solidFill>
                  <a:srgbClr val="FF0000"/>
                </a:solidFill>
              </a:rPr>
              <a:t>This is a, the constant or intercept. It’s the value of Y when X is 0.</a:t>
            </a:r>
            <a:endParaRPr lang="en-GB" sz="2000" i="1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2303748" y="4185085"/>
            <a:ext cx="688876" cy="5590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71700" y="3087215"/>
            <a:ext cx="1512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Corruption Perception </a:t>
            </a:r>
          </a:p>
          <a:p>
            <a:r>
              <a:rPr lang="en-GB" sz="1400" i="1" dirty="0" smtClean="0"/>
              <a:t>Index </a:t>
            </a:r>
            <a:r>
              <a:rPr lang="en-GB" sz="14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(Y)</a:t>
            </a:r>
            <a:endParaRPr lang="en-GB" sz="1400" i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51920" y="4744131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Rating of Democracy (X)</a:t>
            </a:r>
            <a:endParaRPr lang="en-GB" sz="1400" i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3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0963"/>
            <a:ext cx="8470900" cy="719137"/>
          </a:xfrm>
        </p:spPr>
        <p:txBody>
          <a:bodyPr/>
          <a:lstStyle/>
          <a:p>
            <a:pPr eaLnBrk="1" hangingPunct="1"/>
            <a:r>
              <a:rPr lang="en-GB" altLang="en-US" sz="3600" dirty="0" smtClean="0">
                <a:solidFill>
                  <a:srgbClr val="FF0000"/>
                </a:solidFill>
              </a:rPr>
              <a:t>An example of a simple linear regression</a:t>
            </a:r>
          </a:p>
        </p:txBody>
      </p:sp>
      <p:sp>
        <p:nvSpPr>
          <p:cNvPr id="8195" name="5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3E62E56-36E3-413A-BB71-2F7790C4AF89}" type="slidenum">
              <a:rPr lang="en-US" altLang="en-US">
                <a:solidFill>
                  <a:srgbClr val="898989"/>
                </a:solidFill>
              </a:rPr>
              <a:pPr eaLnBrk="1" hangingPunct="1"/>
              <a:t>11</a:t>
            </a:fld>
            <a:endParaRPr lang="en-US" altLang="en-US">
              <a:solidFill>
                <a:srgbClr val="898989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76600" y="2079835"/>
            <a:ext cx="3775620" cy="3024336"/>
            <a:chOff x="2308548" y="3140968"/>
            <a:chExt cx="3775620" cy="3024336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2627784" y="5733256"/>
              <a:ext cx="3384376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2627784" y="3212976"/>
              <a:ext cx="0" cy="252028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652120" y="5702420"/>
              <a:ext cx="432048" cy="390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chemeClr val="tx1"/>
                  </a:solidFill>
                </a:rPr>
                <a:t>+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55776" y="5625156"/>
              <a:ext cx="432048" cy="540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000" dirty="0" smtClean="0">
                  <a:solidFill>
                    <a:schemeClr val="tx1"/>
                  </a:solidFill>
                </a:rPr>
                <a:t>-</a:t>
              </a:r>
              <a:endParaRPr lang="en-GB" sz="3000" dirty="0">
                <a:solidFill>
                  <a:schemeClr val="tx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08548" y="5356521"/>
              <a:ext cx="432048" cy="540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000" dirty="0" smtClean="0">
                  <a:solidFill>
                    <a:schemeClr val="tx1"/>
                  </a:solidFill>
                </a:rPr>
                <a:t>-</a:t>
              </a:r>
              <a:endParaRPr lang="en-GB" sz="3000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08548" y="3140968"/>
              <a:ext cx="432048" cy="390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chemeClr val="tx1"/>
                  </a:solidFill>
                </a:rPr>
                <a:t>+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" name="Straight Connector 2"/>
          <p:cNvCxnSpPr/>
          <p:nvPr/>
        </p:nvCxnSpPr>
        <p:spPr>
          <a:xfrm flipV="1">
            <a:off x="3383868" y="2919953"/>
            <a:ext cx="2592288" cy="10620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iamond 3"/>
          <p:cNvSpPr/>
          <p:nvPr/>
        </p:nvSpPr>
        <p:spPr>
          <a:xfrm>
            <a:off x="3868996" y="3042039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iamond 16"/>
          <p:cNvSpPr/>
          <p:nvPr/>
        </p:nvSpPr>
        <p:spPr>
          <a:xfrm>
            <a:off x="3714128" y="3928026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iamond 17"/>
          <p:cNvSpPr/>
          <p:nvPr/>
        </p:nvSpPr>
        <p:spPr>
          <a:xfrm>
            <a:off x="4031014" y="3259372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Diamond 18"/>
          <p:cNvSpPr/>
          <p:nvPr/>
        </p:nvSpPr>
        <p:spPr>
          <a:xfrm>
            <a:off x="4317746" y="3061703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iamond 19"/>
          <p:cNvSpPr/>
          <p:nvPr/>
        </p:nvSpPr>
        <p:spPr>
          <a:xfrm>
            <a:off x="4534337" y="3357977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iamond 20"/>
          <p:cNvSpPr/>
          <p:nvPr/>
        </p:nvSpPr>
        <p:spPr>
          <a:xfrm>
            <a:off x="4237904" y="3883705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iamond 21"/>
          <p:cNvSpPr/>
          <p:nvPr/>
        </p:nvSpPr>
        <p:spPr>
          <a:xfrm>
            <a:off x="4468032" y="2811941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Diamond 22"/>
          <p:cNvSpPr/>
          <p:nvPr/>
        </p:nvSpPr>
        <p:spPr>
          <a:xfrm>
            <a:off x="4308712" y="3688703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Diamond 23"/>
          <p:cNvSpPr/>
          <p:nvPr/>
        </p:nvSpPr>
        <p:spPr>
          <a:xfrm>
            <a:off x="4710707" y="3661775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Diamond 24"/>
          <p:cNvSpPr/>
          <p:nvPr/>
        </p:nvSpPr>
        <p:spPr>
          <a:xfrm>
            <a:off x="4967174" y="3785251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Diamond 25"/>
          <p:cNvSpPr/>
          <p:nvPr/>
        </p:nvSpPr>
        <p:spPr>
          <a:xfrm>
            <a:off x="4842030" y="3443542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Diamond 26"/>
          <p:cNvSpPr/>
          <p:nvPr/>
        </p:nvSpPr>
        <p:spPr>
          <a:xfrm>
            <a:off x="4927446" y="3025788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Diamond 27"/>
          <p:cNvSpPr/>
          <p:nvPr/>
        </p:nvSpPr>
        <p:spPr>
          <a:xfrm>
            <a:off x="5346086" y="3742163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Diamond 28"/>
          <p:cNvSpPr/>
          <p:nvPr/>
        </p:nvSpPr>
        <p:spPr>
          <a:xfrm>
            <a:off x="4927446" y="2797023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iamond 29"/>
          <p:cNvSpPr/>
          <p:nvPr/>
        </p:nvSpPr>
        <p:spPr>
          <a:xfrm>
            <a:off x="4167095" y="3439790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Diamond 30"/>
          <p:cNvSpPr/>
          <p:nvPr/>
        </p:nvSpPr>
        <p:spPr>
          <a:xfrm>
            <a:off x="3977008" y="3785251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Diamond 31"/>
          <p:cNvSpPr/>
          <p:nvPr/>
        </p:nvSpPr>
        <p:spPr>
          <a:xfrm>
            <a:off x="5144990" y="2600908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Diamond 32"/>
          <p:cNvSpPr/>
          <p:nvPr/>
        </p:nvSpPr>
        <p:spPr>
          <a:xfrm>
            <a:off x="5164446" y="3439790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Diamond 33"/>
          <p:cNvSpPr/>
          <p:nvPr/>
        </p:nvSpPr>
        <p:spPr>
          <a:xfrm>
            <a:off x="4666493" y="3089399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Diamond 34"/>
          <p:cNvSpPr/>
          <p:nvPr/>
        </p:nvSpPr>
        <p:spPr>
          <a:xfrm>
            <a:off x="3712641" y="3417161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Diamond 35"/>
          <p:cNvSpPr/>
          <p:nvPr/>
        </p:nvSpPr>
        <p:spPr>
          <a:xfrm>
            <a:off x="5454098" y="3331778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Diamond 36"/>
          <p:cNvSpPr/>
          <p:nvPr/>
        </p:nvSpPr>
        <p:spPr>
          <a:xfrm>
            <a:off x="5259656" y="2953691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6192180" y="2865947"/>
            <a:ext cx="205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 = a + </a:t>
            </a:r>
            <a:r>
              <a:rPr lang="en-GB" dirty="0" err="1" smtClean="0">
                <a:solidFill>
                  <a:srgbClr val="FF0000"/>
                </a:solidFill>
              </a:rPr>
              <a:t>b</a:t>
            </a:r>
            <a:r>
              <a:rPr lang="en-GB" dirty="0" err="1" smtClean="0"/>
              <a:t>X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4468032" y="3547802"/>
            <a:ext cx="0" cy="11243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824028" y="3411983"/>
            <a:ext cx="0" cy="12601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3095836" y="3547802"/>
            <a:ext cx="1372196" cy="37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3095836" y="3396748"/>
            <a:ext cx="17281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4534337" y="4401108"/>
            <a:ext cx="18616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3383868" y="3374038"/>
            <a:ext cx="0" cy="1989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412410" y="5604048"/>
            <a:ext cx="43518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 smtClean="0">
                <a:solidFill>
                  <a:srgbClr val="FF0000"/>
                </a:solidFill>
              </a:rPr>
              <a:t>b is the regression coefficient or slope: a one unit increase of X produces an increase [decrease] of b units of Y.</a:t>
            </a:r>
            <a:endParaRPr lang="en-GB" sz="2000" i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871700" y="3087215"/>
            <a:ext cx="1512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Corruption Perception </a:t>
            </a:r>
          </a:p>
          <a:p>
            <a:r>
              <a:rPr lang="en-GB" sz="1400" i="1" dirty="0" smtClean="0"/>
              <a:t>Index </a:t>
            </a:r>
            <a:r>
              <a:rPr lang="en-GB" sz="14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(Y)</a:t>
            </a:r>
            <a:endParaRPr lang="en-GB" sz="1400" i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51920" y="4744131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Rating of Democracy (X)</a:t>
            </a:r>
            <a:endParaRPr lang="en-GB" sz="1400" i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23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0963"/>
            <a:ext cx="8470900" cy="719137"/>
          </a:xfrm>
        </p:spPr>
        <p:txBody>
          <a:bodyPr/>
          <a:lstStyle/>
          <a:p>
            <a:pPr eaLnBrk="1" hangingPunct="1"/>
            <a:r>
              <a:rPr lang="en-GB" altLang="en-US" sz="3600" dirty="0" smtClean="0">
                <a:solidFill>
                  <a:srgbClr val="FF0000"/>
                </a:solidFill>
              </a:rPr>
              <a:t>An example of a simple linear regression</a:t>
            </a:r>
          </a:p>
        </p:txBody>
      </p:sp>
      <p:sp>
        <p:nvSpPr>
          <p:cNvPr id="8195" name="5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3E62E56-36E3-413A-BB71-2F7790C4AF89}" type="slidenum">
              <a:rPr lang="en-US" altLang="en-US">
                <a:solidFill>
                  <a:srgbClr val="898989"/>
                </a:solidFill>
              </a:rPr>
              <a:pPr eaLnBrk="1" hangingPunct="1"/>
              <a:t>12</a:t>
            </a:fld>
            <a:endParaRPr lang="en-US" altLang="en-US">
              <a:solidFill>
                <a:srgbClr val="898989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76600" y="2079835"/>
            <a:ext cx="3775620" cy="3024336"/>
            <a:chOff x="2308548" y="3140968"/>
            <a:chExt cx="3775620" cy="3024336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2627784" y="5733256"/>
              <a:ext cx="3384376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2627784" y="3212976"/>
              <a:ext cx="0" cy="252028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652120" y="5702420"/>
              <a:ext cx="432048" cy="390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chemeClr val="tx1"/>
                  </a:solidFill>
                </a:rPr>
                <a:t>+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55776" y="5625156"/>
              <a:ext cx="432048" cy="540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000" dirty="0" smtClean="0">
                  <a:solidFill>
                    <a:schemeClr val="tx1"/>
                  </a:solidFill>
                </a:rPr>
                <a:t>-</a:t>
              </a:r>
              <a:endParaRPr lang="en-GB" sz="3000" dirty="0">
                <a:solidFill>
                  <a:schemeClr val="tx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08548" y="5356521"/>
              <a:ext cx="432048" cy="540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000" dirty="0" smtClean="0">
                  <a:solidFill>
                    <a:schemeClr val="tx1"/>
                  </a:solidFill>
                </a:rPr>
                <a:t>-</a:t>
              </a:r>
              <a:endParaRPr lang="en-GB" sz="3000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08548" y="3140968"/>
              <a:ext cx="432048" cy="390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chemeClr val="tx1"/>
                  </a:solidFill>
                </a:rPr>
                <a:t>+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" name="Straight Connector 2"/>
          <p:cNvCxnSpPr/>
          <p:nvPr/>
        </p:nvCxnSpPr>
        <p:spPr>
          <a:xfrm flipV="1">
            <a:off x="3383868" y="2919953"/>
            <a:ext cx="2592288" cy="10620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iamond 3"/>
          <p:cNvSpPr/>
          <p:nvPr/>
        </p:nvSpPr>
        <p:spPr>
          <a:xfrm>
            <a:off x="3868996" y="3042039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iamond 16"/>
          <p:cNvSpPr/>
          <p:nvPr/>
        </p:nvSpPr>
        <p:spPr>
          <a:xfrm>
            <a:off x="3714128" y="3928026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iamond 17"/>
          <p:cNvSpPr/>
          <p:nvPr/>
        </p:nvSpPr>
        <p:spPr>
          <a:xfrm>
            <a:off x="4031014" y="3259372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Diamond 18"/>
          <p:cNvSpPr/>
          <p:nvPr/>
        </p:nvSpPr>
        <p:spPr>
          <a:xfrm>
            <a:off x="4317746" y="3061703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iamond 19"/>
          <p:cNvSpPr/>
          <p:nvPr/>
        </p:nvSpPr>
        <p:spPr>
          <a:xfrm>
            <a:off x="4534337" y="3357977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iamond 20"/>
          <p:cNvSpPr/>
          <p:nvPr/>
        </p:nvSpPr>
        <p:spPr>
          <a:xfrm>
            <a:off x="4237904" y="3883705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iamond 21"/>
          <p:cNvSpPr/>
          <p:nvPr/>
        </p:nvSpPr>
        <p:spPr>
          <a:xfrm>
            <a:off x="4468032" y="2811941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Diamond 22"/>
          <p:cNvSpPr/>
          <p:nvPr/>
        </p:nvSpPr>
        <p:spPr>
          <a:xfrm>
            <a:off x="4308712" y="3688703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Diamond 23"/>
          <p:cNvSpPr/>
          <p:nvPr/>
        </p:nvSpPr>
        <p:spPr>
          <a:xfrm>
            <a:off x="4710707" y="3661775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Diamond 24"/>
          <p:cNvSpPr/>
          <p:nvPr/>
        </p:nvSpPr>
        <p:spPr>
          <a:xfrm>
            <a:off x="4967174" y="3785251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Diamond 25"/>
          <p:cNvSpPr/>
          <p:nvPr/>
        </p:nvSpPr>
        <p:spPr>
          <a:xfrm>
            <a:off x="4842030" y="3443542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Diamond 26"/>
          <p:cNvSpPr/>
          <p:nvPr/>
        </p:nvSpPr>
        <p:spPr>
          <a:xfrm>
            <a:off x="4927446" y="3025788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Diamond 27"/>
          <p:cNvSpPr/>
          <p:nvPr/>
        </p:nvSpPr>
        <p:spPr>
          <a:xfrm>
            <a:off x="5346086" y="3742163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Diamond 28"/>
          <p:cNvSpPr/>
          <p:nvPr/>
        </p:nvSpPr>
        <p:spPr>
          <a:xfrm>
            <a:off x="4927446" y="2797023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iamond 29"/>
          <p:cNvSpPr/>
          <p:nvPr/>
        </p:nvSpPr>
        <p:spPr>
          <a:xfrm>
            <a:off x="4167095" y="3439790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Diamond 30"/>
          <p:cNvSpPr/>
          <p:nvPr/>
        </p:nvSpPr>
        <p:spPr>
          <a:xfrm>
            <a:off x="3977008" y="3785251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Diamond 31"/>
          <p:cNvSpPr/>
          <p:nvPr/>
        </p:nvSpPr>
        <p:spPr>
          <a:xfrm>
            <a:off x="5144990" y="2600908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Diamond 32"/>
          <p:cNvSpPr/>
          <p:nvPr/>
        </p:nvSpPr>
        <p:spPr>
          <a:xfrm>
            <a:off x="5164446" y="3439790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Diamond 33"/>
          <p:cNvSpPr/>
          <p:nvPr/>
        </p:nvSpPr>
        <p:spPr>
          <a:xfrm>
            <a:off x="4666493" y="3089399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Diamond 34"/>
          <p:cNvSpPr/>
          <p:nvPr/>
        </p:nvSpPr>
        <p:spPr>
          <a:xfrm>
            <a:off x="3712641" y="3417161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Diamond 35"/>
          <p:cNvSpPr/>
          <p:nvPr/>
        </p:nvSpPr>
        <p:spPr>
          <a:xfrm>
            <a:off x="5454098" y="3331778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Diamond 36"/>
          <p:cNvSpPr/>
          <p:nvPr/>
        </p:nvSpPr>
        <p:spPr>
          <a:xfrm>
            <a:off x="5259656" y="2953691"/>
            <a:ext cx="108012" cy="108012"/>
          </a:xfrm>
          <a:prstGeom prst="diamond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6192180" y="2865947"/>
            <a:ext cx="205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 = a + </a:t>
            </a:r>
            <a:r>
              <a:rPr lang="en-GB" dirty="0" err="1" smtClean="0"/>
              <a:t>bX</a:t>
            </a:r>
            <a:endParaRPr lang="en-GB" dirty="0"/>
          </a:p>
        </p:txBody>
      </p:sp>
      <p:cxnSp>
        <p:nvCxnSpPr>
          <p:cNvPr id="14" name="Straight Connector 13"/>
          <p:cNvCxnSpPr>
            <a:stCxn id="19" idx="2"/>
          </p:cNvCxnSpPr>
          <p:nvPr/>
        </p:nvCxnSpPr>
        <p:spPr>
          <a:xfrm>
            <a:off x="4371752" y="3169715"/>
            <a:ext cx="0" cy="381839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9" idx="2"/>
          </p:cNvCxnSpPr>
          <p:nvPr/>
        </p:nvCxnSpPr>
        <p:spPr>
          <a:xfrm flipH="1">
            <a:off x="3095836" y="3169715"/>
            <a:ext cx="1275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3095836" y="3551554"/>
            <a:ext cx="1275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259632" y="5553236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FF0000"/>
                </a:solidFill>
              </a:rPr>
              <a:t>For a given observation, the predicted value of Y is different to the observed value of Y. The difference is an error or residual. All errors combined amount the error term in the model.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871700" y="3104964"/>
            <a:ext cx="1512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Corruption Perception </a:t>
            </a:r>
          </a:p>
          <a:p>
            <a:r>
              <a:rPr lang="en-GB" sz="1400" i="1" dirty="0" smtClean="0"/>
              <a:t>Index </a:t>
            </a:r>
            <a:r>
              <a:rPr lang="en-GB" sz="14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(Y)</a:t>
            </a:r>
            <a:endParaRPr lang="en-GB" sz="1400" i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51920" y="4744131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Rating of Democracy (X)</a:t>
            </a:r>
            <a:endParaRPr lang="en-GB" sz="1400" i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3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>
          <a:xfrm>
            <a:off x="431800" y="0"/>
            <a:ext cx="8229600" cy="1143000"/>
          </a:xfrm>
        </p:spPr>
        <p:txBody>
          <a:bodyPr/>
          <a:lstStyle/>
          <a:p>
            <a:r>
              <a:rPr lang="en-GB" altLang="en-US" sz="3600" smtClean="0">
                <a:solidFill>
                  <a:srgbClr val="FF0000"/>
                </a:solidFill>
              </a:rPr>
              <a:t>Assessing how well our model fits the data</a:t>
            </a:r>
            <a:endParaRPr lang="ca-ES" altLang="en-US" sz="3600" smtClean="0"/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395288" y="1268413"/>
            <a:ext cx="8353425" cy="2447925"/>
          </a:xfrm>
        </p:spPr>
        <p:txBody>
          <a:bodyPr/>
          <a:lstStyle/>
          <a:p>
            <a:pPr marL="0" lvl="1">
              <a:buFont typeface="Arial" charset="0"/>
              <a:buNone/>
            </a:pPr>
            <a:r>
              <a:rPr lang="en-GB" altLang="en-US" dirty="0" smtClean="0"/>
              <a:t>Which of these two linear models would you prefer to use to study the relationship between X and Y?</a:t>
            </a:r>
            <a:endParaRPr lang="en-GB" altLang="en-US" baseline="-25000" dirty="0" smtClean="0"/>
          </a:p>
          <a:p>
            <a:pPr>
              <a:buFont typeface="Arial" charset="0"/>
              <a:buNone/>
            </a:pPr>
            <a:endParaRPr lang="ca-ES" altLang="en-US" dirty="0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413" y="2600325"/>
            <a:ext cx="4267200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73350"/>
            <a:ext cx="4087812" cy="245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2 Marcador de contenido"/>
          <p:cNvSpPr txBox="1">
            <a:spLocks/>
          </p:cNvSpPr>
          <p:nvPr/>
        </p:nvSpPr>
        <p:spPr bwMode="auto">
          <a:xfrm>
            <a:off x="914400" y="5634038"/>
            <a:ext cx="82296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lvl="1" indent="-28575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GB" altLang="en-US" sz="2800" dirty="0">
                <a:latin typeface="+mn-lt"/>
                <a:cs typeface="+mn-cs"/>
              </a:rPr>
              <a:t>In linear regression we use measures like the </a:t>
            </a:r>
            <a:r>
              <a:rPr lang="en-GB" altLang="en-US" sz="2800" dirty="0">
                <a:solidFill>
                  <a:srgbClr val="FF0000"/>
                </a:solidFill>
                <a:latin typeface="+mn-lt"/>
                <a:cs typeface="+mn-cs"/>
              </a:rPr>
              <a:t>R</a:t>
            </a:r>
            <a:r>
              <a:rPr lang="en-GB" altLang="en-US" sz="2800" baseline="30000" dirty="0">
                <a:solidFill>
                  <a:srgbClr val="FF0000"/>
                </a:solidFill>
                <a:latin typeface="+mn-lt"/>
                <a:cs typeface="+mn-cs"/>
              </a:rPr>
              <a:t>2</a:t>
            </a:r>
            <a:r>
              <a:rPr lang="en-GB" altLang="en-US" sz="2800" dirty="0">
                <a:latin typeface="+mn-lt"/>
                <a:cs typeface="+mn-cs"/>
              </a:rPr>
              <a:t> to determine the goodness-of-fit of our model.</a:t>
            </a:r>
            <a:endParaRPr lang="en-GB" altLang="en-US" sz="2800" baseline="-25000" dirty="0"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ca-ES" sz="32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132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0963"/>
            <a:ext cx="8470900" cy="719137"/>
          </a:xfrm>
        </p:spPr>
        <p:txBody>
          <a:bodyPr/>
          <a:lstStyle/>
          <a:p>
            <a:pPr eaLnBrk="1" hangingPunct="1"/>
            <a:r>
              <a:rPr lang="en-GB" altLang="en-US" sz="3600" dirty="0" smtClean="0">
                <a:solidFill>
                  <a:srgbClr val="FF0000"/>
                </a:solidFill>
              </a:rPr>
              <a:t>An example of a simple linear regression</a:t>
            </a:r>
          </a:p>
        </p:txBody>
      </p:sp>
      <p:sp>
        <p:nvSpPr>
          <p:cNvPr id="8195" name="5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3E62E56-36E3-413A-BB71-2F7790C4AF89}" type="slidenum">
              <a:rPr lang="en-US" altLang="en-US">
                <a:solidFill>
                  <a:srgbClr val="898989"/>
                </a:solidFill>
              </a:rPr>
              <a:pPr eaLnBrk="1" hangingPunct="1"/>
              <a:t>14</a:t>
            </a:fld>
            <a:endParaRPr lang="en-US" altLang="en-US">
              <a:solidFill>
                <a:srgbClr val="898989"/>
              </a:solidFill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431800" y="1304925"/>
            <a:ext cx="8496300" cy="5040313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GB" altLang="en-US" sz="2600" dirty="0" smtClean="0"/>
              <a:t>Let’s run this analysis using SPSS.</a:t>
            </a:r>
          </a:p>
          <a:p>
            <a:pPr marL="0" lvl="1" indent="0">
              <a:buNone/>
            </a:pPr>
            <a:endParaRPr lang="en-GB" altLang="en-US" sz="26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GB" altLang="en-US" sz="2600" dirty="0" smtClean="0"/>
              <a:t>Open the dataset “Democracy Data 2015 – practical I”.</a:t>
            </a:r>
          </a:p>
          <a:p>
            <a:pPr marL="0" lvl="1" indent="0">
              <a:buNone/>
            </a:pPr>
            <a:endParaRPr lang="en-GB" altLang="en-US" sz="26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GB" altLang="en-US" sz="2600" dirty="0" smtClean="0"/>
              <a:t>Run a frequency table of the two variables to familiarise yourself with the data: </a:t>
            </a:r>
          </a:p>
          <a:p>
            <a:pPr marL="742950" lvl="2" indent="-342900"/>
            <a:r>
              <a:rPr lang="en-GB" altLang="en-US" sz="2200" dirty="0"/>
              <a:t>T</a:t>
            </a:r>
            <a:r>
              <a:rPr lang="en-GB" altLang="en-US" sz="2200" dirty="0" smtClean="0"/>
              <a:t>he variables are called CPI2014 and FHDemo2014.</a:t>
            </a:r>
          </a:p>
          <a:p>
            <a:pPr marL="742950" lvl="2" indent="-342900"/>
            <a:r>
              <a:rPr lang="en-GB" altLang="en-US" sz="2200" dirty="0" smtClean="0"/>
              <a:t>They have been placed at the bottom of the dataset for ease of access.</a:t>
            </a:r>
          </a:p>
          <a:p>
            <a:pPr marL="0" lvl="1" indent="0">
              <a:buNone/>
            </a:pPr>
            <a:endParaRPr lang="en-GB" altLang="en-US" sz="3200" dirty="0" smtClean="0"/>
          </a:p>
          <a:p>
            <a:pPr>
              <a:buFont typeface="Arial" charset="0"/>
              <a:buNone/>
            </a:pPr>
            <a:endParaRPr lang="ca-E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0963"/>
            <a:ext cx="8470900" cy="719137"/>
          </a:xfrm>
        </p:spPr>
        <p:txBody>
          <a:bodyPr/>
          <a:lstStyle/>
          <a:p>
            <a:pPr eaLnBrk="1" hangingPunct="1"/>
            <a:r>
              <a:rPr lang="en-GB" altLang="en-US" sz="3600" dirty="0" smtClean="0">
                <a:solidFill>
                  <a:srgbClr val="FF0000"/>
                </a:solidFill>
              </a:rPr>
              <a:t>Obtaining a regression model in SPSS</a:t>
            </a:r>
          </a:p>
        </p:txBody>
      </p:sp>
      <p:sp>
        <p:nvSpPr>
          <p:cNvPr id="8195" name="5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3E62E56-36E3-413A-BB71-2F7790C4AF89}" type="slidenum">
              <a:rPr lang="en-US" altLang="en-US">
                <a:solidFill>
                  <a:srgbClr val="898989"/>
                </a:solidFill>
              </a:rPr>
              <a:pPr eaLnBrk="1" hangingPunct="1"/>
              <a:t>15</a:t>
            </a:fld>
            <a:endParaRPr lang="en-US" altLang="en-US">
              <a:solidFill>
                <a:srgbClr val="898989"/>
              </a:solidFill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395536" y="1088740"/>
            <a:ext cx="8496300" cy="1080120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GB" altLang="en-US" dirty="0" smtClean="0"/>
              <a:t>Now let’s run a regression analysis of this relationship: </a:t>
            </a:r>
          </a:p>
          <a:p>
            <a:pPr>
              <a:buFont typeface="Arial" charset="0"/>
              <a:buNone/>
            </a:pPr>
            <a:endParaRPr lang="ca-ES" alt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61723" b="39941"/>
          <a:stretch/>
        </p:blipFill>
        <p:spPr bwMode="auto">
          <a:xfrm>
            <a:off x="287524" y="1769369"/>
            <a:ext cx="3920055" cy="34598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3222" t="28941" r="23256" b="17116"/>
          <a:stretch/>
        </p:blipFill>
        <p:spPr bwMode="auto">
          <a:xfrm>
            <a:off x="4427984" y="2888940"/>
            <a:ext cx="4492344" cy="3132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2376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0963"/>
            <a:ext cx="8470900" cy="719137"/>
          </a:xfrm>
        </p:spPr>
        <p:txBody>
          <a:bodyPr/>
          <a:lstStyle/>
          <a:p>
            <a:pPr eaLnBrk="1" hangingPunct="1"/>
            <a:r>
              <a:rPr lang="en-GB" altLang="en-US" sz="3600" dirty="0" smtClean="0">
                <a:solidFill>
                  <a:srgbClr val="FF0000"/>
                </a:solidFill>
              </a:rPr>
              <a:t>Obtaining a regression model in SPSS</a:t>
            </a:r>
          </a:p>
        </p:txBody>
      </p:sp>
      <p:sp>
        <p:nvSpPr>
          <p:cNvPr id="8195" name="5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3E62E56-36E3-413A-BB71-2F7790C4AF89}" type="slidenum">
              <a:rPr lang="en-US" altLang="en-US">
                <a:solidFill>
                  <a:srgbClr val="898989"/>
                </a:solidFill>
              </a:rPr>
              <a:pPr eaLnBrk="1" hangingPunct="1"/>
              <a:t>16</a:t>
            </a:fld>
            <a:endParaRPr lang="en-US" altLang="en-US">
              <a:solidFill>
                <a:srgbClr val="898989"/>
              </a:solidFill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395536" y="1088740"/>
            <a:ext cx="8496300" cy="1080120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GB" altLang="en-US" dirty="0" smtClean="0"/>
              <a:t>What are the values of a, b and R</a:t>
            </a:r>
            <a:r>
              <a:rPr lang="en-GB" altLang="en-US" baseline="30000" dirty="0" smtClean="0"/>
              <a:t>2</a:t>
            </a:r>
            <a:r>
              <a:rPr lang="en-GB" altLang="en-US" dirty="0" smtClean="0"/>
              <a:t> in this model? </a:t>
            </a:r>
          </a:p>
          <a:p>
            <a:pPr marL="342900" lvl="1" indent="-342900">
              <a:buFont typeface="Arial" charset="0"/>
              <a:buChar char="•"/>
            </a:pPr>
            <a:r>
              <a:rPr lang="en-GB" altLang="en-US" dirty="0" smtClean="0"/>
              <a:t>How do we interpret each of them?</a:t>
            </a:r>
          </a:p>
          <a:p>
            <a:pPr>
              <a:buFont typeface="Arial" charset="0"/>
              <a:buNone/>
            </a:pPr>
            <a:endParaRPr lang="ca-ES" alt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1407" t="37210" r="54042" b="13965"/>
          <a:stretch/>
        </p:blipFill>
        <p:spPr bwMode="auto">
          <a:xfrm>
            <a:off x="1799692" y="2312876"/>
            <a:ext cx="5480047" cy="4356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818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115616" y="1844824"/>
            <a:ext cx="6840760" cy="648072"/>
            <a:chOff x="683568" y="4509120"/>
            <a:chExt cx="6840760" cy="648072"/>
          </a:xfrm>
        </p:grpSpPr>
        <p:sp>
          <p:nvSpPr>
            <p:cNvPr id="4" name="Rectangle 3"/>
            <p:cNvSpPr/>
            <p:nvPr/>
          </p:nvSpPr>
          <p:spPr>
            <a:xfrm>
              <a:off x="683568" y="4509120"/>
              <a:ext cx="2664296" cy="64807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Independent variable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5076056" y="4509120"/>
              <a:ext cx="2448272" cy="64807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Dependent variable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Straight Arrow Connector 6"/>
            <p:cNvCxnSpPr>
              <a:stCxn id="4" idx="3"/>
            </p:cNvCxnSpPr>
            <p:nvPr/>
          </p:nvCxnSpPr>
          <p:spPr>
            <a:xfrm>
              <a:off x="3347864" y="4833156"/>
              <a:ext cx="1728192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1 Título"/>
          <p:cNvSpPr txBox="1">
            <a:spLocks/>
          </p:cNvSpPr>
          <p:nvPr/>
        </p:nvSpPr>
        <p:spPr bwMode="auto">
          <a:xfrm>
            <a:off x="683568" y="-99392"/>
            <a:ext cx="822960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4000" dirty="0" smtClean="0">
                <a:solidFill>
                  <a:srgbClr val="FF0000"/>
                </a:solidFill>
              </a:rPr>
              <a:t>From bivariate to multivariate</a:t>
            </a:r>
            <a:endParaRPr lang="ca-ES" alt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1196752"/>
            <a:ext cx="4230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Bivariate model:</a:t>
            </a:r>
            <a:endParaRPr lang="en-GB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683568" y="2859323"/>
            <a:ext cx="4230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Multivariate model:</a:t>
            </a:r>
            <a:endParaRPr lang="en-GB" sz="24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1223628" y="3573016"/>
            <a:ext cx="7164796" cy="3024336"/>
            <a:chOff x="1223628" y="3573016"/>
            <a:chExt cx="7164796" cy="3024336"/>
          </a:xfrm>
        </p:grpSpPr>
        <p:sp>
          <p:nvSpPr>
            <p:cNvPr id="12" name="Rectangle 11"/>
            <p:cNvSpPr/>
            <p:nvPr/>
          </p:nvSpPr>
          <p:spPr>
            <a:xfrm>
              <a:off x="5940152" y="4581128"/>
              <a:ext cx="2448272" cy="64807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Dependent variable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1223628" y="3573016"/>
              <a:ext cx="4716524" cy="3024336"/>
              <a:chOff x="1223628" y="3573016"/>
              <a:chExt cx="4716524" cy="3024336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1223628" y="3573016"/>
                <a:ext cx="2664296" cy="64807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Independent variable 1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" name="Straight Arrow Connector 12"/>
              <p:cNvCxnSpPr>
                <a:stCxn id="11" idx="3"/>
                <a:endCxn id="12" idx="1"/>
              </p:cNvCxnSpPr>
              <p:nvPr/>
            </p:nvCxnSpPr>
            <p:spPr>
              <a:xfrm>
                <a:off x="3887924" y="3897052"/>
                <a:ext cx="2052228" cy="100811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Rectangle 14"/>
              <p:cNvSpPr/>
              <p:nvPr/>
            </p:nvSpPr>
            <p:spPr>
              <a:xfrm>
                <a:off x="1223628" y="4365104"/>
                <a:ext cx="2664296" cy="64807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Independent variable 2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223628" y="5193196"/>
                <a:ext cx="2664296" cy="64807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Independent variable 3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1223628" y="5949280"/>
                <a:ext cx="2664296" cy="64807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Independent variable n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1" name="Straight Arrow Connector 20"/>
              <p:cNvCxnSpPr>
                <a:stCxn id="15" idx="3"/>
                <a:endCxn id="12" idx="1"/>
              </p:cNvCxnSpPr>
              <p:nvPr/>
            </p:nvCxnSpPr>
            <p:spPr>
              <a:xfrm>
                <a:off x="3887924" y="4689140"/>
                <a:ext cx="2052228" cy="21602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>
                <a:stCxn id="16" idx="3"/>
                <a:endCxn id="12" idx="1"/>
              </p:cNvCxnSpPr>
              <p:nvPr/>
            </p:nvCxnSpPr>
            <p:spPr>
              <a:xfrm flipV="1">
                <a:off x="3887924" y="4905164"/>
                <a:ext cx="2052228" cy="61206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>
                <a:stCxn id="17" idx="3"/>
                <a:endCxn id="12" idx="1"/>
              </p:cNvCxnSpPr>
              <p:nvPr/>
            </p:nvCxnSpPr>
            <p:spPr>
              <a:xfrm flipV="1">
                <a:off x="3887924" y="4905164"/>
                <a:ext cx="2052228" cy="136815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76830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 Título"/>
          <p:cNvSpPr txBox="1">
            <a:spLocks/>
          </p:cNvSpPr>
          <p:nvPr/>
        </p:nvSpPr>
        <p:spPr bwMode="auto">
          <a:xfrm>
            <a:off x="683568" y="-99392"/>
            <a:ext cx="822960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4000" dirty="0" smtClean="0">
                <a:solidFill>
                  <a:srgbClr val="FF0000"/>
                </a:solidFill>
              </a:rPr>
              <a:t>From bivariate to multivariate</a:t>
            </a:r>
            <a:endParaRPr lang="ca-ES" alt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20" name="2 Marcador de contenido"/>
          <p:cNvSpPr>
            <a:spLocks noGrp="1"/>
          </p:cNvSpPr>
          <p:nvPr>
            <p:ph idx="1"/>
          </p:nvPr>
        </p:nvSpPr>
        <p:spPr>
          <a:xfrm>
            <a:off x="431800" y="1304925"/>
            <a:ext cx="8496300" cy="5040313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GB" altLang="en-US" sz="3200" dirty="0" smtClean="0"/>
              <a:t>In a multivariate regression model we include several independent variables simultaneously:</a:t>
            </a:r>
          </a:p>
          <a:p>
            <a:pPr marL="0" lvl="1" indent="0">
              <a:buNone/>
            </a:pPr>
            <a:endParaRPr lang="en-GB" altLang="en-US" sz="3200" dirty="0" smtClean="0"/>
          </a:p>
          <a:p>
            <a:pPr>
              <a:buFont typeface="Arial" charset="0"/>
              <a:buNone/>
            </a:pPr>
            <a:endParaRPr lang="ca-ES" altLang="en-US" dirty="0" smtClean="0"/>
          </a:p>
        </p:txBody>
      </p:sp>
      <p:sp>
        <p:nvSpPr>
          <p:cNvPr id="22" name="Rectangle 16"/>
          <p:cNvSpPr txBox="1">
            <a:spLocks noChangeArrowheads="1"/>
          </p:cNvSpPr>
          <p:nvPr/>
        </p:nvSpPr>
        <p:spPr bwMode="auto">
          <a:xfrm>
            <a:off x="467544" y="3104964"/>
            <a:ext cx="8172908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GB" altLang="en-US" sz="2000" i="1" dirty="0" smtClean="0"/>
              <a:t>	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GB" altLang="en-US" sz="3600" dirty="0" smtClean="0"/>
              <a:t>Y = a + b</a:t>
            </a:r>
            <a:r>
              <a:rPr lang="en-GB" altLang="en-US" sz="3600" baseline="-25000" dirty="0" smtClean="0"/>
              <a:t>1</a:t>
            </a:r>
            <a:r>
              <a:rPr lang="en-GB" altLang="en-US" sz="3600" dirty="0" smtClean="0"/>
              <a:t>X</a:t>
            </a:r>
            <a:r>
              <a:rPr lang="en-GB" altLang="en-US" sz="3600" baseline="-25000" dirty="0" smtClean="0"/>
              <a:t>1</a:t>
            </a:r>
            <a:r>
              <a:rPr lang="en-GB" altLang="en-US" sz="3600" dirty="0" smtClean="0"/>
              <a:t> + b</a:t>
            </a:r>
            <a:r>
              <a:rPr lang="en-GB" altLang="en-US" sz="3600" baseline="-25000" dirty="0" smtClean="0"/>
              <a:t>2</a:t>
            </a:r>
            <a:r>
              <a:rPr lang="en-GB" altLang="en-US" sz="3600" dirty="0" smtClean="0"/>
              <a:t>X</a:t>
            </a:r>
            <a:r>
              <a:rPr lang="en-GB" altLang="en-US" sz="3600" baseline="-25000" dirty="0" smtClean="0"/>
              <a:t>2</a:t>
            </a:r>
            <a:r>
              <a:rPr lang="en-GB" altLang="en-US" sz="3600" dirty="0" smtClean="0"/>
              <a:t> + b</a:t>
            </a:r>
            <a:r>
              <a:rPr lang="en-GB" altLang="en-US" sz="3600" baseline="-25000" dirty="0" smtClean="0"/>
              <a:t>3</a:t>
            </a:r>
            <a:r>
              <a:rPr lang="en-GB" altLang="en-US" sz="3600" dirty="0" smtClean="0"/>
              <a:t>X</a:t>
            </a:r>
            <a:r>
              <a:rPr lang="en-GB" altLang="en-US" sz="3600" baseline="-25000" dirty="0" smtClean="0"/>
              <a:t>3</a:t>
            </a:r>
            <a:r>
              <a:rPr lang="en-GB" altLang="en-US" sz="3600" dirty="0" smtClean="0"/>
              <a:t> + … + </a:t>
            </a:r>
            <a:r>
              <a:rPr lang="en-GB" altLang="en-US" sz="3600" dirty="0" err="1" smtClean="0"/>
              <a:t>b</a:t>
            </a:r>
            <a:r>
              <a:rPr lang="en-GB" altLang="en-US" sz="3600" baseline="-25000" dirty="0" err="1" smtClean="0"/>
              <a:t>n</a:t>
            </a:r>
            <a:r>
              <a:rPr lang="en-GB" altLang="en-US" sz="3600" dirty="0" err="1" smtClean="0"/>
              <a:t>X</a:t>
            </a:r>
            <a:r>
              <a:rPr lang="en-GB" altLang="en-US" sz="3600" baseline="-25000" dirty="0" err="1" smtClean="0"/>
              <a:t>n</a:t>
            </a:r>
            <a:r>
              <a:rPr lang="en-GB" altLang="en-US" sz="3600" dirty="0" smtClean="0"/>
              <a:t> + e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GB" altLang="en-US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33305249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 Título"/>
          <p:cNvSpPr txBox="1">
            <a:spLocks/>
          </p:cNvSpPr>
          <p:nvPr/>
        </p:nvSpPr>
        <p:spPr bwMode="auto">
          <a:xfrm>
            <a:off x="683568" y="-99392"/>
            <a:ext cx="822960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4000" dirty="0" smtClean="0">
                <a:solidFill>
                  <a:srgbClr val="FF0000"/>
                </a:solidFill>
              </a:rPr>
              <a:t>From bivariate to multivariate</a:t>
            </a:r>
            <a:endParaRPr lang="ca-ES" alt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20" name="2 Marcador de contenido"/>
          <p:cNvSpPr>
            <a:spLocks noGrp="1"/>
          </p:cNvSpPr>
          <p:nvPr>
            <p:ph idx="1"/>
          </p:nvPr>
        </p:nvSpPr>
        <p:spPr>
          <a:xfrm>
            <a:off x="431800" y="1124744"/>
            <a:ext cx="8496300" cy="5040313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GB" altLang="en-US" sz="2600" dirty="0" smtClean="0"/>
              <a:t>Instead of a two dimensional scatterplot, we have 3 or more dimensions:</a:t>
            </a:r>
          </a:p>
          <a:p>
            <a:pPr marL="0" lvl="1" indent="0">
              <a:buNone/>
            </a:pPr>
            <a:endParaRPr lang="en-GB" altLang="en-US" sz="3200" dirty="0" smtClean="0"/>
          </a:p>
          <a:p>
            <a:pPr>
              <a:buFont typeface="Arial" charset="0"/>
              <a:buNone/>
            </a:pPr>
            <a:endParaRPr lang="ca-ES" altLang="en-US" dirty="0" smtClean="0"/>
          </a:p>
        </p:txBody>
      </p:sp>
      <p:sp>
        <p:nvSpPr>
          <p:cNvPr id="22" name="Rectangle 16"/>
          <p:cNvSpPr txBox="1">
            <a:spLocks noChangeArrowheads="1"/>
          </p:cNvSpPr>
          <p:nvPr/>
        </p:nvSpPr>
        <p:spPr bwMode="auto">
          <a:xfrm>
            <a:off x="2067839" y="2024844"/>
            <a:ext cx="5461057" cy="720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GB" altLang="en-US" sz="2000" i="1" dirty="0" smtClean="0"/>
              <a:t>	</a:t>
            </a:r>
            <a:r>
              <a:rPr lang="en-GB" altLang="en-US" sz="3600" dirty="0" smtClean="0"/>
              <a:t>Y = a + b</a:t>
            </a:r>
            <a:r>
              <a:rPr lang="en-GB" altLang="en-US" sz="3600" baseline="-25000" dirty="0" smtClean="0"/>
              <a:t>1</a:t>
            </a:r>
            <a:r>
              <a:rPr lang="en-GB" altLang="en-US" sz="3600" dirty="0" smtClean="0"/>
              <a:t>X</a:t>
            </a:r>
            <a:r>
              <a:rPr lang="en-GB" altLang="en-US" sz="3600" baseline="-25000" dirty="0" smtClean="0"/>
              <a:t>1</a:t>
            </a:r>
            <a:r>
              <a:rPr lang="en-GB" altLang="en-US" sz="3600" dirty="0" smtClean="0"/>
              <a:t> + b</a:t>
            </a:r>
            <a:r>
              <a:rPr lang="en-GB" altLang="en-US" sz="3600" baseline="-25000" dirty="0" smtClean="0"/>
              <a:t>2</a:t>
            </a:r>
            <a:r>
              <a:rPr lang="en-GB" altLang="en-US" sz="3600" dirty="0" smtClean="0"/>
              <a:t>X</a:t>
            </a:r>
            <a:r>
              <a:rPr lang="en-GB" altLang="en-US" sz="3600" baseline="-25000" dirty="0" smtClean="0"/>
              <a:t>2</a:t>
            </a:r>
            <a:r>
              <a:rPr lang="en-GB" altLang="en-US" sz="3600" dirty="0" smtClean="0"/>
              <a:t> + e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GB" altLang="en-US" sz="2000" i="1" dirty="0" smtClean="0"/>
          </a:p>
        </p:txBody>
      </p:sp>
      <p:pic>
        <p:nvPicPr>
          <p:cNvPr id="103426" name="Picture 2" descr="http://i.stack.imgur.com/ggfO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5" t="13219" r="10174" b="6956"/>
          <a:stretch/>
        </p:blipFill>
        <p:spPr bwMode="auto">
          <a:xfrm>
            <a:off x="2771800" y="3068960"/>
            <a:ext cx="4235570" cy="341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780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dirty="0" smtClean="0">
                <a:solidFill>
                  <a:srgbClr val="FF0000"/>
                </a:solidFill>
              </a:rPr>
              <a:t>Outline of this session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9388"/>
            <a:ext cx="8229600" cy="5039952"/>
          </a:xfrm>
        </p:spPr>
        <p:txBody>
          <a:bodyPr/>
          <a:lstStyle/>
          <a:p>
            <a:pPr eaLnBrk="1" hangingPunct="1"/>
            <a:endParaRPr lang="en-GB" altLang="en-US" dirty="0" smtClean="0"/>
          </a:p>
          <a:p>
            <a:pPr marL="0" indent="0" algn="ctr" eaLnBrk="1" hangingPunct="1">
              <a:buNone/>
            </a:pPr>
            <a:r>
              <a:rPr lang="en-GB" altLang="en-US" dirty="0" smtClean="0">
                <a:solidFill>
                  <a:srgbClr val="FF0000"/>
                </a:solidFill>
              </a:rPr>
              <a:t>Part I </a:t>
            </a:r>
            <a:r>
              <a:rPr lang="en-GB" altLang="en-US" dirty="0" smtClean="0"/>
              <a:t>- Multiple linear regression analysis</a:t>
            </a:r>
          </a:p>
          <a:p>
            <a:pPr marL="0" indent="0" algn="ctr" eaLnBrk="1" hangingPunct="1">
              <a:buNone/>
            </a:pPr>
            <a:r>
              <a:rPr lang="en-GB" altLang="en-US" dirty="0" smtClean="0"/>
              <a:t>(practical 1)</a:t>
            </a:r>
          </a:p>
          <a:p>
            <a:pPr marL="0" indent="0" algn="ctr" eaLnBrk="1" hangingPunct="1">
              <a:buNone/>
            </a:pPr>
            <a:endParaRPr lang="en-GB" altLang="en-US" dirty="0" smtClean="0"/>
          </a:p>
          <a:p>
            <a:pPr marL="0" indent="0" algn="ctr" eaLnBrk="1" hangingPunct="1">
              <a:buNone/>
            </a:pPr>
            <a:r>
              <a:rPr lang="en-GB" altLang="en-US" dirty="0" smtClean="0">
                <a:solidFill>
                  <a:srgbClr val="FF0000"/>
                </a:solidFill>
              </a:rPr>
              <a:t>Part II </a:t>
            </a:r>
            <a:r>
              <a:rPr lang="en-GB" altLang="en-US" dirty="0" smtClean="0"/>
              <a:t>– Binary logistic regression analysis</a:t>
            </a:r>
          </a:p>
          <a:p>
            <a:pPr marL="0" indent="0" algn="ctr" eaLnBrk="1" hangingPunct="1">
              <a:buNone/>
            </a:pPr>
            <a:r>
              <a:rPr lang="en-GB" altLang="en-US" dirty="0" smtClean="0"/>
              <a:t>(practical 2)</a:t>
            </a:r>
          </a:p>
        </p:txBody>
      </p:sp>
      <p:sp>
        <p:nvSpPr>
          <p:cNvPr id="4100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DD0C0C3D-E905-41C0-B30B-505252F9A000}" type="slidenum">
              <a:rPr lang="en-US" altLang="en-US">
                <a:solidFill>
                  <a:srgbClr val="898989"/>
                </a:solidFill>
              </a:rPr>
              <a:pPr eaLnBrk="1" hangingPunct="1"/>
              <a:t>2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13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 Título"/>
          <p:cNvSpPr txBox="1">
            <a:spLocks/>
          </p:cNvSpPr>
          <p:nvPr/>
        </p:nvSpPr>
        <p:spPr bwMode="auto">
          <a:xfrm>
            <a:off x="683568" y="-99392"/>
            <a:ext cx="822960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4000" dirty="0" smtClean="0">
                <a:solidFill>
                  <a:srgbClr val="FF0000"/>
                </a:solidFill>
              </a:rPr>
              <a:t>Multivariate regression analysis</a:t>
            </a:r>
            <a:endParaRPr lang="ca-ES" alt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20" name="2 Marcador de contenido"/>
          <p:cNvSpPr>
            <a:spLocks noGrp="1"/>
          </p:cNvSpPr>
          <p:nvPr>
            <p:ph idx="1"/>
          </p:nvPr>
        </p:nvSpPr>
        <p:spPr>
          <a:xfrm>
            <a:off x="431800" y="1124744"/>
            <a:ext cx="8568692" cy="5040313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GB" altLang="en-US" sz="2600" dirty="0" smtClean="0"/>
              <a:t>Let’s see how it works using our data:</a:t>
            </a:r>
          </a:p>
          <a:p>
            <a:pPr marL="342900" lvl="1" indent="-342900">
              <a:buFont typeface="Arial" charset="0"/>
              <a:buChar char="•"/>
            </a:pPr>
            <a:r>
              <a:rPr lang="en-GB" altLang="en-US" sz="2600" dirty="0" smtClean="0"/>
              <a:t>We will include a third variable in our regression model (X</a:t>
            </a:r>
            <a:r>
              <a:rPr lang="en-GB" altLang="en-US" sz="2600" baseline="-25000" dirty="0" smtClean="0"/>
              <a:t>2</a:t>
            </a:r>
            <a:r>
              <a:rPr lang="en-GB" altLang="en-US" sz="2600" dirty="0" smtClean="0"/>
              <a:t>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GB" altLang="en-US" sz="2600" dirty="0" smtClean="0"/>
              <a:t>The variable is called </a:t>
            </a:r>
            <a:r>
              <a:rPr lang="en-GB" altLang="en-US" sz="2600" dirty="0" smtClean="0">
                <a:solidFill>
                  <a:srgbClr val="FF0000"/>
                </a:solidFill>
              </a:rPr>
              <a:t>GDP2014</a:t>
            </a:r>
            <a:r>
              <a:rPr lang="en-GB" altLang="en-US" sz="2600" dirty="0" smtClean="0"/>
              <a:t> and measures the country’s GDP per capita in 2014.</a:t>
            </a:r>
          </a:p>
          <a:p>
            <a:pPr marL="0" lvl="1" indent="0">
              <a:buNone/>
            </a:pPr>
            <a:endParaRPr lang="en-GB" altLang="en-US" sz="3200" dirty="0" smtClean="0"/>
          </a:p>
          <a:p>
            <a:pPr>
              <a:buFont typeface="Arial" charset="0"/>
              <a:buNone/>
            </a:pPr>
            <a:endParaRPr lang="ca-ES" alt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5580112" y="4299591"/>
            <a:ext cx="2869548" cy="64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Corruption Perception Index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99592" y="3657425"/>
            <a:ext cx="2664296" cy="64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Rating of Democracy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11" idx="3"/>
            <a:endCxn id="9" idx="1"/>
          </p:cNvCxnSpPr>
          <p:nvPr/>
        </p:nvCxnSpPr>
        <p:spPr>
          <a:xfrm>
            <a:off x="3563888" y="3981461"/>
            <a:ext cx="2016224" cy="64216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899592" y="4731639"/>
            <a:ext cx="2664296" cy="64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GDP per capita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>
            <a:stCxn id="13" idx="3"/>
            <a:endCxn id="9" idx="1"/>
          </p:cNvCxnSpPr>
          <p:nvPr/>
        </p:nvCxnSpPr>
        <p:spPr>
          <a:xfrm flipV="1">
            <a:off x="3563888" y="4623627"/>
            <a:ext cx="2016224" cy="4320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83568" y="5949280"/>
            <a:ext cx="8388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Tip: run a frequency table of this variable to see what it looks like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20651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 Título"/>
          <p:cNvSpPr txBox="1">
            <a:spLocks/>
          </p:cNvSpPr>
          <p:nvPr/>
        </p:nvSpPr>
        <p:spPr bwMode="auto">
          <a:xfrm>
            <a:off x="683568" y="-99392"/>
            <a:ext cx="822960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4000" dirty="0" smtClean="0">
                <a:solidFill>
                  <a:srgbClr val="FF0000"/>
                </a:solidFill>
              </a:rPr>
              <a:t>Multivariate regression analysis</a:t>
            </a:r>
            <a:endParaRPr lang="ca-ES" alt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20" name="2 Marcador de contenido"/>
          <p:cNvSpPr>
            <a:spLocks noGrp="1"/>
          </p:cNvSpPr>
          <p:nvPr>
            <p:ph idx="1"/>
          </p:nvPr>
        </p:nvSpPr>
        <p:spPr>
          <a:xfrm>
            <a:off x="431800" y="1124744"/>
            <a:ext cx="8496300" cy="5040313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GB" altLang="en-US" sz="2600" dirty="0" smtClean="0"/>
              <a:t>Back in our linear regression menu:</a:t>
            </a:r>
          </a:p>
          <a:p>
            <a:pPr marL="0" lvl="1" indent="0">
              <a:buNone/>
            </a:pPr>
            <a:endParaRPr lang="en-GB" altLang="en-US" sz="3200" dirty="0" smtClean="0"/>
          </a:p>
          <a:p>
            <a:pPr>
              <a:buFont typeface="Arial" charset="0"/>
              <a:buNone/>
            </a:pPr>
            <a:endParaRPr lang="ca-ES" alt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39652" y="5517232"/>
            <a:ext cx="8317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We simply include our third variable, GDP2014, in the same box where FHDemo2014.</a:t>
            </a:r>
          </a:p>
          <a:p>
            <a:r>
              <a:rPr lang="en-GB" sz="1600" i="1" dirty="0" smtClean="0"/>
              <a:t>Then we click OK.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3222" t="29137" r="23256" b="17312"/>
          <a:stretch/>
        </p:blipFill>
        <p:spPr bwMode="auto">
          <a:xfrm>
            <a:off x="1907704" y="1700808"/>
            <a:ext cx="5357531" cy="370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187250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11406" t="34649" r="51716" b="8848"/>
          <a:stretch/>
        </p:blipFill>
        <p:spPr bwMode="auto">
          <a:xfrm>
            <a:off x="287524" y="1664804"/>
            <a:ext cx="5847802" cy="504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1 Título"/>
          <p:cNvSpPr txBox="1">
            <a:spLocks/>
          </p:cNvSpPr>
          <p:nvPr/>
        </p:nvSpPr>
        <p:spPr bwMode="auto">
          <a:xfrm>
            <a:off x="683568" y="-99392"/>
            <a:ext cx="822960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4000" dirty="0" smtClean="0">
                <a:solidFill>
                  <a:srgbClr val="FF0000"/>
                </a:solidFill>
              </a:rPr>
              <a:t>Multivariate regression analysis</a:t>
            </a:r>
            <a:endParaRPr lang="ca-ES" alt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20" name="2 Marcador de contenido"/>
          <p:cNvSpPr>
            <a:spLocks noGrp="1"/>
          </p:cNvSpPr>
          <p:nvPr>
            <p:ph idx="1"/>
          </p:nvPr>
        </p:nvSpPr>
        <p:spPr>
          <a:xfrm>
            <a:off x="521872" y="1133521"/>
            <a:ext cx="8496300" cy="5040313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GB" altLang="en-US" sz="2600" dirty="0" smtClean="0"/>
              <a:t>Let’s have a look at the output for the two variables:</a:t>
            </a:r>
          </a:p>
          <a:p>
            <a:pPr marL="0" lvl="1" indent="0">
              <a:buNone/>
            </a:pPr>
            <a:endParaRPr lang="en-GB" altLang="en-US" sz="3200" dirty="0" smtClean="0"/>
          </a:p>
          <a:p>
            <a:pPr>
              <a:buFont typeface="Arial" charset="0"/>
              <a:buNone/>
            </a:pPr>
            <a:endParaRPr lang="ca-ES" altLang="en-US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923928" y="2384884"/>
            <a:ext cx="1692188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88124" y="1954967"/>
            <a:ext cx="31170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Compare the R</a:t>
            </a:r>
            <a:r>
              <a:rPr lang="en-GB" i="1" baseline="30000" dirty="0" smtClean="0"/>
              <a:t>2</a:t>
            </a:r>
            <a:r>
              <a:rPr lang="en-GB" i="1" dirty="0" smtClean="0"/>
              <a:t> to our previous model. It should have improved (i.e. increased). </a:t>
            </a:r>
          </a:p>
          <a:p>
            <a:r>
              <a:rPr lang="en-GB" i="1" dirty="0" smtClean="0"/>
              <a:t>Tip: in multivariate models, we use the Adjusted R</a:t>
            </a:r>
            <a:r>
              <a:rPr lang="en-GB" i="1" baseline="30000" dirty="0" smtClean="0"/>
              <a:t>2</a:t>
            </a:r>
            <a:r>
              <a:rPr lang="en-GB" i="1" dirty="0" smtClean="0"/>
              <a:t> to avoid artificial inflation of R</a:t>
            </a:r>
            <a:r>
              <a:rPr lang="en-GB" i="1" baseline="30000" dirty="0" smtClean="0"/>
              <a:t>2</a:t>
            </a:r>
            <a:r>
              <a:rPr lang="en-GB" i="1" dirty="0" smtClean="0"/>
              <a:t>.</a:t>
            </a:r>
            <a:endParaRPr lang="en-GB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40152" y="4041068"/>
            <a:ext cx="3117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Interpret the b coefficient (and its significance level) for the new variable.</a:t>
            </a:r>
          </a:p>
          <a:p>
            <a:r>
              <a:rPr lang="en-GB" i="1" dirty="0" smtClean="0"/>
              <a:t>What happened to </a:t>
            </a:r>
            <a:r>
              <a:rPr lang="en-GB" i="1" dirty="0" err="1" smtClean="0"/>
              <a:t>FHDemo</a:t>
            </a:r>
            <a:r>
              <a:rPr lang="en-GB" i="1" dirty="0" smtClean="0"/>
              <a:t> compared to the previous model? What has changed? How can we explain this?</a:t>
            </a:r>
          </a:p>
          <a:p>
            <a:endParaRPr lang="en-GB" i="1" dirty="0"/>
          </a:p>
        </p:txBody>
      </p:sp>
      <p:cxnSp>
        <p:nvCxnSpPr>
          <p:cNvPr id="12" name="Straight Arrow Connector 11"/>
          <p:cNvCxnSpPr>
            <a:stCxn id="13" idx="1"/>
            <a:endCxn id="13" idx="1"/>
          </p:cNvCxnSpPr>
          <p:nvPr/>
        </p:nvCxnSpPr>
        <p:spPr>
          <a:xfrm>
            <a:off x="5940152" y="519523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375567" y="4797152"/>
            <a:ext cx="481098" cy="1800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670194" y="1695721"/>
            <a:ext cx="108012" cy="3240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25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11739" t="32091" r="53377" b="9832"/>
          <a:stretch/>
        </p:blipFill>
        <p:spPr bwMode="auto">
          <a:xfrm>
            <a:off x="575556" y="1893575"/>
            <a:ext cx="5035754" cy="4716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1 Título"/>
          <p:cNvSpPr txBox="1">
            <a:spLocks/>
          </p:cNvSpPr>
          <p:nvPr/>
        </p:nvSpPr>
        <p:spPr bwMode="auto">
          <a:xfrm>
            <a:off x="683568" y="-99392"/>
            <a:ext cx="822960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4000" dirty="0" smtClean="0">
                <a:solidFill>
                  <a:srgbClr val="FF0000"/>
                </a:solidFill>
              </a:rPr>
              <a:t>Let’s add more variables</a:t>
            </a:r>
            <a:endParaRPr lang="ca-ES" alt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20" name="2 Marcador de contenido"/>
          <p:cNvSpPr>
            <a:spLocks noGrp="1"/>
          </p:cNvSpPr>
          <p:nvPr>
            <p:ph idx="1"/>
          </p:nvPr>
        </p:nvSpPr>
        <p:spPr>
          <a:xfrm>
            <a:off x="521872" y="1133521"/>
            <a:ext cx="8496300" cy="5040313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GB" altLang="en-US" sz="2600" dirty="0" smtClean="0"/>
              <a:t>Let’s try adding a dummy variable:</a:t>
            </a:r>
          </a:p>
          <a:p>
            <a:pPr marL="0" lvl="1" indent="0">
              <a:buNone/>
            </a:pPr>
            <a:endParaRPr lang="en-GB" altLang="en-US" sz="3200" dirty="0" smtClean="0"/>
          </a:p>
          <a:p>
            <a:pPr>
              <a:buFont typeface="Arial" charset="0"/>
              <a:buNone/>
            </a:pPr>
            <a:endParaRPr lang="ca-ES" alt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688124" y="1954967"/>
            <a:ext cx="31170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Enter the variable called EU, which indicates whether the country is a EU member state.</a:t>
            </a:r>
          </a:p>
          <a:p>
            <a:r>
              <a:rPr lang="en-GB" i="1" dirty="0" smtClean="0"/>
              <a:t>Let’s have a look at the new findings.</a:t>
            </a:r>
            <a:endParaRPr lang="en-GB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5864586" y="4251575"/>
            <a:ext cx="3117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What has changed? How do you interpret these results?</a:t>
            </a:r>
            <a:endParaRPr lang="en-GB" i="1" dirty="0"/>
          </a:p>
        </p:txBody>
      </p:sp>
      <p:cxnSp>
        <p:nvCxnSpPr>
          <p:cNvPr id="12" name="Straight Arrow Connector 11"/>
          <p:cNvCxnSpPr>
            <a:stCxn id="13" idx="1"/>
            <a:endCxn id="13" idx="1"/>
          </p:cNvCxnSpPr>
          <p:nvPr/>
        </p:nvCxnSpPr>
        <p:spPr>
          <a:xfrm>
            <a:off x="5864586" y="4574741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3" idx="1"/>
          </p:cNvCxnSpPr>
          <p:nvPr/>
        </p:nvCxnSpPr>
        <p:spPr>
          <a:xfrm flipH="1">
            <a:off x="5436096" y="4574741"/>
            <a:ext cx="428490" cy="38123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flipH="1" flipV="1">
            <a:off x="3671900" y="2636913"/>
            <a:ext cx="2192686" cy="179932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31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1739" t="68315" r="53377" b="9832"/>
          <a:stretch/>
        </p:blipFill>
        <p:spPr bwMode="auto">
          <a:xfrm>
            <a:off x="287524" y="3356992"/>
            <a:ext cx="5071543" cy="1872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1 Título"/>
          <p:cNvSpPr txBox="1">
            <a:spLocks/>
          </p:cNvSpPr>
          <p:nvPr/>
        </p:nvSpPr>
        <p:spPr bwMode="auto">
          <a:xfrm>
            <a:off x="683568" y="-99392"/>
            <a:ext cx="822960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4000" dirty="0" smtClean="0">
                <a:solidFill>
                  <a:srgbClr val="FF0000"/>
                </a:solidFill>
              </a:rPr>
              <a:t>Making comparisons using Beta</a:t>
            </a:r>
            <a:endParaRPr lang="ca-ES" alt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18399" y="3320988"/>
            <a:ext cx="35541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When we want to compare coefficients to see which variable has the strongest impact on Y, we use the </a:t>
            </a:r>
            <a:r>
              <a:rPr lang="en-GB" b="1" i="1" dirty="0" smtClean="0">
                <a:solidFill>
                  <a:srgbClr val="FF0000"/>
                </a:solidFill>
              </a:rPr>
              <a:t>Beta coefficient</a:t>
            </a:r>
            <a:r>
              <a:rPr lang="en-GB" i="1" dirty="0" smtClean="0"/>
              <a:t>. Betas are standardized and their magnitude can be compared.</a:t>
            </a:r>
            <a:endParaRPr lang="en-GB" i="1" dirty="0"/>
          </a:p>
        </p:txBody>
      </p:sp>
      <p:cxnSp>
        <p:nvCxnSpPr>
          <p:cNvPr id="12" name="Straight Arrow Connector 11"/>
          <p:cNvCxnSpPr>
            <a:stCxn id="13" idx="1"/>
            <a:endCxn id="13" idx="1"/>
          </p:cNvCxnSpPr>
          <p:nvPr/>
        </p:nvCxnSpPr>
        <p:spPr>
          <a:xfrm>
            <a:off x="5518399" y="4198151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3538" y="1376772"/>
            <a:ext cx="78848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solidFill>
                  <a:srgbClr val="FF0000"/>
                </a:solidFill>
              </a:rPr>
              <a:t>WARNING!!! We cannot compare directly the b coefficients we obtain from variables measured using different units. The magnitude of each b coefficient is relative to what a </a:t>
            </a:r>
            <a:r>
              <a:rPr lang="en-GB" sz="2000" i="1" u="sng" dirty="0" smtClean="0">
                <a:solidFill>
                  <a:srgbClr val="FF0000"/>
                </a:solidFill>
              </a:rPr>
              <a:t>one unit</a:t>
            </a:r>
            <a:r>
              <a:rPr lang="en-GB" sz="2000" i="1" dirty="0" smtClean="0">
                <a:solidFill>
                  <a:srgbClr val="FF0000"/>
                </a:solidFill>
              </a:rPr>
              <a:t> increase of X means. </a:t>
            </a:r>
            <a:endParaRPr lang="en-GB" sz="2000" i="1" dirty="0">
              <a:solidFill>
                <a:srgbClr val="FF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455876" y="3392996"/>
            <a:ext cx="1008112" cy="19551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66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dirty="0" smtClean="0">
                <a:solidFill>
                  <a:srgbClr val="FF0000"/>
                </a:solidFill>
              </a:rPr>
              <a:t>Part II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9388"/>
            <a:ext cx="8229600" cy="5039952"/>
          </a:xfrm>
        </p:spPr>
        <p:txBody>
          <a:bodyPr/>
          <a:lstStyle/>
          <a:p>
            <a:pPr eaLnBrk="1" hangingPunct="1"/>
            <a:endParaRPr lang="en-GB" altLang="en-US" dirty="0" smtClean="0"/>
          </a:p>
          <a:p>
            <a:pPr marL="0" indent="0" algn="ctr" eaLnBrk="1" hangingPunct="1">
              <a:buNone/>
            </a:pPr>
            <a:r>
              <a:rPr lang="en-GB" altLang="en-US" dirty="0" smtClean="0"/>
              <a:t>Binary Logistic Regression </a:t>
            </a:r>
          </a:p>
        </p:txBody>
      </p:sp>
      <p:sp>
        <p:nvSpPr>
          <p:cNvPr id="4100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DD0C0C3D-E905-41C0-B30B-505252F9A000}" type="slidenum">
              <a:rPr lang="en-US" altLang="en-US">
                <a:solidFill>
                  <a:srgbClr val="898989"/>
                </a:solidFill>
              </a:rPr>
              <a:pPr eaLnBrk="1" hangingPunct="1"/>
              <a:t>25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15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solidFill>
                  <a:srgbClr val="FF0000"/>
                </a:solidFill>
              </a:rPr>
              <a:t>Aims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9388"/>
            <a:ext cx="8229600" cy="4572000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Conceptual</a:t>
            </a:r>
          </a:p>
          <a:p>
            <a:pPr lvl="1" eaLnBrk="1" hangingPunct="1">
              <a:buSzPct val="75000"/>
              <a:buFont typeface="Wingdings" pitchFamily="2" charset="2"/>
              <a:buChar char="§"/>
            </a:pPr>
            <a:r>
              <a:rPr lang="en-GB" altLang="en-US" dirty="0" smtClean="0"/>
              <a:t>To understand why we need binary logistic regression for dichotomous dependent variables</a:t>
            </a:r>
          </a:p>
          <a:p>
            <a:pPr lvl="1" eaLnBrk="1" hangingPunct="1">
              <a:buSzPct val="75000"/>
              <a:buFont typeface="Wingdings" pitchFamily="2" charset="2"/>
              <a:buChar char="§"/>
            </a:pPr>
            <a:r>
              <a:rPr lang="en-GB" altLang="en-US" dirty="0" smtClean="0"/>
              <a:t>To understand how logistic regression is similar to – but also different from! – linear regression.</a:t>
            </a:r>
          </a:p>
          <a:p>
            <a:pPr marL="457200" lvl="1" indent="0" eaLnBrk="1" hangingPunct="1">
              <a:buSzPct val="75000"/>
              <a:buNone/>
            </a:pPr>
            <a:endParaRPr lang="en-GB" altLang="en-US" dirty="0" smtClean="0"/>
          </a:p>
          <a:p>
            <a:pPr eaLnBrk="1" hangingPunct="1"/>
            <a:r>
              <a:rPr lang="en-GB" altLang="en-US" dirty="0" smtClean="0"/>
              <a:t>Practical: fit and interpret a binary logistic model using SPSS</a:t>
            </a:r>
          </a:p>
        </p:txBody>
      </p:sp>
      <p:sp>
        <p:nvSpPr>
          <p:cNvPr id="4100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DA48B96-3559-4090-9D90-811B9F47454C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02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0963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dirty="0" smtClean="0">
                <a:solidFill>
                  <a:srgbClr val="FF0000"/>
                </a:solidFill>
              </a:rPr>
              <a:t>OLS or Logistic?</a:t>
            </a:r>
            <a:endParaRPr lang="en-US" altLang="en-US" sz="4000" dirty="0" smtClean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6363"/>
            <a:ext cx="8229600" cy="4429125"/>
          </a:xfrm>
        </p:spPr>
        <p:txBody>
          <a:bodyPr/>
          <a:lstStyle/>
          <a:p>
            <a:pPr eaLnBrk="1" hangingPunct="1"/>
            <a:r>
              <a:rPr lang="en-GB" altLang="en-US" sz="3000" dirty="0" smtClean="0"/>
              <a:t>Selecting</a:t>
            </a:r>
            <a:r>
              <a:rPr lang="en-GB" altLang="en-US" dirty="0" smtClean="0"/>
              <a:t> the right method for our analyses is determined largely by the levels of measurement of the variables of interest, in particular, of the </a:t>
            </a:r>
            <a:r>
              <a:rPr lang="en-GB" altLang="en-US" dirty="0" smtClean="0">
                <a:solidFill>
                  <a:srgbClr val="FF0000"/>
                </a:solidFill>
              </a:rPr>
              <a:t>dependent variable</a:t>
            </a:r>
            <a:r>
              <a:rPr lang="en-GB" altLang="en-US" dirty="0" smtClean="0"/>
              <a:t>.</a:t>
            </a:r>
          </a:p>
          <a:p>
            <a:pPr eaLnBrk="1" hangingPunct="1"/>
            <a:endParaRPr lang="en-GB" altLang="en-US" dirty="0" smtClean="0"/>
          </a:p>
        </p:txBody>
      </p:sp>
      <p:sp>
        <p:nvSpPr>
          <p:cNvPr id="9220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27F7DB0-5CDF-4984-A10D-B70E95E30941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84325" y="3824288"/>
          <a:ext cx="6096000" cy="1584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52810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Dependent variable</a:t>
                      </a:r>
                      <a:endParaRPr lang="en-GB" sz="18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Method</a:t>
                      </a:r>
                      <a:endParaRPr lang="en-GB" sz="1800" dirty="0"/>
                    </a:p>
                  </a:txBody>
                  <a:tcPr marT="45724" marB="45724"/>
                </a:tc>
              </a:tr>
              <a:tr h="52810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Continuous</a:t>
                      </a:r>
                      <a:endParaRPr lang="en-GB" sz="18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Linear regression</a:t>
                      </a:r>
                      <a:endParaRPr lang="en-GB" sz="1800" dirty="0"/>
                    </a:p>
                  </a:txBody>
                  <a:tcPr marT="45724" marB="45724"/>
                </a:tc>
              </a:tr>
              <a:tr h="52810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Categorical</a:t>
                      </a:r>
                      <a:endParaRPr lang="en-GB" sz="18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Logistic regression</a:t>
                      </a:r>
                      <a:endParaRPr lang="en-GB" sz="1800" dirty="0"/>
                    </a:p>
                  </a:txBody>
                  <a:tcPr marT="45724" marB="4572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01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0963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>
                <a:solidFill>
                  <a:srgbClr val="FF0000"/>
                </a:solidFill>
              </a:rPr>
              <a:t>Binary dependent variables</a:t>
            </a:r>
            <a:endParaRPr lang="en-US" altLang="en-US" smtClean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636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altLang="en-US" sz="3000" dirty="0" smtClean="0"/>
              <a:t>Categorical variables are very common in the social sciences. For example, consider these survey questions: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z="2600" dirty="0" smtClean="0"/>
              <a:t>“Do you believe in God?”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z="2600" dirty="0" smtClean="0"/>
              <a:t>“Did you vote in the last General Election?”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z="2600" dirty="0" smtClean="0"/>
              <a:t>“Did you vote to Brexit or to Remain?”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z="2600" dirty="0" smtClean="0"/>
              <a:t>“Should it be made legal for homosexual couples to adopt children?”</a:t>
            </a: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GB" altLang="en-US" sz="2600" dirty="0" smtClean="0"/>
          </a:p>
          <a:p>
            <a:pPr eaLnBrk="1" hangingPunct="1">
              <a:lnSpc>
                <a:spcPct val="80000"/>
              </a:lnSpc>
            </a:pPr>
            <a:r>
              <a:rPr lang="en-GB" altLang="en-US" sz="3000" dirty="0" smtClean="0"/>
              <a:t>When we focus on outcomes like these, we have a dichotomous or binary dependent variable.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GB" altLang="en-US" sz="2600" dirty="0" smtClean="0"/>
          </a:p>
        </p:txBody>
      </p:sp>
      <p:sp>
        <p:nvSpPr>
          <p:cNvPr id="10244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93394F-700D-4B86-B0CA-09B45C439F09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88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0963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>
                <a:solidFill>
                  <a:srgbClr val="FF0000"/>
                </a:solidFill>
              </a:rPr>
              <a:t>Binary dependent variables</a:t>
            </a:r>
            <a:endParaRPr lang="en-US" altLang="en-US" smtClean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6363"/>
            <a:ext cx="8229600" cy="452596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dirty="0" smtClean="0"/>
              <a:t>E.g. “Did you vote in the last General Election?”</a:t>
            </a:r>
          </a:p>
          <a:p>
            <a:pPr marL="0" indent="0" eaLnBrk="1" hangingPunct="1">
              <a:buFontTx/>
              <a:buNone/>
            </a:pPr>
            <a:r>
              <a:rPr lang="en-GB" altLang="en-US" dirty="0" smtClean="0"/>
              <a:t>1= Yes 0= No</a:t>
            </a:r>
          </a:p>
          <a:p>
            <a:pPr marL="0" indent="0" eaLnBrk="1" hangingPunct="1">
              <a:buFontTx/>
              <a:buNone/>
            </a:pPr>
            <a:endParaRPr lang="en-GB" altLang="en-US" dirty="0" smtClean="0"/>
          </a:p>
          <a:p>
            <a:pPr marL="0" indent="0" eaLnBrk="1" hangingPunct="1">
              <a:buFontTx/>
              <a:buNone/>
            </a:pPr>
            <a:r>
              <a:rPr lang="en-GB" altLang="en-US" dirty="0" smtClean="0"/>
              <a:t>As in linear regression, we might be interested in how a </a:t>
            </a:r>
            <a:r>
              <a:rPr lang="en-GB" altLang="en-US" dirty="0" smtClean="0">
                <a:solidFill>
                  <a:srgbClr val="FF0000"/>
                </a:solidFill>
              </a:rPr>
              <a:t>binary dependent variable </a:t>
            </a:r>
            <a:r>
              <a:rPr lang="en-GB" altLang="en-US" dirty="0" smtClean="0"/>
              <a:t>relates to other continuous or categorical variables: age, gender, education, etc.</a:t>
            </a:r>
          </a:p>
        </p:txBody>
      </p:sp>
      <p:sp>
        <p:nvSpPr>
          <p:cNvPr id="11268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426F566-DB80-4506-BA30-B64826DA3FF4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74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dirty="0" smtClean="0">
                <a:solidFill>
                  <a:srgbClr val="FF0000"/>
                </a:solidFill>
              </a:rPr>
              <a:t>Part I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9388"/>
            <a:ext cx="8229600" cy="5039952"/>
          </a:xfrm>
        </p:spPr>
        <p:txBody>
          <a:bodyPr/>
          <a:lstStyle/>
          <a:p>
            <a:pPr eaLnBrk="1" hangingPunct="1"/>
            <a:endParaRPr lang="en-GB" altLang="en-US" dirty="0" smtClean="0"/>
          </a:p>
          <a:p>
            <a:pPr marL="0" indent="0" algn="ctr" eaLnBrk="1" hangingPunct="1">
              <a:buNone/>
            </a:pPr>
            <a:r>
              <a:rPr lang="en-GB" altLang="en-US" dirty="0" smtClean="0"/>
              <a:t>Multiple linear regression analysis</a:t>
            </a:r>
          </a:p>
        </p:txBody>
      </p:sp>
      <p:sp>
        <p:nvSpPr>
          <p:cNvPr id="4100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DD0C0C3D-E905-41C0-B30B-505252F9A000}" type="slidenum">
              <a:rPr lang="en-US" altLang="en-US">
                <a:solidFill>
                  <a:srgbClr val="898989"/>
                </a:solidFill>
              </a:rPr>
              <a:pPr eaLnBrk="1" hangingPunct="1"/>
              <a:t>3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69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0963"/>
            <a:ext cx="8291512" cy="792162"/>
          </a:xfrm>
        </p:spPr>
        <p:txBody>
          <a:bodyPr/>
          <a:lstStyle/>
          <a:p>
            <a:pPr eaLnBrk="1" hangingPunct="1"/>
            <a:r>
              <a:rPr lang="en-GB" altLang="en-US" sz="3600" smtClean="0">
                <a:solidFill>
                  <a:srgbClr val="FF0000"/>
                </a:solidFill>
              </a:rPr>
              <a:t>Why not just use linear regression?</a:t>
            </a:r>
            <a:endParaRPr lang="en-US" altLang="en-US" sz="3600" smtClean="0">
              <a:solidFill>
                <a:srgbClr val="FF0000"/>
              </a:solidFill>
            </a:endParaRPr>
          </a:p>
        </p:txBody>
      </p:sp>
      <p:sp>
        <p:nvSpPr>
          <p:cNvPr id="12291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9F8E8DC-C1DB-45AA-9E0B-E94ACD188C9E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15900" y="1160463"/>
          <a:ext cx="3240088" cy="4824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44"/>
                <a:gridCol w="1620044"/>
              </a:tblGrid>
              <a:tr h="712765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Age</a:t>
                      </a:r>
                      <a:endParaRPr lang="en-GB" sz="1800" dirty="0"/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Voted</a:t>
                      </a:r>
                    </a:p>
                    <a:p>
                      <a:pPr algn="ctr"/>
                      <a:r>
                        <a:rPr lang="en-GB" sz="1800" dirty="0" smtClean="0"/>
                        <a:t>Yes (1) /No (0)</a:t>
                      </a:r>
                      <a:endParaRPr lang="en-GB" sz="1800" dirty="0"/>
                    </a:p>
                  </a:txBody>
                  <a:tcPr marL="91439" marR="91439" marT="45719" marB="45719"/>
                </a:tc>
              </a:tr>
              <a:tr h="342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2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2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2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2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342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342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342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342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342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34263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2336" name="TextBox 1"/>
          <p:cNvSpPr txBox="1">
            <a:spLocks noChangeArrowheads="1"/>
          </p:cNvSpPr>
          <p:nvPr/>
        </p:nvSpPr>
        <p:spPr bwMode="auto">
          <a:xfrm>
            <a:off x="142875" y="6308725"/>
            <a:ext cx="4368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i="1"/>
              <a:t>Source: hypothetical data made up for this example!</a:t>
            </a:r>
          </a:p>
        </p:txBody>
      </p:sp>
      <p:pic>
        <p:nvPicPr>
          <p:cNvPr id="1233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188" y="1773238"/>
            <a:ext cx="5341937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602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0963"/>
            <a:ext cx="8291512" cy="792162"/>
          </a:xfrm>
        </p:spPr>
        <p:txBody>
          <a:bodyPr/>
          <a:lstStyle/>
          <a:p>
            <a:pPr eaLnBrk="1" hangingPunct="1"/>
            <a:r>
              <a:rPr lang="en-GB" altLang="en-US" sz="3600" smtClean="0">
                <a:solidFill>
                  <a:srgbClr val="FF0000"/>
                </a:solidFill>
              </a:rPr>
              <a:t>Why not just use linear regression?</a:t>
            </a:r>
            <a:endParaRPr lang="en-US" altLang="en-US" sz="3600" smtClean="0">
              <a:solidFill>
                <a:srgbClr val="FF0000"/>
              </a:solidFill>
            </a:endParaRPr>
          </a:p>
        </p:txBody>
      </p:sp>
      <p:sp>
        <p:nvSpPr>
          <p:cNvPr id="13315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BB8E31D-3F74-41C7-A3DB-26DEC2DD02F6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31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pic>
        <p:nvPicPr>
          <p:cNvPr id="1331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53" t="35875" r="20546" b="23000"/>
          <a:stretch>
            <a:fillRect/>
          </a:stretch>
        </p:blipFill>
        <p:spPr bwMode="auto">
          <a:xfrm>
            <a:off x="647700" y="1916113"/>
            <a:ext cx="6516688" cy="447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9 Imagen" descr="pic problem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3068638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13 CuadroTexto"/>
          <p:cNvSpPr txBox="1">
            <a:spLocks noChangeArrowheads="1"/>
          </p:cNvSpPr>
          <p:nvPr/>
        </p:nvSpPr>
        <p:spPr bwMode="auto">
          <a:xfrm>
            <a:off x="179388" y="1233488"/>
            <a:ext cx="8928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What would our linear model predict for a person who is 52 years old?</a:t>
            </a:r>
          </a:p>
        </p:txBody>
      </p:sp>
    </p:spTree>
    <p:extLst>
      <p:ext uri="{BB962C8B-B14F-4D97-AF65-F5344CB8AC3E}">
        <p14:creationId xmlns:p14="http://schemas.microsoft.com/office/powerpoint/2010/main" val="102900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0963"/>
            <a:ext cx="8291512" cy="792162"/>
          </a:xfrm>
        </p:spPr>
        <p:txBody>
          <a:bodyPr/>
          <a:lstStyle/>
          <a:p>
            <a:pPr eaLnBrk="1" hangingPunct="1"/>
            <a:r>
              <a:rPr lang="en-GB" altLang="en-US" sz="3600" smtClean="0">
                <a:solidFill>
                  <a:srgbClr val="FF0000"/>
                </a:solidFill>
              </a:rPr>
              <a:t>There is another way….</a:t>
            </a:r>
            <a:endParaRPr lang="en-US" altLang="en-US" sz="3600" smtClean="0">
              <a:solidFill>
                <a:srgbClr val="FF0000"/>
              </a:solidFill>
            </a:endParaRPr>
          </a:p>
        </p:txBody>
      </p:sp>
      <p:sp>
        <p:nvSpPr>
          <p:cNvPr id="14339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16923D6-D2A9-4095-B220-6A70D10FC83C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32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14340" name="13 CuadroTexto"/>
          <p:cNvSpPr txBox="1">
            <a:spLocks noChangeArrowheads="1"/>
          </p:cNvSpPr>
          <p:nvPr/>
        </p:nvSpPr>
        <p:spPr bwMode="auto">
          <a:xfrm>
            <a:off x="215900" y="1125538"/>
            <a:ext cx="82804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/>
              <a:t>Instead of a straight line, we can use a logistic function to get a model that looks like this:</a:t>
            </a:r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16" t="30376" r="12500" b="18250"/>
          <a:stretch>
            <a:fillRect/>
          </a:stretch>
        </p:blipFill>
        <p:spPr bwMode="auto">
          <a:xfrm>
            <a:off x="1439863" y="2205038"/>
            <a:ext cx="6243637" cy="431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892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0963"/>
            <a:ext cx="8291512" cy="792162"/>
          </a:xfrm>
        </p:spPr>
        <p:txBody>
          <a:bodyPr/>
          <a:lstStyle/>
          <a:p>
            <a:pPr eaLnBrk="1" hangingPunct="1"/>
            <a:r>
              <a:rPr lang="en-GB" altLang="en-US" sz="3600" smtClean="0">
                <a:solidFill>
                  <a:srgbClr val="FF0000"/>
                </a:solidFill>
              </a:rPr>
              <a:t>There is another way….</a:t>
            </a:r>
            <a:endParaRPr lang="en-US" altLang="en-US" sz="3600" smtClean="0">
              <a:solidFill>
                <a:srgbClr val="FF0000"/>
              </a:solidFill>
            </a:endParaRPr>
          </a:p>
        </p:txBody>
      </p:sp>
      <p:sp>
        <p:nvSpPr>
          <p:cNvPr id="15363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EBBFD3B-9D53-4C21-AD23-0F8149DB5828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33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15364" name="13 CuadroTexto"/>
          <p:cNvSpPr txBox="1">
            <a:spLocks noChangeArrowheads="1"/>
          </p:cNvSpPr>
          <p:nvPr/>
        </p:nvSpPr>
        <p:spPr bwMode="auto">
          <a:xfrm>
            <a:off x="539750" y="944563"/>
            <a:ext cx="8280400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en-GB" altLang="en-US" sz="2800"/>
              <a:t> A logistic regression is bounded from 0 to 1.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en-GB" altLang="en-US" sz="2800"/>
              <a:t> It won’t give us an estimated value of our outcome Y.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en-GB" altLang="en-US" sz="2800"/>
              <a:t> Instead, it gives us a probability of Y=1.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800"/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16" t="30376" r="12500" b="18250"/>
          <a:stretch>
            <a:fillRect/>
          </a:stretch>
        </p:blipFill>
        <p:spPr bwMode="auto">
          <a:xfrm>
            <a:off x="792163" y="3213100"/>
            <a:ext cx="4859337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18 Imagen" descr="pic soluci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175" y="3249613"/>
            <a:ext cx="2251075" cy="197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556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0963"/>
            <a:ext cx="8291512" cy="792162"/>
          </a:xfrm>
        </p:spPr>
        <p:txBody>
          <a:bodyPr/>
          <a:lstStyle/>
          <a:p>
            <a:pPr eaLnBrk="1" hangingPunct="1"/>
            <a:r>
              <a:rPr lang="en-GB" altLang="en-US" sz="3600" smtClean="0">
                <a:solidFill>
                  <a:srgbClr val="FF0000"/>
                </a:solidFill>
              </a:rPr>
              <a:t>Linear vs. Logistic</a:t>
            </a:r>
            <a:endParaRPr lang="en-US" altLang="en-US" sz="3600" smtClean="0">
              <a:solidFill>
                <a:srgbClr val="FF0000"/>
              </a:solidFill>
            </a:endParaRPr>
          </a:p>
        </p:txBody>
      </p:sp>
      <p:sp>
        <p:nvSpPr>
          <p:cNvPr id="16387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21AC16-1544-44AA-904E-D6B151EF87EA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34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16388" name="13 CuadroTexto"/>
          <p:cNvSpPr txBox="1">
            <a:spLocks noChangeArrowheads="1"/>
          </p:cNvSpPr>
          <p:nvPr/>
        </p:nvSpPr>
        <p:spPr bwMode="auto">
          <a:xfrm>
            <a:off x="539750" y="1125538"/>
            <a:ext cx="8280400" cy="44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1" eaLnBrk="1" hangingPunct="1">
              <a:lnSpc>
                <a:spcPct val="200000"/>
              </a:lnSpc>
              <a:spcBef>
                <a:spcPct val="0"/>
              </a:spcBef>
              <a:buFont typeface="Arial" charset="0"/>
              <a:buChar char="•"/>
            </a:pPr>
            <a:r>
              <a:rPr lang="en-GB" altLang="en-US"/>
              <a:t> Simple linear regression: </a:t>
            </a:r>
          </a:p>
          <a:p>
            <a:pPr marL="0" lvl="1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GB" altLang="en-US" sz="3600"/>
              <a:t>		</a:t>
            </a:r>
            <a:r>
              <a:rPr lang="en-GB" altLang="en-US" sz="3600">
                <a:latin typeface="Cambria Math" pitchFamily="18" charset="0"/>
              </a:rPr>
              <a:t>Y = a + bX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GB" altLang="en-US" sz="280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GB" altLang="en-US" sz="280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GB" altLang="en-US" sz="2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800"/>
          </a:p>
        </p:txBody>
      </p:sp>
      <p:grpSp>
        <p:nvGrpSpPr>
          <p:cNvPr id="16389" name="Group 1"/>
          <p:cNvGrpSpPr>
            <a:grpSpLocks/>
          </p:cNvGrpSpPr>
          <p:nvPr/>
        </p:nvGrpSpPr>
        <p:grpSpPr bwMode="auto">
          <a:xfrm>
            <a:off x="576263" y="3536950"/>
            <a:ext cx="8280400" cy="2484438"/>
            <a:chOff x="576263" y="3536950"/>
            <a:chExt cx="8280400" cy="2484438"/>
          </a:xfrm>
        </p:grpSpPr>
        <p:sp>
          <p:nvSpPr>
            <p:cNvPr id="16390" name="7 CuadroTexto"/>
            <p:cNvSpPr txBox="1">
              <a:spLocks noChangeArrowheads="1"/>
            </p:cNvSpPr>
            <p:nvPr/>
          </p:nvSpPr>
          <p:spPr bwMode="auto">
            <a:xfrm>
              <a:off x="576263" y="3536950"/>
              <a:ext cx="8280400" cy="2462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en-GB" altLang="en-US" sz="2800"/>
                <a:t> Simple binary logistic regression:</a:t>
              </a: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</a:pPr>
              <a:endParaRPr lang="en-GB" altLang="en-US" sz="2800"/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en-GB" altLang="en-US" sz="280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2800"/>
            </a:p>
          </p:txBody>
        </p:sp>
        <p:pic>
          <p:nvPicPr>
            <p:cNvPr id="16391" name="9 Image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07" t="42374" r="43210" b="43221"/>
            <a:stretch>
              <a:fillRect/>
            </a:stretch>
          </p:blipFill>
          <p:spPr bwMode="auto">
            <a:xfrm>
              <a:off x="1908175" y="4437063"/>
              <a:ext cx="4932363" cy="158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2441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0963"/>
            <a:ext cx="8291512" cy="792162"/>
          </a:xfrm>
        </p:spPr>
        <p:txBody>
          <a:bodyPr/>
          <a:lstStyle/>
          <a:p>
            <a:pPr eaLnBrk="1" hangingPunct="1"/>
            <a:r>
              <a:rPr lang="en-GB" altLang="en-US" sz="3600" smtClean="0">
                <a:solidFill>
                  <a:srgbClr val="FF0000"/>
                </a:solidFill>
              </a:rPr>
              <a:t>Binary Logistic Regression</a:t>
            </a:r>
            <a:endParaRPr lang="en-US" altLang="en-US" sz="3600" smtClean="0">
              <a:solidFill>
                <a:srgbClr val="FF0000"/>
              </a:solidFill>
            </a:endParaRPr>
          </a:p>
        </p:txBody>
      </p:sp>
      <p:sp>
        <p:nvSpPr>
          <p:cNvPr id="17411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B45484C-2E52-4A41-9369-E0E395F6DA71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35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pic>
        <p:nvPicPr>
          <p:cNvPr id="17412" name="9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07" t="42374" r="43210" b="43221"/>
          <a:stretch>
            <a:fillRect/>
          </a:stretch>
        </p:blipFill>
        <p:spPr bwMode="auto">
          <a:xfrm>
            <a:off x="3995738" y="2852738"/>
            <a:ext cx="49323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10 Imagen" descr="The_Scream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1665288"/>
            <a:ext cx="3421063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08004" y="4905164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Slides 57 to 60 below give you more details about what this means technically. </a:t>
            </a:r>
          </a:p>
        </p:txBody>
      </p:sp>
    </p:spTree>
    <p:extLst>
      <p:ext uri="{BB962C8B-B14F-4D97-AF65-F5344CB8AC3E}">
        <p14:creationId xmlns:p14="http://schemas.microsoft.com/office/powerpoint/2010/main" val="291900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0963"/>
            <a:ext cx="8291512" cy="792162"/>
          </a:xfrm>
        </p:spPr>
        <p:txBody>
          <a:bodyPr/>
          <a:lstStyle/>
          <a:p>
            <a:pPr eaLnBrk="1" hangingPunct="1"/>
            <a:r>
              <a:rPr lang="en-GB" altLang="en-US" sz="3600" dirty="0" smtClean="0">
                <a:solidFill>
                  <a:srgbClr val="FF0000"/>
                </a:solidFill>
              </a:rPr>
              <a:t>Simple and multiple logistic regressions</a:t>
            </a:r>
            <a:endParaRPr lang="en-US" alt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19459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3336FBB-FE14-45B8-B7FD-4B710C99DB49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36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19460" name="7 CuadroTexto"/>
          <p:cNvSpPr txBox="1">
            <a:spLocks noChangeArrowheads="1"/>
          </p:cNvSpPr>
          <p:nvPr/>
        </p:nvSpPr>
        <p:spPr bwMode="auto">
          <a:xfrm>
            <a:off x="431800" y="3573463"/>
            <a:ext cx="8280400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en-GB" altLang="en-US" sz="2800"/>
              <a:t> Multiple binary logistic regression: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en-GB" altLang="en-US" sz="280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GB" altLang="en-US" sz="2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800"/>
          </a:p>
        </p:txBody>
      </p:sp>
      <p:pic>
        <p:nvPicPr>
          <p:cNvPr id="19461" name="6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7" t="56497" r="31393" b="28815"/>
          <a:stretch>
            <a:fillRect/>
          </a:stretch>
        </p:blipFill>
        <p:spPr bwMode="auto">
          <a:xfrm>
            <a:off x="539750" y="4292600"/>
            <a:ext cx="8101013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76263" y="1160463"/>
            <a:ext cx="8280400" cy="2484437"/>
            <a:chOff x="576263" y="3536950"/>
            <a:chExt cx="8280400" cy="2484438"/>
          </a:xfrm>
        </p:grpSpPr>
        <p:sp>
          <p:nvSpPr>
            <p:cNvPr id="19463" name="7 CuadroTexto"/>
            <p:cNvSpPr txBox="1">
              <a:spLocks noChangeArrowheads="1"/>
            </p:cNvSpPr>
            <p:nvPr/>
          </p:nvSpPr>
          <p:spPr bwMode="auto">
            <a:xfrm>
              <a:off x="576263" y="3536950"/>
              <a:ext cx="8280400" cy="2462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en-GB" altLang="en-US" sz="2800" dirty="0"/>
                <a:t> Simple binary logistic regression:</a:t>
              </a: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</a:pPr>
              <a:endParaRPr lang="en-GB" altLang="en-US" sz="2800" dirty="0"/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en-GB" altLang="en-US" sz="2800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2800" dirty="0"/>
            </a:p>
          </p:txBody>
        </p:sp>
        <p:pic>
          <p:nvPicPr>
            <p:cNvPr id="19464" name="9 Image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07" t="42374" r="43210" b="43221"/>
            <a:stretch>
              <a:fillRect/>
            </a:stretch>
          </p:blipFill>
          <p:spPr bwMode="auto">
            <a:xfrm>
              <a:off x="1908175" y="4437063"/>
              <a:ext cx="4932363" cy="158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5430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91512" cy="792163"/>
          </a:xfrm>
        </p:spPr>
        <p:txBody>
          <a:bodyPr/>
          <a:lstStyle/>
          <a:p>
            <a:pPr eaLnBrk="1" hangingPunct="1"/>
            <a:r>
              <a:rPr lang="en-GB" altLang="en-US" sz="3600" dirty="0" smtClean="0">
                <a:solidFill>
                  <a:srgbClr val="FF0000"/>
                </a:solidFill>
              </a:rPr>
              <a:t>Fitting and interpreting a </a:t>
            </a:r>
            <a:br>
              <a:rPr lang="en-GB" altLang="en-US" sz="3600" dirty="0" smtClean="0">
                <a:solidFill>
                  <a:srgbClr val="FF0000"/>
                </a:solidFill>
              </a:rPr>
            </a:br>
            <a:r>
              <a:rPr lang="en-GB" altLang="en-US" sz="3600" dirty="0" smtClean="0">
                <a:solidFill>
                  <a:srgbClr val="FF0000"/>
                </a:solidFill>
              </a:rPr>
              <a:t>binary regression model </a:t>
            </a:r>
            <a:endParaRPr lang="en-US" alt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24579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EBE1C34-B2CD-4045-AB0F-0AEBAE7E7765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37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24580" name="10 CuadroTexto"/>
          <p:cNvSpPr txBox="1">
            <a:spLocks noChangeArrowheads="1"/>
          </p:cNvSpPr>
          <p:nvPr/>
        </p:nvSpPr>
        <p:spPr bwMode="auto">
          <a:xfrm>
            <a:off x="395288" y="1633538"/>
            <a:ext cx="8569325" cy="486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2400" dirty="0"/>
              <a:t> </a:t>
            </a:r>
            <a:r>
              <a:rPr lang="en-GB" altLang="en-US" sz="2800" dirty="0"/>
              <a:t>Fitting a binary logistic regression means estimating our parameters: “a” and “b</a:t>
            </a:r>
            <a:r>
              <a:rPr lang="en-GB" altLang="en-US" sz="2800" dirty="0" smtClean="0"/>
              <a:t>”.</a:t>
            </a:r>
          </a:p>
          <a:p>
            <a:pPr eaLnBrk="1" hangingPunct="1">
              <a:spcBef>
                <a:spcPct val="0"/>
              </a:spcBef>
            </a:pPr>
            <a:endParaRPr lang="en-GB" altLang="en-US" sz="2800" dirty="0"/>
          </a:p>
          <a:p>
            <a:pPr eaLnBrk="1" hangingPunct="1">
              <a:spcBef>
                <a:spcPct val="0"/>
              </a:spcBef>
            </a:pPr>
            <a:r>
              <a:rPr lang="en-GB" altLang="en-US" sz="2800" dirty="0"/>
              <a:t> To interpret our results we will use </a:t>
            </a:r>
            <a:r>
              <a:rPr lang="en-GB" altLang="en-US" sz="2800" b="1" dirty="0">
                <a:solidFill>
                  <a:srgbClr val="FF0000"/>
                </a:solidFill>
              </a:rPr>
              <a:t>odds </a:t>
            </a:r>
            <a:r>
              <a:rPr lang="en-GB" altLang="en-US" sz="2800" b="1" dirty="0" smtClean="0">
                <a:solidFill>
                  <a:srgbClr val="FF0000"/>
                </a:solidFill>
              </a:rPr>
              <a:t>ratios</a:t>
            </a:r>
            <a:r>
              <a:rPr lang="en-GB" altLang="en-US" sz="2800" dirty="0" smtClean="0"/>
              <a:t>.</a:t>
            </a:r>
            <a:endParaRPr lang="en-GB" altLang="en-US" sz="2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 dirty="0"/>
          </a:p>
          <a:p>
            <a:pPr eaLnBrk="1" hangingPunct="1">
              <a:spcBef>
                <a:spcPct val="0"/>
              </a:spcBef>
              <a:buNone/>
            </a:pPr>
            <a:endParaRPr lang="en-GB" altLang="en-US" sz="2400" dirty="0" smtClean="0"/>
          </a:p>
          <a:p>
            <a:pPr eaLnBrk="1" hangingPunct="1">
              <a:spcBef>
                <a:spcPct val="0"/>
              </a:spcBef>
              <a:buNone/>
            </a:pPr>
            <a:endParaRPr lang="en-GB" altLang="en-US" sz="2400" dirty="0" smtClean="0"/>
          </a:p>
          <a:p>
            <a:pPr eaLnBrk="1" hangingPunct="1">
              <a:spcBef>
                <a:spcPct val="0"/>
              </a:spcBef>
              <a:buNone/>
            </a:pPr>
            <a:endParaRPr lang="en-GB" altLang="en-US" sz="2400" dirty="0"/>
          </a:p>
          <a:p>
            <a:pPr algn="ctr" eaLnBrk="1" hangingPunct="1">
              <a:spcBef>
                <a:spcPct val="0"/>
              </a:spcBef>
              <a:buNone/>
            </a:pPr>
            <a:r>
              <a:rPr lang="en-GB" altLang="en-US" sz="1800" i="1" dirty="0" smtClean="0">
                <a:solidFill>
                  <a:srgbClr val="FF0000"/>
                </a:solidFill>
              </a:rPr>
              <a:t>Note</a:t>
            </a:r>
            <a:r>
              <a:rPr lang="en-GB" altLang="en-US" sz="1800" i="1" dirty="0">
                <a:solidFill>
                  <a:srgbClr val="FF0000"/>
                </a:solidFill>
              </a:rPr>
              <a:t>: we don’t use Ordinary Least Squares (OLS) to find the best fitting model (to estimate the parameters). We use something called Maximum Likelihood Estimation (</a:t>
            </a:r>
            <a:r>
              <a:rPr lang="en-GB" altLang="en-US" sz="1800" i="1" dirty="0" smtClean="0">
                <a:solidFill>
                  <a:srgbClr val="FF0000"/>
                </a:solidFill>
              </a:rPr>
              <a:t>MLE). </a:t>
            </a:r>
            <a:r>
              <a:rPr lang="en-GB" sz="1800" i="1" dirty="0">
                <a:solidFill>
                  <a:srgbClr val="FF0000"/>
                </a:solidFill>
              </a:rPr>
              <a:t>Slides </a:t>
            </a:r>
            <a:r>
              <a:rPr lang="en-GB" sz="1800" i="1" dirty="0" smtClean="0">
                <a:solidFill>
                  <a:srgbClr val="FF0000"/>
                </a:solidFill>
              </a:rPr>
              <a:t>53 </a:t>
            </a:r>
            <a:r>
              <a:rPr lang="en-GB" sz="1800" i="1" dirty="0">
                <a:solidFill>
                  <a:srgbClr val="FF0000"/>
                </a:solidFill>
              </a:rPr>
              <a:t>to </a:t>
            </a:r>
            <a:r>
              <a:rPr lang="en-GB" sz="1800" i="1" dirty="0" smtClean="0">
                <a:solidFill>
                  <a:srgbClr val="FF0000"/>
                </a:solidFill>
              </a:rPr>
              <a:t>56 </a:t>
            </a:r>
            <a:r>
              <a:rPr lang="en-GB" sz="1800" i="1" dirty="0">
                <a:solidFill>
                  <a:srgbClr val="FF0000"/>
                </a:solidFill>
              </a:rPr>
              <a:t>below give you more details about </a:t>
            </a:r>
            <a:r>
              <a:rPr lang="en-GB" sz="1800" i="1" dirty="0" smtClean="0">
                <a:solidFill>
                  <a:srgbClr val="FF0000"/>
                </a:solidFill>
              </a:rPr>
              <a:t>how MLE works. </a:t>
            </a:r>
            <a:endParaRPr lang="en-GB" sz="1800" i="1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0599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0963"/>
            <a:ext cx="8291512" cy="792162"/>
          </a:xfrm>
        </p:spPr>
        <p:txBody>
          <a:bodyPr/>
          <a:lstStyle/>
          <a:p>
            <a:pPr eaLnBrk="1" hangingPunct="1"/>
            <a:r>
              <a:rPr lang="en-GB" altLang="en-US" sz="3600" dirty="0" smtClean="0">
                <a:solidFill>
                  <a:srgbClr val="FF0000"/>
                </a:solidFill>
              </a:rPr>
              <a:t>Interpreting odds and odds ratios</a:t>
            </a:r>
            <a:endParaRPr lang="en-US" alt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25603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4A6096D-F78A-496B-BC63-AA7B6581945D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38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25604" name="11 CuadroTexto"/>
          <p:cNvSpPr txBox="1">
            <a:spLocks noChangeArrowheads="1"/>
          </p:cNvSpPr>
          <p:nvPr/>
        </p:nvSpPr>
        <p:spPr bwMode="auto">
          <a:xfrm>
            <a:off x="719138" y="2714625"/>
            <a:ext cx="784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Example using Voting and Levels of Education:</a:t>
            </a:r>
          </a:p>
        </p:txBody>
      </p:sp>
      <p:sp>
        <p:nvSpPr>
          <p:cNvPr id="25605" name="15 CuadroTexto"/>
          <p:cNvSpPr txBox="1">
            <a:spLocks noChangeArrowheads="1"/>
          </p:cNvSpPr>
          <p:nvPr/>
        </p:nvSpPr>
        <p:spPr bwMode="auto">
          <a:xfrm>
            <a:off x="322263" y="1268413"/>
            <a:ext cx="882173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/>
              <a:t>The odds are based on the number of occurrences of one outcome (Y=1), divided by the number of occurrences of the other outcome (Y=0):</a:t>
            </a:r>
          </a:p>
        </p:txBody>
      </p:sp>
      <p:graphicFrame>
        <p:nvGraphicFramePr>
          <p:cNvPr id="17" name="16 Tabla"/>
          <p:cNvGraphicFramePr>
            <a:graphicFrameLocks noGrp="1"/>
          </p:cNvGraphicFramePr>
          <p:nvPr/>
        </p:nvGraphicFramePr>
        <p:xfrm>
          <a:off x="647700" y="3321050"/>
          <a:ext cx="7596189" cy="2916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9047"/>
                <a:gridCol w="1449036"/>
                <a:gridCol w="1476037"/>
                <a:gridCol w="2772069"/>
              </a:tblGrid>
              <a:tr h="748363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Level of Education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% Voted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Probability  of Voting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Odds of voting 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</a:tr>
              <a:tr h="433575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1. Low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6%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0.06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0.06/0.94=</a:t>
                      </a:r>
                      <a:r>
                        <a:rPr lang="en-GB" sz="1800" b="1" noProof="0" dirty="0" smtClean="0"/>
                        <a:t>0.06</a:t>
                      </a:r>
                      <a:endParaRPr lang="en-GB" sz="1800" b="1" noProof="0" dirty="0"/>
                    </a:p>
                  </a:txBody>
                  <a:tcPr marL="91432" marR="91432" marT="45719" marB="45719"/>
                </a:tc>
              </a:tr>
              <a:tr h="433575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2. Middle-low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20%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0.20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0.20/0.80=</a:t>
                      </a:r>
                      <a:r>
                        <a:rPr lang="en-GB" sz="1800" b="1" noProof="0" dirty="0" smtClean="0"/>
                        <a:t>0.25</a:t>
                      </a:r>
                      <a:endParaRPr lang="en-GB" sz="1800" b="1" noProof="0" dirty="0"/>
                    </a:p>
                  </a:txBody>
                  <a:tcPr marL="91432" marR="91432" marT="45719" marB="45719"/>
                </a:tc>
              </a:tr>
              <a:tr h="433575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3. Middle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50%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0.50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0.50/0.50=</a:t>
                      </a:r>
                      <a:r>
                        <a:rPr lang="en-GB" sz="1800" b="1" noProof="0" dirty="0" smtClean="0"/>
                        <a:t>1</a:t>
                      </a:r>
                      <a:endParaRPr lang="en-GB" sz="1800" b="1" noProof="0" dirty="0"/>
                    </a:p>
                  </a:txBody>
                  <a:tcPr marL="91432" marR="91432" marT="45719" marB="45719"/>
                </a:tc>
              </a:tr>
              <a:tr h="433575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4. Middle-high</a:t>
                      </a:r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80%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0.80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0.80/0.20=</a:t>
                      </a:r>
                      <a:r>
                        <a:rPr lang="en-GB" sz="1800" b="1" noProof="0" dirty="0" smtClean="0"/>
                        <a:t>4</a:t>
                      </a:r>
                      <a:endParaRPr lang="en-GB" sz="1800" b="1" noProof="0" dirty="0"/>
                    </a:p>
                  </a:txBody>
                  <a:tcPr marL="91432" marR="91432" marT="45719" marB="45719"/>
                </a:tc>
              </a:tr>
              <a:tr h="433575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5. High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94%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0.94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0.94/0.06=</a:t>
                      </a:r>
                      <a:r>
                        <a:rPr lang="en-GB" sz="1800" b="1" noProof="0" dirty="0" smtClean="0"/>
                        <a:t>16</a:t>
                      </a:r>
                      <a:endParaRPr lang="en-GB" sz="1800" b="1" noProof="0" dirty="0"/>
                    </a:p>
                  </a:txBody>
                  <a:tcPr marL="91432" marR="91432" marT="45719" marB="45719"/>
                </a:tc>
              </a:tr>
            </a:tbl>
          </a:graphicData>
        </a:graphic>
      </p:graphicFrame>
      <p:sp>
        <p:nvSpPr>
          <p:cNvPr id="25643" name="TextBox 1"/>
          <p:cNvSpPr txBox="1">
            <a:spLocks noChangeArrowheads="1"/>
          </p:cNvSpPr>
          <p:nvPr/>
        </p:nvSpPr>
        <p:spPr bwMode="auto">
          <a:xfrm>
            <a:off x="142875" y="6397625"/>
            <a:ext cx="4368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i="1"/>
              <a:t>Source: hypothetical data made up for this example!</a:t>
            </a:r>
          </a:p>
        </p:txBody>
      </p:sp>
    </p:spTree>
    <p:extLst>
      <p:ext uri="{BB962C8B-B14F-4D97-AF65-F5344CB8AC3E}">
        <p14:creationId xmlns:p14="http://schemas.microsoft.com/office/powerpoint/2010/main" val="343305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0963"/>
            <a:ext cx="8291512" cy="792162"/>
          </a:xfrm>
        </p:spPr>
        <p:txBody>
          <a:bodyPr/>
          <a:lstStyle/>
          <a:p>
            <a:pPr eaLnBrk="1" hangingPunct="1"/>
            <a:r>
              <a:rPr lang="en-GB" altLang="en-US" sz="3600" smtClean="0">
                <a:solidFill>
                  <a:srgbClr val="FF0000"/>
                </a:solidFill>
              </a:rPr>
              <a:t>Interpreting odds and odd ratios</a:t>
            </a:r>
            <a:endParaRPr lang="en-US" altLang="en-US" sz="3600" smtClean="0">
              <a:solidFill>
                <a:srgbClr val="FF0000"/>
              </a:solidFill>
            </a:endParaRPr>
          </a:p>
        </p:txBody>
      </p:sp>
      <p:sp>
        <p:nvSpPr>
          <p:cNvPr id="26627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EDF234B-C50B-417E-84CA-DD0457BD9FA7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39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26628" name="15 CuadroTexto"/>
          <p:cNvSpPr txBox="1">
            <a:spLocks noChangeArrowheads="1"/>
          </p:cNvSpPr>
          <p:nvPr/>
        </p:nvSpPr>
        <p:spPr bwMode="auto">
          <a:xfrm>
            <a:off x="215900" y="4545013"/>
            <a:ext cx="8532813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/>
              <a:t>The odds of voting for the middle-high education group are 4. This means there are 4 voters (Y=1) for every non-voter (Y=0) in this group.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/>
              <a:t>How do you interpret the odds for the other groups?</a:t>
            </a:r>
          </a:p>
        </p:txBody>
      </p:sp>
      <p:graphicFrame>
        <p:nvGraphicFramePr>
          <p:cNvPr id="17" name="16 Tabla"/>
          <p:cNvGraphicFramePr>
            <a:graphicFrameLocks noGrp="1"/>
          </p:cNvGraphicFramePr>
          <p:nvPr/>
        </p:nvGraphicFramePr>
        <p:xfrm>
          <a:off x="719138" y="1268413"/>
          <a:ext cx="7597776" cy="2916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9444"/>
                <a:gridCol w="1449339"/>
                <a:gridCol w="1476345"/>
                <a:gridCol w="2772648"/>
              </a:tblGrid>
              <a:tr h="748362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Level of Education</a:t>
                      </a:r>
                      <a:endParaRPr lang="en-GB" sz="1800" noProof="0" dirty="0"/>
                    </a:p>
                  </a:txBody>
                  <a:tcPr marL="91451" marR="91451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% Voted</a:t>
                      </a:r>
                      <a:endParaRPr lang="en-GB" sz="1800" noProof="0" dirty="0"/>
                    </a:p>
                  </a:txBody>
                  <a:tcPr marL="91451" marR="91451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Probability  of Voting</a:t>
                      </a:r>
                      <a:endParaRPr lang="en-GB" sz="1800" noProof="0" dirty="0"/>
                    </a:p>
                  </a:txBody>
                  <a:tcPr marL="91451" marR="91451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Odds of voting </a:t>
                      </a:r>
                      <a:endParaRPr lang="en-GB" sz="1800" noProof="0" dirty="0"/>
                    </a:p>
                  </a:txBody>
                  <a:tcPr marL="91451" marR="91451" marT="45719" marB="45719"/>
                </a:tc>
              </a:tr>
              <a:tr h="433575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1. Low</a:t>
                      </a:r>
                      <a:endParaRPr lang="en-GB" sz="1800" noProof="0" dirty="0"/>
                    </a:p>
                  </a:txBody>
                  <a:tcPr marL="91451" marR="91451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6%</a:t>
                      </a:r>
                      <a:endParaRPr lang="en-GB" sz="1800" noProof="0" dirty="0"/>
                    </a:p>
                  </a:txBody>
                  <a:tcPr marL="91451" marR="91451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0.06</a:t>
                      </a:r>
                      <a:endParaRPr lang="en-GB" sz="1800" noProof="0" dirty="0"/>
                    </a:p>
                  </a:txBody>
                  <a:tcPr marL="91451" marR="91451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0.06/0.94=</a:t>
                      </a:r>
                      <a:r>
                        <a:rPr lang="en-GB" sz="1800" b="1" noProof="0" dirty="0" smtClean="0"/>
                        <a:t>0.06</a:t>
                      </a:r>
                      <a:endParaRPr lang="en-GB" sz="1800" b="1" noProof="0" dirty="0"/>
                    </a:p>
                  </a:txBody>
                  <a:tcPr marL="91451" marR="91451" marT="45719" marB="45719"/>
                </a:tc>
              </a:tr>
              <a:tr h="433575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2. Middle-low</a:t>
                      </a:r>
                      <a:endParaRPr lang="en-GB" sz="1800" noProof="0" dirty="0"/>
                    </a:p>
                  </a:txBody>
                  <a:tcPr marL="91451" marR="91451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20%</a:t>
                      </a:r>
                      <a:endParaRPr lang="en-GB" sz="1800" noProof="0" dirty="0"/>
                    </a:p>
                  </a:txBody>
                  <a:tcPr marL="91451" marR="91451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0.20</a:t>
                      </a:r>
                      <a:endParaRPr lang="en-GB" sz="1800" noProof="0" dirty="0"/>
                    </a:p>
                  </a:txBody>
                  <a:tcPr marL="91451" marR="91451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0.20/0.80=</a:t>
                      </a:r>
                      <a:r>
                        <a:rPr lang="en-GB" sz="1800" b="1" noProof="0" dirty="0" smtClean="0"/>
                        <a:t>0.25</a:t>
                      </a:r>
                      <a:endParaRPr lang="en-GB" sz="1800" b="1" noProof="0" dirty="0"/>
                    </a:p>
                  </a:txBody>
                  <a:tcPr marL="91451" marR="91451" marT="45719" marB="45719"/>
                </a:tc>
              </a:tr>
              <a:tr h="433575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3. Middle</a:t>
                      </a:r>
                      <a:endParaRPr lang="en-GB" sz="1800" noProof="0" dirty="0"/>
                    </a:p>
                  </a:txBody>
                  <a:tcPr marL="91451" marR="91451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50%</a:t>
                      </a:r>
                      <a:endParaRPr lang="en-GB" sz="1800" noProof="0" dirty="0"/>
                    </a:p>
                  </a:txBody>
                  <a:tcPr marL="91451" marR="91451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0.50</a:t>
                      </a:r>
                      <a:endParaRPr lang="en-GB" sz="1800" noProof="0" dirty="0"/>
                    </a:p>
                  </a:txBody>
                  <a:tcPr marL="91451" marR="91451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0.50/0.50=</a:t>
                      </a:r>
                      <a:r>
                        <a:rPr lang="en-GB" sz="1800" b="1" noProof="0" dirty="0" smtClean="0"/>
                        <a:t>1</a:t>
                      </a:r>
                      <a:endParaRPr lang="en-GB" sz="1800" b="1" noProof="0" dirty="0"/>
                    </a:p>
                  </a:txBody>
                  <a:tcPr marL="91451" marR="91451" marT="45719" marB="45719"/>
                </a:tc>
              </a:tr>
              <a:tr h="433575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4. Middle-high</a:t>
                      </a:r>
                    </a:p>
                  </a:txBody>
                  <a:tcPr marL="91451" marR="91451" marT="45719" marB="45719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80%</a:t>
                      </a:r>
                      <a:endParaRPr lang="en-GB" sz="1800" noProof="0" dirty="0"/>
                    </a:p>
                  </a:txBody>
                  <a:tcPr marL="91451" marR="91451" marT="45719" marB="45719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0.80</a:t>
                      </a:r>
                      <a:endParaRPr lang="en-GB" sz="1800" noProof="0" dirty="0"/>
                    </a:p>
                  </a:txBody>
                  <a:tcPr marL="91451" marR="91451" marT="45719" marB="45719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0.80/0.20=</a:t>
                      </a:r>
                      <a:r>
                        <a:rPr lang="en-GB" sz="1800" b="1" noProof="0" dirty="0" smtClean="0"/>
                        <a:t>4</a:t>
                      </a:r>
                      <a:endParaRPr lang="en-GB" sz="1800" b="1" noProof="0" dirty="0"/>
                    </a:p>
                  </a:txBody>
                  <a:tcPr marL="91451" marR="91451" marT="45719" marB="45719">
                    <a:solidFill>
                      <a:schemeClr val="accent2"/>
                    </a:solidFill>
                  </a:tcPr>
                </a:tc>
              </a:tr>
              <a:tr h="433575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5. High</a:t>
                      </a:r>
                      <a:endParaRPr lang="en-GB" sz="1800" noProof="0" dirty="0"/>
                    </a:p>
                  </a:txBody>
                  <a:tcPr marL="91451" marR="91451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94%</a:t>
                      </a:r>
                      <a:endParaRPr lang="en-GB" sz="1800" noProof="0" dirty="0"/>
                    </a:p>
                  </a:txBody>
                  <a:tcPr marL="91451" marR="91451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0.94</a:t>
                      </a:r>
                      <a:endParaRPr lang="en-GB" sz="1800" noProof="0" dirty="0"/>
                    </a:p>
                  </a:txBody>
                  <a:tcPr marL="91451" marR="91451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0.94/0.06=</a:t>
                      </a:r>
                      <a:r>
                        <a:rPr lang="en-GB" sz="1800" b="1" noProof="0" dirty="0" smtClean="0"/>
                        <a:t>16</a:t>
                      </a:r>
                      <a:endParaRPr lang="en-GB" sz="1800" b="1" noProof="0" dirty="0"/>
                    </a:p>
                  </a:txBody>
                  <a:tcPr marL="91451" marR="91451" marT="45719" marB="4571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756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dirty="0" smtClean="0">
                <a:solidFill>
                  <a:srgbClr val="FF0000"/>
                </a:solidFill>
              </a:rPr>
              <a:t>Aims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9388"/>
            <a:ext cx="8229600" cy="5039952"/>
          </a:xfrm>
        </p:spPr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Conceptual: to understand why/when we need multiple regression analysis.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Practical: to fit and interpret a multiple OLS regression model using SPSS</a:t>
            </a:r>
          </a:p>
        </p:txBody>
      </p:sp>
      <p:sp>
        <p:nvSpPr>
          <p:cNvPr id="4100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DD0C0C3D-E905-41C0-B30B-505252F9A000}" type="slidenum">
              <a:rPr lang="en-US" altLang="en-US">
                <a:solidFill>
                  <a:srgbClr val="898989"/>
                </a:solidFill>
              </a:rPr>
              <a:pPr eaLnBrk="1" hangingPunct="1"/>
              <a:t>4</a:t>
            </a:fld>
            <a:endParaRPr lang="en-US" altLang="en-US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0963"/>
            <a:ext cx="8291512" cy="792162"/>
          </a:xfrm>
        </p:spPr>
        <p:txBody>
          <a:bodyPr/>
          <a:lstStyle/>
          <a:p>
            <a:pPr eaLnBrk="1" hangingPunct="1"/>
            <a:r>
              <a:rPr lang="en-GB" altLang="en-US" sz="3600" smtClean="0">
                <a:solidFill>
                  <a:srgbClr val="FF0000"/>
                </a:solidFill>
              </a:rPr>
              <a:t>Interpreting odds and odd ratios</a:t>
            </a:r>
            <a:endParaRPr lang="en-US" altLang="en-US" sz="3600" smtClean="0">
              <a:solidFill>
                <a:srgbClr val="FF0000"/>
              </a:solidFill>
            </a:endParaRPr>
          </a:p>
        </p:txBody>
      </p:sp>
      <p:sp>
        <p:nvSpPr>
          <p:cNvPr id="27651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D8575F7-D1C4-4CA9-98BF-0F6D33D82F91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40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27652" name="15 CuadroTexto"/>
          <p:cNvSpPr txBox="1">
            <a:spLocks noChangeArrowheads="1"/>
          </p:cNvSpPr>
          <p:nvPr/>
        </p:nvSpPr>
        <p:spPr bwMode="auto">
          <a:xfrm>
            <a:off x="322263" y="5084763"/>
            <a:ext cx="88217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/>
              <a:t>The odds of voting are </a:t>
            </a:r>
            <a:r>
              <a:rPr lang="en-GB" altLang="en-US" sz="2400" dirty="0">
                <a:solidFill>
                  <a:srgbClr val="FF0000"/>
                </a:solidFill>
              </a:rPr>
              <a:t>4 times higher </a:t>
            </a:r>
            <a:r>
              <a:rPr lang="en-GB" altLang="en-US" sz="2400" dirty="0"/>
              <a:t>for each unit increase in education = change in the odds of Y per unit </a:t>
            </a:r>
            <a:r>
              <a:rPr lang="en-GB" altLang="en-US" sz="2400" dirty="0" smtClean="0"/>
              <a:t>increase of </a:t>
            </a:r>
            <a:r>
              <a:rPr lang="en-GB" altLang="en-US" sz="2400" dirty="0"/>
              <a:t>X.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431800" y="1808163"/>
          <a:ext cx="7596189" cy="2916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9047"/>
                <a:gridCol w="1449036"/>
                <a:gridCol w="1476037"/>
                <a:gridCol w="2772069"/>
              </a:tblGrid>
              <a:tr h="748362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Level of Education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smtClean="0"/>
                        <a:t>% Voted</a:t>
                      </a:r>
                      <a:endParaRPr lang="en-GB" sz="1800" noProof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Probability  of Voting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smtClean="0"/>
                        <a:t>Odds of voting </a:t>
                      </a:r>
                      <a:endParaRPr lang="en-GB" sz="1800" noProof="0"/>
                    </a:p>
                  </a:txBody>
                  <a:tcPr marL="91432" marR="91432" marT="45719" marB="45719"/>
                </a:tc>
              </a:tr>
              <a:tr h="433575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1. Low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6%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0.06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0.06/0.94=</a:t>
                      </a:r>
                      <a:r>
                        <a:rPr lang="en-GB" sz="1800" b="1" noProof="0" dirty="0" smtClean="0"/>
                        <a:t>0.06</a:t>
                      </a:r>
                      <a:endParaRPr lang="en-GB" sz="1800" b="1" noProof="0" dirty="0"/>
                    </a:p>
                  </a:txBody>
                  <a:tcPr marL="91432" marR="91432" marT="45719" marB="45719"/>
                </a:tc>
              </a:tr>
              <a:tr h="433575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2. Middle-low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20%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0.20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0.20/0.80=</a:t>
                      </a:r>
                      <a:r>
                        <a:rPr lang="en-GB" sz="1800" b="1" noProof="0" dirty="0" smtClean="0"/>
                        <a:t>0.25</a:t>
                      </a:r>
                      <a:endParaRPr lang="en-GB" sz="1800" b="1" noProof="0" dirty="0"/>
                    </a:p>
                  </a:txBody>
                  <a:tcPr marL="91432" marR="91432" marT="45719" marB="45719"/>
                </a:tc>
              </a:tr>
              <a:tr h="433575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3. Middle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50%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0.50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0.50/0.50=</a:t>
                      </a:r>
                      <a:r>
                        <a:rPr lang="en-GB" sz="1800" b="1" noProof="0" dirty="0" smtClean="0"/>
                        <a:t>1</a:t>
                      </a:r>
                      <a:endParaRPr lang="en-GB" sz="1800" b="1" noProof="0" dirty="0"/>
                    </a:p>
                  </a:txBody>
                  <a:tcPr marL="91432" marR="91432" marT="45719" marB="45719"/>
                </a:tc>
              </a:tr>
              <a:tr h="433575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4. Middle-high</a:t>
                      </a:r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80%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0.80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0.80/0.20=</a:t>
                      </a:r>
                      <a:r>
                        <a:rPr lang="en-GB" sz="1800" b="1" noProof="0" dirty="0" smtClean="0"/>
                        <a:t>4</a:t>
                      </a:r>
                      <a:endParaRPr lang="en-GB" sz="1800" b="1" noProof="0" dirty="0"/>
                    </a:p>
                  </a:txBody>
                  <a:tcPr marL="91432" marR="91432" marT="45719" marB="45719"/>
                </a:tc>
              </a:tr>
              <a:tr h="433575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5. High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94%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0.94</a:t>
                      </a:r>
                      <a:endParaRPr lang="en-GB" sz="1800" noProof="0" dirty="0"/>
                    </a:p>
                  </a:txBody>
                  <a:tcPr marL="91432" marR="91432" marT="45719" marB="45719"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0.94/0.06=</a:t>
                      </a:r>
                      <a:r>
                        <a:rPr lang="en-GB" sz="1800" b="1" noProof="0" dirty="0" smtClean="0"/>
                        <a:t>16</a:t>
                      </a:r>
                      <a:endParaRPr lang="en-GB" sz="1800" b="1" noProof="0" dirty="0"/>
                    </a:p>
                  </a:txBody>
                  <a:tcPr marL="91432" marR="91432" marT="45719" marB="45719"/>
                </a:tc>
              </a:tr>
            </a:tbl>
          </a:graphicData>
        </a:graphic>
      </p:graphicFrame>
      <p:grpSp>
        <p:nvGrpSpPr>
          <p:cNvPr id="27690" name="23 Grupo"/>
          <p:cNvGrpSpPr>
            <a:grpSpLocks/>
          </p:cNvGrpSpPr>
          <p:nvPr/>
        </p:nvGrpSpPr>
        <p:grpSpPr bwMode="auto">
          <a:xfrm>
            <a:off x="6804025" y="2708275"/>
            <a:ext cx="971550" cy="1836738"/>
            <a:chOff x="6804248" y="2708920"/>
            <a:chExt cx="972108" cy="1836204"/>
          </a:xfrm>
        </p:grpSpPr>
        <p:sp>
          <p:nvSpPr>
            <p:cNvPr id="11" name="10 Arco"/>
            <p:cNvSpPr/>
            <p:nvPr/>
          </p:nvSpPr>
          <p:spPr>
            <a:xfrm>
              <a:off x="6804248" y="2745422"/>
              <a:ext cx="324036" cy="395172"/>
            </a:xfrm>
            <a:prstGeom prst="arc">
              <a:avLst>
                <a:gd name="adj1" fmla="val 16200000"/>
                <a:gd name="adj2" fmla="val 5576973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ca-ES"/>
            </a:p>
          </p:txBody>
        </p:sp>
        <p:sp>
          <p:nvSpPr>
            <p:cNvPr id="15" name="14 Arco"/>
            <p:cNvSpPr/>
            <p:nvPr/>
          </p:nvSpPr>
          <p:spPr>
            <a:xfrm>
              <a:off x="6840782" y="3213598"/>
              <a:ext cx="324036" cy="395173"/>
            </a:xfrm>
            <a:prstGeom prst="arc">
              <a:avLst>
                <a:gd name="adj1" fmla="val 16200000"/>
                <a:gd name="adj2" fmla="val 5576973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ca-ES"/>
            </a:p>
          </p:txBody>
        </p:sp>
        <p:sp>
          <p:nvSpPr>
            <p:cNvPr id="18" name="17 Arco"/>
            <p:cNvSpPr/>
            <p:nvPr/>
          </p:nvSpPr>
          <p:spPr>
            <a:xfrm>
              <a:off x="6840782" y="3681775"/>
              <a:ext cx="324036" cy="395172"/>
            </a:xfrm>
            <a:prstGeom prst="arc">
              <a:avLst>
                <a:gd name="adj1" fmla="val 16200000"/>
                <a:gd name="adj2" fmla="val 5576973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ca-ES"/>
            </a:p>
          </p:txBody>
        </p:sp>
        <p:sp>
          <p:nvSpPr>
            <p:cNvPr id="19" name="18 Arco"/>
            <p:cNvSpPr/>
            <p:nvPr/>
          </p:nvSpPr>
          <p:spPr>
            <a:xfrm>
              <a:off x="6840782" y="4148364"/>
              <a:ext cx="324036" cy="396760"/>
            </a:xfrm>
            <a:prstGeom prst="arc">
              <a:avLst>
                <a:gd name="adj1" fmla="val 16200000"/>
                <a:gd name="adj2" fmla="val 5576973"/>
              </a:avLst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ca-ES"/>
            </a:p>
          </p:txBody>
        </p:sp>
        <p:sp>
          <p:nvSpPr>
            <p:cNvPr id="27695" name="19 CuadroTexto"/>
            <p:cNvSpPr txBox="1">
              <a:spLocks noChangeArrowheads="1"/>
            </p:cNvSpPr>
            <p:nvPr/>
          </p:nvSpPr>
          <p:spPr bwMode="auto">
            <a:xfrm>
              <a:off x="7200292" y="2708920"/>
              <a:ext cx="5760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ca-ES" altLang="en-US" sz="1800" b="1"/>
                <a:t>x4</a:t>
              </a:r>
            </a:p>
          </p:txBody>
        </p:sp>
        <p:sp>
          <p:nvSpPr>
            <p:cNvPr id="27696" name="20 CuadroTexto"/>
            <p:cNvSpPr txBox="1">
              <a:spLocks noChangeArrowheads="1"/>
            </p:cNvSpPr>
            <p:nvPr/>
          </p:nvSpPr>
          <p:spPr bwMode="auto">
            <a:xfrm>
              <a:off x="7200292" y="3176972"/>
              <a:ext cx="5760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ca-ES" altLang="en-US" sz="1800" b="1"/>
                <a:t>x4</a:t>
              </a:r>
            </a:p>
          </p:txBody>
        </p:sp>
        <p:sp>
          <p:nvSpPr>
            <p:cNvPr id="27697" name="21 CuadroTexto"/>
            <p:cNvSpPr txBox="1">
              <a:spLocks noChangeArrowheads="1"/>
            </p:cNvSpPr>
            <p:nvPr/>
          </p:nvSpPr>
          <p:spPr bwMode="auto">
            <a:xfrm>
              <a:off x="7200292" y="3671736"/>
              <a:ext cx="5760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ca-ES" altLang="en-US" sz="1800" b="1"/>
                <a:t>x4</a:t>
              </a:r>
            </a:p>
          </p:txBody>
        </p:sp>
        <p:sp>
          <p:nvSpPr>
            <p:cNvPr id="27698" name="22 CuadroTexto"/>
            <p:cNvSpPr txBox="1">
              <a:spLocks noChangeArrowheads="1"/>
            </p:cNvSpPr>
            <p:nvPr/>
          </p:nvSpPr>
          <p:spPr bwMode="auto">
            <a:xfrm>
              <a:off x="7200292" y="4113076"/>
              <a:ext cx="5760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ca-ES" altLang="en-US" sz="1800" b="1"/>
                <a:t>x4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573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0963"/>
            <a:ext cx="8291512" cy="792162"/>
          </a:xfrm>
        </p:spPr>
        <p:txBody>
          <a:bodyPr/>
          <a:lstStyle/>
          <a:p>
            <a:pPr eaLnBrk="1" hangingPunct="1"/>
            <a:r>
              <a:rPr lang="en-GB" altLang="en-US" sz="3600" smtClean="0">
                <a:solidFill>
                  <a:srgbClr val="FF0000"/>
                </a:solidFill>
              </a:rPr>
              <a:t>Interpreting Odds and Odds ratios</a:t>
            </a:r>
            <a:endParaRPr lang="en-US" altLang="en-US" sz="3600" smtClean="0">
              <a:solidFill>
                <a:srgbClr val="FF0000"/>
              </a:solidFill>
            </a:endParaRPr>
          </a:p>
        </p:txBody>
      </p:sp>
      <p:sp>
        <p:nvSpPr>
          <p:cNvPr id="28675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3E8C0D6-2A14-4280-983E-701A1738DF9B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41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28676" name="16 CuadroTexto"/>
          <p:cNvSpPr txBox="1">
            <a:spLocks noChangeArrowheads="1"/>
          </p:cNvSpPr>
          <p:nvPr/>
        </p:nvSpPr>
        <p:spPr bwMode="auto">
          <a:xfrm>
            <a:off x="395288" y="1484313"/>
            <a:ext cx="8532812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dirty="0"/>
              <a:t>The</a:t>
            </a:r>
            <a:r>
              <a:rPr lang="en-GB" altLang="en-US" b="1" dirty="0"/>
              <a:t> </a:t>
            </a:r>
            <a:r>
              <a:rPr lang="en-GB" altLang="en-US" b="1" dirty="0">
                <a:solidFill>
                  <a:srgbClr val="FF0000"/>
                </a:solidFill>
              </a:rPr>
              <a:t>odds ratio </a:t>
            </a:r>
            <a:r>
              <a:rPr lang="en-GB" altLang="en-US" dirty="0"/>
              <a:t>tells us </a:t>
            </a:r>
            <a:r>
              <a:rPr lang="en-GB" altLang="en-US" dirty="0">
                <a:solidFill>
                  <a:srgbClr val="FF0000"/>
                </a:solidFill>
              </a:rPr>
              <a:t>how many times higher the odds of y</a:t>
            </a:r>
            <a:r>
              <a:rPr lang="en-GB" altLang="en-US" dirty="0"/>
              <a:t> </a:t>
            </a:r>
            <a:r>
              <a:rPr lang="en-GB" altLang="en-US" dirty="0" smtClean="0"/>
              <a:t>are for </a:t>
            </a:r>
            <a:r>
              <a:rPr lang="en-GB" altLang="en-US" dirty="0"/>
              <a:t>a 1 unit change in x</a:t>
            </a:r>
          </a:p>
          <a:p>
            <a:pPr eaLnBrk="1" hangingPunct="1">
              <a:spcBef>
                <a:spcPct val="0"/>
              </a:spcBef>
            </a:pPr>
            <a:endParaRPr lang="en-GB" altLang="en-US" b="1" u="sng" dirty="0"/>
          </a:p>
          <a:p>
            <a:pPr eaLnBrk="1" hangingPunct="1">
              <a:spcBef>
                <a:spcPct val="0"/>
              </a:spcBef>
            </a:pPr>
            <a:r>
              <a:rPr lang="en-GB" altLang="en-US" dirty="0"/>
              <a:t>This is the value of </a:t>
            </a:r>
            <a:r>
              <a:rPr lang="en-GB" altLang="en-US" dirty="0" err="1">
                <a:solidFill>
                  <a:srgbClr val="FF0000"/>
                </a:solidFill>
              </a:rPr>
              <a:t>exp</a:t>
            </a:r>
            <a:r>
              <a:rPr lang="en-GB" altLang="en-US" dirty="0">
                <a:solidFill>
                  <a:srgbClr val="FF0000"/>
                </a:solidFill>
              </a:rPr>
              <a:t>(b)</a:t>
            </a:r>
            <a:r>
              <a:rPr lang="en-GB" altLang="en-US" dirty="0"/>
              <a:t>. </a:t>
            </a:r>
          </a:p>
          <a:p>
            <a:pPr eaLnBrk="1" hangingPunct="1">
              <a:spcBef>
                <a:spcPct val="0"/>
              </a:spcBef>
            </a:pPr>
            <a:endParaRPr lang="en-GB" altLang="en-US" dirty="0"/>
          </a:p>
          <a:p>
            <a:pPr eaLnBrk="1" hangingPunct="1">
              <a:spcBef>
                <a:spcPct val="0"/>
              </a:spcBef>
            </a:pPr>
            <a:r>
              <a:rPr lang="en-GB" altLang="en-US" dirty="0" smtClean="0"/>
              <a:t>SPSS </a:t>
            </a:r>
            <a:r>
              <a:rPr lang="en-GB" altLang="en-US" dirty="0"/>
              <a:t>will compute this for </a:t>
            </a:r>
            <a:r>
              <a:rPr lang="en-GB" altLang="en-US" dirty="0" smtClean="0"/>
              <a:t>us.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2668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42094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solidFill>
                  <a:srgbClr val="FF0000"/>
                </a:solidFill>
              </a:rPr>
              <a:t>Practical 2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37891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A3DD9421-7545-4988-81DD-EC454B9B820E}" type="slidenum">
              <a:rPr lang="en-US" altLang="en-US" smtClean="0">
                <a:solidFill>
                  <a:srgbClr val="898989"/>
                </a:solidFill>
              </a:rPr>
              <a:pPr eaLnBrk="1" hangingPunct="1"/>
              <a:t>42</a:t>
            </a:fld>
            <a:endParaRPr lang="en-US" altLang="en-US" smtClean="0">
              <a:solidFill>
                <a:srgbClr val="898989"/>
              </a:solidFill>
            </a:endParaRPr>
          </a:p>
        </p:txBody>
      </p:sp>
      <p:sp>
        <p:nvSpPr>
          <p:cNvPr id="37892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altLang="en-US" dirty="0" smtClean="0"/>
          </a:p>
          <a:p>
            <a:pPr marL="0" indent="0" algn="ctr">
              <a:buNone/>
            </a:pPr>
            <a:r>
              <a:rPr lang="en-GB" altLang="en-US" dirty="0" smtClean="0"/>
              <a:t>Let’s fit a multiple binary logistic regression model </a:t>
            </a:r>
            <a:r>
              <a:rPr lang="en-GB" altLang="en-US" dirty="0"/>
              <a:t>and interpret the results for different independent variables</a:t>
            </a:r>
          </a:p>
        </p:txBody>
      </p:sp>
    </p:spTree>
    <p:extLst>
      <p:ext uri="{BB962C8B-B14F-4D97-AF65-F5344CB8AC3E}">
        <p14:creationId xmlns:p14="http://schemas.microsoft.com/office/powerpoint/2010/main" val="151876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solidFill>
                  <a:srgbClr val="FF0000"/>
                </a:solidFill>
              </a:rPr>
              <a:t>Practical 2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19275"/>
            <a:ext cx="843597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Open:  ‘Voting BES 2010- practical </a:t>
            </a:r>
            <a:r>
              <a:rPr lang="en-GB" altLang="en-US" dirty="0" err="1" smtClean="0"/>
              <a:t>II.sav</a:t>
            </a:r>
            <a:r>
              <a:rPr lang="en-GB" altLang="en-US" dirty="0" smtClean="0"/>
              <a:t>’</a:t>
            </a:r>
          </a:p>
          <a:p>
            <a:pPr marL="1295400" lvl="2" indent="-381000" eaLnBrk="1" hangingPunct="1">
              <a:lnSpc>
                <a:spcPct val="90000"/>
              </a:lnSpc>
              <a:buFontTx/>
              <a:buNone/>
            </a:pPr>
            <a:endParaRPr lang="en-GB" altLang="en-US" sz="3200" dirty="0" smtClean="0"/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Dataset contains a (mini-)selection of data from the </a:t>
            </a:r>
            <a:r>
              <a:rPr lang="en-GB" altLang="en-US" dirty="0" smtClean="0">
                <a:solidFill>
                  <a:srgbClr val="FF0000"/>
                </a:solidFill>
              </a:rPr>
              <a:t>British Election Study 2010</a:t>
            </a:r>
            <a:r>
              <a:rPr lang="en-GB" altLang="en-US" dirty="0" smtClean="0"/>
              <a:t>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We’ll use two variables to predict </a:t>
            </a:r>
            <a:r>
              <a:rPr lang="en-GB" altLang="en-US" dirty="0" smtClean="0">
                <a:solidFill>
                  <a:srgbClr val="FF0000"/>
                </a:solidFill>
              </a:rPr>
              <a:t>whether people voted in the 2010 UK General Election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/>
          </a:p>
          <a:p>
            <a:pPr marL="1295400" lvl="2" indent="-381000" eaLnBrk="1" hangingPunct="1">
              <a:lnSpc>
                <a:spcPct val="90000"/>
              </a:lnSpc>
              <a:buFontTx/>
              <a:buNone/>
            </a:pPr>
            <a:r>
              <a:rPr lang="en-GB" altLang="en-US" dirty="0" smtClean="0"/>
              <a:t>		</a:t>
            </a:r>
          </a:p>
        </p:txBody>
      </p:sp>
      <p:sp>
        <p:nvSpPr>
          <p:cNvPr id="38916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5D522C26-601D-4886-A102-1158AFC78F65}" type="slidenum">
              <a:rPr lang="en-US" altLang="en-US" smtClean="0">
                <a:solidFill>
                  <a:srgbClr val="898989"/>
                </a:solidFill>
              </a:rPr>
              <a:pPr eaLnBrk="1" hangingPunct="1"/>
              <a:t>43</a:t>
            </a:fld>
            <a:endParaRPr lang="en-US" altLang="en-US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38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solidFill>
                  <a:srgbClr val="FF0000"/>
                </a:solidFill>
              </a:rPr>
              <a:t>Practical 2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28775"/>
            <a:ext cx="843597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altLang="en-US" sz="2800" dirty="0" smtClean="0"/>
              <a:t>These variables are </a:t>
            </a:r>
            <a:r>
              <a:rPr lang="en-GB" altLang="en-US" sz="2800" dirty="0" smtClean="0">
                <a:solidFill>
                  <a:srgbClr val="FF0000"/>
                </a:solidFill>
              </a:rPr>
              <a:t>gender</a:t>
            </a:r>
            <a:r>
              <a:rPr lang="en-GB" altLang="en-US" sz="2800" dirty="0" smtClean="0"/>
              <a:t> and the </a:t>
            </a:r>
            <a:r>
              <a:rPr lang="en-GB" altLang="en-US" sz="2800" dirty="0" smtClean="0">
                <a:solidFill>
                  <a:srgbClr val="FF0000"/>
                </a:solidFill>
              </a:rPr>
              <a:t>level of interest in politics</a:t>
            </a:r>
            <a:r>
              <a:rPr lang="en-GB" altLang="en-US" sz="2800" dirty="0" smtClean="0"/>
              <a:t>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alt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GB" altLang="en-US" sz="2800" dirty="0" smtClean="0"/>
              <a:t>Were women more likely to vote than men?</a:t>
            </a:r>
          </a:p>
          <a:p>
            <a:pPr eaLnBrk="1" hangingPunct="1">
              <a:lnSpc>
                <a:spcPct val="90000"/>
              </a:lnSpc>
            </a:pPr>
            <a:endParaRPr lang="en-GB" altLang="en-US" sz="14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GB" altLang="en-US" sz="1400" dirty="0" smtClean="0"/>
          </a:p>
          <a:p>
            <a:pPr eaLnBrk="1" hangingPunct="1">
              <a:lnSpc>
                <a:spcPct val="90000"/>
              </a:lnSpc>
            </a:pPr>
            <a:r>
              <a:rPr lang="en-GB" altLang="en-US" sz="2800" dirty="0" smtClean="0"/>
              <a:t>Were those more interested in politics more likely to vote than those less interested?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/>
          </a:p>
          <a:p>
            <a:pPr marL="1295400" lvl="2" indent="-381000" eaLnBrk="1" hangingPunct="1">
              <a:lnSpc>
                <a:spcPct val="90000"/>
              </a:lnSpc>
              <a:buFontTx/>
              <a:buNone/>
            </a:pPr>
            <a:r>
              <a:rPr lang="en-GB" altLang="en-US" dirty="0" smtClean="0"/>
              <a:t>		</a:t>
            </a:r>
          </a:p>
        </p:txBody>
      </p:sp>
      <p:sp>
        <p:nvSpPr>
          <p:cNvPr id="39940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AB366B46-2442-4031-A4EE-8D31D39565F6}" type="slidenum">
              <a:rPr lang="en-US" altLang="en-US" smtClean="0">
                <a:solidFill>
                  <a:srgbClr val="898989"/>
                </a:solidFill>
              </a:rPr>
              <a:pPr eaLnBrk="1" hangingPunct="1"/>
              <a:t>44</a:t>
            </a:fld>
            <a:endParaRPr lang="en-US" altLang="en-US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15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solidFill>
                  <a:srgbClr val="FF0000"/>
                </a:solidFill>
              </a:rPr>
              <a:t>Practical 2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295400" lvl="2" indent="-381000" eaLnBrk="1" hangingPunct="1">
              <a:lnSpc>
                <a:spcPct val="80000"/>
              </a:lnSpc>
              <a:buFontTx/>
              <a:buNone/>
            </a:pPr>
            <a:endParaRPr lang="en-GB" altLang="en-US" sz="3200" dirty="0" smtClean="0"/>
          </a:p>
          <a:p>
            <a:pPr eaLnBrk="1" hangingPunct="1">
              <a:lnSpc>
                <a:spcPct val="80000"/>
              </a:lnSpc>
            </a:pPr>
            <a:r>
              <a:rPr lang="en-GB" altLang="en-US" dirty="0" smtClean="0"/>
              <a:t>Familiarise yourself with the data in SPSS.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GB" altLang="en-US" dirty="0" smtClean="0"/>
          </a:p>
          <a:p>
            <a:pPr eaLnBrk="1" hangingPunct="1">
              <a:lnSpc>
                <a:spcPct val="80000"/>
              </a:lnSpc>
            </a:pPr>
            <a:r>
              <a:rPr lang="en-GB" altLang="en-US" dirty="0" smtClean="0"/>
              <a:t>Look at descriptive statistics for the variables we will be using.</a:t>
            </a:r>
          </a:p>
          <a:p>
            <a:pPr eaLnBrk="1" hangingPunct="1">
              <a:lnSpc>
                <a:spcPct val="80000"/>
              </a:lnSpc>
            </a:pPr>
            <a:endParaRPr lang="en-GB" altLang="en-US" dirty="0" smtClean="0"/>
          </a:p>
          <a:p>
            <a:pPr eaLnBrk="1" hangingPunct="1">
              <a:lnSpc>
                <a:spcPct val="80000"/>
              </a:lnSpc>
            </a:pPr>
            <a:r>
              <a:rPr lang="en-GB" altLang="en-US" sz="2400" i="1" dirty="0"/>
              <a:t>Note that the dataset has been weighted. Do not change this!</a:t>
            </a:r>
          </a:p>
          <a:p>
            <a:pPr marL="1295400" lvl="2" indent="-381000" eaLnBrk="1" hangingPunct="1">
              <a:lnSpc>
                <a:spcPct val="80000"/>
              </a:lnSpc>
              <a:buFontTx/>
              <a:buNone/>
            </a:pPr>
            <a:r>
              <a:rPr lang="en-GB" altLang="en-US" dirty="0" smtClean="0"/>
              <a:t>		</a:t>
            </a:r>
          </a:p>
        </p:txBody>
      </p:sp>
      <p:sp>
        <p:nvSpPr>
          <p:cNvPr id="40964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7695E30-AC80-41C1-8B19-EF3AD1A30B36}" type="slidenum">
              <a:rPr lang="en-US" altLang="en-US" smtClean="0">
                <a:solidFill>
                  <a:srgbClr val="898989"/>
                </a:solidFill>
              </a:rPr>
              <a:pPr eaLnBrk="1" hangingPunct="1"/>
              <a:t>45</a:t>
            </a:fld>
            <a:endParaRPr lang="en-US" altLang="en-US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75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solidFill>
                  <a:srgbClr val="FF0000"/>
                </a:solidFill>
              </a:rPr>
              <a:t>Practical 2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9388"/>
            <a:ext cx="84709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altLang="en-US" dirty="0" smtClean="0"/>
              <a:t>Our variables look like this: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altLang="en-US" dirty="0" smtClean="0"/>
          </a:p>
          <a:p>
            <a:pPr marL="1295400" lvl="2" indent="-381000" eaLnBrk="1" hangingPunct="1">
              <a:lnSpc>
                <a:spcPct val="90000"/>
              </a:lnSpc>
              <a:buFontTx/>
              <a:buNone/>
            </a:pPr>
            <a:r>
              <a:rPr lang="en-GB" altLang="en-US" dirty="0" smtClean="0"/>
              <a:t>		</a:t>
            </a:r>
          </a:p>
        </p:txBody>
      </p:sp>
      <p:sp>
        <p:nvSpPr>
          <p:cNvPr id="41988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1D2929A2-F42E-4D0B-842A-B28598808534}" type="slidenum">
              <a:rPr lang="en-US" altLang="en-US" smtClean="0">
                <a:solidFill>
                  <a:srgbClr val="898989"/>
                </a:solidFill>
              </a:rPr>
              <a:pPr eaLnBrk="1" hangingPunct="1"/>
              <a:t>46</a:t>
            </a:fld>
            <a:endParaRPr lang="en-US" altLang="en-US" smtClean="0">
              <a:solidFill>
                <a:srgbClr val="898989"/>
              </a:solidFill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951061"/>
              </p:ext>
            </p:extLst>
          </p:nvPr>
        </p:nvGraphicFramePr>
        <p:xfrm>
          <a:off x="827088" y="2384425"/>
          <a:ext cx="7705725" cy="271224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16622"/>
                <a:gridCol w="5989103"/>
              </a:tblGrid>
              <a:tr h="9040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baseline="0" noProof="0" dirty="0" smtClean="0"/>
                        <a:t>Vote (DV)</a:t>
                      </a:r>
                    </a:p>
                  </a:txBody>
                  <a:tcPr marL="91450" marR="91450" marT="45733" marB="45733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0" noProof="0" dirty="0" smtClean="0"/>
                        <a:t>1 Voted – 0 Didn’t vote</a:t>
                      </a:r>
                      <a:endParaRPr lang="en-GB" sz="2000" b="0" noProof="0" dirty="0"/>
                    </a:p>
                  </a:txBody>
                  <a:tcPr marL="91450" marR="91450" marT="45733" marB="45733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0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noProof="0" dirty="0" smtClean="0"/>
                        <a:t>Gender</a:t>
                      </a:r>
                      <a:endParaRPr lang="en-GB" sz="2000" b="1" baseline="-25000" noProof="0" dirty="0" smtClean="0"/>
                    </a:p>
                  </a:txBody>
                  <a:tcPr marL="91450" marR="91450" marT="45733" marB="45733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0" noProof="0" dirty="0" smtClean="0"/>
                        <a:t>1 Female – 0 Male</a:t>
                      </a:r>
                      <a:endParaRPr lang="en-GB" sz="2000" b="0" noProof="0" dirty="0"/>
                    </a:p>
                  </a:txBody>
                  <a:tcPr marL="91450" marR="91450" marT="45733" marB="45733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0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noProof="0" dirty="0" smtClean="0"/>
                        <a:t>Interest in politics</a:t>
                      </a:r>
                      <a:endParaRPr lang="en-GB" sz="2000" b="1" baseline="-25000" noProof="0" dirty="0" smtClean="0"/>
                    </a:p>
                  </a:txBody>
                  <a:tcPr marL="91450" marR="91450" marT="45733" marB="45733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0" noProof="0" dirty="0" smtClean="0"/>
                        <a:t>From</a:t>
                      </a:r>
                      <a:r>
                        <a:rPr lang="en-GB" sz="2000" b="0" baseline="0" noProof="0" dirty="0" smtClean="0"/>
                        <a:t> 0 (no interest) </a:t>
                      </a:r>
                      <a:r>
                        <a:rPr lang="en-GB" sz="2000" b="0" u="none" baseline="0" noProof="0" dirty="0" smtClean="0"/>
                        <a:t>to</a:t>
                      </a:r>
                      <a:r>
                        <a:rPr lang="en-GB" sz="2000" b="0" baseline="0" noProof="0" dirty="0" smtClean="0"/>
                        <a:t> 4 (great deal of interest)</a:t>
                      </a:r>
                      <a:endParaRPr lang="en-GB" sz="2000" b="0" noProof="0" dirty="0"/>
                    </a:p>
                  </a:txBody>
                  <a:tcPr marL="91450" marR="91450" marT="45733" marB="45733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285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636"/>
            <a:ext cx="8229600" cy="972108"/>
          </a:xfrm>
        </p:spPr>
        <p:txBody>
          <a:bodyPr/>
          <a:lstStyle/>
          <a:p>
            <a:r>
              <a:rPr lang="en-GB" altLang="en-US" dirty="0">
                <a:solidFill>
                  <a:srgbClr val="FF0000"/>
                </a:solidFill>
              </a:rPr>
              <a:t>Practical 2</a:t>
            </a:r>
            <a:endParaRPr lang="en-GB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431800" y="1304764"/>
            <a:ext cx="8496300" cy="648072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GB" altLang="en-US" sz="2600" dirty="0" smtClean="0"/>
              <a:t>Find the “Binary Logistic” option in the Regression menu:</a:t>
            </a:r>
            <a:endParaRPr lang="ca-ES" alt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56398" b="36095"/>
          <a:stretch/>
        </p:blipFill>
        <p:spPr bwMode="auto">
          <a:xfrm>
            <a:off x="2015716" y="2060848"/>
            <a:ext cx="5342536" cy="44045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922687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38" y="152636"/>
            <a:ext cx="8229600" cy="684076"/>
          </a:xfrm>
        </p:spPr>
        <p:txBody>
          <a:bodyPr/>
          <a:lstStyle/>
          <a:p>
            <a:r>
              <a:rPr lang="en-GB" altLang="en-US" dirty="0">
                <a:solidFill>
                  <a:srgbClr val="FF0000"/>
                </a:solidFill>
              </a:rPr>
              <a:t>Practical 2</a:t>
            </a:r>
            <a:endParaRPr lang="en-GB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431800" y="1196752"/>
            <a:ext cx="8496300" cy="1044116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GB" altLang="en-US" sz="2600" dirty="0" smtClean="0"/>
              <a:t>Select </a:t>
            </a:r>
            <a:r>
              <a:rPr lang="en-GB" altLang="en-US" sz="2600" dirty="0" smtClean="0">
                <a:solidFill>
                  <a:srgbClr val="FF0000"/>
                </a:solidFill>
              </a:rPr>
              <a:t>Vote</a:t>
            </a:r>
            <a:r>
              <a:rPr lang="en-GB" altLang="en-US" sz="2600" dirty="0" smtClean="0"/>
              <a:t> as the </a:t>
            </a:r>
            <a:r>
              <a:rPr lang="en-GB" altLang="en-US" sz="2600" dirty="0" smtClean="0">
                <a:solidFill>
                  <a:srgbClr val="FF0000"/>
                </a:solidFill>
              </a:rPr>
              <a:t>‘Dependent variable’ </a:t>
            </a:r>
            <a:r>
              <a:rPr lang="en-GB" altLang="en-US" sz="2600" dirty="0" smtClean="0"/>
              <a:t>and our two predictors as the </a:t>
            </a:r>
            <a:r>
              <a:rPr lang="en-GB" altLang="en-US" sz="2600" dirty="0" smtClean="0">
                <a:solidFill>
                  <a:srgbClr val="FF0000"/>
                </a:solidFill>
              </a:rPr>
              <a:t>‘Covariates’</a:t>
            </a:r>
            <a:r>
              <a:rPr lang="en-GB" altLang="en-US" sz="2600" dirty="0" smtClean="0"/>
              <a:t>:</a:t>
            </a:r>
            <a:endParaRPr lang="ca-E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444208" y="2924944"/>
            <a:ext cx="2124236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000" i="1" dirty="0" smtClean="0">
                <a:solidFill>
                  <a:srgbClr val="FF0000"/>
                </a:solidFill>
              </a:rPr>
              <a:t>We will leave all other options in their default setting: just enter the variables and click on OK</a:t>
            </a:r>
          </a:p>
          <a:p>
            <a:pPr marL="1295400" lvl="2" indent="-381000" eaLnBrk="1" hangingPunct="1">
              <a:lnSpc>
                <a:spcPct val="90000"/>
              </a:lnSpc>
              <a:buFontTx/>
              <a:buNone/>
            </a:pPr>
            <a:r>
              <a:rPr lang="en-GB" altLang="en-US" sz="2000" i="1" dirty="0" smtClean="0">
                <a:solidFill>
                  <a:srgbClr val="FF0000"/>
                </a:solidFill>
              </a:rPr>
              <a:t>		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6113" t="29290" r="35929" b="33728"/>
          <a:stretch/>
        </p:blipFill>
        <p:spPr bwMode="auto">
          <a:xfrm>
            <a:off x="1439648" y="2528898"/>
            <a:ext cx="4741563" cy="352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538231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1650" t="66568" r="59393" b="18935"/>
          <a:stretch/>
        </p:blipFill>
        <p:spPr bwMode="auto">
          <a:xfrm>
            <a:off x="1436233" y="2960943"/>
            <a:ext cx="6778440" cy="19088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solidFill>
                  <a:srgbClr val="FF0000"/>
                </a:solidFill>
              </a:rPr>
              <a:t>Practical 2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268413"/>
            <a:ext cx="8229600" cy="4525962"/>
          </a:xfrm>
        </p:spPr>
        <p:txBody>
          <a:bodyPr/>
          <a:lstStyle/>
          <a:p>
            <a:pPr marL="1295400" lvl="2" indent="-381000" eaLnBrk="1" hangingPunct="1">
              <a:lnSpc>
                <a:spcPct val="80000"/>
              </a:lnSpc>
              <a:buFontTx/>
              <a:buNone/>
            </a:pPr>
            <a:endParaRPr lang="en-GB" altLang="en-US" sz="3000" b="1" dirty="0" smtClean="0"/>
          </a:p>
          <a:p>
            <a:pPr eaLnBrk="1" hangingPunct="1">
              <a:lnSpc>
                <a:spcPct val="80000"/>
              </a:lnSpc>
            </a:pPr>
            <a:r>
              <a:rPr lang="en-GB" altLang="en-US" sz="3000" dirty="0" smtClean="0"/>
              <a:t>Let’s interpret the results in this table: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GB" altLang="en-US" sz="3000" dirty="0" smtClean="0"/>
          </a:p>
        </p:txBody>
      </p:sp>
      <p:sp>
        <p:nvSpPr>
          <p:cNvPr id="45060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30BBD8EE-98BA-4F4E-BCFB-4DCFAA501C92}" type="slidenum">
              <a:rPr lang="en-US" altLang="en-US" smtClean="0">
                <a:solidFill>
                  <a:srgbClr val="898989"/>
                </a:solidFill>
              </a:rPr>
              <a:pPr eaLnBrk="1" hangingPunct="1"/>
              <a:t>49</a:t>
            </a:fld>
            <a:endParaRPr lang="en-US" altLang="en-US" smtClean="0">
              <a:solidFill>
                <a:srgbClr val="898989"/>
              </a:solidFill>
            </a:endParaRPr>
          </a:p>
        </p:txBody>
      </p:sp>
      <p:sp>
        <p:nvSpPr>
          <p:cNvPr id="7" name="Right Arrow 2"/>
          <p:cNvSpPr>
            <a:spLocks noChangeArrowheads="1"/>
          </p:cNvSpPr>
          <p:nvPr/>
        </p:nvSpPr>
        <p:spPr bwMode="auto">
          <a:xfrm rot="5400000">
            <a:off x="7020235" y="2636949"/>
            <a:ext cx="1116012" cy="323850"/>
          </a:xfrm>
          <a:prstGeom prst="rightArrow">
            <a:avLst>
              <a:gd name="adj1" fmla="val 50000"/>
              <a:gd name="adj2" fmla="val 50016"/>
            </a:avLst>
          </a:prstGeom>
          <a:solidFill>
            <a:srgbClr val="FFC000"/>
          </a:solidFill>
          <a:ln w="25400" algn="ctr">
            <a:solidFill>
              <a:srgbClr val="FF0000"/>
            </a:solidFill>
            <a:round/>
            <a:headEnd type="triangle" w="lg" len="lg"/>
            <a:tailEnd type="triangle" w="lg" len="lg"/>
          </a:ln>
        </p:spPr>
        <p:txBody>
          <a:bodyPr lIns="18000" tIns="10800" rIns="18000" bIns="1080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8" name="Right Arrow 2"/>
          <p:cNvSpPr>
            <a:spLocks noChangeArrowheads="1"/>
          </p:cNvSpPr>
          <p:nvPr/>
        </p:nvSpPr>
        <p:spPr bwMode="auto">
          <a:xfrm rot="16200000">
            <a:off x="6318064" y="4977209"/>
            <a:ext cx="1116012" cy="323850"/>
          </a:xfrm>
          <a:prstGeom prst="rightArrow">
            <a:avLst>
              <a:gd name="adj1" fmla="val 50000"/>
              <a:gd name="adj2" fmla="val 50016"/>
            </a:avLst>
          </a:prstGeom>
          <a:solidFill>
            <a:srgbClr val="FFC000"/>
          </a:solidFill>
          <a:ln w="25400" algn="ctr">
            <a:solidFill>
              <a:srgbClr val="FF0000"/>
            </a:solidFill>
            <a:round/>
            <a:headEnd type="triangle" w="lg" len="lg"/>
            <a:tailEnd type="triangle" w="lg" len="lg"/>
          </a:ln>
        </p:spPr>
        <p:txBody>
          <a:bodyPr lIns="18000" tIns="10800" rIns="18000" bIns="1080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</p:spTree>
    <p:extLst>
      <p:ext uri="{BB962C8B-B14F-4D97-AF65-F5344CB8AC3E}">
        <p14:creationId xmlns:p14="http://schemas.microsoft.com/office/powerpoint/2010/main" val="159120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542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dirty="0" smtClean="0">
                <a:solidFill>
                  <a:srgbClr val="FF0000"/>
                </a:solidFill>
              </a:rPr>
              <a:t>Review of Simple Linear Regression</a:t>
            </a:r>
          </a:p>
        </p:txBody>
      </p:sp>
      <p:sp>
        <p:nvSpPr>
          <p:cNvPr id="6147" name="Rectangle 16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2097088"/>
            <a:ext cx="4330700" cy="196532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GB" altLang="en-US" sz="2800" dirty="0" smtClean="0"/>
          </a:p>
          <a:p>
            <a:pPr marL="0" indent="0" eaLnBrk="1" hangingPunct="1">
              <a:lnSpc>
                <a:spcPct val="90000"/>
              </a:lnSpc>
            </a:pPr>
            <a:r>
              <a:rPr lang="en-GB" altLang="en-US" sz="2400" dirty="0" smtClean="0"/>
              <a:t>    Simple regression model: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GB" altLang="en-US" sz="2000" i="1" dirty="0" smtClean="0"/>
              <a:t>	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GB" altLang="en-US" sz="3600" dirty="0" smtClean="0"/>
              <a:t>Y = a + </a:t>
            </a:r>
            <a:r>
              <a:rPr lang="en-GB" altLang="en-US" sz="3600" dirty="0" err="1" smtClean="0"/>
              <a:t>bX</a:t>
            </a:r>
            <a:r>
              <a:rPr lang="en-GB" altLang="en-US" sz="3600" dirty="0" smtClean="0"/>
              <a:t> + e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GB" altLang="en-US" sz="2000" i="1" dirty="0" smtClean="0"/>
          </a:p>
        </p:txBody>
      </p:sp>
      <p:sp>
        <p:nvSpPr>
          <p:cNvPr id="6148" name="5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E2963D0D-6549-4A80-8577-6199BC35A063}" type="slidenum">
              <a:rPr lang="en-US" altLang="en-US">
                <a:solidFill>
                  <a:srgbClr val="898989"/>
                </a:solidFill>
              </a:rPr>
              <a:pPr eaLnBrk="1" hangingPunct="1"/>
              <a:t>5</a:t>
            </a:fld>
            <a:endParaRPr lang="en-US" altLang="en-US">
              <a:solidFill>
                <a:srgbClr val="898989"/>
              </a:solidFill>
            </a:endParaRPr>
          </a:p>
        </p:txBody>
      </p:sp>
      <p:grpSp>
        <p:nvGrpSpPr>
          <p:cNvPr id="6149" name="Group 3"/>
          <p:cNvGrpSpPr>
            <a:grpSpLocks/>
          </p:cNvGrpSpPr>
          <p:nvPr/>
        </p:nvGrpSpPr>
        <p:grpSpPr bwMode="auto">
          <a:xfrm>
            <a:off x="5508625" y="2816225"/>
            <a:ext cx="2235200" cy="1470025"/>
            <a:chOff x="3082" y="2369"/>
            <a:chExt cx="1408" cy="925"/>
          </a:xfrm>
        </p:grpSpPr>
        <p:cxnSp>
          <p:nvCxnSpPr>
            <p:cNvPr id="6150" name="AutoShape 4"/>
            <p:cNvCxnSpPr>
              <a:cxnSpLocks noChangeShapeType="1"/>
              <a:stCxn id="6151" idx="3"/>
              <a:endCxn id="6156" idx="1"/>
            </p:cNvCxnSpPr>
            <p:nvPr/>
          </p:nvCxnSpPr>
          <p:spPr bwMode="auto">
            <a:xfrm>
              <a:off x="3500" y="2620"/>
              <a:ext cx="572" cy="0"/>
            </a:xfrm>
            <a:prstGeom prst="straightConnector1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51" name="Text Box 5"/>
            <p:cNvSpPr txBox="1">
              <a:spLocks noChangeArrowheads="1"/>
            </p:cNvSpPr>
            <p:nvPr/>
          </p:nvSpPr>
          <p:spPr bwMode="auto">
            <a:xfrm>
              <a:off x="3082" y="2415"/>
              <a:ext cx="410" cy="410"/>
            </a:xfrm>
            <a:prstGeom prst="rect">
              <a:avLst/>
            </a:prstGeom>
            <a:solidFill>
              <a:srgbClr val="99CCFF">
                <a:alpha val="50195"/>
              </a:srgbClr>
            </a:solidFill>
            <a:ln w="25400" algn="ctr">
              <a:solidFill>
                <a:srgbClr val="3366FF"/>
              </a:solidFill>
              <a:miter lim="800000"/>
              <a:headEnd/>
              <a:tailEnd type="none" w="lg" len="lg"/>
            </a:ln>
          </p:spPr>
          <p:txBody>
            <a:bodyPr lIns="18000" tIns="10800" rIns="18000" bIns="1080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ts val="900"/>
                </a:spcBef>
              </a:pPr>
              <a:r>
                <a:rPr lang="en-GB" altLang="en-US" sz="2400" i="1">
                  <a:latin typeface="Times New Roman" pitchFamily="18" charset="0"/>
                </a:rPr>
                <a:t>X</a:t>
              </a:r>
              <a:endParaRPr lang="en-US" altLang="en-US" sz="2400">
                <a:latin typeface="Arial" charset="0"/>
              </a:endParaRPr>
            </a:p>
          </p:txBody>
        </p:sp>
        <p:grpSp>
          <p:nvGrpSpPr>
            <p:cNvPr id="6152" name="Group 6"/>
            <p:cNvGrpSpPr>
              <a:grpSpLocks/>
            </p:cNvGrpSpPr>
            <p:nvPr/>
          </p:nvGrpSpPr>
          <p:grpSpPr bwMode="auto">
            <a:xfrm>
              <a:off x="4080" y="2415"/>
              <a:ext cx="410" cy="879"/>
              <a:chOff x="3452" y="2381"/>
              <a:chExt cx="410" cy="879"/>
            </a:xfrm>
          </p:grpSpPr>
          <p:grpSp>
            <p:nvGrpSpPr>
              <p:cNvPr id="6154" name="Group 7"/>
              <p:cNvGrpSpPr>
                <a:grpSpLocks/>
              </p:cNvGrpSpPr>
              <p:nvPr/>
            </p:nvGrpSpPr>
            <p:grpSpPr bwMode="auto">
              <a:xfrm>
                <a:off x="3452" y="2381"/>
                <a:ext cx="410" cy="676"/>
                <a:chOff x="7345" y="4470"/>
                <a:chExt cx="1025" cy="1690"/>
              </a:xfrm>
            </p:grpSpPr>
            <p:sp>
              <p:nvSpPr>
                <p:cNvPr id="6156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7345" y="4470"/>
                  <a:ext cx="1025" cy="1025"/>
                </a:xfrm>
                <a:prstGeom prst="rect">
                  <a:avLst/>
                </a:prstGeom>
                <a:solidFill>
                  <a:srgbClr val="99CCFF">
                    <a:alpha val="50195"/>
                  </a:srgbClr>
                </a:solidFill>
                <a:ln w="25400" algn="ctr">
                  <a:solidFill>
                    <a:srgbClr val="3366FF"/>
                  </a:solidFill>
                  <a:miter lim="800000"/>
                  <a:headEnd/>
                  <a:tailEnd type="none" w="lg" len="lg"/>
                </a:ln>
              </p:spPr>
              <p:txBody>
                <a:bodyPr lIns="18000" tIns="10800" rIns="18000" bIns="10800" anchor="ctr" anchorCtr="1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algn="ctr" eaLnBrk="1" hangingPunct="1">
                    <a:spcBef>
                      <a:spcPts val="900"/>
                    </a:spcBef>
                  </a:pPr>
                  <a:r>
                    <a:rPr lang="en-GB" altLang="en-US" sz="2200" i="1">
                      <a:latin typeface="Times New Roman" pitchFamily="18" charset="0"/>
                    </a:rPr>
                    <a:t>Y</a:t>
                  </a:r>
                  <a:endParaRPr lang="en-US" altLang="en-US">
                    <a:latin typeface="Arial" charset="0"/>
                  </a:endParaRPr>
                </a:p>
              </p:txBody>
            </p:sp>
            <p:sp>
              <p:nvSpPr>
                <p:cNvPr id="6157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7858" y="5490"/>
                  <a:ext cx="1" cy="670"/>
                </a:xfrm>
                <a:prstGeom prst="line">
                  <a:avLst/>
                </a:prstGeom>
                <a:noFill/>
                <a:ln w="25400">
                  <a:solidFill>
                    <a:srgbClr val="3366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18000" tIns="10800" rIns="18000" bIns="10800"/>
                <a:lstStyle/>
                <a:p>
                  <a:endParaRPr lang="en-GB"/>
                </a:p>
              </p:txBody>
            </p:sp>
          </p:grpSp>
          <p:sp>
            <p:nvSpPr>
              <p:cNvPr id="6155" name="Text Box 10"/>
              <p:cNvSpPr txBox="1">
                <a:spLocks noChangeArrowheads="1"/>
              </p:cNvSpPr>
              <p:nvPr/>
            </p:nvSpPr>
            <p:spPr bwMode="auto">
              <a:xfrm>
                <a:off x="3515" y="3022"/>
                <a:ext cx="28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lIns="18000" tIns="10800" rIns="18000" bIns="10800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altLang="en-US" sz="2200">
                    <a:latin typeface="Times New Roman" pitchFamily="18" charset="0"/>
                  </a:rPr>
                  <a:t>e</a:t>
                </a:r>
                <a:endParaRPr lang="en-US" altLang="en-US">
                  <a:latin typeface="Arial" charset="0"/>
                </a:endParaRPr>
              </a:p>
            </p:txBody>
          </p:sp>
        </p:grpSp>
        <p:sp>
          <p:nvSpPr>
            <p:cNvPr id="6153" name="Text Box 11"/>
            <p:cNvSpPr txBox="1">
              <a:spLocks noChangeArrowheads="1"/>
            </p:cNvSpPr>
            <p:nvPr/>
          </p:nvSpPr>
          <p:spPr bwMode="auto">
            <a:xfrm>
              <a:off x="3568" y="2369"/>
              <a:ext cx="469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18000" tIns="10800" rIns="18000" bIns="10800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2200" i="1">
                  <a:latin typeface="Times New Roman" pitchFamily="18" charset="0"/>
                </a:rPr>
                <a:t>b</a:t>
              </a:r>
              <a:endParaRPr lang="en-US" altLang="en-US" sz="2200" i="1" baseline="-40000">
                <a:latin typeface="Times New Roman" pitchFamily="18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002022" y="1736812"/>
            <a:ext cx="1263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smtClean="0"/>
              <a:t>X is the independent variable or predictor</a:t>
            </a:r>
            <a:endParaRPr lang="en-GB" sz="12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7112093" y="1628799"/>
            <a:ext cx="1263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smtClean="0"/>
              <a:t>Y is the dependent variable or outcome</a:t>
            </a:r>
            <a:endParaRPr lang="en-GB" sz="12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5373933" y="3954988"/>
            <a:ext cx="1263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smtClean="0"/>
              <a:t>b is the regression coefficient or slope</a:t>
            </a:r>
            <a:endParaRPr lang="en-GB" sz="12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7961511" y="4370486"/>
            <a:ext cx="828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smtClean="0"/>
              <a:t>e is the error term</a:t>
            </a:r>
            <a:endParaRPr lang="en-GB" sz="1200" i="1" dirty="0"/>
          </a:p>
        </p:txBody>
      </p:sp>
      <p:cxnSp>
        <p:nvCxnSpPr>
          <p:cNvPr id="4" name="Straight Connector 3"/>
          <p:cNvCxnSpPr>
            <a:stCxn id="2" idx="2"/>
          </p:cNvCxnSpPr>
          <p:nvPr/>
        </p:nvCxnSpPr>
        <p:spPr>
          <a:xfrm>
            <a:off x="5633754" y="2567809"/>
            <a:ext cx="90374" cy="2484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15" idx="2"/>
          </p:cNvCxnSpPr>
          <p:nvPr/>
        </p:nvCxnSpPr>
        <p:spPr>
          <a:xfrm flipH="1">
            <a:off x="7650163" y="2459796"/>
            <a:ext cx="93662" cy="3564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6280150" y="3321596"/>
            <a:ext cx="275394" cy="5947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7650163" y="4173112"/>
            <a:ext cx="507708" cy="2100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23628" y="4602678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smtClean="0"/>
              <a:t>a is the constant or intercept</a:t>
            </a:r>
            <a:endParaRPr lang="en-GB" sz="1200" i="1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799692" y="3933055"/>
            <a:ext cx="36004" cy="612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1362"/>
          </a:xfrm>
        </p:spPr>
        <p:txBody>
          <a:bodyPr/>
          <a:lstStyle/>
          <a:p>
            <a:r>
              <a:rPr lang="en-GB" altLang="en-US" smtClean="0">
                <a:solidFill>
                  <a:srgbClr val="FF0000"/>
                </a:solidFill>
              </a:rPr>
              <a:t>Odds ratios</a:t>
            </a:r>
            <a:endParaRPr lang="ca-ES" altLang="en-US" smtClean="0"/>
          </a:p>
        </p:txBody>
      </p:sp>
      <p:sp>
        <p:nvSpPr>
          <p:cNvPr id="7171" name="2 Marcador de contenido"/>
          <p:cNvSpPr>
            <a:spLocks noGrp="1"/>
          </p:cNvSpPr>
          <p:nvPr>
            <p:ph idx="1"/>
          </p:nvPr>
        </p:nvSpPr>
        <p:spPr>
          <a:xfrm>
            <a:off x="503238" y="1376363"/>
            <a:ext cx="8229600" cy="4525962"/>
          </a:xfrm>
        </p:spPr>
        <p:txBody>
          <a:bodyPr/>
          <a:lstStyle/>
          <a:p>
            <a:r>
              <a:rPr lang="en-GB" altLang="en-US" dirty="0" smtClean="0"/>
              <a:t>A unit increase in X changes the odds of Y=1 by a factor of </a:t>
            </a:r>
            <a:r>
              <a:rPr lang="en-GB" altLang="en-US" b="1" dirty="0" err="1" smtClean="0">
                <a:solidFill>
                  <a:srgbClr val="FF0000"/>
                </a:solidFill>
              </a:rPr>
              <a:t>exp</a:t>
            </a:r>
            <a:r>
              <a:rPr lang="en-GB" altLang="en-US" b="1" dirty="0" smtClean="0">
                <a:solidFill>
                  <a:srgbClr val="FF0000"/>
                </a:solidFill>
              </a:rPr>
              <a:t>(b)</a:t>
            </a:r>
            <a:r>
              <a:rPr lang="en-GB" altLang="en-US" dirty="0" smtClean="0"/>
              <a:t>.</a:t>
            </a:r>
          </a:p>
          <a:p>
            <a:endParaRPr lang="ca-ES" altLang="en-US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468313" y="3141663"/>
          <a:ext cx="8280400" cy="2484438"/>
        </p:xfrm>
        <a:graphic>
          <a:graphicData uri="http://schemas.openxmlformats.org/drawingml/2006/table">
            <a:tbl>
              <a:tblPr/>
              <a:tblGrid>
                <a:gridCol w="1671637"/>
                <a:gridCol w="3729038"/>
                <a:gridCol w="2879725"/>
              </a:tblGrid>
              <a:tr h="8016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Exp</a:t>
                      </a:r>
                      <a:r>
                        <a:rPr kumimoji="0" lang="en-GB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(b) &lt;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Odds of Y=1 are lower at X+1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Negative effect of X on 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5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Exp(b) </a:t>
                      </a:r>
                      <a:r>
                        <a:rPr kumimoji="0" lang="en-GB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  <a:sym typeface="Symbol" pitchFamily="18" charset="2"/>
                        </a:rPr>
                        <a:t></a:t>
                      </a:r>
                      <a:r>
                        <a:rPr kumimoji="0" lang="en-GB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Odds of Y=1 don’t change at X+1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No effect of X on 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8572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Exp(b) &gt;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Odds of Y=1 are higher at X+1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Positive effect of X on 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04778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16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13" t="33534" r="38043" b="57172"/>
          <a:stretch>
            <a:fillRect/>
          </a:stretch>
        </p:blipFill>
        <p:spPr bwMode="auto">
          <a:xfrm>
            <a:off x="2447764" y="5372757"/>
            <a:ext cx="3960813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887412"/>
          </a:xfrm>
        </p:spPr>
        <p:txBody>
          <a:bodyPr/>
          <a:lstStyle/>
          <a:p>
            <a:r>
              <a:rPr lang="en-GB" altLang="en-US" sz="3600" smtClean="0">
                <a:solidFill>
                  <a:srgbClr val="FF0000"/>
                </a:solidFill>
              </a:rPr>
              <a:t>Different ways of phrasing this</a:t>
            </a:r>
            <a:endParaRPr lang="ca-ES" altLang="en-US" sz="3600" smtClean="0"/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431800" y="1233488"/>
            <a:ext cx="8229600" cy="525585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GB" altLang="en-US" sz="2600" dirty="0" smtClean="0"/>
              <a:t>“The odds of voting are 2.5 higher for a 1 point increase in the scale of interest in politics”.</a:t>
            </a:r>
          </a:p>
          <a:p>
            <a:pPr>
              <a:buFont typeface="Arial" charset="0"/>
              <a:buNone/>
            </a:pPr>
            <a:endParaRPr lang="en-GB" altLang="en-US" sz="1000" dirty="0" smtClean="0"/>
          </a:p>
          <a:p>
            <a:pPr>
              <a:buFont typeface="Arial" charset="0"/>
              <a:buNone/>
            </a:pPr>
            <a:r>
              <a:rPr lang="en-GB" altLang="en-US" sz="2600" dirty="0" smtClean="0"/>
              <a:t>This is equivalent to…</a:t>
            </a:r>
          </a:p>
          <a:p>
            <a:pPr>
              <a:buFont typeface="Arial" charset="0"/>
              <a:buNone/>
            </a:pPr>
            <a:endParaRPr lang="en-GB" altLang="en-US" sz="1000" dirty="0" smtClean="0"/>
          </a:p>
          <a:p>
            <a:r>
              <a:rPr lang="en-GB" altLang="en-US" sz="2600" dirty="0" smtClean="0"/>
              <a:t>Every one-point increase in the scale of interest in politics increases the odds of voting by a factor of 2.5</a:t>
            </a:r>
          </a:p>
          <a:p>
            <a:r>
              <a:rPr lang="en-GB" altLang="en-US" sz="2600" dirty="0" smtClean="0"/>
              <a:t>Every one-point increase in the scale of interest in politics increases the odds of voting by 150%.</a:t>
            </a:r>
          </a:p>
          <a:p>
            <a:pPr marL="0" indent="0">
              <a:buNone/>
            </a:pPr>
            <a:endParaRPr lang="en-GB" altLang="en-US" sz="2600" dirty="0" smtClean="0"/>
          </a:p>
          <a:p>
            <a:pPr marL="0" indent="0">
              <a:buNone/>
            </a:pPr>
            <a:r>
              <a:rPr lang="en-GB" altLang="en-US" sz="2200" i="1" dirty="0" smtClean="0"/>
              <a:t>To translate odds ratio into percentage of change:</a:t>
            </a:r>
          </a:p>
          <a:p>
            <a:endParaRPr lang="en-GB" altLang="en-US" sz="2600" dirty="0" smtClean="0"/>
          </a:p>
          <a:p>
            <a:endParaRPr lang="en-GB" altLang="en-US" sz="2600" dirty="0" smtClean="0"/>
          </a:p>
          <a:p>
            <a:endParaRPr lang="en-GB" altLang="en-US" sz="2600" dirty="0" smtClean="0"/>
          </a:p>
          <a:p>
            <a:pPr>
              <a:buFont typeface="Arial" charset="0"/>
              <a:buNone/>
            </a:pPr>
            <a:endParaRPr lang="en-GB" altLang="en-US" sz="2600" dirty="0" smtClean="0"/>
          </a:p>
          <a:p>
            <a:endParaRPr lang="en-GB" altLang="en-US" sz="2600" dirty="0" smtClean="0"/>
          </a:p>
          <a:p>
            <a:endParaRPr lang="ca-ES" altLang="en-US" dirty="0" smtClean="0"/>
          </a:p>
        </p:txBody>
      </p:sp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ca-ES" altLang="en-US"/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ca-ES" altLang="en-US"/>
          </a:p>
        </p:txBody>
      </p:sp>
    </p:spTree>
    <p:extLst>
      <p:ext uri="{BB962C8B-B14F-4D97-AF65-F5344CB8AC3E}">
        <p14:creationId xmlns:p14="http://schemas.microsoft.com/office/powerpoint/2010/main" val="399881451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887412"/>
          </a:xfrm>
        </p:spPr>
        <p:txBody>
          <a:bodyPr/>
          <a:lstStyle/>
          <a:p>
            <a:r>
              <a:rPr lang="en-GB" altLang="en-US" sz="3600" smtClean="0">
                <a:solidFill>
                  <a:srgbClr val="FF0000"/>
                </a:solidFill>
              </a:rPr>
              <a:t>Different ways of phrasing this</a:t>
            </a:r>
            <a:endParaRPr lang="ca-ES" altLang="en-US" sz="3600" smtClean="0"/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431800" y="1233488"/>
            <a:ext cx="8229600" cy="525585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GB" altLang="en-US" sz="2600" dirty="0" smtClean="0"/>
              <a:t>And in a report or dissertation, you could write:</a:t>
            </a:r>
          </a:p>
          <a:p>
            <a:pPr>
              <a:buFont typeface="Arial" charset="0"/>
              <a:buNone/>
            </a:pPr>
            <a:endParaRPr lang="en-GB" altLang="en-US" sz="2600" dirty="0"/>
          </a:p>
          <a:p>
            <a:pPr>
              <a:buNone/>
            </a:pPr>
            <a:r>
              <a:rPr lang="en-GB" altLang="en-US" sz="2600" dirty="0"/>
              <a:t>“A person who </a:t>
            </a:r>
            <a:r>
              <a:rPr lang="en-GB" altLang="en-US" sz="2600" dirty="0" smtClean="0"/>
              <a:t>had </a:t>
            </a:r>
            <a:r>
              <a:rPr lang="en-GB" altLang="en-US" sz="2600" dirty="0"/>
              <a:t>quite a lot of interest in politics </a:t>
            </a:r>
            <a:r>
              <a:rPr lang="en-GB" altLang="en-US" sz="2600" dirty="0" smtClean="0"/>
              <a:t>was 2.5 </a:t>
            </a:r>
            <a:r>
              <a:rPr lang="en-GB" altLang="en-US" sz="2600" dirty="0"/>
              <a:t>times more likely to vote than someone who </a:t>
            </a:r>
            <a:r>
              <a:rPr lang="en-GB" altLang="en-US" sz="2600" dirty="0" smtClean="0"/>
              <a:t>had </a:t>
            </a:r>
            <a:r>
              <a:rPr lang="en-GB" altLang="en-US" sz="2600" dirty="0"/>
              <a:t>only some interest, other things being equal with regards to </a:t>
            </a:r>
            <a:r>
              <a:rPr lang="en-GB" altLang="en-US" sz="2600" dirty="0" smtClean="0"/>
              <a:t>gender</a:t>
            </a:r>
            <a:r>
              <a:rPr lang="en-GB" altLang="en-US" sz="2600" dirty="0"/>
              <a:t>”</a:t>
            </a:r>
          </a:p>
          <a:p>
            <a:pPr>
              <a:buNone/>
            </a:pPr>
            <a:r>
              <a:rPr lang="en-GB" altLang="en-US" sz="2600" dirty="0" smtClean="0"/>
              <a:t>“Holding their levels of interest </a:t>
            </a:r>
            <a:r>
              <a:rPr lang="en-GB" altLang="en-US" sz="2600" dirty="0"/>
              <a:t>in </a:t>
            </a:r>
            <a:r>
              <a:rPr lang="en-GB" altLang="en-US" sz="2600" dirty="0" smtClean="0"/>
              <a:t>politics constant, women were 40% times more likely to vote than men”</a:t>
            </a:r>
          </a:p>
          <a:p>
            <a:endParaRPr lang="en-GB" altLang="en-US" sz="2600" dirty="0" smtClean="0"/>
          </a:p>
          <a:p>
            <a:endParaRPr lang="en-GB" altLang="en-US" sz="2600" dirty="0" smtClean="0"/>
          </a:p>
          <a:p>
            <a:endParaRPr lang="en-GB" altLang="en-US" sz="2600" dirty="0" smtClean="0"/>
          </a:p>
          <a:p>
            <a:pPr>
              <a:buFont typeface="Arial" charset="0"/>
              <a:buNone/>
            </a:pPr>
            <a:endParaRPr lang="en-GB" altLang="en-US" sz="2600" dirty="0" smtClean="0"/>
          </a:p>
          <a:p>
            <a:endParaRPr lang="en-GB" altLang="en-US" sz="2600" dirty="0" smtClean="0"/>
          </a:p>
          <a:p>
            <a:endParaRPr lang="ca-ES" altLang="en-US" dirty="0" smtClean="0"/>
          </a:p>
        </p:txBody>
      </p:sp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ca-ES" altLang="en-US"/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ca-ES" altLang="en-US"/>
          </a:p>
        </p:txBody>
      </p:sp>
    </p:spTree>
    <p:extLst>
      <p:ext uri="{BB962C8B-B14F-4D97-AF65-F5344CB8AC3E}">
        <p14:creationId xmlns:p14="http://schemas.microsoft.com/office/powerpoint/2010/main" val="16649619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>
                <a:solidFill>
                  <a:srgbClr val="FF0000"/>
                </a:solidFill>
              </a:rPr>
              <a:t>The following slides contain more technical details for the brave…</a:t>
            </a:r>
          </a:p>
        </p:txBody>
      </p:sp>
    </p:spTree>
    <p:extLst>
      <p:ext uri="{BB962C8B-B14F-4D97-AF65-F5344CB8AC3E}">
        <p14:creationId xmlns:p14="http://schemas.microsoft.com/office/powerpoint/2010/main" val="219698520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16 CuadroTexto"/>
          <p:cNvSpPr txBox="1">
            <a:spLocks noChangeArrowheads="1"/>
          </p:cNvSpPr>
          <p:nvPr/>
        </p:nvSpPr>
        <p:spPr bwMode="auto">
          <a:xfrm>
            <a:off x="611188" y="4797425"/>
            <a:ext cx="85328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800" dirty="0"/>
              <a:t>Of all possible lines, we use the one that minimizes the errors (i.e. the difference between observed and predicted): </a:t>
            </a:r>
          </a:p>
          <a:p>
            <a:pPr eaLnBrk="1" hangingPunct="1">
              <a:buFont typeface="Arial" charset="0"/>
              <a:buChar char="•"/>
            </a:pPr>
            <a:endParaRPr lang="en-GB" altLang="en-US" sz="2800" dirty="0"/>
          </a:p>
          <a:p>
            <a:pPr eaLnBrk="1" hangingPunct="1">
              <a:buFont typeface="Arial" charset="0"/>
              <a:buChar char="•"/>
            </a:pPr>
            <a:endParaRPr lang="en-GB" altLang="en-US" sz="3200" b="1" u="sng" dirty="0"/>
          </a:p>
        </p:txBody>
      </p:sp>
      <p:sp>
        <p:nvSpPr>
          <p:cNvPr id="1028" name="1 Título"/>
          <p:cNvSpPr>
            <a:spLocks noGrp="1"/>
          </p:cNvSpPr>
          <p:nvPr>
            <p:ph type="title"/>
          </p:nvPr>
        </p:nvSpPr>
        <p:spPr>
          <a:xfrm>
            <a:off x="457200" y="-207963"/>
            <a:ext cx="8229600" cy="1143001"/>
          </a:xfrm>
        </p:spPr>
        <p:txBody>
          <a:bodyPr/>
          <a:lstStyle/>
          <a:p>
            <a:r>
              <a:rPr lang="en-GB" altLang="en-US" sz="4000" dirty="0" smtClean="0">
                <a:solidFill>
                  <a:srgbClr val="FF0000"/>
                </a:solidFill>
              </a:rPr>
              <a:t>Fitting an OLS model</a:t>
            </a:r>
            <a:endParaRPr lang="ca-ES" altLang="en-US" sz="4000" dirty="0" smtClean="0"/>
          </a:p>
        </p:txBody>
      </p:sp>
      <p:sp>
        <p:nvSpPr>
          <p:cNvPr id="1029" name="2 Marcador de contenido"/>
          <p:cNvSpPr>
            <a:spLocks noGrp="1"/>
          </p:cNvSpPr>
          <p:nvPr>
            <p:ph idx="1"/>
          </p:nvPr>
        </p:nvSpPr>
        <p:spPr>
          <a:xfrm>
            <a:off x="468313" y="873124"/>
            <a:ext cx="8229600" cy="5760231"/>
          </a:xfrm>
        </p:spPr>
        <p:txBody>
          <a:bodyPr/>
          <a:lstStyle/>
          <a:p>
            <a:pPr marL="0" lvl="1">
              <a:buFont typeface="Arial" charset="0"/>
              <a:buChar char="•"/>
            </a:pPr>
            <a:r>
              <a:rPr lang="en-GB" altLang="en-US" dirty="0" smtClean="0"/>
              <a:t>We use </a:t>
            </a:r>
            <a:r>
              <a:rPr lang="en-GB" altLang="en-US" dirty="0" smtClean="0">
                <a:solidFill>
                  <a:srgbClr val="FF0000"/>
                </a:solidFill>
              </a:rPr>
              <a:t>Ordinary Least Squares</a:t>
            </a:r>
            <a:r>
              <a:rPr lang="en-GB" altLang="en-US" dirty="0" smtClean="0"/>
              <a:t> to fit the best line:</a:t>
            </a:r>
          </a:p>
          <a:p>
            <a:endParaRPr lang="ca-ES" altLang="en-US" dirty="0" smtClean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503238" y="1449388"/>
          <a:ext cx="4121150" cy="318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42" name="Documento" r:id="rId3" imgW="4572903" imgH="3535111" progId="Word.Document.8">
                  <p:embed/>
                </p:oleObj>
              </mc:Choice>
              <mc:Fallback>
                <p:oleObj name="Documento" r:id="rId3" imgW="4572903" imgH="3535111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238" y="1449388"/>
                        <a:ext cx="4121150" cy="318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613" y="1822450"/>
            <a:ext cx="4500562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7" name="Object 4"/>
          <p:cNvGraphicFramePr>
            <a:graphicFrameLocks noChangeAspect="1"/>
          </p:cNvGraphicFramePr>
          <p:nvPr/>
        </p:nvGraphicFramePr>
        <p:xfrm>
          <a:off x="3455988" y="5805488"/>
          <a:ext cx="2224087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43" name="Ecuación" r:id="rId6" imgW="1015920" imgH="253800" progId="Equation.3">
                  <p:embed/>
                </p:oleObj>
              </mc:Choice>
              <mc:Fallback>
                <p:oleObj name="Ecuación" r:id="rId6" imgW="10159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5988" y="5805488"/>
                        <a:ext cx="2224087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840295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457200" y="-100013"/>
            <a:ext cx="8229600" cy="1143001"/>
          </a:xfrm>
        </p:spPr>
        <p:txBody>
          <a:bodyPr/>
          <a:lstStyle/>
          <a:p>
            <a:r>
              <a:rPr lang="en-GB" altLang="en-US" smtClean="0">
                <a:solidFill>
                  <a:srgbClr val="FF0000"/>
                </a:solidFill>
              </a:rPr>
              <a:t>Maximum Likelihood Estimation</a:t>
            </a:r>
            <a:endParaRPr lang="ca-ES" altLang="en-US" smtClean="0"/>
          </a:p>
        </p:txBody>
      </p: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4781550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GB" altLang="en-US" sz="2600" dirty="0" smtClean="0"/>
              <a:t>In logistic regression, instead of OLS, we use Maximum Likelihood Estimation (MLE)</a:t>
            </a:r>
          </a:p>
          <a:p>
            <a:pPr marL="342900" lvl="1" indent="-342900">
              <a:buFont typeface="Arial" charset="0"/>
              <a:buChar char="•"/>
            </a:pPr>
            <a:endParaRPr lang="en-GB" altLang="en-US" sz="14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GB" altLang="en-US" sz="2600" dirty="0" smtClean="0"/>
              <a:t>This method finds the “a” and “b” that make our data “most likely”, i.e. maximizes the likelihood of predicting the data we observed</a:t>
            </a:r>
          </a:p>
          <a:p>
            <a:pPr marL="342900" lvl="1" indent="-342900">
              <a:buFont typeface="Arial" charset="0"/>
              <a:buChar char="•"/>
            </a:pPr>
            <a:endParaRPr lang="en-GB" altLang="en-US" sz="14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GB" altLang="en-US" sz="2600" dirty="0" smtClean="0"/>
              <a:t>It’s very similar to OLS in that it compares the predicted and the observed values. </a:t>
            </a:r>
          </a:p>
          <a:p>
            <a:pPr marL="342900" lvl="1" indent="-342900">
              <a:buFont typeface="Arial" charset="0"/>
              <a:buChar char="•"/>
            </a:pPr>
            <a:endParaRPr lang="en-GB" altLang="en-US" sz="14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GB" altLang="en-US" sz="2600" dirty="0" smtClean="0"/>
              <a:t>But remember the observed can only be 0 or 1, while predicted values are probabilities between 0 and 1.</a:t>
            </a:r>
          </a:p>
          <a:p>
            <a:endParaRPr lang="ca-E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951459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457200" y="-90488"/>
            <a:ext cx="8229600" cy="1143001"/>
          </a:xfrm>
        </p:spPr>
        <p:txBody>
          <a:bodyPr/>
          <a:lstStyle/>
          <a:p>
            <a:r>
              <a:rPr lang="en-GB" altLang="en-US" smtClean="0">
                <a:solidFill>
                  <a:srgbClr val="FF0000"/>
                </a:solidFill>
              </a:rPr>
              <a:t>Maximum Likelihood Estimation</a:t>
            </a:r>
            <a:endParaRPr lang="ca-ES" altLang="en-US" smtClean="0"/>
          </a:p>
        </p:txBody>
      </p:sp>
      <p:sp>
        <p:nvSpPr>
          <p:cNvPr id="12291" name="2 Marcador de contenido"/>
          <p:cNvSpPr>
            <a:spLocks noGrp="1"/>
          </p:cNvSpPr>
          <p:nvPr>
            <p:ph idx="1"/>
          </p:nvPr>
        </p:nvSpPr>
        <p:spPr>
          <a:xfrm>
            <a:off x="468313" y="1233488"/>
            <a:ext cx="8229600" cy="4781550"/>
          </a:xfrm>
        </p:spPr>
        <p:txBody>
          <a:bodyPr/>
          <a:lstStyle/>
          <a:p>
            <a:pPr marL="0" lvl="1">
              <a:buFont typeface="Arial" charset="0"/>
              <a:buChar char="•"/>
            </a:pPr>
            <a:r>
              <a:rPr lang="en-GB" altLang="en-US" smtClean="0"/>
              <a:t>Consider the following 2 models:</a:t>
            </a:r>
          </a:p>
          <a:p>
            <a:endParaRPr lang="ca-ES" altLang="en-US" smtClean="0"/>
          </a:p>
        </p:txBody>
      </p:sp>
      <p:pic>
        <p:nvPicPr>
          <p:cNvPr id="12292" name="3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5" t="26030" r="41801" b="27753"/>
          <a:stretch>
            <a:fillRect/>
          </a:stretch>
        </p:blipFill>
        <p:spPr bwMode="auto">
          <a:xfrm>
            <a:off x="1692275" y="1916113"/>
            <a:ext cx="5327650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692275" y="6021388"/>
            <a:ext cx="6192838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2800" dirty="0">
                <a:latin typeface="+mn-lt"/>
                <a:cs typeface="+mn-cs"/>
              </a:rPr>
              <a:t>Which of these is the best fit model?</a:t>
            </a:r>
          </a:p>
          <a:p>
            <a:pPr marL="1295400" lvl="2" indent="-3810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2000" dirty="0">
                <a:latin typeface="+mn-lt"/>
                <a:cs typeface="+mn-cs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94173007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457200" y="80963"/>
            <a:ext cx="8229600" cy="1143000"/>
          </a:xfrm>
        </p:spPr>
        <p:txBody>
          <a:bodyPr/>
          <a:lstStyle/>
          <a:p>
            <a:r>
              <a:rPr lang="en-GB" altLang="en-US" smtClean="0">
                <a:solidFill>
                  <a:srgbClr val="FF0000"/>
                </a:solidFill>
              </a:rPr>
              <a:t>Maximum Likelihood Estimation</a:t>
            </a:r>
            <a:endParaRPr lang="ca-ES" altLang="en-US" smtClean="0"/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468313" y="1376363"/>
            <a:ext cx="8229600" cy="4781550"/>
          </a:xfrm>
        </p:spPr>
        <p:txBody>
          <a:bodyPr/>
          <a:lstStyle/>
          <a:p>
            <a:pPr marL="0" lvl="1">
              <a:buFont typeface="Arial" charset="0"/>
              <a:buNone/>
            </a:pPr>
            <a:r>
              <a:rPr lang="en-GB" altLang="en-US" smtClean="0"/>
              <a:t>MLE computes a “starting point” likelihood and then proceeds in an iterative fashion, “fine-tuning” the estimates until it achieves the best possible fit between the model’s predictions and the observed values of Y.</a:t>
            </a:r>
          </a:p>
          <a:p>
            <a:endParaRPr lang="ca-ES" altLang="en-US" smtClean="0"/>
          </a:p>
        </p:txBody>
      </p:sp>
      <p:pic>
        <p:nvPicPr>
          <p:cNvPr id="13316" name="3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5" t="49812" r="41801" b="27753"/>
          <a:stretch>
            <a:fillRect/>
          </a:stretch>
        </p:blipFill>
        <p:spPr bwMode="auto">
          <a:xfrm>
            <a:off x="1223963" y="3860800"/>
            <a:ext cx="53276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18 Imagen" descr="pic soluci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616450"/>
            <a:ext cx="1760537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290996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0963"/>
            <a:ext cx="8291512" cy="792162"/>
          </a:xfrm>
        </p:spPr>
        <p:txBody>
          <a:bodyPr/>
          <a:lstStyle/>
          <a:p>
            <a:pPr eaLnBrk="1" hangingPunct="1"/>
            <a:r>
              <a:rPr lang="en-GB" altLang="en-US" sz="3600" dirty="0" smtClean="0">
                <a:solidFill>
                  <a:srgbClr val="FF0000"/>
                </a:solidFill>
              </a:rPr>
              <a:t>What does “</a:t>
            </a:r>
            <a:r>
              <a:rPr lang="en-GB" altLang="en-US" sz="3600" dirty="0" err="1" smtClean="0">
                <a:solidFill>
                  <a:srgbClr val="FF0000"/>
                </a:solidFill>
              </a:rPr>
              <a:t>exp</a:t>
            </a:r>
            <a:r>
              <a:rPr lang="en-GB" altLang="en-US" sz="3600" dirty="0" smtClean="0">
                <a:solidFill>
                  <a:srgbClr val="FF0000"/>
                </a:solidFill>
              </a:rPr>
              <a:t>” mean??!</a:t>
            </a:r>
            <a:endParaRPr lang="en-US" alt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18435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9053FFD-C668-43F1-8DA2-CD3CB2FAC782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58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18436" name="13 CuadroTexto"/>
          <p:cNvSpPr txBox="1">
            <a:spLocks noChangeArrowheads="1"/>
          </p:cNvSpPr>
          <p:nvPr/>
        </p:nvSpPr>
        <p:spPr bwMode="auto">
          <a:xfrm>
            <a:off x="452438" y="1252538"/>
            <a:ext cx="8280400" cy="772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GB" altLang="en-US" sz="2600"/>
              <a:t> It means the natural logarithm.</a:t>
            </a:r>
          </a:p>
          <a:p>
            <a:pPr marL="0" lvl="1" eaLnBrk="1" hangingPunct="1">
              <a:spcBef>
                <a:spcPct val="0"/>
              </a:spcBef>
              <a:buFontTx/>
              <a:buNone/>
            </a:pPr>
            <a:endParaRPr lang="en-GB" altLang="en-US" sz="2600"/>
          </a:p>
          <a:p>
            <a:pPr marL="0"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GB" altLang="en-US" sz="2600"/>
              <a:t> A logarithm expresses a number as an exponent of a base. </a:t>
            </a:r>
          </a:p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en-GB" altLang="en-US" sz="2600"/>
              <a:t>E.g.: 10</a:t>
            </a:r>
            <a:r>
              <a:rPr lang="en-GB" altLang="en-US" sz="2600" baseline="30000"/>
              <a:t>2</a:t>
            </a:r>
            <a:r>
              <a:rPr lang="en-GB" altLang="en-US" sz="2600"/>
              <a:t> = 100 is equivalent to say that the base 10 logarithm of 100 is 2 or log(100)=2</a:t>
            </a:r>
          </a:p>
          <a:p>
            <a:pPr marL="0" lvl="1" eaLnBrk="1" hangingPunct="1">
              <a:spcBef>
                <a:spcPct val="0"/>
              </a:spcBef>
              <a:buFont typeface="Arial" charset="0"/>
              <a:buChar char="•"/>
            </a:pPr>
            <a:endParaRPr lang="en-GB" altLang="en-US" sz="2600"/>
          </a:p>
          <a:p>
            <a:pPr marL="0"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GB" altLang="en-US" sz="2600"/>
              <a:t> Natural logarithms use “e” as the base. “e” is a constant with particular properties (e.g. similar to Pi). e</a:t>
            </a:r>
            <a:r>
              <a:rPr lang="en-GB" altLang="en-US" sz="2600">
                <a:sym typeface="Symbol" pitchFamily="18" charset="2"/>
              </a:rPr>
              <a:t>2.72</a:t>
            </a:r>
            <a:endParaRPr lang="en-GB" altLang="en-US" sz="2600"/>
          </a:p>
          <a:p>
            <a:pPr marL="0" lvl="1" eaLnBrk="1" hangingPunct="1">
              <a:spcBef>
                <a:spcPct val="0"/>
              </a:spcBef>
              <a:buFontTx/>
              <a:buNone/>
            </a:pPr>
            <a:endParaRPr lang="en-GB" altLang="en-US" sz="2600"/>
          </a:p>
          <a:p>
            <a:pPr marL="0"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GB" altLang="en-US" sz="2600"/>
              <a:t> The expression “exp” means that we are using a natural logarithm (i.e. with the base “e”).</a:t>
            </a:r>
          </a:p>
          <a:p>
            <a:pPr marL="0" lvl="1" eaLnBrk="1" hangingPunct="1">
              <a:spcBef>
                <a:spcPct val="0"/>
              </a:spcBef>
              <a:buFontTx/>
              <a:buNone/>
            </a:pPr>
            <a:endParaRPr lang="en-GB" altLang="en-US"/>
          </a:p>
          <a:p>
            <a:pPr marL="0" lvl="1" eaLnBrk="1" hangingPunct="1">
              <a:spcBef>
                <a:spcPct val="0"/>
              </a:spcBef>
              <a:buFontTx/>
              <a:buNone/>
            </a:pPr>
            <a:endParaRPr lang="en-GB" altLang="en-US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GB" altLang="en-US" sz="280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GB" altLang="en-US" sz="280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GB" altLang="en-US" sz="2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800"/>
          </a:p>
        </p:txBody>
      </p:sp>
    </p:spTree>
    <p:extLst>
      <p:ext uri="{BB962C8B-B14F-4D97-AF65-F5344CB8AC3E}">
        <p14:creationId xmlns:p14="http://schemas.microsoft.com/office/powerpoint/2010/main" val="307277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0963"/>
            <a:ext cx="8291512" cy="792162"/>
          </a:xfrm>
        </p:spPr>
        <p:txBody>
          <a:bodyPr/>
          <a:lstStyle/>
          <a:p>
            <a:pPr eaLnBrk="1" hangingPunct="1"/>
            <a:r>
              <a:rPr lang="en-GB" altLang="en-US" sz="3600" smtClean="0">
                <a:solidFill>
                  <a:srgbClr val="FF0000"/>
                </a:solidFill>
              </a:rPr>
              <a:t>Binary Logistic Regression</a:t>
            </a:r>
            <a:endParaRPr lang="en-US" altLang="en-US" sz="3600" smtClean="0">
              <a:solidFill>
                <a:srgbClr val="FF0000"/>
              </a:solidFill>
            </a:endParaRPr>
          </a:p>
        </p:txBody>
      </p:sp>
      <p:sp>
        <p:nvSpPr>
          <p:cNvPr id="21507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90EECE5-A197-4B16-8060-F6B744BB4C5D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59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21508" name="10 CuadroTexto"/>
          <p:cNvSpPr txBox="1">
            <a:spLocks noChangeArrowheads="1"/>
          </p:cNvSpPr>
          <p:nvPr/>
        </p:nvSpPr>
        <p:spPr bwMode="auto">
          <a:xfrm>
            <a:off x="503238" y="2924175"/>
            <a:ext cx="3060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This is equivalent to:</a:t>
            </a:r>
          </a:p>
        </p:txBody>
      </p:sp>
      <p:sp>
        <p:nvSpPr>
          <p:cNvPr id="21509" name="11 CuadroTexto"/>
          <p:cNvSpPr txBox="1">
            <a:spLocks noChangeArrowheads="1"/>
          </p:cNvSpPr>
          <p:nvPr/>
        </p:nvSpPr>
        <p:spPr bwMode="auto">
          <a:xfrm>
            <a:off x="719138" y="4905375"/>
            <a:ext cx="3060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And to:</a:t>
            </a:r>
          </a:p>
        </p:txBody>
      </p:sp>
      <p:pic>
        <p:nvPicPr>
          <p:cNvPr id="21519" name="8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5" t="26836" r="37390" b="57910"/>
          <a:stretch>
            <a:fillRect/>
          </a:stretch>
        </p:blipFill>
        <p:spPr bwMode="auto">
          <a:xfrm>
            <a:off x="2016125" y="3357138"/>
            <a:ext cx="4572000" cy="144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6" name="9 Imag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07" t="42374" r="43210" b="43221"/>
          <a:stretch>
            <a:fillRect/>
          </a:stretch>
        </p:blipFill>
        <p:spPr bwMode="auto">
          <a:xfrm>
            <a:off x="1655763" y="1342131"/>
            <a:ext cx="4716462" cy="147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14 Imag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25" t="43221" r="34392" b="38983"/>
          <a:stretch>
            <a:fillRect/>
          </a:stretch>
        </p:blipFill>
        <p:spPr bwMode="auto">
          <a:xfrm>
            <a:off x="2519363" y="4905377"/>
            <a:ext cx="4320778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323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470900" cy="719137"/>
          </a:xfrm>
        </p:spPr>
        <p:txBody>
          <a:bodyPr/>
          <a:lstStyle/>
          <a:p>
            <a:pPr eaLnBrk="1" hangingPunct="1"/>
            <a:r>
              <a:rPr lang="en-GB" altLang="en-US" sz="3600" dirty="0" smtClean="0">
                <a:solidFill>
                  <a:srgbClr val="FF0000"/>
                </a:solidFill>
              </a:rPr>
              <a:t>An example of a simple linear regression</a:t>
            </a:r>
          </a:p>
        </p:txBody>
      </p:sp>
      <p:sp>
        <p:nvSpPr>
          <p:cNvPr id="7172" name="5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1894F1B6-4D57-42AA-895B-A1BFB9029DF1}" type="slidenum">
              <a:rPr lang="en-US" altLang="en-US">
                <a:solidFill>
                  <a:srgbClr val="898989"/>
                </a:solidFill>
              </a:rPr>
              <a:pPr eaLnBrk="1" hangingPunct="1"/>
              <a:t>6</a:t>
            </a:fld>
            <a:endParaRPr lang="en-US" altLang="en-US">
              <a:solidFill>
                <a:srgbClr val="898989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044016" y="3068960"/>
            <a:ext cx="7163976" cy="2952328"/>
            <a:chOff x="1044016" y="2672916"/>
            <a:chExt cx="7163976" cy="2952328"/>
          </a:xfrm>
        </p:grpSpPr>
        <p:grpSp>
          <p:nvGrpSpPr>
            <p:cNvPr id="6" name="Group 3"/>
            <p:cNvGrpSpPr>
              <a:grpSpLocks/>
            </p:cNvGrpSpPr>
            <p:nvPr/>
          </p:nvGrpSpPr>
          <p:grpSpPr bwMode="auto">
            <a:xfrm>
              <a:off x="1044016" y="2672916"/>
              <a:ext cx="7163976" cy="1516115"/>
              <a:chOff x="2426" y="2369"/>
              <a:chExt cx="2720" cy="648"/>
            </a:xfrm>
          </p:grpSpPr>
          <p:cxnSp>
            <p:nvCxnSpPr>
              <p:cNvPr id="7" name="AutoShape 4"/>
              <p:cNvCxnSpPr>
                <a:cxnSpLocks noChangeShapeType="1"/>
                <a:stCxn id="8" idx="3"/>
                <a:endCxn id="13" idx="1"/>
              </p:cNvCxnSpPr>
              <p:nvPr/>
            </p:nvCxnSpPr>
            <p:spPr bwMode="auto">
              <a:xfrm>
                <a:off x="3492" y="2693"/>
                <a:ext cx="588" cy="0"/>
              </a:xfrm>
              <a:prstGeom prst="straightConnector1">
                <a:avLst/>
              </a:prstGeom>
              <a:noFill/>
              <a:ln w="25400">
                <a:solidFill>
                  <a:srgbClr val="3366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" name="Text Box 5"/>
              <p:cNvSpPr txBox="1">
                <a:spLocks noChangeArrowheads="1"/>
              </p:cNvSpPr>
              <p:nvPr/>
            </p:nvSpPr>
            <p:spPr bwMode="auto">
              <a:xfrm>
                <a:off x="2426" y="2415"/>
                <a:ext cx="1066" cy="556"/>
              </a:xfrm>
              <a:prstGeom prst="rect">
                <a:avLst/>
              </a:prstGeom>
              <a:solidFill>
                <a:srgbClr val="99CCFF">
                  <a:alpha val="50195"/>
                </a:srgbClr>
              </a:solidFill>
              <a:ln w="25400" algn="ctr">
                <a:solidFill>
                  <a:srgbClr val="3366FF"/>
                </a:solidFill>
                <a:miter lim="800000"/>
                <a:headEnd/>
                <a:tailEnd type="none" w="lg" len="lg"/>
              </a:ln>
            </p:spPr>
            <p:txBody>
              <a:bodyPr lIns="18000" tIns="10800" rIns="18000" bIns="10800" anchor="ctr" anchorCtr="1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ts val="900"/>
                  </a:spcBef>
                </a:pPr>
                <a:r>
                  <a:rPr lang="en-GB" altLang="en-US" sz="2200" i="1" dirty="0" smtClean="0">
                    <a:latin typeface="Times New Roman" pitchFamily="18" charset="0"/>
                  </a:rPr>
                  <a:t>Rating of democracy</a:t>
                </a:r>
                <a:endParaRPr lang="en-US" altLang="en-US" sz="2200" dirty="0">
                  <a:latin typeface="Arial" charset="0"/>
                </a:endParaRPr>
              </a:p>
            </p:txBody>
          </p:sp>
          <p:sp>
            <p:nvSpPr>
              <p:cNvPr id="13" name="Text Box 8"/>
              <p:cNvSpPr txBox="1">
                <a:spLocks noChangeArrowheads="1"/>
              </p:cNvSpPr>
              <p:nvPr/>
            </p:nvSpPr>
            <p:spPr bwMode="auto">
              <a:xfrm>
                <a:off x="4080" y="2369"/>
                <a:ext cx="1066" cy="648"/>
              </a:xfrm>
              <a:prstGeom prst="rect">
                <a:avLst/>
              </a:prstGeom>
              <a:solidFill>
                <a:srgbClr val="99CCFF">
                  <a:alpha val="50195"/>
                </a:srgbClr>
              </a:solidFill>
              <a:ln w="25400" algn="ctr">
                <a:solidFill>
                  <a:srgbClr val="3366FF"/>
                </a:solidFill>
                <a:miter lim="800000"/>
                <a:headEnd/>
                <a:tailEnd type="none" w="lg" len="lg"/>
              </a:ln>
            </p:spPr>
            <p:txBody>
              <a:bodyPr lIns="18000" tIns="10800" rIns="18000" bIns="10800" anchor="ctr" anchorCtr="1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algn="ctr" eaLnBrk="1" hangingPunct="1">
                  <a:spcBef>
                    <a:spcPts val="900"/>
                  </a:spcBef>
                </a:pPr>
                <a:r>
                  <a:rPr lang="en-GB" altLang="en-US" sz="2200" i="1" dirty="0" smtClean="0">
                    <a:latin typeface="Times New Roman" pitchFamily="18" charset="0"/>
                  </a:rPr>
                  <a:t>Levels of corruption</a:t>
                </a:r>
                <a:endParaRPr lang="en-US" altLang="en-US" dirty="0">
                  <a:latin typeface="Arial" charset="0"/>
                </a:endParaRPr>
              </a:p>
            </p:txBody>
          </p:sp>
          <p:sp>
            <p:nvSpPr>
              <p:cNvPr id="10" name="Text Box 11"/>
              <p:cNvSpPr txBox="1">
                <a:spLocks noChangeArrowheads="1"/>
              </p:cNvSpPr>
              <p:nvPr/>
            </p:nvSpPr>
            <p:spPr bwMode="auto">
              <a:xfrm>
                <a:off x="3601" y="2375"/>
                <a:ext cx="340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lIns="18000" tIns="10800" rIns="18000" bIns="10800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algn="ctr" eaLnBrk="1" hangingPunct="1"/>
                <a:endParaRPr lang="en-US" altLang="en-US" sz="2200" i="1" dirty="0" smtClean="0">
                  <a:latin typeface="Times New Roman" pitchFamily="18" charset="0"/>
                </a:endParaRPr>
              </a:p>
              <a:p>
                <a:pPr algn="ctr" eaLnBrk="1" hangingPunct="1"/>
                <a:r>
                  <a:rPr lang="en-US" altLang="en-US" sz="2200" b="1" i="1" dirty="0" smtClean="0">
                    <a:latin typeface="Times New Roman" pitchFamily="18" charset="0"/>
                  </a:rPr>
                  <a:t>b</a:t>
                </a:r>
                <a:endParaRPr lang="en-US" altLang="en-US" sz="2200" b="1" i="1" baseline="-40000" dirty="0">
                  <a:latin typeface="Times New Roman" pitchFamily="18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727684" y="4794247"/>
              <a:ext cx="12634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/>
                <a:t>This is X, the independent variable or predictor</a:t>
              </a:r>
              <a:endParaRPr lang="en-GB" sz="1200" i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20172" y="4722239"/>
              <a:ext cx="12634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/>
                <a:t>This is Y, the dependent variable or outcome</a:t>
              </a:r>
              <a:endParaRPr lang="en-GB" sz="1200" i="1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2359416" y="4189031"/>
              <a:ext cx="0" cy="53320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24" idx="0"/>
            </p:cNvCxnSpPr>
            <p:nvPr/>
          </p:nvCxnSpPr>
          <p:spPr>
            <a:xfrm flipV="1">
              <a:off x="6751904" y="4257092"/>
              <a:ext cx="0" cy="46514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431540" y="1340768"/>
            <a:ext cx="8172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Research question: </a:t>
            </a:r>
          </a:p>
          <a:p>
            <a:pPr algn="ctr"/>
            <a:r>
              <a:rPr lang="en-GB" sz="2400" dirty="0" smtClean="0"/>
              <a:t>how does the institutional setting affect levels of public sector corruption in a country?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729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0963"/>
            <a:ext cx="8291512" cy="792162"/>
          </a:xfrm>
        </p:spPr>
        <p:txBody>
          <a:bodyPr/>
          <a:lstStyle/>
          <a:p>
            <a:pPr eaLnBrk="1" hangingPunct="1"/>
            <a:r>
              <a:rPr lang="en-GB" altLang="en-US" sz="3600" smtClean="0">
                <a:solidFill>
                  <a:srgbClr val="FF0000"/>
                </a:solidFill>
              </a:rPr>
              <a:t>Binary Logistic Regression</a:t>
            </a:r>
            <a:endParaRPr lang="en-US" altLang="en-US" sz="3600" smtClean="0">
              <a:solidFill>
                <a:srgbClr val="FF0000"/>
              </a:solidFill>
            </a:endParaRPr>
          </a:p>
        </p:txBody>
      </p:sp>
      <p:sp>
        <p:nvSpPr>
          <p:cNvPr id="21507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90EECE5-A197-4B16-8060-F6B744BB4C5D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60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21508" name="10 CuadroTexto"/>
          <p:cNvSpPr txBox="1">
            <a:spLocks noChangeArrowheads="1"/>
          </p:cNvSpPr>
          <p:nvPr/>
        </p:nvSpPr>
        <p:spPr bwMode="auto">
          <a:xfrm>
            <a:off x="503238" y="2924175"/>
            <a:ext cx="3060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This is equivalent to:</a:t>
            </a:r>
          </a:p>
        </p:txBody>
      </p:sp>
      <p:sp>
        <p:nvSpPr>
          <p:cNvPr id="21509" name="11 CuadroTexto"/>
          <p:cNvSpPr txBox="1">
            <a:spLocks noChangeArrowheads="1"/>
          </p:cNvSpPr>
          <p:nvPr/>
        </p:nvSpPr>
        <p:spPr bwMode="auto">
          <a:xfrm>
            <a:off x="719138" y="4905375"/>
            <a:ext cx="3060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And to:</a:t>
            </a:r>
          </a:p>
        </p:txBody>
      </p:sp>
      <p:grpSp>
        <p:nvGrpSpPr>
          <p:cNvPr id="21510" name="21 Grupo"/>
          <p:cNvGrpSpPr>
            <a:grpSpLocks/>
          </p:cNvGrpSpPr>
          <p:nvPr/>
        </p:nvGrpSpPr>
        <p:grpSpPr bwMode="auto">
          <a:xfrm>
            <a:off x="2016125" y="3284538"/>
            <a:ext cx="4572000" cy="1512887"/>
            <a:chOff x="2015716" y="3284399"/>
            <a:chExt cx="4572508" cy="1512753"/>
          </a:xfrm>
        </p:grpSpPr>
        <p:pic>
          <p:nvPicPr>
            <p:cNvPr id="21519" name="8 Image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85" t="26836" r="37390" b="57910"/>
            <a:stretch>
              <a:fillRect/>
            </a:stretch>
          </p:blipFill>
          <p:spPr bwMode="auto">
            <a:xfrm>
              <a:off x="2015716" y="3356992"/>
              <a:ext cx="4572508" cy="144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12 Elipse"/>
            <p:cNvSpPr/>
            <p:nvPr/>
          </p:nvSpPr>
          <p:spPr>
            <a:xfrm>
              <a:off x="2160195" y="3501867"/>
              <a:ext cx="1727392" cy="1223855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ca-ES" alt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1521" name="14 CuadroTexto"/>
            <p:cNvSpPr txBox="1">
              <a:spLocks noChangeArrowheads="1"/>
            </p:cNvSpPr>
            <p:nvPr/>
          </p:nvSpPr>
          <p:spPr bwMode="auto">
            <a:xfrm>
              <a:off x="3671675" y="3284399"/>
              <a:ext cx="122413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ca-ES" altLang="en-US" sz="2800" b="1">
                  <a:solidFill>
                    <a:schemeClr val="accent2"/>
                  </a:solidFill>
                </a:rPr>
                <a:t>ODDS</a:t>
              </a:r>
            </a:p>
          </p:txBody>
        </p:sp>
      </p:grpSp>
      <p:grpSp>
        <p:nvGrpSpPr>
          <p:cNvPr id="21511" name="20 Grupo"/>
          <p:cNvGrpSpPr>
            <a:grpSpLocks/>
          </p:cNvGrpSpPr>
          <p:nvPr/>
        </p:nvGrpSpPr>
        <p:grpSpPr bwMode="auto">
          <a:xfrm>
            <a:off x="1655763" y="1125538"/>
            <a:ext cx="4716462" cy="1690687"/>
            <a:chOff x="1655763" y="1124744"/>
            <a:chExt cx="4716462" cy="1691481"/>
          </a:xfrm>
        </p:grpSpPr>
        <p:pic>
          <p:nvPicPr>
            <p:cNvPr id="21516" name="9 Image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07" t="42374" r="43210" b="43221"/>
            <a:stretch>
              <a:fillRect/>
            </a:stretch>
          </p:blipFill>
          <p:spPr bwMode="auto">
            <a:xfrm>
              <a:off x="1655763" y="1341438"/>
              <a:ext cx="4716462" cy="1474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15 Elipse"/>
            <p:cNvSpPr/>
            <p:nvPr/>
          </p:nvSpPr>
          <p:spPr bwMode="auto">
            <a:xfrm>
              <a:off x="1763713" y="1520217"/>
              <a:ext cx="1547812" cy="1153066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ca-ES" alt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1518" name="14 CuadroTexto"/>
            <p:cNvSpPr txBox="1">
              <a:spLocks noChangeArrowheads="1"/>
            </p:cNvSpPr>
            <p:nvPr/>
          </p:nvSpPr>
          <p:spPr bwMode="auto">
            <a:xfrm>
              <a:off x="2915816" y="1124744"/>
              <a:ext cx="219624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ca-ES" altLang="en-US" sz="2800" b="1">
                  <a:solidFill>
                    <a:schemeClr val="accent2"/>
                  </a:solidFill>
                </a:rPr>
                <a:t>PROBABILITY</a:t>
              </a:r>
            </a:p>
          </p:txBody>
        </p:sp>
      </p:grpSp>
      <p:grpSp>
        <p:nvGrpSpPr>
          <p:cNvPr id="21512" name="21 Grupo"/>
          <p:cNvGrpSpPr>
            <a:grpSpLocks/>
          </p:cNvGrpSpPr>
          <p:nvPr/>
        </p:nvGrpSpPr>
        <p:grpSpPr bwMode="auto">
          <a:xfrm>
            <a:off x="2519363" y="4886325"/>
            <a:ext cx="5761037" cy="1674813"/>
            <a:chOff x="2519772" y="4886108"/>
            <a:chExt cx="5760640" cy="1675240"/>
          </a:xfrm>
        </p:grpSpPr>
        <p:pic>
          <p:nvPicPr>
            <p:cNvPr id="21513" name="14 Imagen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25" t="43221" r="34392" b="38983"/>
            <a:stretch>
              <a:fillRect/>
            </a:stretch>
          </p:blipFill>
          <p:spPr bwMode="auto">
            <a:xfrm>
              <a:off x="2519772" y="4905164"/>
              <a:ext cx="4320480" cy="1656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16 Elipse"/>
            <p:cNvSpPr/>
            <p:nvPr/>
          </p:nvSpPr>
          <p:spPr bwMode="auto">
            <a:xfrm>
              <a:off x="2699147" y="5121118"/>
              <a:ext cx="2376324" cy="1440230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ca-ES" alt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1515" name="14 CuadroTexto"/>
            <p:cNvSpPr txBox="1">
              <a:spLocks noChangeArrowheads="1"/>
            </p:cNvSpPr>
            <p:nvPr/>
          </p:nvSpPr>
          <p:spPr bwMode="auto">
            <a:xfrm>
              <a:off x="4716152" y="4886108"/>
              <a:ext cx="35642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ca-ES" altLang="en-US" sz="2800" b="1">
                  <a:solidFill>
                    <a:schemeClr val="accent2"/>
                  </a:solidFill>
                </a:rPr>
                <a:t>LOG ODDS OR LOGIT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531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0963"/>
            <a:ext cx="8291512" cy="792162"/>
          </a:xfrm>
        </p:spPr>
        <p:txBody>
          <a:bodyPr/>
          <a:lstStyle/>
          <a:p>
            <a:pPr eaLnBrk="1" hangingPunct="1"/>
            <a:r>
              <a:rPr lang="en-GB" altLang="en-US" sz="3600" smtClean="0">
                <a:solidFill>
                  <a:srgbClr val="FF0000"/>
                </a:solidFill>
              </a:rPr>
              <a:t>Binary Logistic Regression</a:t>
            </a:r>
            <a:endParaRPr lang="en-US" altLang="en-US" sz="3600" smtClean="0">
              <a:solidFill>
                <a:srgbClr val="FF0000"/>
              </a:solidFill>
            </a:endParaRPr>
          </a:p>
        </p:txBody>
      </p:sp>
      <p:sp>
        <p:nvSpPr>
          <p:cNvPr id="22531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0AEAF5B-F299-463F-B940-0EFB2923E703}" type="slidenum">
              <a:rPr lang="en-US" altLang="en-US" sz="1200" smtClean="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61</a:t>
            </a:fld>
            <a:endParaRPr lang="en-US" altLang="en-US" sz="1200" smtClean="0">
              <a:solidFill>
                <a:srgbClr val="898989"/>
              </a:solidFill>
            </a:endParaRPr>
          </a:p>
        </p:txBody>
      </p:sp>
      <p:grpSp>
        <p:nvGrpSpPr>
          <p:cNvPr id="22532" name="21 Grupo"/>
          <p:cNvGrpSpPr>
            <a:grpSpLocks/>
          </p:cNvGrpSpPr>
          <p:nvPr/>
        </p:nvGrpSpPr>
        <p:grpSpPr bwMode="auto">
          <a:xfrm>
            <a:off x="1331913" y="1449388"/>
            <a:ext cx="5761037" cy="1674812"/>
            <a:chOff x="2519772" y="4886108"/>
            <a:chExt cx="5760640" cy="1675240"/>
          </a:xfrm>
        </p:grpSpPr>
        <p:pic>
          <p:nvPicPr>
            <p:cNvPr id="22534" name="14 Image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25" t="43221" r="34392" b="38983"/>
            <a:stretch>
              <a:fillRect/>
            </a:stretch>
          </p:blipFill>
          <p:spPr bwMode="auto">
            <a:xfrm>
              <a:off x="2519772" y="4905164"/>
              <a:ext cx="4320480" cy="1656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16 Elipse"/>
            <p:cNvSpPr/>
            <p:nvPr/>
          </p:nvSpPr>
          <p:spPr bwMode="auto">
            <a:xfrm>
              <a:off x="2699147" y="5121118"/>
              <a:ext cx="2376324" cy="1440230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ca-ES" alt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2536" name="14 CuadroTexto"/>
            <p:cNvSpPr txBox="1">
              <a:spLocks noChangeArrowheads="1"/>
            </p:cNvSpPr>
            <p:nvPr/>
          </p:nvSpPr>
          <p:spPr bwMode="auto">
            <a:xfrm>
              <a:off x="4716152" y="4886108"/>
              <a:ext cx="35642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ca-ES" altLang="en-US" sz="2800" b="1">
                  <a:solidFill>
                    <a:schemeClr val="accent2"/>
                  </a:solidFill>
                </a:rPr>
                <a:t>LOG ODDS OR LOGIT</a:t>
              </a:r>
            </a:p>
          </p:txBody>
        </p:sp>
      </p:grpSp>
      <p:sp>
        <p:nvSpPr>
          <p:cNvPr id="22533" name="10 CuadroTexto"/>
          <p:cNvSpPr txBox="1">
            <a:spLocks noChangeArrowheads="1"/>
          </p:cNvSpPr>
          <p:nvPr/>
        </p:nvSpPr>
        <p:spPr bwMode="auto">
          <a:xfrm>
            <a:off x="323850" y="3667125"/>
            <a:ext cx="846137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The parameter “a” indicates the log odds when X=0.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And “b” indicates how these log odds differ for a unit increase in X.</a:t>
            </a:r>
          </a:p>
          <a:p>
            <a:pPr eaLnBrk="1" hangingPunct="1">
              <a:spcBef>
                <a:spcPct val="0"/>
              </a:spcBef>
            </a:pPr>
            <a:endParaRPr lang="en-GB" altLang="en-US" sz="2400"/>
          </a:p>
          <a:p>
            <a:pPr eaLnBrk="1" hangingPunct="1">
              <a:spcBef>
                <a:spcPct val="0"/>
              </a:spcBef>
            </a:pPr>
            <a:endParaRPr lang="en-GB" altLang="en-US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	</a:t>
            </a:r>
          </a:p>
          <a:p>
            <a:pPr eaLnBrk="1" hangingPunct="1">
              <a:spcBef>
                <a:spcPct val="0"/>
              </a:spcBef>
            </a:pPr>
            <a:endParaRPr lang="en-GB" altLang="en-US" sz="2400"/>
          </a:p>
        </p:txBody>
      </p:sp>
    </p:spTree>
    <p:extLst>
      <p:ext uri="{BB962C8B-B14F-4D97-AF65-F5344CB8AC3E}">
        <p14:creationId xmlns:p14="http://schemas.microsoft.com/office/powerpoint/2010/main" val="23246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470900" cy="719137"/>
          </a:xfrm>
        </p:spPr>
        <p:txBody>
          <a:bodyPr/>
          <a:lstStyle/>
          <a:p>
            <a:pPr eaLnBrk="1" hangingPunct="1"/>
            <a:r>
              <a:rPr lang="en-GB" altLang="en-US" sz="3600" dirty="0" smtClean="0">
                <a:solidFill>
                  <a:srgbClr val="FF0000"/>
                </a:solidFill>
              </a:rPr>
              <a:t>An example of a simple linear regression</a:t>
            </a:r>
          </a:p>
        </p:txBody>
      </p:sp>
      <p:sp>
        <p:nvSpPr>
          <p:cNvPr id="7171" name="Text Placeholder 3"/>
          <p:cNvSpPr>
            <a:spLocks noGrp="1"/>
          </p:cNvSpPr>
          <p:nvPr>
            <p:ph type="body" sz="half" idx="1"/>
          </p:nvPr>
        </p:nvSpPr>
        <p:spPr>
          <a:xfrm>
            <a:off x="457200" y="1376363"/>
            <a:ext cx="8470900" cy="4465637"/>
          </a:xfrm>
        </p:spPr>
        <p:txBody>
          <a:bodyPr/>
          <a:lstStyle/>
          <a:p>
            <a:pPr lvl="1" eaLnBrk="1" hangingPunct="1">
              <a:buFont typeface="Arial" charset="0"/>
              <a:buNone/>
            </a:pPr>
            <a:endParaRPr lang="en-GB" altLang="en-US" dirty="0" smtClean="0"/>
          </a:p>
          <a:p>
            <a:pPr eaLnBrk="1" hangingPunct="1">
              <a:buFont typeface="Arial" charset="0"/>
              <a:buNone/>
            </a:pPr>
            <a:r>
              <a:rPr lang="en-GB" altLang="en-US" sz="2800" dirty="0" smtClean="0"/>
              <a:t>!  Note that our observations are countries (instead of people, like in a survey)</a:t>
            </a:r>
          </a:p>
          <a:p>
            <a:pPr eaLnBrk="1" hangingPunct="1">
              <a:buFont typeface="Arial" charset="0"/>
              <a:buNone/>
            </a:pPr>
            <a:endParaRPr lang="en-GB" altLang="en-US" sz="2800" dirty="0" smtClean="0"/>
          </a:p>
          <a:p>
            <a:pPr eaLnBrk="1" hangingPunct="1">
              <a:buFont typeface="Arial" charset="0"/>
              <a:buNone/>
            </a:pPr>
            <a:r>
              <a:rPr lang="en-GB" altLang="en-US" sz="2400" i="1" dirty="0" smtClean="0"/>
              <a:t>Data source: Democracy Dataset 2015, collected by Prof Pippa Norris (available at www.pippanorris.com)</a:t>
            </a:r>
          </a:p>
          <a:p>
            <a:pPr eaLnBrk="1" hangingPunct="1"/>
            <a:endParaRPr lang="en-GB" altLang="en-US" sz="3000" dirty="0" smtClean="0"/>
          </a:p>
        </p:txBody>
      </p:sp>
      <p:sp>
        <p:nvSpPr>
          <p:cNvPr id="7172" name="5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1894F1B6-4D57-42AA-895B-A1BFB9029DF1}" type="slidenum">
              <a:rPr lang="en-US" altLang="en-US">
                <a:solidFill>
                  <a:srgbClr val="898989"/>
                </a:solidFill>
              </a:rPr>
              <a:pPr eaLnBrk="1" hangingPunct="1"/>
              <a:t>7</a:t>
            </a:fld>
            <a:endParaRPr lang="en-US" altLang="en-US">
              <a:solidFill>
                <a:srgbClr val="898989"/>
              </a:solidFill>
            </a:endParaRPr>
          </a:p>
        </p:txBody>
      </p:sp>
      <p:sp>
        <p:nvSpPr>
          <p:cNvPr id="2" name="Isosceles Triangle 1"/>
          <p:cNvSpPr/>
          <p:nvPr/>
        </p:nvSpPr>
        <p:spPr>
          <a:xfrm>
            <a:off x="431540" y="1952836"/>
            <a:ext cx="360040" cy="36004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470900" cy="719137"/>
          </a:xfrm>
        </p:spPr>
        <p:txBody>
          <a:bodyPr/>
          <a:lstStyle/>
          <a:p>
            <a:pPr eaLnBrk="1" hangingPunct="1"/>
            <a:r>
              <a:rPr lang="en-GB" altLang="en-US" sz="3600" dirty="0" smtClean="0">
                <a:solidFill>
                  <a:srgbClr val="FF0000"/>
                </a:solidFill>
              </a:rPr>
              <a:t>An example of a simple linear regression</a:t>
            </a:r>
          </a:p>
        </p:txBody>
      </p:sp>
      <p:sp>
        <p:nvSpPr>
          <p:cNvPr id="7171" name="Text Placeholder 3"/>
          <p:cNvSpPr>
            <a:spLocks noGrp="1"/>
          </p:cNvSpPr>
          <p:nvPr>
            <p:ph type="body" sz="half" idx="1"/>
          </p:nvPr>
        </p:nvSpPr>
        <p:spPr>
          <a:xfrm>
            <a:off x="457200" y="1376363"/>
            <a:ext cx="8470900" cy="446563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altLang="en-US" sz="2000" dirty="0" smtClean="0"/>
              <a:t>Simple regression model including 2 variables:</a:t>
            </a:r>
          </a:p>
          <a:p>
            <a:pPr eaLnBrk="1" hangingPunct="1"/>
            <a:endParaRPr lang="en-GB" altLang="en-US" sz="2000" dirty="0"/>
          </a:p>
          <a:p>
            <a:pPr eaLnBrk="1" hangingPunct="1"/>
            <a:r>
              <a:rPr lang="en-GB" altLang="en-US" sz="2000" dirty="0" smtClean="0"/>
              <a:t>Dependent variable (Y): </a:t>
            </a:r>
            <a:r>
              <a:rPr lang="en-GB" altLang="en-US" sz="2000" dirty="0" smtClean="0">
                <a:solidFill>
                  <a:srgbClr val="FF0000"/>
                </a:solidFill>
              </a:rPr>
              <a:t>Corruption Perception Index 2014</a:t>
            </a:r>
          </a:p>
          <a:p>
            <a:pPr lvl="1" eaLnBrk="1" hangingPunct="1"/>
            <a:r>
              <a:rPr lang="en-GB" altLang="en-US" sz="2000" dirty="0" smtClean="0"/>
              <a:t>Index developed by Transparency International</a:t>
            </a:r>
          </a:p>
          <a:p>
            <a:pPr lvl="1" eaLnBrk="1" hangingPunct="1"/>
            <a:r>
              <a:rPr lang="en-GB" altLang="en-US" sz="2000" dirty="0" smtClean="0"/>
              <a:t>Measures perceived levels of corruption from a survey </a:t>
            </a:r>
            <a:r>
              <a:rPr lang="en-GB" altLang="en-US" sz="2000" dirty="0" smtClean="0"/>
              <a:t>of </a:t>
            </a:r>
            <a:r>
              <a:rPr lang="en-GB" altLang="en-US" sz="2000" dirty="0" smtClean="0"/>
              <a:t>experts and businesspeople.</a:t>
            </a:r>
          </a:p>
          <a:p>
            <a:pPr lvl="1" eaLnBrk="1" hangingPunct="1"/>
            <a:r>
              <a:rPr lang="en-GB" altLang="en-US" sz="2000" dirty="0" smtClean="0"/>
              <a:t>Ranges from 0 (Highly corrupt) to 100 (Very clean). </a:t>
            </a:r>
          </a:p>
          <a:p>
            <a:pPr marL="457200" lvl="1" indent="0" eaLnBrk="1" hangingPunct="1">
              <a:buNone/>
            </a:pPr>
            <a:endParaRPr lang="en-GB" altLang="en-US" sz="2000" dirty="0" smtClean="0"/>
          </a:p>
          <a:p>
            <a:pPr eaLnBrk="1" hangingPunct="1"/>
            <a:r>
              <a:rPr lang="en-GB" altLang="en-US" sz="2000" dirty="0" smtClean="0"/>
              <a:t>Independent variable (X): </a:t>
            </a:r>
            <a:r>
              <a:rPr lang="en-GB" altLang="en-US" sz="2000" dirty="0" smtClean="0">
                <a:solidFill>
                  <a:srgbClr val="FF0000"/>
                </a:solidFill>
              </a:rPr>
              <a:t>FH Rating of Democracy 2014</a:t>
            </a:r>
          </a:p>
          <a:p>
            <a:pPr lvl="1" eaLnBrk="1" hangingPunct="1"/>
            <a:r>
              <a:rPr lang="en-GB" altLang="en-US" sz="2000" dirty="0" smtClean="0"/>
              <a:t>Index developed by Freedom House</a:t>
            </a:r>
          </a:p>
          <a:p>
            <a:pPr lvl="1" eaLnBrk="1" hangingPunct="1"/>
            <a:r>
              <a:rPr lang="en-GB" altLang="en-US" sz="2000" dirty="0" smtClean="0"/>
              <a:t>Measures freedom (civil and political rights)</a:t>
            </a:r>
          </a:p>
          <a:p>
            <a:pPr lvl="1" eaLnBrk="1" hangingPunct="1"/>
            <a:r>
              <a:rPr lang="en-GB" altLang="en-US" sz="2000" dirty="0" smtClean="0"/>
              <a:t>Ranges from 0 (Least free) to 6 (Most free)*</a:t>
            </a:r>
          </a:p>
          <a:p>
            <a:pPr lvl="1" eaLnBrk="1" hangingPunct="1"/>
            <a:endParaRPr lang="en-GB" altLang="en-US" sz="2000" dirty="0"/>
          </a:p>
          <a:p>
            <a:pPr lvl="1" eaLnBrk="1" hangingPunct="1"/>
            <a:endParaRPr lang="en-GB" altLang="en-US" sz="2000" dirty="0" smtClean="0"/>
          </a:p>
          <a:p>
            <a:pPr marL="457200" lvl="1" indent="0" eaLnBrk="1" hangingPunct="1">
              <a:buNone/>
            </a:pPr>
            <a:endParaRPr lang="en-GB" altLang="en-US" sz="1600" dirty="0" smtClean="0"/>
          </a:p>
          <a:p>
            <a:pPr eaLnBrk="1" hangingPunct="1"/>
            <a:endParaRPr lang="en-GB" altLang="en-US" sz="3000" dirty="0" smtClean="0"/>
          </a:p>
        </p:txBody>
      </p:sp>
      <p:sp>
        <p:nvSpPr>
          <p:cNvPr id="7172" name="5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1894F1B6-4D57-42AA-895B-A1BFB9029DF1}" type="slidenum">
              <a:rPr lang="en-US" altLang="en-US">
                <a:solidFill>
                  <a:srgbClr val="898989"/>
                </a:solidFill>
              </a:rPr>
              <a:pPr eaLnBrk="1" hangingPunct="1"/>
              <a:t>8</a:t>
            </a:fld>
            <a:endParaRPr lang="en-US" altLang="en-US">
              <a:solidFill>
                <a:srgbClr val="89898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226" y="6237312"/>
            <a:ext cx="7463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*The original index was slightly different. It has been recoded in advance and prepared for you to make the interpretation easier.</a:t>
            </a:r>
            <a:endParaRPr lang="en-GB" sz="1400" i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95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0963"/>
            <a:ext cx="8470900" cy="719137"/>
          </a:xfrm>
        </p:spPr>
        <p:txBody>
          <a:bodyPr/>
          <a:lstStyle/>
          <a:p>
            <a:pPr eaLnBrk="1" hangingPunct="1"/>
            <a:r>
              <a:rPr lang="en-GB" altLang="en-US" sz="3600" dirty="0" smtClean="0">
                <a:solidFill>
                  <a:srgbClr val="FF0000"/>
                </a:solidFill>
              </a:rPr>
              <a:t>An example of a simple linear regression</a:t>
            </a:r>
          </a:p>
        </p:txBody>
      </p:sp>
      <p:sp>
        <p:nvSpPr>
          <p:cNvPr id="8195" name="5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3E62E56-36E3-413A-BB71-2F7790C4AF89}" type="slidenum">
              <a:rPr lang="en-US" altLang="en-US">
                <a:solidFill>
                  <a:srgbClr val="898989"/>
                </a:solidFill>
              </a:rPr>
              <a:pPr eaLnBrk="1" hangingPunct="1"/>
              <a:t>9</a:t>
            </a:fld>
            <a:endParaRPr lang="en-US" altLang="en-US">
              <a:solidFill>
                <a:srgbClr val="898989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871700" y="2079835"/>
            <a:ext cx="6372708" cy="3024336"/>
            <a:chOff x="1871700" y="2079835"/>
            <a:chExt cx="6372708" cy="3024336"/>
          </a:xfrm>
        </p:grpSpPr>
        <p:grpSp>
          <p:nvGrpSpPr>
            <p:cNvPr id="5" name="Group 4"/>
            <p:cNvGrpSpPr/>
            <p:nvPr/>
          </p:nvGrpSpPr>
          <p:grpSpPr>
            <a:xfrm>
              <a:off x="1871700" y="2079835"/>
              <a:ext cx="4680520" cy="3024336"/>
              <a:chOff x="1403648" y="3140968"/>
              <a:chExt cx="4680520" cy="3024336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>
                <a:off x="2627784" y="5733256"/>
                <a:ext cx="3384376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/>
              <p:cNvCxnSpPr/>
              <p:nvPr/>
            </p:nvCxnSpPr>
            <p:spPr>
              <a:xfrm flipV="1">
                <a:off x="2627784" y="3212976"/>
                <a:ext cx="0" cy="252028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3383868" y="5805264"/>
                <a:ext cx="20162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i="1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Rating of Democracy (X)</a:t>
                </a:r>
                <a:endParaRPr lang="en-GB" sz="1400" i="1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403648" y="4148348"/>
                <a:ext cx="151216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i="1" dirty="0" smtClean="0"/>
                  <a:t>Corruption Perception </a:t>
                </a:r>
              </a:p>
              <a:p>
                <a:r>
                  <a:rPr lang="en-GB" sz="1400" i="1" dirty="0" smtClean="0"/>
                  <a:t>Index </a:t>
                </a:r>
                <a:r>
                  <a:rPr lang="en-GB" sz="1400" i="1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(Y)</a:t>
                </a:r>
                <a:endParaRPr lang="en-GB" sz="1400" i="1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652120" y="5702420"/>
                <a:ext cx="432048" cy="390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>
                    <a:solidFill>
                      <a:schemeClr val="tx1"/>
                    </a:solidFill>
                  </a:rPr>
                  <a:t>+</a:t>
                </a:r>
                <a:endParaRPr lang="en-GB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555776" y="5625156"/>
                <a:ext cx="432048" cy="5401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000" dirty="0" smtClean="0">
                    <a:solidFill>
                      <a:schemeClr val="tx1"/>
                    </a:solidFill>
                  </a:rPr>
                  <a:t>-</a:t>
                </a:r>
                <a:endParaRPr lang="en-GB" sz="3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308548" y="5356521"/>
                <a:ext cx="432048" cy="5401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000" dirty="0" smtClean="0">
                    <a:solidFill>
                      <a:schemeClr val="tx1"/>
                    </a:solidFill>
                  </a:rPr>
                  <a:t>-</a:t>
                </a:r>
                <a:endParaRPr lang="en-GB" sz="3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308548" y="3140968"/>
                <a:ext cx="432048" cy="390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>
                    <a:solidFill>
                      <a:schemeClr val="tx1"/>
                    </a:solidFill>
                  </a:rPr>
                  <a:t>+</a:t>
                </a:r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" name="Straight Connector 2"/>
            <p:cNvCxnSpPr/>
            <p:nvPr/>
          </p:nvCxnSpPr>
          <p:spPr>
            <a:xfrm flipV="1">
              <a:off x="3383868" y="2919953"/>
              <a:ext cx="2592288" cy="10620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Diamond 3"/>
            <p:cNvSpPr/>
            <p:nvPr/>
          </p:nvSpPr>
          <p:spPr>
            <a:xfrm>
              <a:off x="3868996" y="3042039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Diamond 16"/>
            <p:cNvSpPr/>
            <p:nvPr/>
          </p:nvSpPr>
          <p:spPr>
            <a:xfrm>
              <a:off x="3714128" y="3928026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Diamond 17"/>
            <p:cNvSpPr/>
            <p:nvPr/>
          </p:nvSpPr>
          <p:spPr>
            <a:xfrm>
              <a:off x="4031014" y="3259372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Diamond 18"/>
            <p:cNvSpPr/>
            <p:nvPr/>
          </p:nvSpPr>
          <p:spPr>
            <a:xfrm>
              <a:off x="4317746" y="3061703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Diamond 19"/>
            <p:cNvSpPr/>
            <p:nvPr/>
          </p:nvSpPr>
          <p:spPr>
            <a:xfrm>
              <a:off x="4534337" y="3357977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Diamond 20"/>
            <p:cNvSpPr/>
            <p:nvPr/>
          </p:nvSpPr>
          <p:spPr>
            <a:xfrm>
              <a:off x="4237904" y="3883705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Diamond 21"/>
            <p:cNvSpPr/>
            <p:nvPr/>
          </p:nvSpPr>
          <p:spPr>
            <a:xfrm>
              <a:off x="4468032" y="2811941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Diamond 22"/>
            <p:cNvSpPr/>
            <p:nvPr/>
          </p:nvSpPr>
          <p:spPr>
            <a:xfrm>
              <a:off x="4308712" y="3688703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Diamond 23"/>
            <p:cNvSpPr/>
            <p:nvPr/>
          </p:nvSpPr>
          <p:spPr>
            <a:xfrm>
              <a:off x="4710707" y="3661775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Diamond 24"/>
            <p:cNvSpPr/>
            <p:nvPr/>
          </p:nvSpPr>
          <p:spPr>
            <a:xfrm>
              <a:off x="4967174" y="3785251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Diamond 25"/>
            <p:cNvSpPr/>
            <p:nvPr/>
          </p:nvSpPr>
          <p:spPr>
            <a:xfrm>
              <a:off x="4842030" y="3443542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Diamond 26"/>
            <p:cNvSpPr/>
            <p:nvPr/>
          </p:nvSpPr>
          <p:spPr>
            <a:xfrm>
              <a:off x="4927446" y="3025788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Diamond 27"/>
            <p:cNvSpPr/>
            <p:nvPr/>
          </p:nvSpPr>
          <p:spPr>
            <a:xfrm>
              <a:off x="5346086" y="3742163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Diamond 28"/>
            <p:cNvSpPr/>
            <p:nvPr/>
          </p:nvSpPr>
          <p:spPr>
            <a:xfrm>
              <a:off x="4927446" y="2797023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Diamond 29"/>
            <p:cNvSpPr/>
            <p:nvPr/>
          </p:nvSpPr>
          <p:spPr>
            <a:xfrm>
              <a:off x="4167095" y="3439790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Diamond 30"/>
            <p:cNvSpPr/>
            <p:nvPr/>
          </p:nvSpPr>
          <p:spPr>
            <a:xfrm>
              <a:off x="3977008" y="3785251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Diamond 31"/>
            <p:cNvSpPr/>
            <p:nvPr/>
          </p:nvSpPr>
          <p:spPr>
            <a:xfrm>
              <a:off x="5144990" y="2600908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Diamond 32"/>
            <p:cNvSpPr/>
            <p:nvPr/>
          </p:nvSpPr>
          <p:spPr>
            <a:xfrm>
              <a:off x="5164446" y="3439790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Diamond 33"/>
            <p:cNvSpPr/>
            <p:nvPr/>
          </p:nvSpPr>
          <p:spPr>
            <a:xfrm>
              <a:off x="4666493" y="3089399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Diamond 34"/>
            <p:cNvSpPr/>
            <p:nvPr/>
          </p:nvSpPr>
          <p:spPr>
            <a:xfrm>
              <a:off x="3712641" y="3417161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Diamond 35"/>
            <p:cNvSpPr/>
            <p:nvPr/>
          </p:nvSpPr>
          <p:spPr>
            <a:xfrm>
              <a:off x="5454098" y="3331778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Diamond 36"/>
            <p:cNvSpPr/>
            <p:nvPr/>
          </p:nvSpPr>
          <p:spPr>
            <a:xfrm>
              <a:off x="5259656" y="2953691"/>
              <a:ext cx="108012" cy="108012"/>
            </a:xfrm>
            <a:prstGeom prst="diamond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192180" y="2865947"/>
              <a:ext cx="2052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Y = a + </a:t>
              </a:r>
              <a:r>
                <a:rPr lang="en-GB" dirty="0" err="1" smtClean="0"/>
                <a:t>bX</a:t>
              </a:r>
              <a:endParaRPr lang="en-GB" dirty="0"/>
            </a:p>
          </p:txBody>
        </p:sp>
      </p:grpSp>
      <p:cxnSp>
        <p:nvCxnSpPr>
          <p:cNvPr id="14" name="Straight Arrow Connector 13"/>
          <p:cNvCxnSpPr/>
          <p:nvPr/>
        </p:nvCxnSpPr>
        <p:spPr>
          <a:xfrm flipV="1">
            <a:off x="1007604" y="2420888"/>
            <a:ext cx="0" cy="1964554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9552" y="4473116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M</a:t>
            </a: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ost corrupt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9552" y="2041103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Most clean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3639543" y="5661248"/>
            <a:ext cx="2552637" cy="6725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671217" y="5507357"/>
            <a:ext cx="114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L</a:t>
            </a: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east free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00192" y="5507359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M</a:t>
            </a: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ost free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57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7727</TotalTime>
  <Words>2736</Words>
  <Application>Microsoft Office PowerPoint</Application>
  <PresentationFormat>On-screen Show (4:3)</PresentationFormat>
  <Paragraphs>557</Paragraphs>
  <Slides>61</Slides>
  <Notes>42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61</vt:i4>
      </vt:variant>
    </vt:vector>
  </HeadingPairs>
  <TitlesOfParts>
    <vt:vector size="64" baseType="lpstr">
      <vt:lpstr>Custom Design</vt:lpstr>
      <vt:lpstr>Documento</vt:lpstr>
      <vt:lpstr>Ecuación</vt:lpstr>
      <vt:lpstr>Advanced Data Analysis in SPSS: Multiple Regression Analysis  Q-Step Workshop: Preparation for internships  20th June 2019  Marta Cantijoch, Q-Step Lecturer in Politics</vt:lpstr>
      <vt:lpstr>Outline of this session</vt:lpstr>
      <vt:lpstr>Part I</vt:lpstr>
      <vt:lpstr>Aims</vt:lpstr>
      <vt:lpstr>Review of Simple Linear Regression</vt:lpstr>
      <vt:lpstr>An example of a simple linear regression</vt:lpstr>
      <vt:lpstr>An example of a simple linear regression</vt:lpstr>
      <vt:lpstr>An example of a simple linear regression</vt:lpstr>
      <vt:lpstr>An example of a simple linear regression</vt:lpstr>
      <vt:lpstr>An example of a simple linear regression</vt:lpstr>
      <vt:lpstr>An example of a simple linear regression</vt:lpstr>
      <vt:lpstr>An example of a simple linear regression</vt:lpstr>
      <vt:lpstr>Assessing how well our model fits the data</vt:lpstr>
      <vt:lpstr>An example of a simple linear regression</vt:lpstr>
      <vt:lpstr>Obtaining a regression model in SPSS</vt:lpstr>
      <vt:lpstr>Obtaining a regression model in SPSS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 II</vt:lpstr>
      <vt:lpstr>Aims</vt:lpstr>
      <vt:lpstr>OLS or Logistic?</vt:lpstr>
      <vt:lpstr>Binary dependent variables</vt:lpstr>
      <vt:lpstr>Binary dependent variables</vt:lpstr>
      <vt:lpstr>Why not just use linear regression?</vt:lpstr>
      <vt:lpstr>Why not just use linear regression?</vt:lpstr>
      <vt:lpstr>There is another way….</vt:lpstr>
      <vt:lpstr>There is another way….</vt:lpstr>
      <vt:lpstr>Linear vs. Logistic</vt:lpstr>
      <vt:lpstr>Binary Logistic Regression</vt:lpstr>
      <vt:lpstr>Simple and multiple logistic regressions</vt:lpstr>
      <vt:lpstr>Fitting and interpreting a  binary regression model </vt:lpstr>
      <vt:lpstr>Interpreting odds and odds ratios</vt:lpstr>
      <vt:lpstr>Interpreting odds and odd ratios</vt:lpstr>
      <vt:lpstr>Interpreting odds and odd ratios</vt:lpstr>
      <vt:lpstr>Interpreting Odds and Odds ratios</vt:lpstr>
      <vt:lpstr>Practical 2</vt:lpstr>
      <vt:lpstr>Practical 2</vt:lpstr>
      <vt:lpstr>Practical 2</vt:lpstr>
      <vt:lpstr>Practical 2</vt:lpstr>
      <vt:lpstr>Practical 2</vt:lpstr>
      <vt:lpstr>Practical 2</vt:lpstr>
      <vt:lpstr>Practical 2</vt:lpstr>
      <vt:lpstr>Practical 2</vt:lpstr>
      <vt:lpstr>Odds ratios</vt:lpstr>
      <vt:lpstr>Different ways of phrasing this</vt:lpstr>
      <vt:lpstr>Different ways of phrasing this</vt:lpstr>
      <vt:lpstr>PowerPoint Presentation</vt:lpstr>
      <vt:lpstr>Fitting an OLS model</vt:lpstr>
      <vt:lpstr>Maximum Likelihood Estimation</vt:lpstr>
      <vt:lpstr>Maximum Likelihood Estimation</vt:lpstr>
      <vt:lpstr>Maximum Likelihood Estimation</vt:lpstr>
      <vt:lpstr>What does “exp” mean??!</vt:lpstr>
      <vt:lpstr>Binary Logistic Regression</vt:lpstr>
      <vt:lpstr>Binary Logistic Regression</vt:lpstr>
      <vt:lpstr>Binary Logistic Regression</vt:lpstr>
    </vt:vector>
  </TitlesOfParts>
  <Company>UoM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NMS</dc:creator>
  <cp:lastModifiedBy>Marta Cantijoch</cp:lastModifiedBy>
  <cp:revision>379</cp:revision>
  <dcterms:created xsi:type="dcterms:W3CDTF">2009-10-15T14:02:04Z</dcterms:created>
  <dcterms:modified xsi:type="dcterms:W3CDTF">2019-06-13T09:46:01Z</dcterms:modified>
</cp:coreProperties>
</file>