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16" r:id="rId5"/>
    <p:sldId id="315" r:id="rId6"/>
    <p:sldId id="3484" r:id="rId7"/>
    <p:sldId id="3496" r:id="rId8"/>
    <p:sldId id="3485" r:id="rId9"/>
    <p:sldId id="3486" r:id="rId10"/>
    <p:sldId id="3500" r:id="rId11"/>
    <p:sldId id="3479" r:id="rId12"/>
    <p:sldId id="3480" r:id="rId13"/>
    <p:sldId id="3497" r:id="rId14"/>
    <p:sldId id="3495" r:id="rId15"/>
    <p:sldId id="3491" r:id="rId16"/>
    <p:sldId id="3490" r:id="rId17"/>
    <p:sldId id="34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E18AE-BB52-419B-8288-93F2606FD802}" v="15" dt="2024-09-12T12:50:58.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6"/>
    <p:restoredTop sz="78189"/>
  </p:normalViewPr>
  <p:slideViewPr>
    <p:cSldViewPr snapToGrid="0" snapToObjects="1">
      <p:cViewPr varScale="1">
        <p:scale>
          <a:sx n="67" d="100"/>
          <a:sy n="67"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Hunt" userId="70acd97d-711d-4729-86ad-1f7e52213954" providerId="ADAL" clId="{868E18AE-BB52-419B-8288-93F2606FD802}"/>
    <pc:docChg chg="modSld">
      <pc:chgData name="Clare Hunt" userId="70acd97d-711d-4729-86ad-1f7e52213954" providerId="ADAL" clId="{868E18AE-BB52-419B-8288-93F2606FD802}" dt="2024-09-12T12:47:58.716" v="5" actId="1076"/>
      <pc:docMkLst>
        <pc:docMk/>
      </pc:docMkLst>
      <pc:sldChg chg="addSp delSp modSp mod modAnim">
        <pc:chgData name="Clare Hunt" userId="70acd97d-711d-4729-86ad-1f7e52213954" providerId="ADAL" clId="{868E18AE-BB52-419B-8288-93F2606FD802}" dt="2024-09-12T12:47:58.716" v="5" actId="1076"/>
        <pc:sldMkLst>
          <pc:docMk/>
          <pc:sldMk cId="3269568965" sldId="3485"/>
        </pc:sldMkLst>
        <pc:spChg chg="add mod">
          <ac:chgData name="Clare Hunt" userId="70acd97d-711d-4729-86ad-1f7e52213954" providerId="ADAL" clId="{868E18AE-BB52-419B-8288-93F2606FD802}" dt="2024-09-12T12:47:54.737" v="4" actId="207"/>
          <ac:spMkLst>
            <pc:docMk/>
            <pc:sldMk cId="3269568965" sldId="3485"/>
            <ac:spMk id="3" creationId="{FABE4417-876B-B791-A48F-8132727A79ED}"/>
          </ac:spMkLst>
        </pc:spChg>
        <pc:picChg chg="mod">
          <ac:chgData name="Clare Hunt" userId="70acd97d-711d-4729-86ad-1f7e52213954" providerId="ADAL" clId="{868E18AE-BB52-419B-8288-93F2606FD802}" dt="2024-09-12T12:47:58.716" v="5" actId="1076"/>
          <ac:picMkLst>
            <pc:docMk/>
            <pc:sldMk cId="3269568965" sldId="3485"/>
            <ac:picMk id="4" creationId="{454A31D4-7963-3DE0-127A-3CEF687F5A78}"/>
          </ac:picMkLst>
        </pc:picChg>
        <pc:picChg chg="del">
          <ac:chgData name="Clare Hunt" userId="70acd97d-711d-4729-86ad-1f7e52213954" providerId="ADAL" clId="{868E18AE-BB52-419B-8288-93F2606FD802}" dt="2024-09-12T11:35:48.393" v="0" actId="478"/>
          <ac:picMkLst>
            <pc:docMk/>
            <pc:sldMk cId="3269568965" sldId="3485"/>
            <ac:picMk id="6" creationId="{D570D8DA-70E2-4079-F153-1725A49E65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D4D74-882B-AC48-B4A1-38DCFD4604F6}"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5ECAC-A0D7-0D4A-9220-CE7BF987D6BE}" type="slidenum">
              <a:rPr lang="en-GB" smtClean="0"/>
              <a:t>‹#›</a:t>
            </a:fld>
            <a:endParaRPr lang="en-GB"/>
          </a:p>
        </p:txBody>
      </p:sp>
    </p:spTree>
    <p:extLst>
      <p:ext uri="{BB962C8B-B14F-4D97-AF65-F5344CB8AC3E}">
        <p14:creationId xmlns:p14="http://schemas.microsoft.com/office/powerpoint/2010/main" val="323849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ocialsciences.manchester.ac.uk/connect/making-a-difference/equality-and-diversity-inclusion/resourc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35ECAC-A0D7-0D4A-9220-CE7BF987D6BE}" type="slidenum">
              <a:rPr lang="en-GB" smtClean="0"/>
              <a:t>1</a:t>
            </a:fld>
            <a:endParaRPr lang="en-GB"/>
          </a:p>
        </p:txBody>
      </p:sp>
    </p:spTree>
    <p:extLst>
      <p:ext uri="{BB962C8B-B14F-4D97-AF65-F5344CB8AC3E}">
        <p14:creationId xmlns:p14="http://schemas.microsoft.com/office/powerpoint/2010/main" val="138772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latin typeface="Calibri" panose="020F0502020204030204"/>
                <a:ea typeface="+mn-ea"/>
                <a:cs typeface="+mn-cs"/>
              </a:rPr>
              <a:t>EDI is everyone’s responsibility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Poppins Light" panose="020B0604020202020204" pitchFamily="34" charset="0"/>
              </a:rPr>
              <a:t>"Flavour of the month" – tokenism or performative actions</a:t>
            </a:r>
            <a:endParaRPr lang="en-GB" dirty="0"/>
          </a:p>
          <a:p>
            <a:r>
              <a:rPr lang="en-GB" b="0" i="0" dirty="0">
                <a:solidFill>
                  <a:srgbClr val="000000"/>
                </a:solidFill>
                <a:effectLst/>
                <a:latin typeface="Poppins Light" panose="020B0604020202020204" pitchFamily="34" charset="0"/>
              </a:rPr>
              <a:t>Acknowledge it is a long-term transformation of the organisation </a:t>
            </a:r>
          </a:p>
          <a:p>
            <a:endParaRPr lang="en-GB" b="0" i="0" dirty="0">
              <a:solidFill>
                <a:srgbClr val="000000"/>
              </a:solidFill>
              <a:effectLst/>
              <a:latin typeface="Poppins Light" panose="020B0604020202020204" pitchFamily="34" charset="0"/>
            </a:endParaRPr>
          </a:p>
          <a:p>
            <a:r>
              <a:rPr lang="en-GB" b="0" i="0" dirty="0">
                <a:solidFill>
                  <a:srgbClr val="000000"/>
                </a:solidFill>
                <a:effectLst/>
                <a:latin typeface="Poppins Light" panose="020B0604020202020204" pitchFamily="34" charset="0"/>
              </a:rPr>
              <a:t>Lack of confidence / knowledge – fear of getting it wrong</a:t>
            </a:r>
          </a:p>
          <a:p>
            <a:endParaRPr lang="en-GB" b="0" i="0" dirty="0">
              <a:solidFill>
                <a:srgbClr val="000000"/>
              </a:solidFill>
              <a:effectLst/>
              <a:latin typeface="Poppins Light" panose="020B0604020202020204" pitchFamily="34" charset="0"/>
            </a:endParaRPr>
          </a:p>
          <a:p>
            <a:endParaRPr lang="en-GB" b="0" i="0" dirty="0">
              <a:solidFill>
                <a:srgbClr val="000000"/>
              </a:solidFill>
              <a:effectLst/>
              <a:latin typeface="Poppins Light"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effectLst/>
                <a:latin typeface="Trebuchet MS" panose="020B0703020202090204" pitchFamily="34" charset="0"/>
                <a:ea typeface="Times New Roman" panose="02020603050405020304" pitchFamily="18" charset="0"/>
                <a:cs typeface="Segoe UI" panose="020B0502040204020203" pitchFamily="34" charset="0"/>
              </a:rPr>
              <a:t>Take everyone along</a:t>
            </a:r>
            <a:endParaRPr lang="en-GB" sz="1800" dirty="0">
              <a:effectLst/>
              <a:latin typeface="Calibri" panose="020F0502020204030204" pitchFamily="34" charset="0"/>
              <a:ea typeface="MS Mincho" panose="02020609040205080304" pitchFamily="49" charset="-128"/>
              <a:cs typeface="Arial" panose="020B0604020202020204" pitchFamily="34" charset="0"/>
            </a:endParaRPr>
          </a:p>
          <a:p>
            <a:endParaRPr lang="en-GB" b="0" i="0" dirty="0">
              <a:solidFill>
                <a:srgbClr val="000000"/>
              </a:solidFill>
              <a:effectLst/>
              <a:latin typeface="Poppins Light" panose="020B0604020202020204" pitchFamily="34" charset="0"/>
            </a:endParaRPr>
          </a:p>
          <a:p>
            <a:pPr fontAlgn="base">
              <a:lnSpc>
                <a:spcPct val="110000"/>
              </a:lnSpc>
              <a:spcAft>
                <a:spcPts val="600"/>
              </a:spcAft>
            </a:pPr>
            <a:r>
              <a:rPr lang="en-GB" sz="1800" dirty="0">
                <a:effectLst/>
                <a:latin typeface="Trebuchet MS" panose="020B0703020202090204" pitchFamily="34" charset="0"/>
                <a:ea typeface="Times New Roman" panose="02020603050405020304" pitchFamily="18" charset="0"/>
                <a:cs typeface="Segoe UI" panose="020B0502040204020203" pitchFamily="34" charset="0"/>
              </a:rPr>
              <a:t>EDI work is often seen as centred on specific teams or roles rather than everyone’s responsibility. Optional learning and development opportunities tend to be taken up by those already positive or curious about EDI work rather than those who do not see it as relevant or important to their work or are actively resistant.</a:t>
            </a:r>
            <a:endParaRPr lang="en-GB" sz="1800" dirty="0">
              <a:effectLst/>
              <a:latin typeface="Calibri" panose="020F0502020204030204" pitchFamily="34" charset="0"/>
              <a:ea typeface="MS Mincho" panose="02020609040205080304" pitchFamily="49" charset="-128"/>
              <a:cs typeface="Arial" panose="020B0604020202020204" pitchFamily="34" charset="0"/>
            </a:endParaRPr>
          </a:p>
          <a:p>
            <a:pPr fontAlgn="base">
              <a:lnSpc>
                <a:spcPct val="110000"/>
              </a:lnSpc>
              <a:spcAft>
                <a:spcPts val="600"/>
              </a:spcAft>
            </a:pPr>
            <a:r>
              <a:rPr lang="en-GB" sz="1800" dirty="0">
                <a:effectLst/>
                <a:latin typeface="Trebuchet MS" panose="020B0703020202090204" pitchFamily="34" charset="0"/>
                <a:ea typeface="Times New Roman" panose="02020603050405020304" pitchFamily="18" charset="0"/>
                <a:cs typeface="Segoe UI" panose="020B0502040204020203" pitchFamily="34" charset="0"/>
              </a:rPr>
              <a:t> </a:t>
            </a:r>
            <a:endParaRPr lang="en-GB" sz="1800" dirty="0">
              <a:effectLst/>
              <a:latin typeface="Calibri" panose="020F0502020204030204" pitchFamily="34" charset="0"/>
              <a:ea typeface="MS Mincho" panose="02020609040205080304" pitchFamily="49" charset="-128"/>
              <a:cs typeface="Arial" panose="020B0604020202020204" pitchFamily="34" charset="0"/>
            </a:endParaRPr>
          </a:p>
          <a:p>
            <a:r>
              <a:rPr lang="en-GB" sz="1800" dirty="0">
                <a:effectLst/>
                <a:latin typeface="Trebuchet MS" panose="020B0703020202090204" pitchFamily="34" charset="0"/>
                <a:ea typeface="Times New Roman" panose="02020603050405020304" pitchFamily="18" charset="0"/>
                <a:cs typeface="Segoe UI" panose="020B0502040204020203" pitchFamily="34" charset="0"/>
              </a:rPr>
              <a:t>As outlined above, we advocate for a whole-organisation approach to EDI. </a:t>
            </a:r>
            <a:r>
              <a:rPr lang="en-GB" sz="1800" dirty="0">
                <a:solidFill>
                  <a:srgbClr val="FF0000"/>
                </a:solidFill>
                <a:effectLst/>
                <a:latin typeface="Trebuchet MS" panose="020B0703020202090204" pitchFamily="34" charset="0"/>
                <a:ea typeface="Times New Roman" panose="02020603050405020304" pitchFamily="18" charset="0"/>
                <a:cs typeface="Segoe UI" panose="020B0502040204020203" pitchFamily="34" charset="0"/>
              </a:rPr>
              <a:t>We therefore recommend</a:t>
            </a:r>
            <a:r>
              <a:rPr lang="en-GB" sz="1800" dirty="0">
                <a:effectLst/>
                <a:latin typeface="Trebuchet MS" panose="020B0703020202090204" pitchFamily="34" charset="0"/>
                <a:ea typeface="Times New Roman" panose="02020603050405020304" pitchFamily="18" charset="0"/>
                <a:cs typeface="Segoe UI" panose="020B0502040204020203" pitchFamily="34" charset="0"/>
              </a:rPr>
              <a:t> that organisations ensure </a:t>
            </a:r>
            <a:r>
              <a:rPr lang="en-GB" sz="1800" b="1" u="sng" dirty="0">
                <a:effectLst/>
                <a:latin typeface="Trebuchet MS" panose="020B0703020202090204" pitchFamily="34" charset="0"/>
                <a:ea typeface="Times New Roman" panose="02020603050405020304" pitchFamily="18" charset="0"/>
                <a:cs typeface="Segoe UI" panose="020B0502040204020203" pitchFamily="34" charset="0"/>
              </a:rPr>
              <a:t>everyone</a:t>
            </a:r>
            <a:r>
              <a:rPr lang="en-GB" sz="1800" dirty="0">
                <a:effectLst/>
                <a:latin typeface="Trebuchet MS" panose="020B0703020202090204" pitchFamily="34" charset="0"/>
                <a:ea typeface="Times New Roman" panose="02020603050405020304" pitchFamily="18" charset="0"/>
                <a:cs typeface="Segoe UI" panose="020B0502040204020203" pitchFamily="34" charset="0"/>
              </a:rPr>
              <a:t> takes part in core EDI learning and development opportunities, rather than offering them on an optional basis. </a:t>
            </a:r>
          </a:p>
          <a:p>
            <a:pPr marL="342900" lvl="0" indent="-342900" fontAlgn="auto">
              <a:lnSpc>
                <a:spcPct val="90000"/>
              </a:lnSpc>
              <a:spcBef>
                <a:spcPts val="1000"/>
              </a:spcBef>
              <a:spcAft>
                <a:spcPts val="0"/>
              </a:spcAft>
              <a:buFont typeface="Wingdings" panose="05000000000000000000" pitchFamily="2" charset="2"/>
              <a:buChar char="ü"/>
            </a:pPr>
            <a:r>
              <a:rPr lang="en-GB" sz="2800" b="0" dirty="0">
                <a:latin typeface="Calibri" panose="020F0502020204030204"/>
                <a:ea typeface="+mn-ea"/>
                <a:cs typeface="+mn-cs"/>
              </a:rPr>
              <a:t>Athena SWAN bronze accreditation (renewed 2022)</a:t>
            </a:r>
          </a:p>
          <a:p>
            <a:pPr lvl="0" fontAlgn="auto">
              <a:lnSpc>
                <a:spcPct val="90000"/>
              </a:lnSpc>
              <a:spcBef>
                <a:spcPts val="1000"/>
              </a:spcBef>
              <a:spcAft>
                <a:spcPts val="0"/>
              </a:spcAft>
            </a:pPr>
            <a:endParaRPr lang="en-GB" sz="2800" b="0" dirty="0">
              <a:latin typeface="Calibri" panose="020F0502020204030204"/>
              <a:ea typeface="+mn-ea"/>
              <a:cs typeface="+mn-cs"/>
            </a:endParaRPr>
          </a:p>
          <a:p>
            <a:pPr marL="342900" lvl="0" indent="-342900" fontAlgn="auto">
              <a:lnSpc>
                <a:spcPct val="90000"/>
              </a:lnSpc>
              <a:spcBef>
                <a:spcPts val="1000"/>
              </a:spcBef>
              <a:spcAft>
                <a:spcPts val="0"/>
              </a:spcAft>
              <a:buFont typeface="Wingdings" panose="05000000000000000000" pitchFamily="2" charset="2"/>
              <a:buChar char="ü"/>
            </a:pPr>
            <a:r>
              <a:rPr lang="en-GB" sz="2800" b="0" dirty="0">
                <a:latin typeface="Calibri" panose="020F0502020204030204"/>
                <a:ea typeface="+mn-ea"/>
                <a:cs typeface="+mn-cs"/>
              </a:rPr>
              <a:t>UoM signatory of the Race Charter mark and the Disability Charter</a:t>
            </a:r>
          </a:p>
          <a:p>
            <a:pPr marL="342900" lvl="0" indent="-342900" fontAlgn="auto">
              <a:lnSpc>
                <a:spcPct val="90000"/>
              </a:lnSpc>
              <a:spcBef>
                <a:spcPts val="1000"/>
              </a:spcBef>
              <a:spcAft>
                <a:spcPts val="0"/>
              </a:spcAft>
              <a:buFont typeface="Wingdings" panose="05000000000000000000" pitchFamily="2" charset="2"/>
              <a:buChar char="ü"/>
            </a:pPr>
            <a:r>
              <a:rPr lang="en-GB" sz="4000" b="0" i="0" dirty="0">
                <a:solidFill>
                  <a:srgbClr val="000000"/>
                </a:solidFill>
                <a:effectLst/>
                <a:latin typeface="Segoe UI" panose="020B0502040204020203" pitchFamily="34" charset="0"/>
              </a:rPr>
              <a:t>University's </a:t>
            </a:r>
            <a:r>
              <a:rPr lang="en-GB" sz="4000" b="0" i="0" dirty="0" err="1">
                <a:solidFill>
                  <a:srgbClr val="000000"/>
                </a:solidFill>
                <a:effectLst/>
                <a:latin typeface="Segoe UI" panose="020B0502040204020203" pitchFamily="34" charset="0"/>
              </a:rPr>
              <a:t>submisison</a:t>
            </a:r>
            <a:r>
              <a:rPr lang="en-GB" sz="4000" b="0" i="0" dirty="0">
                <a:solidFill>
                  <a:srgbClr val="000000"/>
                </a:solidFill>
                <a:effectLst/>
                <a:latin typeface="Segoe UI" panose="020B0502040204020203" pitchFamily="34" charset="0"/>
              </a:rPr>
              <a:t> to the Stonewall Workplace Equality Index</a:t>
            </a:r>
            <a:r>
              <a:rPr lang="en-GB" sz="2800" b="0" i="0" dirty="0">
                <a:solidFill>
                  <a:srgbClr val="000000"/>
                </a:solidFill>
                <a:effectLst/>
                <a:latin typeface="Calibri" panose="020F0502020204030204"/>
                <a:ea typeface="+mn-ea"/>
                <a:cs typeface="+mn-cs"/>
              </a:rPr>
              <a:t> near completion</a:t>
            </a:r>
            <a:endParaRPr lang="en-GB" sz="2800" b="0" dirty="0">
              <a:latin typeface="Calibri" panose="020F0502020204030204"/>
              <a:ea typeface="+mn-ea"/>
              <a:cs typeface="+mn-cs"/>
            </a:endParaRPr>
          </a:p>
          <a:p>
            <a:pPr marL="342900" lvl="0" indent="-342900" fontAlgn="auto">
              <a:lnSpc>
                <a:spcPct val="90000"/>
              </a:lnSpc>
              <a:spcBef>
                <a:spcPts val="1000"/>
              </a:spcBef>
              <a:spcAft>
                <a:spcPts val="0"/>
              </a:spcAft>
              <a:buFont typeface="Wingdings" panose="05000000000000000000" pitchFamily="2" charset="2"/>
              <a:buChar char="ü"/>
            </a:pPr>
            <a:endParaRPr lang="en-GB" sz="2800" b="0" dirty="0">
              <a:latin typeface="Calibri" panose="020F0502020204030204"/>
              <a:ea typeface="+mn-ea"/>
              <a:cs typeface="+mn-cs"/>
            </a:endParaRPr>
          </a:p>
          <a:p>
            <a:pPr marL="342900" lvl="0" indent="-342900" fontAlgn="auto">
              <a:lnSpc>
                <a:spcPct val="90000"/>
              </a:lnSpc>
              <a:spcBef>
                <a:spcPts val="1000"/>
              </a:spcBef>
              <a:spcAft>
                <a:spcPts val="0"/>
              </a:spcAft>
              <a:buFont typeface="Wingdings" panose="05000000000000000000" pitchFamily="2" charset="2"/>
              <a:buChar char="ü"/>
            </a:pPr>
            <a:r>
              <a:rPr lang="en-GB" sz="2800" b="0" dirty="0">
                <a:latin typeface="Calibri" panose="020F0502020204030204"/>
                <a:ea typeface="+mn-ea"/>
                <a:cs typeface="+mn-cs"/>
              </a:rPr>
              <a:t>Continue to work on improving EDI issues in </a:t>
            </a:r>
            <a:r>
              <a:rPr lang="en-GB" sz="2800" b="0" dirty="0" err="1">
                <a:latin typeface="Calibri" panose="020F0502020204030204"/>
                <a:ea typeface="+mn-ea"/>
                <a:cs typeface="+mn-cs"/>
              </a:rPr>
              <a:t>SoSS</a:t>
            </a:r>
            <a:r>
              <a:rPr lang="en-GB" sz="2800" b="0" dirty="0">
                <a:latin typeface="Calibri" panose="020F0502020204030204"/>
                <a:ea typeface="+mn-ea"/>
                <a:cs typeface="+mn-cs"/>
              </a:rPr>
              <a:t>:</a:t>
            </a:r>
          </a:p>
          <a:p>
            <a:pPr marL="800100" lvl="1" indent="-342900" algn="l" fontAlgn="auto">
              <a:lnSpc>
                <a:spcPct val="90000"/>
              </a:lnSpc>
              <a:spcBef>
                <a:spcPts val="1000"/>
              </a:spcBef>
              <a:spcAft>
                <a:spcPts val="0"/>
              </a:spcAft>
              <a:buFont typeface="Wingdings" panose="05000000000000000000" pitchFamily="2" charset="2"/>
              <a:buChar char="ü"/>
            </a:pPr>
            <a:r>
              <a:rPr lang="en-GB" sz="2800" dirty="0">
                <a:solidFill>
                  <a:schemeClr val="bg1"/>
                </a:solidFill>
                <a:latin typeface="Calibri" panose="020F0502020204030204"/>
              </a:rPr>
              <a:t>Ongoing Athena Swan action plan</a:t>
            </a:r>
          </a:p>
          <a:p>
            <a:pPr marL="800100" lvl="1" indent="-342900" algn="l" fontAlgn="auto">
              <a:lnSpc>
                <a:spcPct val="90000"/>
              </a:lnSpc>
              <a:spcBef>
                <a:spcPts val="1000"/>
              </a:spcBef>
              <a:spcAft>
                <a:spcPts val="0"/>
              </a:spcAft>
              <a:buFont typeface="Wingdings" panose="05000000000000000000" pitchFamily="2" charset="2"/>
              <a:buChar char="ü"/>
            </a:pPr>
            <a:r>
              <a:rPr lang="en-GB" sz="2800" dirty="0">
                <a:solidFill>
                  <a:schemeClr val="bg1"/>
                </a:solidFill>
                <a:latin typeface="Calibri" panose="020F0502020204030204"/>
              </a:rPr>
              <a:t>Funding opportunities for EDI/SR initiatives</a:t>
            </a:r>
          </a:p>
          <a:p>
            <a:pPr marL="800100" lvl="1" indent="-342900" algn="l" fontAlgn="auto">
              <a:lnSpc>
                <a:spcPct val="90000"/>
              </a:lnSpc>
              <a:spcBef>
                <a:spcPts val="1000"/>
              </a:spcBef>
              <a:spcAft>
                <a:spcPts val="0"/>
              </a:spcAft>
              <a:buFont typeface="Wingdings" panose="05000000000000000000" pitchFamily="2" charset="2"/>
              <a:buChar char="ü"/>
            </a:pPr>
            <a:r>
              <a:rPr lang="en-GB" sz="2800" dirty="0">
                <a:solidFill>
                  <a:schemeClr val="bg1"/>
                </a:solidFill>
                <a:latin typeface="Calibri" panose="020F0502020204030204"/>
              </a:rPr>
              <a:t>More to follow….</a:t>
            </a:r>
          </a:p>
          <a:p>
            <a:pPr marL="800100" lvl="1" indent="-342900" algn="l" fontAlgn="auto">
              <a:lnSpc>
                <a:spcPct val="90000"/>
              </a:lnSpc>
              <a:spcBef>
                <a:spcPts val="1000"/>
              </a:spcBef>
              <a:spcAft>
                <a:spcPts val="0"/>
              </a:spcAft>
              <a:buFont typeface="Wingdings" panose="05000000000000000000" pitchFamily="2" charset="2"/>
              <a:buChar char="ü"/>
            </a:pPr>
            <a:endParaRPr lang="en-GB" sz="2800" dirty="0">
              <a:solidFill>
                <a:schemeClr val="bg1"/>
              </a:solidFill>
              <a:latin typeface="Calibri" panose="020F0502020204030204"/>
            </a:endParaRPr>
          </a:p>
          <a:p>
            <a:pPr algn="ctr" fontAlgn="auto">
              <a:lnSpc>
                <a:spcPct val="90000"/>
              </a:lnSpc>
              <a:spcBef>
                <a:spcPts val="1000"/>
              </a:spcBef>
              <a:spcAft>
                <a:spcPts val="0"/>
              </a:spcAft>
            </a:pPr>
            <a:r>
              <a:rPr lang="en-GB" sz="4400" dirty="0">
                <a:latin typeface="+mn-lt"/>
              </a:rPr>
              <a:t>EDI at UoM</a:t>
            </a:r>
          </a:p>
          <a:p>
            <a:pPr fontAlgn="auto">
              <a:lnSpc>
                <a:spcPct val="90000"/>
              </a:lnSpc>
              <a:spcBef>
                <a:spcPts val="1000"/>
              </a:spcBef>
              <a:spcAft>
                <a:spcPts val="0"/>
              </a:spcAft>
            </a:pPr>
            <a:r>
              <a:rPr lang="en-GB" sz="2800" dirty="0">
                <a:latin typeface="+mn-lt"/>
              </a:rPr>
              <a:t>EDI Directorate  </a:t>
            </a:r>
          </a:p>
          <a:p>
            <a:pPr marL="285750" indent="-285750">
              <a:buFont typeface="Arial" panose="020B0604020202020204" pitchFamily="34" charset="0"/>
              <a:buChar char="•"/>
            </a:pPr>
            <a:r>
              <a:rPr lang="en-GB" sz="2800" b="0" dirty="0" err="1">
                <a:latin typeface="+mn-lt"/>
              </a:rPr>
              <a:t>Banji</a:t>
            </a:r>
            <a:r>
              <a:rPr lang="en-GB" sz="2800" b="0" dirty="0">
                <a:latin typeface="+mn-lt"/>
              </a:rPr>
              <a:t> </a:t>
            </a:r>
            <a:r>
              <a:rPr lang="en-GB" sz="2800" b="0" dirty="0" err="1">
                <a:latin typeface="+mn-lt"/>
              </a:rPr>
              <a:t>Adewumi</a:t>
            </a:r>
            <a:r>
              <a:rPr lang="en-GB" sz="2800" b="0" dirty="0">
                <a:latin typeface="+mn-lt"/>
              </a:rPr>
              <a:t> </a:t>
            </a:r>
          </a:p>
          <a:p>
            <a:pPr marL="285750" indent="-285750">
              <a:buFont typeface="Arial" panose="020B0604020202020204" pitchFamily="34" charset="0"/>
              <a:buChar char="•"/>
            </a:pPr>
            <a:endParaRPr lang="en-GB" sz="2800" b="0" dirty="0">
              <a:latin typeface="+mn-lt"/>
            </a:endParaRPr>
          </a:p>
          <a:p>
            <a:pPr lvl="0" fontAlgn="auto">
              <a:lnSpc>
                <a:spcPct val="90000"/>
              </a:lnSpc>
              <a:spcBef>
                <a:spcPts val="1000"/>
              </a:spcBef>
              <a:spcAft>
                <a:spcPts val="0"/>
              </a:spcAft>
            </a:pPr>
            <a:r>
              <a:rPr lang="en-GB" sz="2800" dirty="0">
                <a:latin typeface="+mn-lt"/>
                <a:ea typeface="+mn-ea"/>
                <a:cs typeface="+mn-cs"/>
              </a:rPr>
              <a:t>Faculty of Humanities</a:t>
            </a:r>
          </a:p>
          <a:p>
            <a:pPr marL="342900" lvl="0" indent="-342900" fontAlgn="auto">
              <a:lnSpc>
                <a:spcPct val="90000"/>
              </a:lnSpc>
              <a:spcBef>
                <a:spcPts val="1000"/>
              </a:spcBef>
              <a:spcAft>
                <a:spcPts val="0"/>
              </a:spcAft>
              <a:buFont typeface="Arial" panose="020B0604020202020204" pitchFamily="34" charset="0"/>
              <a:buChar char="•"/>
            </a:pPr>
            <a:r>
              <a:rPr lang="en-GB" sz="2800" dirty="0">
                <a:latin typeface="+mn-lt"/>
                <a:ea typeface="+mn-ea"/>
                <a:cs typeface="+mn-cs"/>
              </a:rPr>
              <a:t> </a:t>
            </a:r>
            <a:r>
              <a:rPr lang="en-GB" sz="2800" b="0" dirty="0">
                <a:latin typeface="+mn-lt"/>
                <a:ea typeface="+mn-ea"/>
                <a:cs typeface="+mn-cs"/>
              </a:rPr>
              <a:t>Vice Dean for SR and EDI: Dimitris Papadimitriou </a:t>
            </a:r>
          </a:p>
          <a:p>
            <a:pPr marL="285750" lvl="0" indent="-285750" fontAlgn="auto">
              <a:lnSpc>
                <a:spcPct val="90000"/>
              </a:lnSpc>
              <a:spcBef>
                <a:spcPts val="1000"/>
              </a:spcBef>
              <a:spcAft>
                <a:spcPts val="0"/>
              </a:spcAft>
              <a:buFont typeface="Arial" panose="020B0604020202020204" pitchFamily="34" charset="0"/>
              <a:buChar char="•"/>
            </a:pPr>
            <a:r>
              <a:rPr lang="en-GB" sz="2800" b="0" dirty="0">
                <a:latin typeface="+mn-lt"/>
                <a:ea typeface="+mn-ea"/>
                <a:cs typeface="+mn-cs"/>
              </a:rPr>
              <a:t>School EDI Directors </a:t>
            </a:r>
          </a:p>
          <a:p>
            <a:pPr marL="285750" indent="-285750" fontAlgn="auto">
              <a:lnSpc>
                <a:spcPct val="90000"/>
              </a:lnSpc>
              <a:spcBef>
                <a:spcPts val="1000"/>
              </a:spcBef>
              <a:spcAft>
                <a:spcPts val="0"/>
              </a:spcAft>
              <a:buFont typeface="Arial" panose="020B0604020202020204" pitchFamily="34" charset="0"/>
              <a:buChar char="•"/>
            </a:pPr>
            <a:r>
              <a:rPr lang="en-GB" sz="2800" b="0" dirty="0">
                <a:latin typeface="+mn-lt"/>
              </a:rPr>
              <a:t>SoSS - dept. EDI representatives</a:t>
            </a:r>
          </a:p>
          <a:p>
            <a:pPr marL="800100" lvl="1" indent="-342900" algn="l" fontAlgn="auto">
              <a:lnSpc>
                <a:spcPct val="90000"/>
              </a:lnSpc>
              <a:spcBef>
                <a:spcPts val="1000"/>
              </a:spcBef>
              <a:spcAft>
                <a:spcPts val="0"/>
              </a:spcAft>
              <a:buFont typeface="Wingdings" panose="05000000000000000000" pitchFamily="2" charset="2"/>
              <a:buChar char="ü"/>
            </a:pPr>
            <a:endParaRPr lang="en-GB" sz="2800" dirty="0">
              <a:solidFill>
                <a:schemeClr val="bg1"/>
              </a:solidFill>
              <a:latin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8535ECAC-A0D7-0D4A-9220-CE7BF987D6BE}" type="slidenum">
              <a:rPr lang="en-GB" smtClean="0"/>
              <a:t>2</a:t>
            </a:fld>
            <a:endParaRPr lang="en-GB"/>
          </a:p>
        </p:txBody>
      </p:sp>
    </p:spTree>
    <p:extLst>
      <p:ext uri="{BB962C8B-B14F-4D97-AF65-F5344CB8AC3E}">
        <p14:creationId xmlns:p14="http://schemas.microsoft.com/office/powerpoint/2010/main" val="428801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8624-1B7C-51CC-403B-2D24E766A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F27D3-E8EF-5FEA-88EB-C08FE9B04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57129-CDA4-4A2B-F137-793E4A6F298A}"/>
              </a:ext>
            </a:extLst>
          </p:cNvPr>
          <p:cNvSpPr>
            <a:spLocks noGrp="1"/>
          </p:cNvSpPr>
          <p:nvPr>
            <p:ph type="body" idx="1"/>
          </p:nvPr>
        </p:nvSpPr>
        <p:spPr/>
        <p:txBody>
          <a:bodyPr/>
          <a:lstStyle/>
          <a:p>
            <a:pPr algn="l" fontAlgn="base"/>
            <a:r>
              <a:rPr lang="en-GB" sz="1800" b="0" i="0" dirty="0">
                <a:solidFill>
                  <a:srgbClr val="000000"/>
                </a:solidFill>
                <a:effectLst/>
                <a:latin typeface="inherit"/>
              </a:rPr>
              <a:t>All staff are welcome to apply for UG or PG course unit(s) and can apply for </a:t>
            </a:r>
            <a:r>
              <a:rPr lang="en-GB" sz="1800" b="1" i="0" dirty="0">
                <a:solidFill>
                  <a:srgbClr val="000000"/>
                </a:solidFill>
                <a:effectLst/>
                <a:latin typeface="inherit"/>
              </a:rPr>
              <a:t>up to £400 </a:t>
            </a:r>
            <a:r>
              <a:rPr lang="en-GB" sz="1800" b="0" i="0" dirty="0">
                <a:solidFill>
                  <a:srgbClr val="000000"/>
                </a:solidFill>
                <a:effectLst/>
                <a:latin typeface="inherit"/>
              </a:rPr>
              <a:t>per course unit.  The funding will be available for the 2024-25 academic year and must be spent before 31</a:t>
            </a:r>
            <a:r>
              <a:rPr lang="en-GB" sz="1800" b="0" i="0" baseline="30000" dirty="0">
                <a:solidFill>
                  <a:srgbClr val="000000"/>
                </a:solidFill>
                <a:effectLst/>
                <a:latin typeface="inherit"/>
              </a:rPr>
              <a:t> </a:t>
            </a:r>
            <a:r>
              <a:rPr lang="en-GB" sz="1800" b="0" i="0" dirty="0">
                <a:solidFill>
                  <a:srgbClr val="000000"/>
                </a:solidFill>
                <a:effectLst/>
                <a:latin typeface="inherit"/>
              </a:rPr>
              <a:t>July 2025. </a:t>
            </a: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inherit"/>
              </a:rPr>
              <a:t> </a:t>
            </a: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inherit"/>
              </a:rPr>
              <a:t>The School has funded a wide range of projects aimed at Diversifying the Curriculum, details of which can be found on the</a:t>
            </a:r>
            <a:r>
              <a:rPr lang="en-GB" sz="1800" b="0" i="0" dirty="0">
                <a:solidFill>
                  <a:srgbClr val="0070C0"/>
                </a:solidFill>
                <a:effectLst/>
                <a:latin typeface="inherit"/>
              </a:rPr>
              <a:t> </a:t>
            </a:r>
            <a:r>
              <a:rPr lang="en-GB" sz="1800" b="0" i="0" dirty="0">
                <a:solidFill>
                  <a:srgbClr val="0070C0"/>
                </a:solidFill>
                <a:effectLst/>
                <a:latin typeface="Calibri" panose="020F0502020204030204" pitchFamily="34" charset="0"/>
                <a:hlinkClick r:id="rId3"/>
              </a:rPr>
              <a:t>‘EDI resources’ webpage</a:t>
            </a:r>
            <a:r>
              <a:rPr lang="en-GB" sz="1800" b="0" i="0" dirty="0">
                <a:solidFill>
                  <a:srgbClr val="000000"/>
                </a:solidFill>
                <a:effectLst/>
                <a:latin typeface="inherit"/>
              </a:rPr>
              <a:t>.  In the past, the School has provided funding for: </a:t>
            </a:r>
            <a:endParaRPr lang="en-GB" sz="18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GB" sz="1800" b="0" i="0" dirty="0">
                <a:solidFill>
                  <a:srgbClr val="000000"/>
                </a:solidFill>
                <a:effectLst/>
                <a:latin typeface="inherit"/>
              </a:rPr>
              <a:t>The creation of student-made short videos </a:t>
            </a:r>
            <a:endParaRPr lang="en-GB" sz="18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GB" sz="1800" b="0" i="0" dirty="0">
                <a:solidFill>
                  <a:srgbClr val="000000"/>
                </a:solidFill>
                <a:effectLst/>
                <a:latin typeface="inherit"/>
              </a:rPr>
              <a:t>Guest lectures to diversify the teaching content </a:t>
            </a:r>
            <a:endParaRPr lang="en-GB" sz="18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GB" sz="1800" b="0" i="0" dirty="0">
                <a:solidFill>
                  <a:srgbClr val="000000"/>
                </a:solidFill>
                <a:effectLst/>
                <a:latin typeface="inherit"/>
              </a:rPr>
              <a:t>Identifying and/or developing new teaching materials </a:t>
            </a:r>
            <a:endParaRPr lang="en-GB" sz="18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GB" sz="1800" b="0" i="0" dirty="0">
                <a:solidFill>
                  <a:srgbClr val="000000"/>
                </a:solidFill>
                <a:effectLst/>
                <a:latin typeface="inherit"/>
              </a:rPr>
              <a:t>Incorporating a wider range of case studies </a:t>
            </a:r>
            <a:endParaRPr lang="en-GB" sz="18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GB" sz="1800" b="0" i="0" dirty="0">
                <a:solidFill>
                  <a:srgbClr val="000000"/>
                </a:solidFill>
                <a:effectLst/>
                <a:latin typeface="inherit"/>
              </a:rPr>
              <a:t>Creation of podcasts with guest speakers </a:t>
            </a:r>
            <a:endParaRPr lang="en-GB" sz="18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GB" sz="1800" b="0" i="0" dirty="0">
                <a:solidFill>
                  <a:srgbClr val="000000"/>
                </a:solidFill>
                <a:effectLst/>
                <a:latin typeface="inherit"/>
              </a:rPr>
              <a:t>Encouraging student participation in the co-production of knowledge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2800" dirty="0"/>
              <a:t>https://</a:t>
            </a:r>
            <a:r>
              <a:rPr lang="en-GB" sz="2800" dirty="0" err="1"/>
              <a:t>www.socialsciences.manchester.ac.uk</a:t>
            </a:r>
            <a:r>
              <a:rPr lang="en-GB" sz="2800" dirty="0"/>
              <a:t>/connect/making-a-difference/equality-and-diversity-inclusion/resources/</a:t>
            </a:r>
          </a:p>
          <a:p>
            <a:pPr algn="l" fontAlgn="base">
              <a:buFont typeface="Arial" panose="020B0604020202020204" pitchFamily="34" charset="0"/>
              <a:buChar char="•"/>
            </a:pPr>
            <a:endParaRPr lang="en-GB" sz="1800" b="0" i="0" dirty="0">
              <a:solidFill>
                <a:srgbClr val="000000"/>
              </a:solidFill>
              <a:effectLst/>
              <a:latin typeface="inherit"/>
            </a:endParaRPr>
          </a:p>
          <a:p>
            <a:pPr algn="l"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r>
              <a:rPr lang="en-GB" dirty="0"/>
              <a:t>/</a:t>
            </a:r>
          </a:p>
        </p:txBody>
      </p:sp>
      <p:sp>
        <p:nvSpPr>
          <p:cNvPr id="4" name="Slide Number Placeholder 3">
            <a:extLst>
              <a:ext uri="{FF2B5EF4-FFF2-40B4-BE49-F238E27FC236}">
                <a16:creationId xmlns:a16="http://schemas.microsoft.com/office/drawing/2014/main" id="{75AD25AE-445D-5123-E477-4AFA1856E2A7}"/>
              </a:ext>
            </a:extLst>
          </p:cNvPr>
          <p:cNvSpPr>
            <a:spLocks noGrp="1"/>
          </p:cNvSpPr>
          <p:nvPr>
            <p:ph type="sldNum" sz="quarter" idx="5"/>
          </p:nvPr>
        </p:nvSpPr>
        <p:spPr/>
        <p:txBody>
          <a:bodyPr/>
          <a:lstStyle/>
          <a:p>
            <a:fld id="{8535ECAC-A0D7-0D4A-9220-CE7BF987D6BE}" type="slidenum">
              <a:rPr lang="en-GB" smtClean="0"/>
              <a:t>4</a:t>
            </a:fld>
            <a:endParaRPr lang="en-GB"/>
          </a:p>
        </p:txBody>
      </p:sp>
    </p:spTree>
    <p:extLst>
      <p:ext uri="{BB962C8B-B14F-4D97-AF65-F5344CB8AC3E}">
        <p14:creationId xmlns:p14="http://schemas.microsoft.com/office/powerpoint/2010/main" val="386619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a:ea typeface="+mn-ea"/>
                <a:cs typeface="+mn-cs"/>
              </a:rPr>
              <a:t>Training opportunities – in addition to usual university offerings via staff development, etc – recorded and on SoSS EDI pages</a:t>
            </a:r>
          </a:p>
          <a:p>
            <a:endParaRPr lang="en-GB" dirty="0"/>
          </a:p>
          <a:p>
            <a:endParaRPr lang="en-GB" dirty="0"/>
          </a:p>
          <a:p>
            <a:r>
              <a:rPr lang="en-GB" dirty="0"/>
              <a:t>SoSS EDI webpage, includes resources on trans-awareness: https://www..manchester.ac.uk/connect/making-a-difference/teaching-and-learning/edi/#socialsciences</a:t>
            </a:r>
          </a:p>
          <a:p>
            <a:endParaRPr lang="en-GB" dirty="0"/>
          </a:p>
          <a:p>
            <a:r>
              <a:rPr lang="en-GB" dirty="0"/>
              <a:t>Hums EDI training: https://</a:t>
            </a:r>
            <a:r>
              <a:rPr lang="en-GB" dirty="0" err="1"/>
              <a:t>www.humanities.manchester.ac.uk</a:t>
            </a:r>
            <a:r>
              <a:rPr lang="en-GB" dirty="0"/>
              <a:t>/connect/equality-and-diversity/training-and-development/</a:t>
            </a:r>
          </a:p>
        </p:txBody>
      </p:sp>
      <p:sp>
        <p:nvSpPr>
          <p:cNvPr id="4" name="Slide Number Placeholder 3"/>
          <p:cNvSpPr>
            <a:spLocks noGrp="1"/>
          </p:cNvSpPr>
          <p:nvPr>
            <p:ph type="sldNum" sz="quarter" idx="5"/>
          </p:nvPr>
        </p:nvSpPr>
        <p:spPr/>
        <p:txBody>
          <a:bodyPr/>
          <a:lstStyle/>
          <a:p>
            <a:fld id="{8535ECAC-A0D7-0D4A-9220-CE7BF987D6BE}" type="slidenum">
              <a:rPr lang="en-GB" smtClean="0"/>
              <a:t>5</a:t>
            </a:fld>
            <a:endParaRPr lang="en-GB"/>
          </a:p>
        </p:txBody>
      </p:sp>
    </p:spTree>
    <p:extLst>
      <p:ext uri="{BB962C8B-B14F-4D97-AF65-F5344CB8AC3E}">
        <p14:creationId xmlns:p14="http://schemas.microsoft.com/office/powerpoint/2010/main" val="106770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 and support: https://</a:t>
            </a:r>
            <a:r>
              <a:rPr lang="en-GB" dirty="0" err="1"/>
              <a:t>www.reportandsupport.manchester.ac.uk</a:t>
            </a:r>
            <a:endParaRPr lang="en-GB" dirty="0"/>
          </a:p>
          <a:p>
            <a:endParaRPr lang="en-GB" dirty="0"/>
          </a:p>
          <a:p>
            <a:r>
              <a:rPr lang="en-GB" dirty="0"/>
              <a:t>Staff network groups: https://</a:t>
            </a:r>
            <a:r>
              <a:rPr lang="en-GB" dirty="0" err="1"/>
              <a:t>www.staffnet.manchester.ac.uk</a:t>
            </a:r>
            <a:r>
              <a:rPr lang="en-GB" dirty="0"/>
              <a:t>/equality-and-diversity/staff-network/</a:t>
            </a:r>
          </a:p>
          <a:p>
            <a:endParaRPr lang="en-GB" dirty="0"/>
          </a:p>
          <a:p>
            <a:r>
              <a:rPr lang="en-GB" dirty="0"/>
              <a:t>Employee support page: https://</a:t>
            </a:r>
            <a:r>
              <a:rPr lang="en-GB" dirty="0" err="1"/>
              <a:t>www.humanities.manchester.ac.uk</a:t>
            </a:r>
            <a:r>
              <a:rPr lang="en-GB" dirty="0"/>
              <a:t>/connect/equality-and-diversity/employee-support/https://</a:t>
            </a:r>
            <a:r>
              <a:rPr lang="en-GB" dirty="0" err="1"/>
              <a:t>www.humanities.manchester.ac.uk</a:t>
            </a:r>
            <a:r>
              <a:rPr lang="en-GB" dirty="0"/>
              <a:t>/connect/equality-and-diversity/employee-support/</a:t>
            </a:r>
          </a:p>
        </p:txBody>
      </p:sp>
      <p:sp>
        <p:nvSpPr>
          <p:cNvPr id="4" name="Slide Number Placeholder 3"/>
          <p:cNvSpPr>
            <a:spLocks noGrp="1"/>
          </p:cNvSpPr>
          <p:nvPr>
            <p:ph type="sldNum" sz="quarter" idx="5"/>
          </p:nvPr>
        </p:nvSpPr>
        <p:spPr/>
        <p:txBody>
          <a:bodyPr/>
          <a:lstStyle/>
          <a:p>
            <a:fld id="{8535ECAC-A0D7-0D4A-9220-CE7BF987D6BE}" type="slidenum">
              <a:rPr lang="en-GB" smtClean="0"/>
              <a:t>6</a:t>
            </a:fld>
            <a:endParaRPr lang="en-GB"/>
          </a:p>
        </p:txBody>
      </p:sp>
    </p:spTree>
    <p:extLst>
      <p:ext uri="{BB962C8B-B14F-4D97-AF65-F5344CB8AC3E}">
        <p14:creationId xmlns:p14="http://schemas.microsoft.com/office/powerpoint/2010/main" val="55521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Open Sans" panose="020B0606030504020204" pitchFamily="34" charset="0"/>
              </a:rPr>
              <a:t>The funding can support colleagues to develop and focus on their research and educational scholarship which is likely to have been impacted by the leave, enabling them to maintain their career trajectory and meet their professional goals and aspirations and the goals of the University.  It is inclusive of all genders and reasons for taking extended leave (including sickness, maternity, shared parental leave, adoption or a career break).</a:t>
            </a:r>
          </a:p>
          <a:p>
            <a:endParaRPr lang="en-GB" b="0" i="0" dirty="0">
              <a:solidFill>
                <a:srgbClr val="000000"/>
              </a:solidFill>
              <a:effectLst/>
              <a:latin typeface="Times" pitchFamily="2" charset="0"/>
            </a:endParaRPr>
          </a:p>
          <a:p>
            <a:r>
              <a:rPr lang="en-GB" b="0" i="0" dirty="0" err="1">
                <a:solidFill>
                  <a:srgbClr val="333333"/>
                </a:solidFill>
                <a:effectLst/>
                <a:latin typeface="Arial" panose="020B0604020202020204" pitchFamily="34" charset="0"/>
              </a:rPr>
              <a:t>SoSS</a:t>
            </a:r>
            <a:r>
              <a:rPr lang="en-GB" b="0" i="0" dirty="0">
                <a:solidFill>
                  <a:srgbClr val="333333"/>
                </a:solidFill>
                <a:effectLst/>
                <a:latin typeface="Arial" panose="020B0604020202020204" pitchFamily="34" charset="0"/>
              </a:rPr>
              <a:t> Conference Care Giving Scheme:  The scheme is open to all staff (academic and PS), PGR students and TAs who are invited to apply (or, if applicable, use your own Research Support Allowance (RSA) or Career Development Allowance (CDA)) for money from the </a:t>
            </a:r>
            <a:r>
              <a:rPr lang="en-GB" b="0" i="0" dirty="0" err="1">
                <a:solidFill>
                  <a:srgbClr val="333333"/>
                </a:solidFill>
                <a:effectLst/>
                <a:latin typeface="Arial" panose="020B0604020202020204" pitchFamily="34" charset="0"/>
              </a:rPr>
              <a:t>SoSS</a:t>
            </a:r>
            <a:r>
              <a:rPr lang="en-GB" b="0" i="0" dirty="0">
                <a:solidFill>
                  <a:srgbClr val="333333"/>
                </a:solidFill>
                <a:effectLst/>
                <a:latin typeface="Arial" panose="020B0604020202020204" pitchFamily="34" charset="0"/>
              </a:rPr>
              <a:t> Caregiving Costs Fund to subsidise childcare or other caregiving, up to £400, when an overnight stay is required for attendance at a conference or training event (or similar).  The Scheme can help pay a trusted babysitter to stay overnight while away, paying for crèche facilities at a conference venue, etc.</a:t>
            </a:r>
            <a:endParaRPr lang="en-GB" dirty="0"/>
          </a:p>
        </p:txBody>
      </p:sp>
      <p:sp>
        <p:nvSpPr>
          <p:cNvPr id="4" name="Slide Number Placeholder 3"/>
          <p:cNvSpPr>
            <a:spLocks noGrp="1"/>
          </p:cNvSpPr>
          <p:nvPr>
            <p:ph type="sldNum" sz="quarter" idx="5"/>
          </p:nvPr>
        </p:nvSpPr>
        <p:spPr/>
        <p:txBody>
          <a:bodyPr/>
          <a:lstStyle/>
          <a:p>
            <a:fld id="{8535ECAC-A0D7-0D4A-9220-CE7BF987D6BE}" type="slidenum">
              <a:rPr lang="en-GB" smtClean="0"/>
              <a:t>9</a:t>
            </a:fld>
            <a:endParaRPr lang="en-GB"/>
          </a:p>
        </p:txBody>
      </p:sp>
    </p:spTree>
    <p:extLst>
      <p:ext uri="{BB962C8B-B14F-4D97-AF65-F5344CB8AC3E}">
        <p14:creationId xmlns:p14="http://schemas.microsoft.com/office/powerpoint/2010/main" val="268350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You are NOT expected to replace DASS</a:t>
            </a:r>
          </a:p>
          <a:p>
            <a:pPr marL="800100" lvl="1" indent="-342900" algn="l" fontAlgn="auto">
              <a:lnSpc>
                <a:spcPct val="90000"/>
              </a:lnSpc>
              <a:spcBef>
                <a:spcPts val="1000"/>
              </a:spcBef>
              <a:spcAft>
                <a:spcPts val="0"/>
              </a:spcAft>
              <a:buFont typeface="Arial" panose="020B0604020202020204" pitchFamily="34" charset="0"/>
              <a:buChar char="•"/>
            </a:pPr>
            <a:r>
              <a:rPr lang="en-GB" sz="2400" b="0" dirty="0">
                <a:solidFill>
                  <a:schemeClr val="bg1"/>
                </a:solidFill>
                <a:latin typeface="Calibri" panose="020F0502020204030204"/>
                <a:ea typeface="+mn-ea"/>
                <a:cs typeface="+mn-cs"/>
              </a:rPr>
              <a:t>Be very clear on expectations of students and what they can expect from the delivery of teaching</a:t>
            </a:r>
          </a:p>
          <a:p>
            <a:pPr marL="1257300" lvl="2" indent="-342900" algn="l" fontAlgn="auto">
              <a:lnSpc>
                <a:spcPct val="90000"/>
              </a:lnSpc>
              <a:spcBef>
                <a:spcPts val="1000"/>
              </a:spcBef>
              <a:spcAft>
                <a:spcPts val="0"/>
              </a:spcAft>
              <a:buFont typeface="Arial" panose="020B0604020202020204" pitchFamily="34" charset="0"/>
              <a:buChar char="•"/>
            </a:pPr>
            <a:r>
              <a:rPr lang="en-GB" sz="2400" b="0" dirty="0">
                <a:solidFill>
                  <a:schemeClr val="bg1"/>
                </a:solidFill>
                <a:latin typeface="Calibri" panose="020F0502020204030204"/>
                <a:ea typeface="+mn-ea"/>
                <a:cs typeface="+mn-cs"/>
              </a:rPr>
              <a:t>Importance of attending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solidFill>
            </a:endParaRPr>
          </a:p>
          <a:p>
            <a:r>
              <a:rPr lang="en-GB" sz="2400" dirty="0">
                <a:solidFill>
                  <a:schemeClr val="bg1"/>
                </a:solidFill>
                <a:latin typeface="Calibri" panose="020F0502020204030204" pitchFamily="34" charset="0"/>
                <a:cs typeface="Calibri" panose="020F0502020204030204" pitchFamily="34" charset="0"/>
              </a:rPr>
              <a:t>Use the microphone</a:t>
            </a:r>
          </a:p>
          <a:p>
            <a:pPr lvl="1" algn="l"/>
            <a:r>
              <a:rPr lang="en-GB" sz="2400" dirty="0">
                <a:solidFill>
                  <a:schemeClr val="bg1"/>
                </a:solidFill>
                <a:latin typeface="Calibri" panose="020F0502020204030204" pitchFamily="34" charset="0"/>
                <a:cs typeface="Calibri" panose="020F0502020204030204" pitchFamily="34" charset="0"/>
              </a:rPr>
              <a:t>	- those in the room and those who will listen to the lecture capture podcasts</a:t>
            </a:r>
          </a:p>
          <a:p>
            <a:r>
              <a:rPr lang="en-GB" sz="2400" dirty="0">
                <a:solidFill>
                  <a:schemeClr val="bg1"/>
                </a:solidFill>
                <a:latin typeface="Calibri" panose="020F0502020204030204" pitchFamily="34" charset="0"/>
                <a:cs typeface="Calibri" panose="020F0502020204030204" pitchFamily="34" charset="0"/>
              </a:rPr>
              <a:t>	- consider where you stand in the room</a:t>
            </a:r>
          </a:p>
          <a:p>
            <a:pPr marL="457200" indent="-457200">
              <a:buFontTx/>
              <a:buChar char="-"/>
            </a:pPr>
            <a:r>
              <a:rPr lang="en-GB" sz="2400" dirty="0">
                <a:solidFill>
                  <a:schemeClr val="bg1"/>
                </a:solidFill>
                <a:latin typeface="Calibri" panose="020F0502020204030204" pitchFamily="34" charset="0"/>
                <a:cs typeface="Calibri" panose="020F0502020204030204" pitchFamily="34" charset="0"/>
              </a:rPr>
              <a:t>Make time for questions/tell students how they can contact you with queries</a:t>
            </a:r>
          </a:p>
          <a:p>
            <a:pPr marL="457200" indent="-457200">
              <a:buFontTx/>
              <a:buChar char="-"/>
            </a:pPr>
            <a:r>
              <a:rPr lang="en-GB" sz="2400" dirty="0">
                <a:solidFill>
                  <a:schemeClr val="bg1"/>
                </a:solidFill>
                <a:latin typeface="Calibri" panose="020F0502020204030204" pitchFamily="34" charset="0"/>
                <a:cs typeface="Calibri" panose="020F0502020204030204" pitchFamily="34" charset="0"/>
              </a:rPr>
              <a:t>Inclusive slides (font size/type/colour, etc)</a:t>
            </a:r>
          </a:p>
          <a:p>
            <a:pPr marL="457200" indent="-457200">
              <a:buFontTx/>
              <a:buChar char="-"/>
            </a:pPr>
            <a:r>
              <a:rPr lang="en-GB" sz="2400" dirty="0">
                <a:solidFill>
                  <a:schemeClr val="bg1"/>
                </a:solidFill>
                <a:latin typeface="Calibri" panose="020F0502020204030204" pitchFamily="34" charset="0"/>
                <a:cs typeface="Calibri" panose="020F0502020204030204" pitchFamily="34" charset="0"/>
              </a:rPr>
              <a:t>Diversity in teaching materials: decolonising the curriculum</a:t>
            </a:r>
          </a:p>
          <a:p>
            <a:r>
              <a:rPr lang="en-GB" dirty="0"/>
              <a:t>DASS reports for individual students - *should* be communicated by course unit leader to </a:t>
            </a:r>
            <a:r>
              <a:rPr lang="en-GB" dirty="0" err="1"/>
              <a:t>TAs.</a:t>
            </a:r>
            <a:r>
              <a:rPr lang="en-GB" dirty="0"/>
              <a:t> </a:t>
            </a:r>
          </a:p>
          <a:p>
            <a:r>
              <a:rPr lang="en-GB" dirty="0"/>
              <a:t>Students can have a wide-range of adjustments/needs – please be responsive to them so we are providing inclusive teaching</a:t>
            </a:r>
          </a:p>
          <a:p>
            <a:r>
              <a:rPr lang="en-GB" dirty="0"/>
              <a:t>Mental health concerns – if students ‘disappear’/stop attending and communication</a:t>
            </a:r>
          </a:p>
        </p:txBody>
      </p:sp>
      <p:sp>
        <p:nvSpPr>
          <p:cNvPr id="4" name="Slide Number Placeholder 3"/>
          <p:cNvSpPr>
            <a:spLocks noGrp="1"/>
          </p:cNvSpPr>
          <p:nvPr>
            <p:ph type="sldNum" sz="quarter" idx="5"/>
          </p:nvPr>
        </p:nvSpPr>
        <p:spPr/>
        <p:txBody>
          <a:bodyPr/>
          <a:lstStyle/>
          <a:p>
            <a:fld id="{8535ECAC-A0D7-0D4A-9220-CE7BF987D6BE}" type="slidenum">
              <a:rPr lang="en-GB" smtClean="0"/>
              <a:t>12</a:t>
            </a:fld>
            <a:endParaRPr lang="en-GB"/>
          </a:p>
        </p:txBody>
      </p:sp>
    </p:spTree>
    <p:extLst>
      <p:ext uri="{BB962C8B-B14F-4D97-AF65-F5344CB8AC3E}">
        <p14:creationId xmlns:p14="http://schemas.microsoft.com/office/powerpoint/2010/main" val="207511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more relevant to some TAs than others!</a:t>
            </a:r>
          </a:p>
        </p:txBody>
      </p:sp>
      <p:sp>
        <p:nvSpPr>
          <p:cNvPr id="4" name="Slide Number Placeholder 3"/>
          <p:cNvSpPr>
            <a:spLocks noGrp="1"/>
          </p:cNvSpPr>
          <p:nvPr>
            <p:ph type="sldNum" sz="quarter" idx="5"/>
          </p:nvPr>
        </p:nvSpPr>
        <p:spPr/>
        <p:txBody>
          <a:bodyPr/>
          <a:lstStyle/>
          <a:p>
            <a:fld id="{8535ECAC-A0D7-0D4A-9220-CE7BF987D6BE}" type="slidenum">
              <a:rPr lang="en-GB" smtClean="0"/>
              <a:t>13</a:t>
            </a:fld>
            <a:endParaRPr lang="en-GB"/>
          </a:p>
        </p:txBody>
      </p:sp>
    </p:spTree>
    <p:extLst>
      <p:ext uri="{BB962C8B-B14F-4D97-AF65-F5344CB8AC3E}">
        <p14:creationId xmlns:p14="http://schemas.microsoft.com/office/powerpoint/2010/main" val="2761076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urple Title Slide">
    <p:bg>
      <p:bgPr>
        <a:solidFill>
          <a:srgbClr val="5D297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rgbClr val="5D2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8500" y="3888073"/>
            <a:ext cx="8534400" cy="1752600"/>
          </a:xfrm>
        </p:spPr>
        <p:txBody>
          <a:bodyPr/>
          <a:lstStyle>
            <a:lvl1pPr marL="0" indent="0" algn="l">
              <a:buNone/>
              <a:defRPr sz="280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a:xfrm>
            <a:off x="698500" y="6430232"/>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12/09/2024</a:t>
            </a:fld>
            <a:endParaRPr lang="en-GB" dirty="0"/>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dirty="0"/>
          </a:p>
        </p:txBody>
      </p:sp>
      <p:pic>
        <p:nvPicPr>
          <p:cNvPr id="10" name="Picture 9">
            <a:extLst>
              <a:ext uri="{FF2B5EF4-FFF2-40B4-BE49-F238E27FC236}">
                <a16:creationId xmlns:a16="http://schemas.microsoft.com/office/drawing/2014/main" id="{465F806C-12F6-4E44-8704-B6F78D76F7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8500" y="505148"/>
            <a:ext cx="1655343" cy="707627"/>
          </a:xfrm>
          <a:prstGeom prst="rect">
            <a:avLst/>
          </a:prstGeom>
        </p:spPr>
      </p:pic>
    </p:spTree>
    <p:extLst>
      <p:ext uri="{BB962C8B-B14F-4D97-AF65-F5344CB8AC3E}">
        <p14:creationId xmlns:p14="http://schemas.microsoft.com/office/powerpoint/2010/main" val="265401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Title Slid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16620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130426"/>
            <a:ext cx="10363200" cy="1470025"/>
          </a:xfrm>
        </p:spPr>
        <p:txBody>
          <a:bodyPr/>
          <a:lstStyle>
            <a:lvl1pPr>
              <a:defRPr sz="3200" b="1">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8500" y="3886200"/>
            <a:ext cx="8534400" cy="1752600"/>
          </a:xfrm>
        </p:spPr>
        <p:txBody>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12/09/2024</a:t>
            </a:fld>
            <a:endParaRPr lang="en-GB" dirty="0"/>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dirty="0"/>
          </a:p>
        </p:txBody>
      </p:sp>
    </p:spTree>
    <p:extLst>
      <p:ext uri="{BB962C8B-B14F-4D97-AF65-F5344CB8AC3E}">
        <p14:creationId xmlns:p14="http://schemas.microsoft.com/office/powerpoint/2010/main" val="212140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12/09/2024</a:t>
            </a:fld>
            <a:endParaRPr lang="en-GB" dirty="0"/>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dirty="0"/>
          </a:p>
        </p:txBody>
      </p:sp>
    </p:spTree>
    <p:extLst>
      <p:ext uri="{BB962C8B-B14F-4D97-AF65-F5344CB8AC3E}">
        <p14:creationId xmlns:p14="http://schemas.microsoft.com/office/powerpoint/2010/main" val="25061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EY">
    <p:bg>
      <p:bgPr>
        <a:solidFill>
          <a:schemeClr val="bg1">
            <a:lumMod val="50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12/09/2024</a:t>
            </a:fld>
            <a:endParaRPr lang="en-GB" dirty="0"/>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dirty="0"/>
          </a:p>
        </p:txBody>
      </p:sp>
      <p:sp>
        <p:nvSpPr>
          <p:cNvPr id="8" name="Rectangle 7">
            <a:extLst>
              <a:ext uri="{FF2B5EF4-FFF2-40B4-BE49-F238E27FC236}">
                <a16:creationId xmlns:a16="http://schemas.microsoft.com/office/drawing/2014/main" id="{80007185-38DE-7046-AFF4-4EFA23203A98}"/>
              </a:ext>
            </a:extLst>
          </p:cNvPr>
          <p:cNvSpPr/>
          <p:nvPr userDrawn="1"/>
        </p:nvSpPr>
        <p:spPr>
          <a:xfrm>
            <a:off x="479376" y="332656"/>
            <a:ext cx="2016224" cy="936104"/>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42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500" y="4406901"/>
            <a:ext cx="10363200" cy="1362075"/>
          </a:xfrm>
        </p:spPr>
        <p:txBody>
          <a:bodyPr anchor="t"/>
          <a:lstStyle>
            <a:lvl1pPr algn="l">
              <a:defRPr sz="4000" b="1" cap="a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GB" dirty="0"/>
          </a:p>
        </p:txBody>
      </p:sp>
      <p:sp>
        <p:nvSpPr>
          <p:cNvPr id="3" name="Text Placeholder 2"/>
          <p:cNvSpPr>
            <a:spLocks noGrp="1"/>
          </p:cNvSpPr>
          <p:nvPr>
            <p:ph type="body" idx="1"/>
          </p:nvPr>
        </p:nvSpPr>
        <p:spPr>
          <a:xfrm>
            <a:off x="698500" y="2906713"/>
            <a:ext cx="10363200" cy="1500187"/>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45CD916-7149-4247-856D-87DAB39295C7}" type="datetimeFigureOut">
              <a:rPr lang="en-GB" smtClean="0"/>
              <a:pPr/>
              <a:t>12/09/2024</a:t>
            </a:fld>
            <a:endParaRPr lang="en-GB" dirty="0"/>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3ACF840-035C-411F-BA81-AF7A8ED78138}" type="slidenum">
              <a:rPr lang="en-GB" smtClean="0"/>
              <a:pPr/>
              <a:t>‹#›</a:t>
            </a:fld>
            <a:endParaRPr lang="en-GB" dirty="0"/>
          </a:p>
        </p:txBody>
      </p:sp>
    </p:spTree>
    <p:extLst>
      <p:ext uri="{BB962C8B-B14F-4D97-AF65-F5344CB8AC3E}">
        <p14:creationId xmlns:p14="http://schemas.microsoft.com/office/powerpoint/2010/main" val="65745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GB" dirty="0"/>
          </a:p>
        </p:txBody>
      </p:sp>
      <p:sp>
        <p:nvSpPr>
          <p:cNvPr id="3"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FE8F7DA-80EC-4CF7-AB7B-078F533B953B}" type="datetimeFigureOut">
              <a:rPr lang="en-GB" smtClean="0"/>
              <a:pPr/>
              <a:t>12/09/2024</a:t>
            </a:fld>
            <a:endParaRPr lang="en-GB" dirty="0"/>
          </a:p>
        </p:txBody>
      </p:sp>
      <p:sp>
        <p:nvSpPr>
          <p:cNvPr id="4"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5"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4E6293-7DA2-4D9E-8605-5715E69AF2C7}" type="slidenum">
              <a:rPr lang="en-GB" smtClean="0"/>
              <a:pPr/>
              <a:t>‹#›</a:t>
            </a:fld>
            <a:endParaRPr lang="en-GB" dirty="0"/>
          </a:p>
        </p:txBody>
      </p:sp>
    </p:spTree>
    <p:extLst>
      <p:ext uri="{BB962C8B-B14F-4D97-AF65-F5344CB8AC3E}">
        <p14:creationId xmlns:p14="http://schemas.microsoft.com/office/powerpoint/2010/main" val="241312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B1AE269B-21F6-4A71-848B-6E891C314B78}" type="datetimeFigureOut">
              <a:rPr lang="en-GB" smtClean="0"/>
              <a:pPr/>
              <a:t>12/09/2024</a:t>
            </a:fld>
            <a:endParaRPr lang="en-GB" dirty="0"/>
          </a:p>
        </p:txBody>
      </p:sp>
      <p:sp>
        <p:nvSpPr>
          <p:cNvPr id="3"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4"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32789173-A1D5-421E-B384-2A426DF314C2}" type="slidenum">
              <a:rPr lang="en-GB" smtClean="0"/>
              <a:pPr/>
              <a:t>‹#›</a:t>
            </a:fld>
            <a:endParaRPr lang="en-GB" dirty="0"/>
          </a:p>
        </p:txBody>
      </p:sp>
    </p:spTree>
    <p:extLst>
      <p:ext uri="{BB962C8B-B14F-4D97-AF65-F5344CB8AC3E}">
        <p14:creationId xmlns:p14="http://schemas.microsoft.com/office/powerpoint/2010/main" val="417843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6F68FA-6026-2A40-8EAF-D447602188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12192000" cy="6858000"/>
          </a:xfrm>
          <a:prstGeom prst="rect">
            <a:avLst/>
          </a:prstGeom>
        </p:spPr>
      </p:pic>
      <p:pic>
        <p:nvPicPr>
          <p:cNvPr id="8" name="Picture 7">
            <a:extLst>
              <a:ext uri="{FF2B5EF4-FFF2-40B4-BE49-F238E27FC236}">
                <a16:creationId xmlns:a16="http://schemas.microsoft.com/office/drawing/2014/main" id="{8DC246CB-2F3B-FB46-9ADA-4D8C77E7032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bwMode="auto">
          <a:xfrm>
            <a:off x="703385" y="681813"/>
            <a:ext cx="2725616" cy="1153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96419FA0-D351-504D-9518-50113E5398CE}"/>
              </a:ext>
            </a:extLst>
          </p:cNvPr>
          <p:cNvSpPr>
            <a:spLocks noGrp="1"/>
          </p:cNvSpPr>
          <p:nvPr>
            <p:ph type="title"/>
          </p:nvPr>
        </p:nvSpPr>
        <p:spPr>
          <a:xfrm>
            <a:off x="838200" y="2894965"/>
            <a:ext cx="10515600" cy="1325563"/>
          </a:xfrm>
        </p:spPr>
        <p:txBody>
          <a:bodyPr>
            <a:norm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11" name="Text Placeholder 10">
            <a:extLst>
              <a:ext uri="{FF2B5EF4-FFF2-40B4-BE49-F238E27FC236}">
                <a16:creationId xmlns:a16="http://schemas.microsoft.com/office/drawing/2014/main" id="{90DBE5C5-B048-3C40-B996-2B4628C744E5}"/>
              </a:ext>
            </a:extLst>
          </p:cNvPr>
          <p:cNvSpPr>
            <a:spLocks noGrp="1"/>
          </p:cNvSpPr>
          <p:nvPr>
            <p:ph type="body" sz="quarter" idx="10"/>
          </p:nvPr>
        </p:nvSpPr>
        <p:spPr>
          <a:xfrm>
            <a:off x="838201" y="4389438"/>
            <a:ext cx="10515600" cy="1325562"/>
          </a:xfrm>
        </p:spPr>
        <p:txBody>
          <a:bodyPr/>
          <a:lstStyle>
            <a:lvl1pPr marL="0" indent="0" algn="ctr">
              <a:buNone/>
              <a:defRPr b="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6" name="Group 5">
            <a:extLst>
              <a:ext uri="{FF2B5EF4-FFF2-40B4-BE49-F238E27FC236}">
                <a16:creationId xmlns:a16="http://schemas.microsoft.com/office/drawing/2014/main" id="{5E20D1A0-10CD-A644-9857-37CAB939C93D}"/>
              </a:ext>
            </a:extLst>
          </p:cNvPr>
          <p:cNvGrpSpPr/>
          <p:nvPr userDrawn="1"/>
        </p:nvGrpSpPr>
        <p:grpSpPr>
          <a:xfrm>
            <a:off x="1559496" y="6165304"/>
            <a:ext cx="8444415" cy="361574"/>
            <a:chOff x="688387" y="3661077"/>
            <a:chExt cx="12667670" cy="542406"/>
          </a:xfrm>
        </p:grpSpPr>
        <p:pic>
          <p:nvPicPr>
            <p:cNvPr id="10" name="Picture 9">
              <a:extLst>
                <a:ext uri="{FF2B5EF4-FFF2-40B4-BE49-F238E27FC236}">
                  <a16:creationId xmlns:a16="http://schemas.microsoft.com/office/drawing/2014/main" id="{8D0EB749-E2BD-9D46-BBD1-D36A50EE92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50249" b="28645"/>
            <a:stretch/>
          </p:blipFill>
          <p:spPr>
            <a:xfrm>
              <a:off x="5154674" y="3661077"/>
              <a:ext cx="813172" cy="521473"/>
            </a:xfrm>
            <a:prstGeom prst="rect">
              <a:avLst/>
            </a:prstGeom>
          </p:spPr>
        </p:pic>
        <p:pic>
          <p:nvPicPr>
            <p:cNvPr id="12" name="Picture 11">
              <a:extLst>
                <a:ext uri="{FF2B5EF4-FFF2-40B4-BE49-F238E27FC236}">
                  <a16:creationId xmlns:a16="http://schemas.microsoft.com/office/drawing/2014/main" id="{9883E6EA-A863-9D4C-AB1E-9F71D26CC8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3128" b="5767"/>
            <a:stretch/>
          </p:blipFill>
          <p:spPr>
            <a:xfrm>
              <a:off x="7515867" y="3682010"/>
              <a:ext cx="813172" cy="521473"/>
            </a:xfrm>
            <a:prstGeom prst="rect">
              <a:avLst/>
            </a:prstGeom>
          </p:spPr>
        </p:pic>
        <p:pic>
          <p:nvPicPr>
            <p:cNvPr id="13" name="Picture 12">
              <a:extLst>
                <a:ext uri="{FF2B5EF4-FFF2-40B4-BE49-F238E27FC236}">
                  <a16:creationId xmlns:a16="http://schemas.microsoft.com/office/drawing/2014/main" id="{EDEB4606-25EC-104B-BB48-368BA87DD79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143" b="49751"/>
            <a:stretch/>
          </p:blipFill>
          <p:spPr>
            <a:xfrm>
              <a:off x="688387" y="3663927"/>
              <a:ext cx="813172" cy="521473"/>
            </a:xfrm>
            <a:prstGeom prst="rect">
              <a:avLst/>
            </a:prstGeom>
          </p:spPr>
        </p:pic>
        <p:pic>
          <p:nvPicPr>
            <p:cNvPr id="14" name="Picture 13">
              <a:extLst>
                <a:ext uri="{FF2B5EF4-FFF2-40B4-BE49-F238E27FC236}">
                  <a16:creationId xmlns:a16="http://schemas.microsoft.com/office/drawing/2014/main" id="{F5823177-026F-7D4B-8504-936521AEEB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177" b="71717"/>
            <a:stretch/>
          </p:blipFill>
          <p:spPr>
            <a:xfrm>
              <a:off x="9885204" y="3661478"/>
              <a:ext cx="813172" cy="521473"/>
            </a:xfrm>
            <a:prstGeom prst="rect">
              <a:avLst/>
            </a:prstGeom>
          </p:spPr>
        </p:pic>
        <p:sp>
          <p:nvSpPr>
            <p:cNvPr id="15" name="Rectangle 14">
              <a:extLst>
                <a:ext uri="{FF2B5EF4-FFF2-40B4-BE49-F238E27FC236}">
                  <a16:creationId xmlns:a16="http://schemas.microsoft.com/office/drawing/2014/main" id="{ABFC0C54-AF45-EA49-8AFE-BEB7A077018F}"/>
                </a:ext>
              </a:extLst>
            </p:cNvPr>
            <p:cNvSpPr/>
            <p:nvPr/>
          </p:nvSpPr>
          <p:spPr>
            <a:xfrm>
              <a:off x="10608250" y="3682011"/>
              <a:ext cx="2747807" cy="400625"/>
            </a:xfrm>
            <a:prstGeom prst="rect">
              <a:avLst/>
            </a:prstGeom>
          </p:spPr>
          <p:txBody>
            <a:bodyPr wrap="none" lIns="0" tIns="0" rIns="0" bIns="0">
              <a:spAutoFit/>
            </a:bodyPr>
            <a:lstStyle/>
            <a:p>
              <a:pPr marL="0" indent="0">
                <a:lnSpc>
                  <a:spcPct val="140000"/>
                </a:lnSpc>
                <a:buFont typeface="Arial" pitchFamily="34" charset="0"/>
                <a:buNone/>
              </a:pPr>
              <a:r>
                <a:rPr lang="en-US" sz="1400" dirty="0" err="1">
                  <a:solidFill>
                    <a:schemeClr val="bg1"/>
                  </a:solidFill>
                </a:rPr>
                <a:t>www.manchester.ac.uk</a:t>
              </a:r>
              <a:endParaRPr lang="en-US" sz="1400" dirty="0">
                <a:solidFill>
                  <a:schemeClr val="bg1"/>
                </a:solidFill>
              </a:endParaRPr>
            </a:p>
          </p:txBody>
        </p:sp>
        <p:sp>
          <p:nvSpPr>
            <p:cNvPr id="16" name="Rectangle 15">
              <a:extLst>
                <a:ext uri="{FF2B5EF4-FFF2-40B4-BE49-F238E27FC236}">
                  <a16:creationId xmlns:a16="http://schemas.microsoft.com/office/drawing/2014/main" id="{5267516F-4EC3-CE4F-94EA-1BAE93FCE036}"/>
                </a:ext>
              </a:extLst>
            </p:cNvPr>
            <p:cNvSpPr/>
            <p:nvPr/>
          </p:nvSpPr>
          <p:spPr>
            <a:xfrm>
              <a:off x="1416004" y="3711142"/>
              <a:ext cx="3508464" cy="408897"/>
            </a:xfrm>
            <a:prstGeom prst="rect">
              <a:avLst/>
            </a:prstGeom>
          </p:spPr>
          <p:txBody>
            <a:bodyPr wrap="none" lIns="0" tIns="0" rIns="0" bIns="0">
              <a:spAutoFit/>
            </a:bodyPr>
            <a:lstStyle/>
            <a:p>
              <a:pPr marL="0" indent="0">
                <a:lnSpc>
                  <a:spcPct val="140000"/>
                </a:lnSpc>
                <a:buFont typeface="Arial" pitchFamily="34" charset="0"/>
                <a:buNone/>
              </a:pPr>
              <a:r>
                <a:rPr lang="en-US" sz="1400" dirty="0" err="1">
                  <a:solidFill>
                    <a:schemeClr val="bg1"/>
                  </a:solidFill>
                  <a:latin typeface="Open Sans"/>
                  <a:cs typeface="Open Sans"/>
                </a:rPr>
                <a:t>TheUniversityOfManchester</a:t>
              </a:r>
              <a:endParaRPr lang="en-US" sz="1400" dirty="0">
                <a:solidFill>
                  <a:schemeClr val="bg1"/>
                </a:solidFill>
                <a:latin typeface="Open Sans"/>
                <a:cs typeface="Open Sans"/>
              </a:endParaRPr>
            </a:p>
          </p:txBody>
        </p:sp>
        <p:sp>
          <p:nvSpPr>
            <p:cNvPr id="17" name="Rectangle 16">
              <a:extLst>
                <a:ext uri="{FF2B5EF4-FFF2-40B4-BE49-F238E27FC236}">
                  <a16:creationId xmlns:a16="http://schemas.microsoft.com/office/drawing/2014/main" id="{242547F9-997A-7344-96B6-F583449B6BF5}"/>
                </a:ext>
              </a:extLst>
            </p:cNvPr>
            <p:cNvSpPr/>
            <p:nvPr/>
          </p:nvSpPr>
          <p:spPr>
            <a:xfrm>
              <a:off x="8235946" y="3787983"/>
              <a:ext cx="1385014" cy="323193"/>
            </a:xfrm>
            <a:prstGeom prst="rect">
              <a:avLst/>
            </a:prstGeom>
          </p:spPr>
          <p:txBody>
            <a:bodyPr wrap="none" lIns="0" tIns="0" rIns="0" bIns="0">
              <a:spAutoFit/>
            </a:bodyPr>
            <a:lstStyle/>
            <a:p>
              <a:r>
                <a:rPr lang="en-US" sz="1400" dirty="0" err="1">
                  <a:solidFill>
                    <a:schemeClr val="bg1"/>
                  </a:solidFill>
                </a:rPr>
                <a:t>OfficialUoM</a:t>
              </a:r>
              <a:endParaRPr lang="en-GB" sz="1400" dirty="0">
                <a:solidFill>
                  <a:schemeClr val="bg1"/>
                </a:solidFill>
              </a:endParaRPr>
            </a:p>
          </p:txBody>
        </p:sp>
        <p:sp>
          <p:nvSpPr>
            <p:cNvPr id="18" name="Rectangle 17">
              <a:extLst>
                <a:ext uri="{FF2B5EF4-FFF2-40B4-BE49-F238E27FC236}">
                  <a16:creationId xmlns:a16="http://schemas.microsoft.com/office/drawing/2014/main" id="{FD2164D3-EF27-A647-A66D-A748C8926A59}"/>
                </a:ext>
              </a:extLst>
            </p:cNvPr>
            <p:cNvSpPr/>
            <p:nvPr/>
          </p:nvSpPr>
          <p:spPr>
            <a:xfrm>
              <a:off x="5873392" y="3780541"/>
              <a:ext cx="1385014" cy="323193"/>
            </a:xfrm>
            <a:prstGeom prst="rect">
              <a:avLst/>
            </a:prstGeom>
          </p:spPr>
          <p:txBody>
            <a:bodyPr wrap="none" lIns="0" tIns="0" rIns="0" bIns="0">
              <a:spAutoFit/>
            </a:bodyPr>
            <a:lstStyle/>
            <a:p>
              <a:r>
                <a:rPr lang="en-US" sz="1400" dirty="0" err="1">
                  <a:solidFill>
                    <a:schemeClr val="bg1"/>
                  </a:solidFill>
                </a:rPr>
                <a:t>OfficialUoM</a:t>
              </a:r>
              <a:endParaRPr lang="en-GB" sz="1400" dirty="0">
                <a:solidFill>
                  <a:schemeClr val="bg1"/>
                </a:solidFill>
              </a:endParaRPr>
            </a:p>
          </p:txBody>
        </p:sp>
      </p:grpSp>
    </p:spTree>
    <p:extLst>
      <p:ext uri="{BB962C8B-B14F-4D97-AF65-F5344CB8AC3E}">
        <p14:creationId xmlns:p14="http://schemas.microsoft.com/office/powerpoint/2010/main" val="154567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1340768"/>
            <a:ext cx="7790656"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endParaRPr lang="en-GB" dirty="0"/>
          </a:p>
        </p:txBody>
      </p:sp>
      <p:sp>
        <p:nvSpPr>
          <p:cNvPr id="1027" name="Text Placeholder 2"/>
          <p:cNvSpPr>
            <a:spLocks noGrp="1"/>
          </p:cNvSpPr>
          <p:nvPr>
            <p:ph type="body" idx="1"/>
          </p:nvPr>
        </p:nvSpPr>
        <p:spPr bwMode="auto">
          <a:xfrm>
            <a:off x="698500"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98500"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cs typeface="Arial" panose="020B0604020202020204" pitchFamily="34" charset="0"/>
              </a:defRPr>
            </a:lvl1pPr>
          </a:lstStyle>
          <a:p>
            <a:fld id="{456A7D1D-6254-4063-974C-6A2AE04E4B91}" type="datetimeFigureOut">
              <a:rPr lang="en-GB" smtClean="0"/>
              <a:pPr/>
              <a:t>12/09/2024</a:t>
            </a:fld>
            <a:endParaRPr lang="en-GB" dirty="0"/>
          </a:p>
        </p:txBody>
      </p:sp>
      <p:sp>
        <p:nvSpPr>
          <p:cNvPr id="5" name="Footer Placeholder 4"/>
          <p:cNvSpPr>
            <a:spLocks noGrp="1"/>
          </p:cNvSpPr>
          <p:nvPr>
            <p:ph type="ftr" sz="quarter" idx="3"/>
          </p:nvPr>
        </p:nvSpPr>
        <p:spPr>
          <a:xfrm>
            <a:off x="4240708"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8826500"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cs typeface="Arial" panose="020B0604020202020204" pitchFamily="34" charset="0"/>
              </a:defRPr>
            </a:lvl1pPr>
          </a:lstStyle>
          <a:p>
            <a:fld id="{26878614-5F41-4702-8E44-D9C8B2874F5D}" type="slidenum">
              <a:rPr lang="en-GB" smtClean="0"/>
              <a:pPr/>
              <a:t>‹#›</a:t>
            </a:fld>
            <a:endParaRPr lang="en-GB" dirty="0"/>
          </a:p>
        </p:txBody>
      </p:sp>
      <p:pic>
        <p:nvPicPr>
          <p:cNvPr id="7" name="Picture 5" descr="TAB_col_white_background.eps"/>
          <p:cNvPicPr>
            <a:picLocks noChangeAspect="1"/>
          </p:cNvPicPr>
          <p:nvPr userDrawn="1"/>
        </p:nvPicPr>
        <p:blipFill>
          <a:blip r:embed="rId11" cstate="print"/>
          <a:srcRect/>
          <a:stretch>
            <a:fillRect/>
          </a:stretch>
        </p:blipFill>
        <p:spPr bwMode="auto">
          <a:xfrm>
            <a:off x="698500" y="509588"/>
            <a:ext cx="1663700" cy="711200"/>
          </a:xfrm>
          <a:prstGeom prst="rect">
            <a:avLst/>
          </a:prstGeom>
          <a:noFill/>
          <a:ln w="9525">
            <a:noFill/>
            <a:miter lim="800000"/>
            <a:headEnd/>
            <a:tailEnd/>
          </a:ln>
        </p:spPr>
      </p:pic>
    </p:spTree>
    <p:extLst>
      <p:ext uri="{BB962C8B-B14F-4D97-AF65-F5344CB8AC3E}">
        <p14:creationId xmlns:p14="http://schemas.microsoft.com/office/powerpoint/2010/main" val="2960186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32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ocialsciences.manchester.ac.uk/connect/making-a-difference/equality-and-diversity-inclu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hyperlink" Target="https://www.socialsciences.manchester.ac.uk/connect/making-a-difference/equality-and-diversity-inclusion/resource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hyperlink" Target="https://www.socialsciences.manchester.ac.uk/connect/making-a-difference/equality-and-diversity-inclusion/resources/" TargetMode="External"/><Relationship Id="rId5" Type="http://schemas.openxmlformats.org/officeDocument/2006/relationships/hyperlink" Target="https://libbyapp.com/library/umanchester/curated-1561161/page-1"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www.reportandsupport.manchester.ac.uk/" TargetMode="External"/><Relationship Id="rId3" Type="http://schemas.openxmlformats.org/officeDocument/2006/relationships/notesSlide" Target="../notesSlides/notesSlide5.xml"/><Relationship Id="rId7" Type="http://schemas.openxmlformats.org/officeDocument/2006/relationships/image" Target="../media/image14.tif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s://www.humanities.manchester.ac.uk/connect/equality-and-diversity/employee-support/https:/www.humanities.manchester.ac.uk/connect/equality-and-diversity/employee-support/" TargetMode="External"/><Relationship Id="rId5" Type="http://schemas.openxmlformats.org/officeDocument/2006/relationships/image" Target="../media/image13.tiff"/><Relationship Id="rId4" Type="http://schemas.openxmlformats.org/officeDocument/2006/relationships/hyperlink" Target="https://www.staffnet.manchester.ac.uk/equality-and-diversity/staff-network/" TargetMode="Externa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E5C19B-A843-9844-98A3-DB89C6EB1F43}"/>
              </a:ext>
            </a:extLst>
          </p:cNvPr>
          <p:cNvSpPr>
            <a:spLocks noGrp="1"/>
          </p:cNvSpPr>
          <p:nvPr>
            <p:ph type="ctrTitle"/>
          </p:nvPr>
        </p:nvSpPr>
        <p:spPr>
          <a:xfrm>
            <a:off x="1181434" y="3278511"/>
            <a:ext cx="10363200" cy="2678294"/>
          </a:xfrm>
        </p:spPr>
        <p:txBody>
          <a:bodyPr/>
          <a:lstStyle/>
          <a:p>
            <a:pPr algn="ctr"/>
            <a:r>
              <a:rPr lang="en-GB" sz="3200" dirty="0"/>
              <a:t>Equality, diversity and inclusion </a:t>
            </a:r>
            <a:br>
              <a:rPr lang="en-GB" sz="3200" dirty="0"/>
            </a:br>
            <a:br>
              <a:rPr lang="en-GB" sz="3200" dirty="0"/>
            </a:br>
            <a:r>
              <a:rPr lang="en-GB" sz="2800" dirty="0" err="1"/>
              <a:t>Dr.</a:t>
            </a:r>
            <a:r>
              <a:rPr lang="en-GB" sz="2800" dirty="0"/>
              <a:t> Claire Fox</a:t>
            </a:r>
            <a:br>
              <a:rPr lang="en-GB" sz="2400" dirty="0"/>
            </a:br>
            <a:r>
              <a:rPr lang="en-GB" sz="2400" b="0" dirty="0"/>
              <a:t>EDI Director </a:t>
            </a:r>
            <a:br>
              <a:rPr lang="en-GB" sz="2400" b="0" dirty="0"/>
            </a:br>
            <a:r>
              <a:rPr lang="en-GB" sz="2400" b="0" dirty="0"/>
              <a:t>claire.fox-2@manchester.ac.uk</a:t>
            </a:r>
            <a:br>
              <a:rPr lang="en-GB" sz="2400" b="0" dirty="0"/>
            </a:br>
            <a:br>
              <a:rPr lang="en-GB" sz="2400" b="0" dirty="0"/>
            </a:br>
            <a:r>
              <a:rPr lang="en-GB" sz="2400" b="0" dirty="0"/>
              <a:t>https://</a:t>
            </a:r>
            <a:r>
              <a:rPr lang="en-GB" sz="2400" b="0" dirty="0" err="1"/>
              <a:t>www.socialsciences.manchester.ac.uk</a:t>
            </a:r>
            <a:r>
              <a:rPr lang="en-GB" sz="2400" b="0" dirty="0"/>
              <a:t>/connect/making-a-difference/equality-and-diversity-inclusion/</a:t>
            </a:r>
            <a:endParaRPr lang="en-GB" sz="3200" b="0" dirty="0"/>
          </a:p>
        </p:txBody>
      </p:sp>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674403" y="901195"/>
            <a:ext cx="11377264" cy="64634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School of Social Sciences</a:t>
            </a:r>
          </a:p>
        </p:txBody>
      </p:sp>
      <p:pic>
        <p:nvPicPr>
          <p:cNvPr id="4098" name="Picture 2" descr="Diversity Equality Human - Free image on Pixabay">
            <a:extLst>
              <a:ext uri="{FF2B5EF4-FFF2-40B4-BE49-F238E27FC236}">
                <a16:creationId xmlns:a16="http://schemas.microsoft.com/office/drawing/2014/main" id="{A0E768D3-52C3-B74B-9425-2EAD829BD9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74603" y="1665893"/>
            <a:ext cx="5376863" cy="11429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1457679"/>
      </p:ext>
    </p:extLst>
  </p:cSld>
  <p:clrMapOvr>
    <a:masterClrMapping/>
  </p:clrMapOvr>
  <p:transition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B05F68-F155-1256-D052-982A7BD5051A}"/>
              </a:ext>
            </a:extLst>
          </p:cNvPr>
          <p:cNvSpPr>
            <a:spLocks noGrp="1"/>
          </p:cNvSpPr>
          <p:nvPr>
            <p:ph type="subTitle" idx="1"/>
          </p:nvPr>
        </p:nvSpPr>
        <p:spPr>
          <a:xfrm>
            <a:off x="3976914" y="871660"/>
            <a:ext cx="7736115" cy="5358539"/>
          </a:xfrm>
        </p:spPr>
        <p:txBody>
          <a:bodyPr/>
          <a:lstStyle/>
          <a:p>
            <a:pPr marL="342900" indent="-342900">
              <a:buFont typeface="Arial" panose="020B0604020202020204" pitchFamily="34" charset="0"/>
              <a:buChar char="•"/>
            </a:pPr>
            <a:r>
              <a:rPr lang="en-GB" sz="2400" dirty="0">
                <a:solidFill>
                  <a:schemeClr val="bg1"/>
                </a:solidFill>
                <a:latin typeface="+mn-lt"/>
              </a:rPr>
              <a:t>Core hours and inclusive meetings policy</a:t>
            </a:r>
          </a:p>
          <a:p>
            <a:pPr marL="342900" indent="-342900">
              <a:buFont typeface="Arial" panose="020B0604020202020204" pitchFamily="34" charset="0"/>
              <a:buChar char="•"/>
            </a:pPr>
            <a:r>
              <a:rPr lang="en-GB" sz="2400" dirty="0">
                <a:solidFill>
                  <a:schemeClr val="bg1"/>
                </a:solidFill>
                <a:latin typeface="+mn-lt"/>
              </a:rPr>
              <a:t>Menopause network/</a:t>
            </a:r>
            <a:r>
              <a:rPr lang="en-GB" sz="2400" dirty="0" err="1">
                <a:solidFill>
                  <a:schemeClr val="bg1"/>
                </a:solidFill>
                <a:latin typeface="+mn-lt"/>
              </a:rPr>
              <a:t>Menospace</a:t>
            </a:r>
            <a:r>
              <a:rPr lang="en-GB" sz="2400" dirty="0">
                <a:solidFill>
                  <a:schemeClr val="bg1"/>
                </a:solidFill>
                <a:latin typeface="+mn-lt"/>
              </a:rPr>
              <a:t> </a:t>
            </a:r>
            <a:r>
              <a:rPr lang="en-GB" sz="2400" dirty="0" err="1">
                <a:solidFill>
                  <a:schemeClr val="bg1"/>
                </a:solidFill>
                <a:latin typeface="+mn-lt"/>
              </a:rPr>
              <a:t>padlet</a:t>
            </a:r>
            <a:endParaRPr lang="en-GB" sz="2400" dirty="0">
              <a:solidFill>
                <a:schemeClr val="bg1"/>
              </a:solidFill>
              <a:latin typeface="+mn-lt"/>
            </a:endParaRPr>
          </a:p>
          <a:p>
            <a:pPr marL="342900" indent="-342900">
              <a:buFont typeface="Arial" panose="020B0604020202020204" pitchFamily="34" charset="0"/>
              <a:buChar char="•"/>
            </a:pPr>
            <a:r>
              <a:rPr lang="en-GB" sz="2400" dirty="0">
                <a:solidFill>
                  <a:schemeClr val="bg1"/>
                </a:solidFill>
                <a:latin typeface="+mn-lt"/>
              </a:rPr>
              <a:t>Free period products in SoSS bathrooms</a:t>
            </a:r>
          </a:p>
          <a:p>
            <a:pPr marL="342900" indent="-342900">
              <a:buFont typeface="Arial" panose="020B0604020202020204" pitchFamily="34" charset="0"/>
              <a:buChar char="•"/>
            </a:pPr>
            <a:r>
              <a:rPr lang="en-GB" sz="2400" dirty="0">
                <a:solidFill>
                  <a:schemeClr val="bg1"/>
                </a:solidFill>
                <a:latin typeface="+mn-lt"/>
              </a:rPr>
              <a:t>Sunflower hidden disabilities scheme</a:t>
            </a:r>
          </a:p>
          <a:p>
            <a:pPr marL="342900" indent="-342900">
              <a:buFont typeface="Arial" panose="020B0604020202020204" pitchFamily="34" charset="0"/>
              <a:buChar char="•"/>
            </a:pPr>
            <a:r>
              <a:rPr lang="en-GB" sz="2400" dirty="0">
                <a:solidFill>
                  <a:schemeClr val="bg1"/>
                </a:solidFill>
                <a:latin typeface="+mn-lt"/>
              </a:rPr>
              <a:t>Pronoun badges</a:t>
            </a:r>
          </a:p>
          <a:p>
            <a:pPr marL="342900" indent="-342900">
              <a:buFont typeface="Arial" panose="020B0604020202020204" pitchFamily="34" charset="0"/>
              <a:buChar char="•"/>
            </a:pPr>
            <a:r>
              <a:rPr lang="en-GB" sz="2400" dirty="0">
                <a:solidFill>
                  <a:schemeClr val="bg1"/>
                </a:solidFill>
                <a:latin typeface="+mn-lt"/>
              </a:rPr>
              <a:t>Enhanced academic promotions support</a:t>
            </a:r>
          </a:p>
          <a:p>
            <a:pPr marL="342900" indent="-342900">
              <a:buFont typeface="Arial" panose="020B0604020202020204" pitchFamily="34" charset="0"/>
              <a:buChar char="•"/>
            </a:pPr>
            <a:r>
              <a:rPr lang="en-GB" sz="2400" dirty="0">
                <a:solidFill>
                  <a:schemeClr val="bg1"/>
                </a:solidFill>
                <a:latin typeface="+mn-lt"/>
              </a:rPr>
              <a:t>Pankhurst Public lecture relaunch</a:t>
            </a:r>
          </a:p>
          <a:p>
            <a:pPr marL="342900" indent="-342900">
              <a:buFont typeface="Arial" panose="020B0604020202020204" pitchFamily="34" charset="0"/>
              <a:buChar char="•"/>
            </a:pPr>
            <a:r>
              <a:rPr lang="en-GB" sz="2400" dirty="0">
                <a:solidFill>
                  <a:schemeClr val="bg1"/>
                </a:solidFill>
                <a:latin typeface="+mn-lt"/>
              </a:rPr>
              <a:t>Training workshops</a:t>
            </a:r>
          </a:p>
          <a:p>
            <a:pPr marL="342900" indent="-342900" algn="l" fontAlgn="ctr">
              <a:buFont typeface="Arial" panose="020B0604020202020204" pitchFamily="34" charset="0"/>
              <a:buChar char="•"/>
            </a:pPr>
            <a:r>
              <a:rPr lang="en-GB" sz="2400" b="0" i="0" dirty="0">
                <a:solidFill>
                  <a:schemeClr val="bg1"/>
                </a:solidFill>
                <a:effectLst/>
                <a:latin typeface="+mn-lt"/>
              </a:rPr>
              <a:t>Enhanced student support:</a:t>
            </a:r>
          </a:p>
          <a:p>
            <a:pPr marL="742950" lvl="1" indent="-285750" algn="l" fontAlgn="ctr">
              <a:buFont typeface="Arial" panose="020B0604020202020204" pitchFamily="34" charset="0"/>
              <a:buChar char="•"/>
            </a:pPr>
            <a:r>
              <a:rPr lang="en-GB" sz="2400" b="0" i="0" dirty="0">
                <a:solidFill>
                  <a:schemeClr val="bg1"/>
                </a:solidFill>
                <a:effectLst/>
                <a:latin typeface="+mn-lt"/>
              </a:rPr>
              <a:t>Sexual Consent workshops </a:t>
            </a:r>
          </a:p>
          <a:p>
            <a:pPr marL="742950" lvl="1" indent="-285750" algn="l" fontAlgn="ctr">
              <a:buFont typeface="Arial" panose="020B0604020202020204" pitchFamily="34" charset="0"/>
              <a:buChar char="•"/>
            </a:pPr>
            <a:r>
              <a:rPr lang="en-GB" sz="2400" b="0" i="0" dirty="0">
                <a:solidFill>
                  <a:schemeClr val="bg1"/>
                </a:solidFill>
                <a:effectLst/>
                <a:latin typeface="+mn-lt"/>
              </a:rPr>
              <a:t>Pop-up stall to give out safety kits</a:t>
            </a:r>
          </a:p>
          <a:p>
            <a:pPr marL="285750" indent="-285750" algn="l" fontAlgn="ctr">
              <a:buFont typeface="Arial" panose="020B0604020202020204" pitchFamily="34" charset="0"/>
              <a:buChar char="•"/>
            </a:pPr>
            <a:r>
              <a:rPr lang="en-GB" sz="2400" dirty="0">
                <a:solidFill>
                  <a:schemeClr val="bg1"/>
                </a:solidFill>
                <a:latin typeface="+mn-lt"/>
              </a:rPr>
              <a:t>EDI-linked bursaries</a:t>
            </a:r>
            <a:endParaRPr lang="en-GB" sz="2400" b="0" i="0" dirty="0">
              <a:solidFill>
                <a:schemeClr val="bg1"/>
              </a:solidFill>
              <a:effectLst/>
              <a:latin typeface="+mn-lt"/>
            </a:endParaRPr>
          </a:p>
          <a:p>
            <a:pPr marL="342900" indent="-342900">
              <a:buFont typeface="Arial" panose="020B0604020202020204" pitchFamily="34" charset="0"/>
              <a:buChar char="•"/>
            </a:pPr>
            <a:endParaRPr lang="en-GB" sz="2000" dirty="0">
              <a:solidFill>
                <a:schemeClr val="bg1"/>
              </a:solidFill>
              <a:latin typeface="+mn-lt"/>
            </a:endParaRPr>
          </a:p>
        </p:txBody>
      </p:sp>
      <p:pic>
        <p:nvPicPr>
          <p:cNvPr id="4" name="Picture 3" descr="A screenshot of a phone&#10;&#10;Description automatically generated">
            <a:extLst>
              <a:ext uri="{FF2B5EF4-FFF2-40B4-BE49-F238E27FC236}">
                <a16:creationId xmlns:a16="http://schemas.microsoft.com/office/drawing/2014/main" id="{C14EEDE9-D19A-B164-2ABC-24EB4A06CC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981" y="1510936"/>
            <a:ext cx="3065342" cy="4349931"/>
          </a:xfrm>
          <a:prstGeom prst="rect">
            <a:avLst/>
          </a:prstGeom>
        </p:spPr>
      </p:pic>
      <p:sp>
        <p:nvSpPr>
          <p:cNvPr id="6" name="TextBox 5">
            <a:extLst>
              <a:ext uri="{FF2B5EF4-FFF2-40B4-BE49-F238E27FC236}">
                <a16:creationId xmlns:a16="http://schemas.microsoft.com/office/drawing/2014/main" id="{88E02C24-945C-A54C-A363-598BF3481F02}"/>
              </a:ext>
            </a:extLst>
          </p:cNvPr>
          <p:cNvSpPr txBox="1"/>
          <p:nvPr/>
        </p:nvSpPr>
        <p:spPr>
          <a:xfrm>
            <a:off x="3875314" y="6107610"/>
            <a:ext cx="6408056" cy="461665"/>
          </a:xfrm>
          <a:prstGeom prst="rect">
            <a:avLst/>
          </a:prstGeom>
          <a:noFill/>
        </p:spPr>
        <p:txBody>
          <a:bodyPr wrap="square">
            <a:spAutoFit/>
          </a:bodyPr>
          <a:lstStyle/>
          <a:p>
            <a:pPr marL="342900" indent="-342900">
              <a:buFont typeface="Arial" panose="020B0604020202020204" pitchFamily="34" charset="0"/>
              <a:buChar char="•"/>
            </a:pPr>
            <a:r>
              <a:rPr lang="en-GB" sz="2400" dirty="0">
                <a:solidFill>
                  <a:schemeClr val="bg1"/>
                </a:solidFill>
              </a:rPr>
              <a:t>SoSS EDI Committee – dept reps</a:t>
            </a:r>
          </a:p>
        </p:txBody>
      </p:sp>
    </p:spTree>
    <p:extLst>
      <p:ext uri="{BB962C8B-B14F-4D97-AF65-F5344CB8AC3E}">
        <p14:creationId xmlns:p14="http://schemas.microsoft.com/office/powerpoint/2010/main" val="159960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609749" y="2724728"/>
            <a:ext cx="11377264" cy="84051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sz="6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rPr>
              <a:t>Responsible Practices</a:t>
            </a:r>
          </a:p>
        </p:txBody>
      </p:sp>
      <p:sp>
        <p:nvSpPr>
          <p:cNvPr id="3" name="AutoShape 4" descr="360,321 Equality Stock Photos, Pictures &amp; Royalty-Free Images - iStock">
            <a:extLst>
              <a:ext uri="{FF2B5EF4-FFF2-40B4-BE49-F238E27FC236}">
                <a16:creationId xmlns:a16="http://schemas.microsoft.com/office/drawing/2014/main" id="{685AE43B-657B-6E4D-93FC-A258C07022C4}"/>
              </a:ext>
            </a:extLst>
          </p:cNvPr>
          <p:cNvSpPr>
            <a:spLocks noChangeAspect="1" noChangeArrowheads="1"/>
          </p:cNvSpPr>
          <p:nvPr/>
        </p:nvSpPr>
        <p:spPr bwMode="auto">
          <a:xfrm>
            <a:off x="1500188" y="3276600"/>
            <a:ext cx="4748212" cy="47482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872442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6096000" y="1101328"/>
            <a:ext cx="5805488" cy="605551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fontAlgn="auto">
              <a:lnSpc>
                <a:spcPct val="90000"/>
              </a:lnSpc>
              <a:spcBef>
                <a:spcPts val="1000"/>
              </a:spcBef>
              <a:spcAft>
                <a:spcPts val="0"/>
              </a:spcAft>
            </a:pPr>
            <a:endParaRPr lang="en-GB" sz="2400" b="0" dirty="0">
              <a:latin typeface="Calibri" panose="020F0502020204030204"/>
              <a:ea typeface="+mn-ea"/>
              <a:cs typeface="+mn-cs"/>
            </a:endParaRPr>
          </a:p>
          <a:p>
            <a:pPr lvl="0" fontAlgn="auto">
              <a:lnSpc>
                <a:spcPct val="90000"/>
              </a:lnSpc>
              <a:spcBef>
                <a:spcPts val="1000"/>
              </a:spcBef>
              <a:spcAft>
                <a:spcPts val="0"/>
              </a:spcAft>
            </a:pPr>
            <a:endParaRPr lang="en-GB" sz="2400" b="0" dirty="0">
              <a:latin typeface="Calibri" panose="020F0502020204030204"/>
              <a:ea typeface="+mn-ea"/>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ea typeface="+mn-ea"/>
                <a:cs typeface="+mn-cs"/>
              </a:rPr>
              <a:t>‘Accessibility’ audit</a:t>
            </a:r>
          </a:p>
          <a:p>
            <a:pPr marL="342900" lvl="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ea typeface="+mn-ea"/>
                <a:cs typeface="+mn-cs"/>
              </a:rPr>
              <a:t>First tutorial/small group session/academic advising: get to know the students</a:t>
            </a:r>
          </a:p>
          <a:p>
            <a:pPr marL="800100" lvl="1" indent="-342900" algn="l" fontAlgn="auto">
              <a:lnSpc>
                <a:spcPct val="90000"/>
              </a:lnSpc>
              <a:spcBef>
                <a:spcPts val="1000"/>
              </a:spcBef>
              <a:spcAft>
                <a:spcPts val="0"/>
              </a:spcAft>
              <a:buFont typeface="Arial" panose="020B0604020202020204" pitchFamily="34" charset="0"/>
              <a:buChar char="•"/>
            </a:pPr>
            <a:r>
              <a:rPr lang="en-GB" sz="2400" b="0" dirty="0">
                <a:solidFill>
                  <a:schemeClr val="bg1"/>
                </a:solidFill>
                <a:latin typeface="Calibri" panose="020F0502020204030204"/>
              </a:rPr>
              <a:t>Any DASS reports? </a:t>
            </a:r>
          </a:p>
          <a:p>
            <a:pPr marL="1257300" lvl="2" indent="-342900" algn="l" fontAlgn="auto">
              <a:lnSpc>
                <a:spcPct val="90000"/>
              </a:lnSpc>
              <a:spcBef>
                <a:spcPts val="1000"/>
              </a:spcBef>
              <a:spcAft>
                <a:spcPts val="0"/>
              </a:spcAft>
              <a:buFont typeface="Arial" panose="020B0604020202020204" pitchFamily="34" charset="0"/>
              <a:buChar char="•"/>
            </a:pPr>
            <a:r>
              <a:rPr lang="en-GB" sz="2400" dirty="0">
                <a:solidFill>
                  <a:schemeClr val="bg1"/>
                </a:solidFill>
                <a:latin typeface="Calibri" panose="020F0502020204030204"/>
              </a:rPr>
              <a:t>Remember – these are </a:t>
            </a:r>
            <a:r>
              <a:rPr lang="en-GB" sz="2400" b="1" u="sng" dirty="0">
                <a:solidFill>
                  <a:schemeClr val="bg1"/>
                </a:solidFill>
                <a:latin typeface="Calibri" panose="020F0502020204030204"/>
              </a:rPr>
              <a:t>confidential</a:t>
            </a:r>
          </a:p>
          <a:p>
            <a:pPr marL="800100" lvl="1" indent="-342900" algn="l" fontAlgn="auto">
              <a:lnSpc>
                <a:spcPct val="90000"/>
              </a:lnSpc>
              <a:spcBef>
                <a:spcPts val="1000"/>
              </a:spcBef>
              <a:spcAft>
                <a:spcPts val="0"/>
              </a:spcAft>
              <a:buFont typeface="Arial" panose="020B0604020202020204" pitchFamily="34" charset="0"/>
              <a:buChar char="•"/>
            </a:pPr>
            <a:r>
              <a:rPr lang="en-GB" sz="2400" b="0" dirty="0">
                <a:solidFill>
                  <a:schemeClr val="bg1"/>
                </a:solidFill>
                <a:latin typeface="Calibri" panose="020F0502020204030204"/>
              </a:rPr>
              <a:t>Preferred pronouns: theirs and yours</a:t>
            </a:r>
          </a:p>
          <a:p>
            <a:pPr marL="342900" lvl="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ea typeface="+mn-ea"/>
                <a:cs typeface="+mn-cs"/>
              </a:rPr>
              <a:t>Monitor attendance/online (self)registers</a:t>
            </a:r>
          </a:p>
          <a:p>
            <a:pPr marL="800100" lvl="1" indent="-342900" algn="l" fontAlgn="auto">
              <a:lnSpc>
                <a:spcPct val="90000"/>
              </a:lnSpc>
              <a:spcBef>
                <a:spcPts val="1000"/>
              </a:spcBef>
              <a:spcAft>
                <a:spcPts val="0"/>
              </a:spcAft>
              <a:buFont typeface="Arial" panose="020B0604020202020204" pitchFamily="34" charset="0"/>
              <a:buChar char="•"/>
            </a:pPr>
            <a:r>
              <a:rPr lang="en-GB" sz="2400" b="0" dirty="0">
                <a:solidFill>
                  <a:schemeClr val="bg1"/>
                </a:solidFill>
                <a:latin typeface="Calibri" panose="020F0502020204030204"/>
                <a:ea typeface="+mn-ea"/>
                <a:cs typeface="+mn-cs"/>
              </a:rPr>
              <a:t>Mental health concerns</a:t>
            </a:r>
          </a:p>
          <a:p>
            <a:pPr marL="34290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ea typeface="+mn-ea"/>
                <a:cs typeface="+mn-cs"/>
              </a:rPr>
              <a:t>New course unit? EDI considerations</a:t>
            </a:r>
            <a:endParaRPr lang="en-GB" sz="2400" b="0" dirty="0">
              <a:solidFill>
                <a:schemeClr val="bg1"/>
              </a:solidFill>
              <a:latin typeface="Calibri" panose="020F0502020204030204"/>
              <a:ea typeface="+mn-ea"/>
              <a:cs typeface="+mn-cs"/>
            </a:endParaRPr>
          </a:p>
          <a:p>
            <a:pPr lvl="0" fontAlgn="auto">
              <a:lnSpc>
                <a:spcPct val="90000"/>
              </a:lnSpc>
              <a:spcBef>
                <a:spcPts val="1000"/>
              </a:spcBef>
              <a:spcAft>
                <a:spcPts val="0"/>
              </a:spcAft>
            </a:pPr>
            <a:endParaRPr lang="en-GB" sz="2400" b="0" dirty="0">
              <a:latin typeface="Calibri" panose="020F0502020204030204"/>
              <a:ea typeface="+mn-ea"/>
              <a:cs typeface="+mn-cs"/>
            </a:endParaRPr>
          </a:p>
          <a:p>
            <a:pPr lvl="0" fontAlgn="auto">
              <a:lnSpc>
                <a:spcPct val="90000"/>
              </a:lnSpc>
              <a:spcBef>
                <a:spcPts val="1000"/>
              </a:spcBef>
              <a:spcAft>
                <a:spcPts val="0"/>
              </a:spcAft>
            </a:pPr>
            <a:r>
              <a:rPr lang="en-GB" sz="2400" b="0" dirty="0">
                <a:latin typeface="Calibri" panose="020F0502020204030204"/>
                <a:ea typeface="+mn-ea"/>
                <a:cs typeface="+mn-cs"/>
              </a:rPr>
              <a:t> </a:t>
            </a:r>
          </a:p>
        </p:txBody>
      </p:sp>
      <p:sp>
        <p:nvSpPr>
          <p:cNvPr id="2" name="Title 1">
            <a:extLst>
              <a:ext uri="{FF2B5EF4-FFF2-40B4-BE49-F238E27FC236}">
                <a16:creationId xmlns:a16="http://schemas.microsoft.com/office/drawing/2014/main" id="{0BCA9099-3F28-204B-8FF1-A7752CE9DA5D}"/>
              </a:ext>
            </a:extLst>
          </p:cNvPr>
          <p:cNvSpPr>
            <a:spLocks noGrp="1"/>
          </p:cNvSpPr>
          <p:nvPr>
            <p:ph type="ctrTitle"/>
          </p:nvPr>
        </p:nvSpPr>
        <p:spPr>
          <a:xfrm>
            <a:off x="627062" y="1243012"/>
            <a:ext cx="10434637" cy="809627"/>
          </a:xfrm>
        </p:spPr>
        <p:txBody>
          <a:bodyPr/>
          <a:lstStyle/>
          <a:p>
            <a:r>
              <a:rPr lang="en-GB" sz="3200" b="0" dirty="0">
                <a:latin typeface="+mj-lt"/>
              </a:rPr>
              <a:t>Inclusive teaching</a:t>
            </a:r>
          </a:p>
        </p:txBody>
      </p:sp>
      <p:pic>
        <p:nvPicPr>
          <p:cNvPr id="4" name="Picture 12" descr="Room Catalogue (The University of Manchester)">
            <a:extLst>
              <a:ext uri="{FF2B5EF4-FFF2-40B4-BE49-F238E27FC236}">
                <a16:creationId xmlns:a16="http://schemas.microsoft.com/office/drawing/2014/main" id="{6236F5BA-2261-CE42-A979-06CD255E5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2128838"/>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3871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3986213" y="2089580"/>
            <a:ext cx="8020050" cy="452553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ea typeface="+mn-ea"/>
                <a:cs typeface="+mn-cs"/>
              </a:rPr>
              <a:t>Anticipate challenging topics (and maybe students!), especially on certain topics</a:t>
            </a:r>
          </a:p>
          <a:p>
            <a:pPr marL="800100" lvl="1" indent="-342900" algn="l" fontAlgn="auto">
              <a:lnSpc>
                <a:spcPct val="90000"/>
              </a:lnSpc>
              <a:spcBef>
                <a:spcPts val="1000"/>
              </a:spcBef>
              <a:spcAft>
                <a:spcPts val="0"/>
              </a:spcAft>
              <a:buFont typeface="Arial" panose="020B0604020202020204" pitchFamily="34" charset="0"/>
              <a:buChar char="•"/>
            </a:pPr>
            <a:r>
              <a:rPr lang="en-GB" sz="2400" dirty="0">
                <a:solidFill>
                  <a:schemeClr val="bg1"/>
                </a:solidFill>
                <a:latin typeface="Calibri" panose="020F0502020204030204"/>
              </a:rPr>
              <a:t>Think about how to approach them</a:t>
            </a:r>
          </a:p>
          <a:p>
            <a:pPr marL="34290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rPr>
              <a:t>Give trigger warnings? </a:t>
            </a:r>
          </a:p>
          <a:p>
            <a:pPr marL="800100" lvl="1" indent="-342900" algn="l" fontAlgn="auto">
              <a:lnSpc>
                <a:spcPct val="90000"/>
              </a:lnSpc>
              <a:spcBef>
                <a:spcPts val="1000"/>
              </a:spcBef>
              <a:spcAft>
                <a:spcPts val="0"/>
              </a:spcAft>
              <a:buFont typeface="Arial" panose="020B0604020202020204" pitchFamily="34" charset="0"/>
              <a:buChar char="•"/>
            </a:pPr>
            <a:r>
              <a:rPr lang="en-GB" sz="2400" b="0" dirty="0">
                <a:solidFill>
                  <a:schemeClr val="bg1"/>
                </a:solidFill>
                <a:latin typeface="Calibri" panose="020F0502020204030204"/>
              </a:rPr>
              <a:t>*Some dept’s have advice on this - </a:t>
            </a:r>
            <a:r>
              <a:rPr lang="en-GB" sz="2400" b="0" dirty="0" err="1">
                <a:solidFill>
                  <a:schemeClr val="bg1"/>
                </a:solidFill>
                <a:latin typeface="Calibri" panose="020F0502020204030204"/>
              </a:rPr>
              <a:t>SoSS</a:t>
            </a:r>
            <a:r>
              <a:rPr lang="en-GB" sz="2400" b="0" dirty="0">
                <a:solidFill>
                  <a:schemeClr val="bg1"/>
                </a:solidFill>
                <a:latin typeface="Calibri" panose="020F0502020204030204"/>
              </a:rPr>
              <a:t>-wide guidance coming soon….</a:t>
            </a:r>
          </a:p>
          <a:p>
            <a:pPr marL="34290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rPr>
              <a:t>Don’t let offensive/problematic attitudes and/or language go unchecked </a:t>
            </a:r>
            <a:r>
              <a:rPr lang="en-GB" sz="2400" b="0" i="1" dirty="0">
                <a:latin typeface="Calibri" panose="020F0502020204030204"/>
              </a:rPr>
              <a:t>but </a:t>
            </a:r>
            <a:r>
              <a:rPr lang="en-GB" sz="2400" b="0" dirty="0">
                <a:latin typeface="Calibri" panose="020F0502020204030204"/>
              </a:rPr>
              <a:t>be sensitive and professional in addressing it</a:t>
            </a:r>
          </a:p>
          <a:p>
            <a:pPr marL="342900" indent="-342900" fontAlgn="auto">
              <a:lnSpc>
                <a:spcPct val="90000"/>
              </a:lnSpc>
              <a:spcBef>
                <a:spcPts val="1000"/>
              </a:spcBef>
              <a:spcAft>
                <a:spcPts val="0"/>
              </a:spcAft>
              <a:buFont typeface="Arial" panose="020B0604020202020204" pitchFamily="34" charset="0"/>
              <a:buChar char="•"/>
            </a:pPr>
            <a:r>
              <a:rPr lang="en-GB" sz="2400" b="0" dirty="0">
                <a:latin typeface="Calibri" panose="020F0502020204030204"/>
              </a:rPr>
              <a:t>What to do if a student (or you) becomes upset/triggered, feels ‘targeted’ by others, wants to report bullying/harassment?</a:t>
            </a:r>
          </a:p>
        </p:txBody>
      </p:sp>
      <p:sp>
        <p:nvSpPr>
          <p:cNvPr id="2" name="TextBox 1">
            <a:extLst>
              <a:ext uri="{FF2B5EF4-FFF2-40B4-BE49-F238E27FC236}">
                <a16:creationId xmlns:a16="http://schemas.microsoft.com/office/drawing/2014/main" id="{C21D6A86-B3F3-DD4F-BCEB-0379B7C74992}"/>
              </a:ext>
            </a:extLst>
          </p:cNvPr>
          <p:cNvSpPr txBox="1"/>
          <p:nvPr/>
        </p:nvSpPr>
        <p:spPr>
          <a:xfrm>
            <a:off x="617254" y="1314448"/>
            <a:ext cx="6069296" cy="584775"/>
          </a:xfrm>
          <a:prstGeom prst="rect">
            <a:avLst/>
          </a:prstGeom>
          <a:noFill/>
        </p:spPr>
        <p:txBody>
          <a:bodyPr wrap="square" rtlCol="0">
            <a:spAutoFit/>
          </a:bodyPr>
          <a:lstStyle/>
          <a:p>
            <a:r>
              <a:rPr lang="en-GB" sz="3200" dirty="0">
                <a:solidFill>
                  <a:schemeClr val="bg1"/>
                </a:solidFill>
              </a:rPr>
              <a:t>Teaching ‘difficult’ topics </a:t>
            </a:r>
          </a:p>
        </p:txBody>
      </p:sp>
      <p:pic>
        <p:nvPicPr>
          <p:cNvPr id="5124" name="Picture 4" descr="New study says trigger warnings are useless. Does that mean they should be  abandoned?">
            <a:extLst>
              <a:ext uri="{FF2B5EF4-FFF2-40B4-BE49-F238E27FC236}">
                <a16:creationId xmlns:a16="http://schemas.microsoft.com/office/drawing/2014/main" id="{423B2194-C244-9C45-8E72-94B24FE57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27" y="2303893"/>
            <a:ext cx="2847975" cy="3797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08667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hlinkClick r:id="rId2"/>
            <a:extLst>
              <a:ext uri="{FF2B5EF4-FFF2-40B4-BE49-F238E27FC236}">
                <a16:creationId xmlns:a16="http://schemas.microsoft.com/office/drawing/2014/main" id="{60BDC161-7C60-04F7-3A57-EAD4EDF370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11234" y="365760"/>
            <a:ext cx="8769531" cy="5424432"/>
          </a:xfrm>
          <a:prstGeom prst="rect">
            <a:avLst/>
          </a:prstGeom>
        </p:spPr>
      </p:pic>
    </p:spTree>
    <p:extLst>
      <p:ext uri="{BB962C8B-B14F-4D97-AF65-F5344CB8AC3E}">
        <p14:creationId xmlns:p14="http://schemas.microsoft.com/office/powerpoint/2010/main" val="73334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70EAF8-BBAC-E316-B0F5-D2385E07A6B7}"/>
              </a:ext>
            </a:extLst>
          </p:cNvPr>
          <p:cNvSpPr txBox="1"/>
          <p:nvPr/>
        </p:nvSpPr>
        <p:spPr>
          <a:xfrm>
            <a:off x="2549777" y="506934"/>
            <a:ext cx="6581160" cy="535531"/>
          </a:xfrm>
          <a:prstGeom prst="rect">
            <a:avLst/>
          </a:prstGeom>
          <a:noFill/>
        </p:spPr>
        <p:txBody>
          <a:bodyPr wrap="square" rtlCol="0">
            <a:spAutoFit/>
          </a:bodyPr>
          <a:lstStyle/>
          <a:p>
            <a:pPr lvl="0" fontAlgn="auto">
              <a:lnSpc>
                <a:spcPct val="90000"/>
              </a:lnSpc>
              <a:spcBef>
                <a:spcPts val="1000"/>
              </a:spcBef>
              <a:spcAft>
                <a:spcPts val="0"/>
              </a:spcAft>
            </a:pPr>
            <a:r>
              <a:rPr lang="en-GB" sz="3200" b="1" dirty="0">
                <a:solidFill>
                  <a:schemeClr val="bg1"/>
                </a:solidFill>
                <a:latin typeface="Calibri" panose="020F0502020204030204"/>
                <a:ea typeface="+mn-ea"/>
                <a:cs typeface="+mn-cs"/>
              </a:rPr>
              <a:t>Commitment to EDI in SoSS</a:t>
            </a:r>
          </a:p>
        </p:txBody>
      </p:sp>
      <p:sp>
        <p:nvSpPr>
          <p:cNvPr id="4" name="Title 2">
            <a:extLst>
              <a:ext uri="{FF2B5EF4-FFF2-40B4-BE49-F238E27FC236}">
                <a16:creationId xmlns:a16="http://schemas.microsoft.com/office/drawing/2014/main" id="{30275D5B-DD02-7942-6F14-1011664360B0}"/>
              </a:ext>
            </a:extLst>
          </p:cNvPr>
          <p:cNvSpPr txBox="1">
            <a:spLocks/>
          </p:cNvSpPr>
          <p:nvPr/>
        </p:nvSpPr>
        <p:spPr bwMode="auto">
          <a:xfrm>
            <a:off x="1248763" y="1604777"/>
            <a:ext cx="9183188" cy="22646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ctr" fontAlgn="auto">
              <a:lnSpc>
                <a:spcPct val="90000"/>
              </a:lnSpc>
              <a:spcBef>
                <a:spcPts val="1000"/>
              </a:spcBef>
              <a:spcAft>
                <a:spcPts val="0"/>
              </a:spcAft>
            </a:pPr>
            <a:r>
              <a:rPr lang="en-GB" sz="2400" dirty="0">
                <a:latin typeface="Calibri" panose="020F0502020204030204"/>
                <a:ea typeface="+mn-ea"/>
                <a:cs typeface="+mn-cs"/>
              </a:rPr>
              <a:t>EDI is everyone’s responsibility</a:t>
            </a:r>
          </a:p>
          <a:p>
            <a:pPr lvl="1" fontAlgn="auto">
              <a:lnSpc>
                <a:spcPct val="90000"/>
              </a:lnSpc>
              <a:spcBef>
                <a:spcPts val="1000"/>
              </a:spcBef>
              <a:spcAft>
                <a:spcPts val="0"/>
              </a:spcAft>
            </a:pPr>
            <a:r>
              <a:rPr lang="en-GB" sz="2400" b="0" dirty="0">
                <a:solidFill>
                  <a:schemeClr val="bg1"/>
                </a:solidFill>
                <a:latin typeface="Calibri" panose="020F0502020204030204"/>
                <a:ea typeface="+mn-ea"/>
                <a:cs typeface="+mn-cs"/>
              </a:rPr>
              <a:t>Should be embedded across teaching and research practices</a:t>
            </a:r>
          </a:p>
          <a:p>
            <a:pPr lvl="1" fontAlgn="auto">
              <a:lnSpc>
                <a:spcPct val="90000"/>
              </a:lnSpc>
              <a:spcBef>
                <a:spcPts val="1000"/>
              </a:spcBef>
              <a:spcAft>
                <a:spcPts val="0"/>
              </a:spcAft>
            </a:pPr>
            <a:r>
              <a:rPr lang="en-GB" sz="2400" b="0" dirty="0">
                <a:solidFill>
                  <a:schemeClr val="bg1"/>
                </a:solidFill>
                <a:latin typeface="Calibri" panose="020F0502020204030204"/>
                <a:ea typeface="+mn-ea"/>
                <a:cs typeface="+mn-cs"/>
              </a:rPr>
              <a:t>Ongoing/long term commitment </a:t>
            </a:r>
          </a:p>
          <a:p>
            <a:pPr lvl="1" fontAlgn="auto">
              <a:lnSpc>
                <a:spcPct val="90000"/>
              </a:lnSpc>
              <a:spcBef>
                <a:spcPts val="1000"/>
              </a:spcBef>
              <a:spcAft>
                <a:spcPts val="0"/>
              </a:spcAft>
            </a:pPr>
            <a:r>
              <a:rPr lang="en-GB" sz="2400" b="1" dirty="0">
                <a:solidFill>
                  <a:schemeClr val="bg1"/>
                </a:solidFill>
                <a:latin typeface="Calibri" panose="020F0502020204030204"/>
                <a:ea typeface="+mn-ea"/>
                <a:cs typeface="+mn-cs"/>
              </a:rPr>
              <a:t>Take </a:t>
            </a:r>
            <a:r>
              <a:rPr lang="en-GB" sz="2400" b="1" u="sng" dirty="0">
                <a:solidFill>
                  <a:schemeClr val="bg1"/>
                </a:solidFill>
                <a:latin typeface="Calibri" panose="020F0502020204030204"/>
                <a:ea typeface="+mn-ea"/>
                <a:cs typeface="+mn-cs"/>
              </a:rPr>
              <a:t>everyone</a:t>
            </a:r>
            <a:r>
              <a:rPr lang="en-GB" sz="2400" b="1" dirty="0">
                <a:solidFill>
                  <a:schemeClr val="bg1"/>
                </a:solidFill>
                <a:latin typeface="Calibri" panose="020F0502020204030204"/>
                <a:ea typeface="+mn-ea"/>
                <a:cs typeface="+mn-cs"/>
              </a:rPr>
              <a:t> along</a:t>
            </a:r>
          </a:p>
          <a:p>
            <a:pPr marL="285750" indent="-285750" algn="ctr" fontAlgn="auto">
              <a:lnSpc>
                <a:spcPct val="90000"/>
              </a:lnSpc>
              <a:spcBef>
                <a:spcPts val="1000"/>
              </a:spcBef>
              <a:spcAft>
                <a:spcPts val="0"/>
              </a:spcAft>
              <a:buFontTx/>
              <a:buChar char="-"/>
            </a:pPr>
            <a:endParaRPr lang="en-GB" sz="1800" b="0" dirty="0">
              <a:latin typeface="Calibri" panose="020F0502020204030204"/>
              <a:ea typeface="+mn-ea"/>
              <a:cs typeface="+mn-cs"/>
            </a:endParaRPr>
          </a:p>
        </p:txBody>
      </p:sp>
      <p:sp>
        <p:nvSpPr>
          <p:cNvPr id="8" name="Title 2">
            <a:extLst>
              <a:ext uri="{FF2B5EF4-FFF2-40B4-BE49-F238E27FC236}">
                <a16:creationId xmlns:a16="http://schemas.microsoft.com/office/drawing/2014/main" id="{E2513865-6B0F-3B4A-8FB9-00731E51C18E}"/>
              </a:ext>
            </a:extLst>
          </p:cNvPr>
          <p:cNvSpPr txBox="1">
            <a:spLocks/>
          </p:cNvSpPr>
          <p:nvPr/>
        </p:nvSpPr>
        <p:spPr bwMode="auto">
          <a:xfrm>
            <a:off x="443345" y="1175657"/>
            <a:ext cx="5513318" cy="35482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0" indent="-342900" fontAlgn="auto">
              <a:lnSpc>
                <a:spcPct val="90000"/>
              </a:lnSpc>
              <a:spcBef>
                <a:spcPts val="1000"/>
              </a:spcBef>
              <a:spcAft>
                <a:spcPts val="0"/>
              </a:spcAft>
              <a:buFont typeface="Wingdings" panose="05000000000000000000" pitchFamily="2" charset="2"/>
              <a:buChar char="ü"/>
            </a:pPr>
            <a:endParaRPr lang="en-GB" sz="1600" b="0" dirty="0">
              <a:latin typeface="+mn-lt"/>
              <a:ea typeface="+mn-ea"/>
              <a:cs typeface="+mn-cs"/>
            </a:endParaRPr>
          </a:p>
        </p:txBody>
      </p:sp>
      <p:pic>
        <p:nvPicPr>
          <p:cNvPr id="9" name="Picture 4" descr="Mathematics and ISG advance gender equality through Athena SWAN Bronze Award">
            <a:extLst>
              <a:ext uri="{FF2B5EF4-FFF2-40B4-BE49-F238E27FC236}">
                <a16:creationId xmlns:a16="http://schemas.microsoft.com/office/drawing/2014/main" id="{DE35ABF1-3C1F-0C42-83EC-BF9F88107A04}"/>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595239" y="4433279"/>
            <a:ext cx="3361647" cy="2314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ace Equality Charter, FHMS | University of Surrey">
            <a:extLst>
              <a:ext uri="{FF2B5EF4-FFF2-40B4-BE49-F238E27FC236}">
                <a16:creationId xmlns:a16="http://schemas.microsoft.com/office/drawing/2014/main" id="{2F1B4D30-AF33-DF4B-8BF0-541229121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622" y="4433279"/>
            <a:ext cx="3155419" cy="2254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Disability Confident scheme leads to inclusive workforce - GOV.UK">
            <a:extLst>
              <a:ext uri="{FF2B5EF4-FFF2-40B4-BE49-F238E27FC236}">
                <a16:creationId xmlns:a16="http://schemas.microsoft.com/office/drawing/2014/main" id="{45B829B7-CFF6-0443-BEBE-77A4468F3A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5762" y="4433279"/>
            <a:ext cx="3420677" cy="22629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4831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609749" y="2724728"/>
            <a:ext cx="11377264" cy="84051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sz="6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rPr>
              <a:t>Embedding EDI in SoSS</a:t>
            </a:r>
          </a:p>
        </p:txBody>
      </p:sp>
    </p:spTree>
    <p:custDataLst>
      <p:tags r:id="rId1"/>
    </p:custDataLst>
    <p:extLst>
      <p:ext uri="{BB962C8B-B14F-4D97-AF65-F5344CB8AC3E}">
        <p14:creationId xmlns:p14="http://schemas.microsoft.com/office/powerpoint/2010/main" val="25961447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D1E0-0CB9-6287-824B-81359CF126A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99FDDF8-469D-7A74-4BE7-B223B52A1983}"/>
              </a:ext>
            </a:extLst>
          </p:cNvPr>
          <p:cNvSpPr txBox="1"/>
          <p:nvPr/>
        </p:nvSpPr>
        <p:spPr>
          <a:xfrm>
            <a:off x="2570288" y="534761"/>
            <a:ext cx="9140562" cy="584775"/>
          </a:xfrm>
          <a:prstGeom prst="rect">
            <a:avLst/>
          </a:prstGeom>
          <a:noFill/>
        </p:spPr>
        <p:txBody>
          <a:bodyPr wrap="square" rtlCol="0">
            <a:spAutoFit/>
          </a:bodyPr>
          <a:lstStyle/>
          <a:p>
            <a:r>
              <a:rPr lang="en-GB" sz="3200" b="1" dirty="0">
                <a:solidFill>
                  <a:schemeClr val="bg1"/>
                </a:solidFill>
                <a:latin typeface="+mj-lt"/>
              </a:rPr>
              <a:t>Diversifying the curriculum funding scheme</a:t>
            </a:r>
          </a:p>
        </p:txBody>
      </p:sp>
      <p:pic>
        <p:nvPicPr>
          <p:cNvPr id="12" name="Picture 11" descr="A screenshot of a website&#10;&#10;Description automatically generated">
            <a:hlinkClick r:id="rId4"/>
            <a:extLst>
              <a:ext uri="{FF2B5EF4-FFF2-40B4-BE49-F238E27FC236}">
                <a16:creationId xmlns:a16="http://schemas.microsoft.com/office/drawing/2014/main" id="{76EEF18E-2181-315E-0445-CCF17B3DEA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150" y="1388068"/>
            <a:ext cx="5475514" cy="5328431"/>
          </a:xfrm>
          <a:prstGeom prst="rect">
            <a:avLst/>
          </a:prstGeom>
        </p:spPr>
      </p:pic>
      <p:sp>
        <p:nvSpPr>
          <p:cNvPr id="14" name="TextBox 13">
            <a:extLst>
              <a:ext uri="{FF2B5EF4-FFF2-40B4-BE49-F238E27FC236}">
                <a16:creationId xmlns:a16="http://schemas.microsoft.com/office/drawing/2014/main" id="{1C9A4268-4C54-274E-6A67-04D21AFFB6E0}"/>
              </a:ext>
            </a:extLst>
          </p:cNvPr>
          <p:cNvSpPr txBox="1"/>
          <p:nvPr/>
        </p:nvSpPr>
        <p:spPr>
          <a:xfrm>
            <a:off x="6076404" y="1388068"/>
            <a:ext cx="5634446" cy="5262979"/>
          </a:xfrm>
          <a:prstGeom prst="rect">
            <a:avLst/>
          </a:prstGeom>
          <a:noFill/>
        </p:spPr>
        <p:txBody>
          <a:bodyPr wrap="square">
            <a:spAutoFit/>
          </a:bodyPr>
          <a:lstStyle/>
          <a:p>
            <a:pPr algn="just" fontAlgn="base"/>
            <a:r>
              <a:rPr lang="en-GB" sz="2400" b="0" i="0" dirty="0">
                <a:solidFill>
                  <a:schemeClr val="bg1"/>
                </a:solidFill>
                <a:effectLst/>
              </a:rPr>
              <a:t>Up to £400 per course unit </a:t>
            </a:r>
          </a:p>
          <a:p>
            <a:pPr algn="just" fontAlgn="base"/>
            <a:endParaRPr lang="en-GB" sz="2400" dirty="0">
              <a:solidFill>
                <a:schemeClr val="bg1"/>
              </a:solidFill>
            </a:endParaRPr>
          </a:p>
          <a:p>
            <a:pPr algn="just" fontAlgn="base"/>
            <a:r>
              <a:rPr lang="en-GB" sz="2400" b="0" i="0" dirty="0">
                <a:solidFill>
                  <a:schemeClr val="bg1"/>
                </a:solidFill>
                <a:effectLst/>
              </a:rPr>
              <a:t>For example:</a:t>
            </a:r>
          </a:p>
          <a:p>
            <a:pPr marL="342900" indent="-342900" algn="just" fontAlgn="base">
              <a:buFont typeface="Arial" panose="020B0604020202020204" pitchFamily="34" charset="0"/>
              <a:buChar char="•"/>
            </a:pPr>
            <a:r>
              <a:rPr lang="en-GB" sz="2400" b="0" i="0" dirty="0">
                <a:solidFill>
                  <a:schemeClr val="bg1"/>
                </a:solidFill>
                <a:effectLst/>
              </a:rPr>
              <a:t>The creation of student-made short videos </a:t>
            </a:r>
          </a:p>
          <a:p>
            <a:pPr marL="342900" indent="-342900" algn="just" fontAlgn="base">
              <a:buFont typeface="Arial" panose="020B0604020202020204" pitchFamily="34" charset="0"/>
              <a:buChar char="•"/>
            </a:pPr>
            <a:r>
              <a:rPr lang="en-GB" sz="2400" b="0" i="0" dirty="0">
                <a:solidFill>
                  <a:schemeClr val="bg1"/>
                </a:solidFill>
                <a:effectLst/>
              </a:rPr>
              <a:t>Guest lectures to diversify the teaching content </a:t>
            </a:r>
          </a:p>
          <a:p>
            <a:pPr marL="342900" indent="-342900" algn="just" fontAlgn="base">
              <a:buFont typeface="Arial" panose="020B0604020202020204" pitchFamily="34" charset="0"/>
              <a:buChar char="•"/>
            </a:pPr>
            <a:r>
              <a:rPr lang="en-GB" sz="2400" b="0" i="0" dirty="0">
                <a:solidFill>
                  <a:schemeClr val="bg1"/>
                </a:solidFill>
                <a:effectLst/>
              </a:rPr>
              <a:t>Identifying and/or developing new teaching materials </a:t>
            </a:r>
          </a:p>
          <a:p>
            <a:pPr marL="342900" indent="-342900" algn="just" fontAlgn="base">
              <a:buFont typeface="Arial" panose="020B0604020202020204" pitchFamily="34" charset="0"/>
              <a:buChar char="•"/>
            </a:pPr>
            <a:r>
              <a:rPr lang="en-GB" sz="2400" b="0" i="0" dirty="0">
                <a:solidFill>
                  <a:schemeClr val="bg1"/>
                </a:solidFill>
                <a:effectLst/>
              </a:rPr>
              <a:t>Incorporating a wider range of case studies </a:t>
            </a:r>
          </a:p>
          <a:p>
            <a:pPr marL="342900" indent="-342900" algn="just" fontAlgn="base">
              <a:buFont typeface="Arial" panose="020B0604020202020204" pitchFamily="34" charset="0"/>
              <a:buChar char="•"/>
            </a:pPr>
            <a:r>
              <a:rPr lang="en-GB" sz="2400" b="0" i="0" dirty="0">
                <a:solidFill>
                  <a:schemeClr val="bg1"/>
                </a:solidFill>
                <a:effectLst/>
              </a:rPr>
              <a:t>Creation of podcasts with guest speakers </a:t>
            </a:r>
          </a:p>
          <a:p>
            <a:pPr marL="342900" indent="-342900" algn="just" fontAlgn="base">
              <a:buFont typeface="Arial" panose="020B0604020202020204" pitchFamily="34" charset="0"/>
              <a:buChar char="•"/>
            </a:pPr>
            <a:r>
              <a:rPr lang="en-GB" sz="2400" b="0" i="0" dirty="0">
                <a:solidFill>
                  <a:schemeClr val="bg1"/>
                </a:solidFill>
                <a:effectLst/>
              </a:rPr>
              <a:t>Encouraging student participation in the co-production of knowledge </a:t>
            </a:r>
            <a:endParaRPr lang="en-GB" sz="2400" dirty="0">
              <a:solidFill>
                <a:schemeClr val="bg1"/>
              </a:solidFill>
            </a:endParaRPr>
          </a:p>
        </p:txBody>
      </p:sp>
    </p:spTree>
    <p:custDataLst>
      <p:tags r:id="rId1"/>
    </p:custDataLst>
    <p:extLst>
      <p:ext uri="{BB962C8B-B14F-4D97-AF65-F5344CB8AC3E}">
        <p14:creationId xmlns:p14="http://schemas.microsoft.com/office/powerpoint/2010/main" val="11077732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4A31D4-7963-3DE0-127A-3CEF687F5A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5064" y="395147"/>
            <a:ext cx="3859014" cy="3789862"/>
          </a:xfrm>
          <a:prstGeom prst="rect">
            <a:avLst/>
          </a:prstGeom>
        </p:spPr>
      </p:pic>
      <p:sp>
        <p:nvSpPr>
          <p:cNvPr id="5" name="TextBox 4">
            <a:extLst>
              <a:ext uri="{FF2B5EF4-FFF2-40B4-BE49-F238E27FC236}">
                <a16:creationId xmlns:a16="http://schemas.microsoft.com/office/drawing/2014/main" id="{978DDC02-9124-924C-6B88-233750BCDA26}"/>
              </a:ext>
            </a:extLst>
          </p:cNvPr>
          <p:cNvSpPr txBox="1"/>
          <p:nvPr/>
        </p:nvSpPr>
        <p:spPr>
          <a:xfrm>
            <a:off x="314912" y="1195803"/>
            <a:ext cx="4914634" cy="6206827"/>
          </a:xfrm>
          <a:prstGeom prst="rect">
            <a:avLst/>
          </a:prstGeom>
          <a:noFill/>
        </p:spPr>
        <p:txBody>
          <a:bodyPr wrap="square" rtlCol="0">
            <a:spAutoFit/>
          </a:bodyPr>
          <a:lstStyle/>
          <a:p>
            <a:endParaRPr lang="en-GB" sz="2400" dirty="0">
              <a:solidFill>
                <a:schemeClr val="bg1"/>
              </a:solidFill>
            </a:endParaRPr>
          </a:p>
          <a:p>
            <a:pPr marL="800100" lvl="1" indent="-342900">
              <a:buFont typeface="Arial" panose="020B0604020202020204" pitchFamily="34" charset="0"/>
              <a:buChar char="•"/>
            </a:pPr>
            <a:r>
              <a:rPr lang="en-GB" sz="2400" dirty="0">
                <a:solidFill>
                  <a:schemeClr val="bg1"/>
                </a:solidFill>
              </a:rPr>
              <a:t>Training workshops and events</a:t>
            </a:r>
          </a:p>
          <a:p>
            <a:pPr marL="800100" lvl="1" indent="-342900">
              <a:buFont typeface="Arial" panose="020B0604020202020204" pitchFamily="34" charset="0"/>
              <a:buChar char="•"/>
            </a:pPr>
            <a:r>
              <a:rPr lang="en-GB" sz="2400" dirty="0">
                <a:solidFill>
                  <a:schemeClr val="bg1"/>
                </a:solidFill>
              </a:rPr>
              <a:t>Resources created for all depts (e.g. international students)</a:t>
            </a:r>
          </a:p>
          <a:p>
            <a:pPr marL="800100" lvl="1" indent="-342900">
              <a:buFont typeface="Arial" panose="020B0604020202020204" pitchFamily="34" charset="0"/>
              <a:buChar char="•"/>
            </a:pPr>
            <a:r>
              <a:rPr lang="en-GB" sz="2400" dirty="0">
                <a:solidFill>
                  <a:schemeClr val="bg1"/>
                </a:solidFill>
              </a:rPr>
              <a:t>EDI x Teaching &amp; Learning blog posts</a:t>
            </a:r>
          </a:p>
          <a:p>
            <a:pPr marL="800100" lvl="1" indent="-342900">
              <a:buFont typeface="Arial" panose="020B0604020202020204" pitchFamily="34" charset="0"/>
              <a:buChar char="•"/>
            </a:pPr>
            <a:r>
              <a:rPr lang="en-GB" sz="2400" dirty="0">
                <a:solidFill>
                  <a:schemeClr val="bg1"/>
                </a:solidFill>
              </a:rPr>
              <a:t>Books Beyond Boundaries</a:t>
            </a:r>
          </a:p>
          <a:p>
            <a:pPr marL="1200150" lvl="2" indent="-285750">
              <a:spcAft>
                <a:spcPts val="800"/>
              </a:spcAft>
              <a:buFont typeface="Arial" panose="020B0604020202020204" pitchFamily="34" charset="0"/>
              <a:buChar char="•"/>
            </a:pPr>
            <a:r>
              <a:rPr lang="en-GB" sz="2400" b="0" i="0" dirty="0">
                <a:solidFill>
                  <a:schemeClr val="bg1"/>
                </a:solidFill>
                <a:effectLst/>
                <a:latin typeface="Calibri" panose="020F0502020204030204" pitchFamily="34" charset="0"/>
              </a:rPr>
              <a:t>an ever-evolving collection of books to help explore the diversity and intersectionality lived experiences.</a:t>
            </a:r>
            <a:endParaRPr lang="en-GB" sz="2400" b="0" i="0" dirty="0">
              <a:solidFill>
                <a:schemeClr val="bg1"/>
              </a:solidFill>
              <a:effectLst/>
              <a:latin typeface="Aptos" panose="020B0004020202020204" pitchFamily="34" charset="0"/>
            </a:endParaRPr>
          </a:p>
          <a:p>
            <a:pPr algn="l">
              <a:spcAft>
                <a:spcPts val="800"/>
              </a:spcAft>
            </a:pPr>
            <a:r>
              <a:rPr lang="en-GB" sz="2400" dirty="0">
                <a:solidFill>
                  <a:schemeClr val="bg1"/>
                </a:solidFill>
                <a:latin typeface="Calibri" panose="020F0502020204030204" pitchFamily="34" charset="0"/>
              </a:rPr>
              <a:t>A</a:t>
            </a:r>
            <a:r>
              <a:rPr lang="en-GB" sz="2400" b="0" i="0" dirty="0">
                <a:solidFill>
                  <a:schemeClr val="bg1"/>
                </a:solidFill>
                <a:effectLst/>
                <a:latin typeface="Calibri" panose="020F0502020204030204" pitchFamily="34" charset="0"/>
              </a:rPr>
              <a:t>ccess the collection via the </a:t>
            </a:r>
            <a:r>
              <a:rPr lang="en-GB" sz="2400" b="0" i="0" u="sng" dirty="0">
                <a:solidFill>
                  <a:schemeClr val="bg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Libby App</a:t>
            </a:r>
            <a:r>
              <a:rPr lang="en-GB" sz="2400" b="0" i="0" dirty="0">
                <a:solidFill>
                  <a:schemeClr val="bg1"/>
                </a:solidFill>
                <a:effectLst/>
                <a:latin typeface="Calibri" panose="020F0502020204030204" pitchFamily="34" charset="0"/>
              </a:rPr>
              <a:t>.</a:t>
            </a:r>
            <a:endParaRPr lang="en-GB" sz="2400" b="0" i="0" dirty="0">
              <a:solidFill>
                <a:schemeClr val="bg1"/>
              </a:solidFill>
              <a:effectLst/>
              <a:latin typeface="Aptos" panose="020B0004020202020204" pitchFamily="34" charset="0"/>
            </a:endParaRPr>
          </a:p>
          <a:p>
            <a:pPr marL="800100" lvl="1" indent="-342900">
              <a:buFont typeface="Arial" panose="020B0604020202020204" pitchFamily="34" charset="0"/>
              <a:buChar char="•"/>
            </a:pPr>
            <a:endParaRPr lang="en-GB" sz="2400" dirty="0">
              <a:solidFill>
                <a:schemeClr val="bg1"/>
              </a:solidFill>
            </a:endParaRPr>
          </a:p>
          <a:p>
            <a:pPr marL="342900" indent="-342900">
              <a:buAutoNum type="arabicPeriod" startAt="2"/>
            </a:pPr>
            <a:endParaRPr lang="en-GB" sz="2400" dirty="0">
              <a:solidFill>
                <a:schemeClr val="bg1"/>
              </a:solidFill>
            </a:endParaRPr>
          </a:p>
        </p:txBody>
      </p:sp>
      <p:sp>
        <p:nvSpPr>
          <p:cNvPr id="9" name="TextBox 8">
            <a:extLst>
              <a:ext uri="{FF2B5EF4-FFF2-40B4-BE49-F238E27FC236}">
                <a16:creationId xmlns:a16="http://schemas.microsoft.com/office/drawing/2014/main" id="{EB00FE85-4616-7A59-320C-4ECDAA09294A}"/>
              </a:ext>
            </a:extLst>
          </p:cNvPr>
          <p:cNvSpPr txBox="1"/>
          <p:nvPr/>
        </p:nvSpPr>
        <p:spPr>
          <a:xfrm>
            <a:off x="2467429" y="570983"/>
            <a:ext cx="6096000" cy="584775"/>
          </a:xfrm>
          <a:prstGeom prst="rect">
            <a:avLst/>
          </a:prstGeom>
          <a:noFill/>
        </p:spPr>
        <p:txBody>
          <a:bodyPr wrap="square">
            <a:spAutoFit/>
          </a:bodyPr>
          <a:lstStyle/>
          <a:p>
            <a:r>
              <a:rPr lang="en-GB" sz="3200" b="1" dirty="0">
                <a:solidFill>
                  <a:schemeClr val="bg1"/>
                </a:solidFill>
                <a:latin typeface="+mj-lt"/>
              </a:rPr>
              <a:t>Sharing good practice in SoSS</a:t>
            </a:r>
          </a:p>
        </p:txBody>
      </p:sp>
      <p:sp>
        <p:nvSpPr>
          <p:cNvPr id="3" name="TextBox 2">
            <a:extLst>
              <a:ext uri="{FF2B5EF4-FFF2-40B4-BE49-F238E27FC236}">
                <a16:creationId xmlns:a16="http://schemas.microsoft.com/office/drawing/2014/main" id="{FABE4417-876B-B791-A48F-8132727A79ED}"/>
              </a:ext>
            </a:extLst>
          </p:cNvPr>
          <p:cNvSpPr txBox="1"/>
          <p:nvPr/>
        </p:nvSpPr>
        <p:spPr>
          <a:xfrm>
            <a:off x="5852159" y="4476095"/>
            <a:ext cx="5760221" cy="923330"/>
          </a:xfrm>
          <a:prstGeom prst="rect">
            <a:avLst/>
          </a:prstGeom>
          <a:noFill/>
        </p:spPr>
        <p:txBody>
          <a:bodyPr wrap="square">
            <a:spAutoFit/>
          </a:bodyPr>
          <a:lstStyle/>
          <a:p>
            <a:r>
              <a:rPr lang="en-GB" sz="1800" u="sng" dirty="0">
                <a:solidFill>
                  <a:schemeClr val="bg1"/>
                </a:solidFill>
                <a:effectLst/>
                <a:latin typeface="Aptos" panose="020B0004020202020204" pitchFamily="34" charset="0"/>
                <a:ea typeface="Times New Roman" panose="02020603050405020304" pitchFamily="18" charset="0"/>
                <a:cs typeface="Aptos" panose="020B0004020202020204" pitchFamily="34" charset="0"/>
                <a:hlinkClick r:id="rId6">
                  <a:extLst>
                    <a:ext uri="{A12FA001-AC4F-418D-AE19-62706E023703}">
                      <ahyp:hlinkClr xmlns:ahyp="http://schemas.microsoft.com/office/drawing/2018/hyperlinkcolor" val="tx"/>
                    </a:ext>
                  </a:extLst>
                </a:hlinkClick>
              </a:rPr>
              <a:t>https://www.socialsciences.manchester.ac.uk/connect/making-a-difference/equality-and-diversity-inclusion/resources/</a:t>
            </a:r>
            <a:endParaRPr lang="en-GB" dirty="0">
              <a:solidFill>
                <a:schemeClr val="bg1"/>
              </a:solidFill>
            </a:endParaRPr>
          </a:p>
        </p:txBody>
      </p:sp>
    </p:spTree>
    <p:custDataLst>
      <p:tags r:id="rId1"/>
    </p:custDataLst>
    <p:extLst>
      <p:ext uri="{BB962C8B-B14F-4D97-AF65-F5344CB8AC3E}">
        <p14:creationId xmlns:p14="http://schemas.microsoft.com/office/powerpoint/2010/main" val="3269568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674404" y="1589518"/>
            <a:ext cx="11377264" cy="49119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0" indent="-342900" fontAlgn="auto">
              <a:lnSpc>
                <a:spcPct val="90000"/>
              </a:lnSpc>
              <a:spcBef>
                <a:spcPts val="1000"/>
              </a:spcBef>
              <a:spcAft>
                <a:spcPts val="0"/>
              </a:spcAft>
              <a:buFont typeface="Wingdings" panose="05000000000000000000" pitchFamily="2" charset="2"/>
              <a:buChar char="ü"/>
            </a:pPr>
            <a:endParaRPr lang="en-GB" sz="2400" dirty="0">
              <a:latin typeface="Calibri" panose="020F0502020204030204"/>
              <a:ea typeface="+mn-ea"/>
              <a:cs typeface="+mn-cs"/>
            </a:endParaRPr>
          </a:p>
        </p:txBody>
      </p:sp>
      <p:pic>
        <p:nvPicPr>
          <p:cNvPr id="5" name="Picture 4">
            <a:hlinkClick r:id="rId4"/>
            <a:extLst>
              <a:ext uri="{FF2B5EF4-FFF2-40B4-BE49-F238E27FC236}">
                <a16:creationId xmlns:a16="http://schemas.microsoft.com/office/drawing/2014/main" id="{32CD21E4-C428-494B-9586-29AE06C443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332" y="250312"/>
            <a:ext cx="5503231" cy="3869399"/>
          </a:xfrm>
          <a:prstGeom prst="rect">
            <a:avLst/>
          </a:prstGeom>
        </p:spPr>
      </p:pic>
      <p:pic>
        <p:nvPicPr>
          <p:cNvPr id="2" name="Picture 1">
            <a:hlinkClick r:id="rId6"/>
            <a:extLst>
              <a:ext uri="{FF2B5EF4-FFF2-40B4-BE49-F238E27FC236}">
                <a16:creationId xmlns:a16="http://schemas.microsoft.com/office/drawing/2014/main" id="{10CBCE7C-0E99-1344-9697-5E6A50FA32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6539" y="250312"/>
            <a:ext cx="5855129" cy="3765950"/>
          </a:xfrm>
          <a:prstGeom prst="rect">
            <a:avLst/>
          </a:prstGeom>
        </p:spPr>
      </p:pic>
      <p:pic>
        <p:nvPicPr>
          <p:cNvPr id="3" name="Picture 2">
            <a:hlinkClick r:id="rId8"/>
            <a:extLst>
              <a:ext uri="{FF2B5EF4-FFF2-40B4-BE49-F238E27FC236}">
                <a16:creationId xmlns:a16="http://schemas.microsoft.com/office/drawing/2014/main" id="{E9A5A9E7-6E06-7943-9A94-23AC7E477B1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706952" y="3067783"/>
            <a:ext cx="6778095" cy="3686830"/>
          </a:xfrm>
          <a:prstGeom prst="rect">
            <a:avLst/>
          </a:prstGeom>
        </p:spPr>
      </p:pic>
    </p:spTree>
    <p:custDataLst>
      <p:tags r:id="rId1"/>
    </p:custDataLst>
    <p:extLst>
      <p:ext uri="{BB962C8B-B14F-4D97-AF65-F5344CB8AC3E}">
        <p14:creationId xmlns:p14="http://schemas.microsoft.com/office/powerpoint/2010/main" val="31281751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pply for the 2021/22 Aurora leadership ...">
            <a:extLst>
              <a:ext uri="{FF2B5EF4-FFF2-40B4-BE49-F238E27FC236}">
                <a16:creationId xmlns:a16="http://schemas.microsoft.com/office/drawing/2014/main" id="{33BD816F-AD82-CD06-3E2D-83CCE90709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12"/>
          <a:stretch/>
        </p:blipFill>
        <p:spPr bwMode="auto">
          <a:xfrm>
            <a:off x="441148" y="494816"/>
            <a:ext cx="2911549" cy="1825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100 Black Women Professors NOW">
            <a:extLst>
              <a:ext uri="{FF2B5EF4-FFF2-40B4-BE49-F238E27FC236}">
                <a16:creationId xmlns:a16="http://schemas.microsoft.com/office/drawing/2014/main" id="{22BEB77E-3149-2A1D-429B-66CBFAF6D3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39"/>
          <a:stretch/>
        </p:blipFill>
        <p:spPr bwMode="auto">
          <a:xfrm>
            <a:off x="349752" y="4334310"/>
            <a:ext cx="3094340" cy="1808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llarHE | Diversity in Higher Education">
            <a:extLst>
              <a:ext uri="{FF2B5EF4-FFF2-40B4-BE49-F238E27FC236}">
                <a16:creationId xmlns:a16="http://schemas.microsoft.com/office/drawing/2014/main" id="{07B94E11-A626-680E-DD60-7D91739C0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05" y="2508413"/>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B4022AA-1537-FA0B-EEA2-AB225ECF5F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9602" y="916139"/>
            <a:ext cx="7848653" cy="5025721"/>
          </a:xfrm>
          <a:prstGeom prst="rect">
            <a:avLst/>
          </a:prstGeom>
        </p:spPr>
      </p:pic>
    </p:spTree>
    <p:extLst>
      <p:ext uri="{BB962C8B-B14F-4D97-AF65-F5344CB8AC3E}">
        <p14:creationId xmlns:p14="http://schemas.microsoft.com/office/powerpoint/2010/main" val="339319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674404" y="2715491"/>
            <a:ext cx="11377264" cy="84051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sz="6000" b="1"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rPr>
              <a:t>SoSS EDI Initiatives</a:t>
            </a:r>
          </a:p>
        </p:txBody>
      </p:sp>
    </p:spTree>
    <p:custDataLst>
      <p:tags r:id="rId1"/>
    </p:custDataLst>
    <p:extLst>
      <p:ext uri="{BB962C8B-B14F-4D97-AF65-F5344CB8AC3E}">
        <p14:creationId xmlns:p14="http://schemas.microsoft.com/office/powerpoint/2010/main" val="31450517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E5C19B-A843-9844-98A3-DB89C6EB1F43}"/>
              </a:ext>
            </a:extLst>
          </p:cNvPr>
          <p:cNvSpPr txBox="1">
            <a:spLocks/>
          </p:cNvSpPr>
          <p:nvPr/>
        </p:nvSpPr>
        <p:spPr bwMode="auto">
          <a:xfrm>
            <a:off x="375102" y="656001"/>
            <a:ext cx="11329218" cy="6202000"/>
          </a:xfrm>
          <a:prstGeom prst="rect">
            <a:avLst/>
          </a:prstGeom>
          <a:noFill/>
          <a:ln w="9525">
            <a:noFill/>
            <a:miter lim="800000"/>
            <a:headEnd/>
            <a:tailEnd/>
          </a:ln>
        </p:spPr>
        <p:txBody>
          <a:bodyPr vert="horz" wrap="square" lIns="0" tIns="0" rIns="0" bIns="0" numCol="2" anchor="ctr" anchorCtr="0" compatLnSpc="1">
            <a:prstTxWarp prst="textNoShape">
              <a:avLst/>
            </a:prstTxWarp>
          </a:bodyPr>
          <a:lstStyle>
            <a:lvl1pPr algn="l" rtl="0" fontAlgn="base">
              <a:spcBef>
                <a:spcPct val="0"/>
              </a:spcBef>
              <a:spcAft>
                <a:spcPct val="0"/>
              </a:spcAft>
              <a:defRPr sz="4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fontAlgn="auto">
              <a:lnSpc>
                <a:spcPct val="90000"/>
              </a:lnSpc>
              <a:spcBef>
                <a:spcPts val="1000"/>
              </a:spcBef>
              <a:spcAft>
                <a:spcPts val="0"/>
              </a:spcAft>
            </a:pPr>
            <a:endParaRPr lang="en-GB" sz="2400" dirty="0">
              <a:latin typeface="+mj-lt"/>
              <a:ea typeface="+mn-ea"/>
              <a:cs typeface="+mn-cs"/>
            </a:endParaRPr>
          </a:p>
          <a:p>
            <a:pPr lvl="0" fontAlgn="auto">
              <a:lnSpc>
                <a:spcPct val="90000"/>
              </a:lnSpc>
              <a:spcBef>
                <a:spcPts val="1000"/>
              </a:spcBef>
              <a:spcAft>
                <a:spcPts val="0"/>
              </a:spcAft>
            </a:pPr>
            <a:endParaRPr lang="en-GB" sz="2400" dirty="0">
              <a:latin typeface="+mj-lt"/>
              <a:ea typeface="+mn-ea"/>
              <a:cs typeface="+mn-cs"/>
            </a:endParaRPr>
          </a:p>
          <a:p>
            <a:pPr lvl="0" fontAlgn="auto">
              <a:lnSpc>
                <a:spcPct val="90000"/>
              </a:lnSpc>
              <a:spcBef>
                <a:spcPts val="1000"/>
              </a:spcBef>
              <a:spcAft>
                <a:spcPts val="0"/>
              </a:spcAft>
            </a:pPr>
            <a:r>
              <a:rPr lang="en-GB" sz="2400" dirty="0">
                <a:latin typeface="+mj-lt"/>
                <a:ea typeface="+mn-ea"/>
                <a:cs typeface="+mn-cs"/>
              </a:rPr>
              <a:t>SoSS Caregiving Costs Fund		</a:t>
            </a:r>
          </a:p>
          <a:p>
            <a:pPr marL="342900" lvl="0" indent="-342900" fontAlgn="auto">
              <a:lnSpc>
                <a:spcPct val="90000"/>
              </a:lnSpc>
              <a:spcBef>
                <a:spcPts val="1000"/>
              </a:spcBef>
              <a:spcAft>
                <a:spcPts val="0"/>
              </a:spcAft>
              <a:buFont typeface="Arial" panose="020B0604020202020204" pitchFamily="34" charset="0"/>
              <a:buChar char="•"/>
            </a:pPr>
            <a:r>
              <a:rPr lang="en-GB" sz="2000" b="0" dirty="0">
                <a:latin typeface="Calibri" panose="020F0502020204030204"/>
                <a:ea typeface="+mn-ea"/>
                <a:cs typeface="+mn-cs"/>
              </a:rPr>
              <a:t>School-level</a:t>
            </a:r>
          </a:p>
          <a:p>
            <a:pPr marL="342900" lvl="0" indent="-342900" fontAlgn="auto">
              <a:lnSpc>
                <a:spcPct val="90000"/>
              </a:lnSpc>
              <a:spcBef>
                <a:spcPts val="1000"/>
              </a:spcBef>
              <a:spcAft>
                <a:spcPts val="0"/>
              </a:spcAft>
              <a:buFont typeface="Arial" panose="020B0604020202020204" pitchFamily="34" charset="0"/>
              <a:buChar char="•"/>
            </a:pPr>
            <a:r>
              <a:rPr lang="en-GB" sz="2000" b="0" dirty="0">
                <a:latin typeface="Calibri" panose="020F0502020204030204"/>
                <a:ea typeface="+mn-ea"/>
                <a:cs typeface="+mn-cs"/>
              </a:rPr>
              <a:t>Up to £400			   </a:t>
            </a:r>
          </a:p>
          <a:p>
            <a:pPr marL="342900" lvl="0" indent="-342900" fontAlgn="auto">
              <a:lnSpc>
                <a:spcPct val="90000"/>
              </a:lnSpc>
              <a:spcBef>
                <a:spcPts val="1000"/>
              </a:spcBef>
              <a:spcAft>
                <a:spcPts val="0"/>
              </a:spcAft>
              <a:buFont typeface="Arial" panose="020B0604020202020204" pitchFamily="34" charset="0"/>
              <a:buChar char="•"/>
            </a:pPr>
            <a:r>
              <a:rPr lang="en-GB" sz="2000" b="0" dirty="0">
                <a:latin typeface="Calibri" panose="020F0502020204030204"/>
                <a:ea typeface="+mn-ea"/>
                <a:cs typeface="+mn-cs"/>
              </a:rPr>
              <a:t>Open call</a:t>
            </a:r>
          </a:p>
          <a:p>
            <a:pPr marL="342900" lvl="0" indent="-342900" fontAlgn="auto">
              <a:lnSpc>
                <a:spcPct val="90000"/>
              </a:lnSpc>
              <a:spcBef>
                <a:spcPts val="1000"/>
              </a:spcBef>
              <a:spcAft>
                <a:spcPts val="0"/>
              </a:spcAft>
              <a:buFont typeface="Arial" panose="020B0604020202020204" pitchFamily="34" charset="0"/>
              <a:buChar char="•"/>
            </a:pPr>
            <a:r>
              <a:rPr lang="en-GB" sz="2000" b="0" dirty="0">
                <a:latin typeface="Calibri" panose="020F0502020204030204"/>
                <a:ea typeface="+mn-ea"/>
                <a:cs typeface="+mn-cs"/>
              </a:rPr>
              <a:t>Subsidise costs of care to allow conference/training attendance</a:t>
            </a:r>
          </a:p>
          <a:p>
            <a:pPr marL="342900" lvl="0" indent="-342900" fontAlgn="auto">
              <a:lnSpc>
                <a:spcPct val="90000"/>
              </a:lnSpc>
              <a:spcBef>
                <a:spcPts val="1000"/>
              </a:spcBef>
              <a:spcAft>
                <a:spcPts val="0"/>
              </a:spcAft>
              <a:buFont typeface="Arial" panose="020B0604020202020204" pitchFamily="34" charset="0"/>
              <a:buChar char="•"/>
            </a:pPr>
            <a:endParaRPr lang="en-GB" sz="2000" b="0" dirty="0">
              <a:latin typeface="Calibri" panose="020F0502020204030204"/>
              <a:ea typeface="+mn-ea"/>
              <a:cs typeface="+mn-cs"/>
            </a:endParaRPr>
          </a:p>
          <a:p>
            <a:pPr fontAlgn="auto">
              <a:lnSpc>
                <a:spcPct val="90000"/>
              </a:lnSpc>
              <a:spcBef>
                <a:spcPts val="1000"/>
              </a:spcBef>
              <a:spcAft>
                <a:spcPts val="0"/>
              </a:spcAft>
            </a:pPr>
            <a:r>
              <a:rPr lang="en-GB" sz="2400" dirty="0">
                <a:latin typeface="+mj-lt"/>
              </a:rPr>
              <a:t>Academic returners scheme</a:t>
            </a:r>
          </a:p>
          <a:p>
            <a:pPr marL="342900" indent="-342900" fontAlgn="auto">
              <a:lnSpc>
                <a:spcPct val="90000"/>
              </a:lnSpc>
              <a:spcBef>
                <a:spcPts val="1000"/>
              </a:spcBef>
              <a:spcAft>
                <a:spcPts val="0"/>
              </a:spcAft>
              <a:buFont typeface="Arial" panose="020B0604020202020204" pitchFamily="34" charset="0"/>
              <a:buChar char="•"/>
            </a:pPr>
            <a:r>
              <a:rPr lang="en-GB" sz="2000" b="0" dirty="0">
                <a:latin typeface="+mn-lt"/>
              </a:rPr>
              <a:t>Post extended leave (e.g. maternity/parental/adoption)</a:t>
            </a:r>
          </a:p>
          <a:p>
            <a:pPr marL="342900" indent="-342900" fontAlgn="auto">
              <a:lnSpc>
                <a:spcPct val="90000"/>
              </a:lnSpc>
              <a:spcBef>
                <a:spcPts val="1000"/>
              </a:spcBef>
              <a:spcAft>
                <a:spcPts val="0"/>
              </a:spcAft>
              <a:buFont typeface="Arial" panose="020B0604020202020204" pitchFamily="34" charset="0"/>
              <a:buChar char="•"/>
            </a:pPr>
            <a:r>
              <a:rPr lang="en-GB" sz="2000" b="0" dirty="0">
                <a:latin typeface="+mn-lt"/>
              </a:rPr>
              <a:t>Up to £8k</a:t>
            </a:r>
          </a:p>
          <a:p>
            <a:pPr marL="342900" indent="-342900" fontAlgn="auto">
              <a:lnSpc>
                <a:spcPct val="90000"/>
              </a:lnSpc>
              <a:spcBef>
                <a:spcPts val="1000"/>
              </a:spcBef>
              <a:spcAft>
                <a:spcPts val="0"/>
              </a:spcAft>
              <a:buFont typeface="Arial" panose="020B0604020202020204" pitchFamily="34" charset="0"/>
              <a:buChar char="•"/>
            </a:pPr>
            <a:r>
              <a:rPr lang="en-GB" sz="2000" b="0" dirty="0">
                <a:latin typeface="+mn-lt"/>
              </a:rPr>
              <a:t>Focus on research activities and/or developing teaching and scholarship </a:t>
            </a:r>
            <a:endParaRPr lang="en-GB" sz="2000" dirty="0">
              <a:latin typeface="+mn-lt"/>
            </a:endParaRPr>
          </a:p>
          <a:p>
            <a:pPr fontAlgn="auto">
              <a:lnSpc>
                <a:spcPct val="90000"/>
              </a:lnSpc>
              <a:spcBef>
                <a:spcPts val="1000"/>
              </a:spcBef>
              <a:spcAft>
                <a:spcPts val="0"/>
              </a:spcAft>
            </a:pPr>
            <a:endParaRPr lang="en-GB" sz="2400" dirty="0">
              <a:latin typeface="+mj-lt"/>
            </a:endParaRPr>
          </a:p>
          <a:p>
            <a:pPr fontAlgn="auto">
              <a:lnSpc>
                <a:spcPct val="90000"/>
              </a:lnSpc>
              <a:spcBef>
                <a:spcPts val="1000"/>
              </a:spcBef>
              <a:spcAft>
                <a:spcPts val="0"/>
              </a:spcAft>
            </a:pPr>
            <a:endParaRPr lang="en-GB" sz="2400" dirty="0"/>
          </a:p>
          <a:p>
            <a:pPr lvl="0" fontAlgn="auto">
              <a:lnSpc>
                <a:spcPct val="90000"/>
              </a:lnSpc>
              <a:spcBef>
                <a:spcPts val="1000"/>
              </a:spcBef>
              <a:spcAft>
                <a:spcPts val="0"/>
              </a:spcAft>
            </a:pPr>
            <a:endParaRPr lang="en-GB" sz="2400" dirty="0">
              <a:latin typeface="+mj-lt"/>
              <a:ea typeface="+mn-ea"/>
              <a:cs typeface="+mn-cs"/>
            </a:endParaRPr>
          </a:p>
          <a:p>
            <a:pPr lvl="0" fontAlgn="auto">
              <a:lnSpc>
                <a:spcPct val="90000"/>
              </a:lnSpc>
              <a:spcBef>
                <a:spcPts val="1000"/>
              </a:spcBef>
              <a:spcAft>
                <a:spcPts val="0"/>
              </a:spcAft>
            </a:pPr>
            <a:r>
              <a:rPr lang="en-GB" sz="2400" dirty="0">
                <a:latin typeface="+mj-lt"/>
                <a:ea typeface="+mn-ea"/>
                <a:cs typeface="+mn-cs"/>
              </a:rPr>
              <a:t>	Enhanced promotions support</a:t>
            </a:r>
          </a:p>
          <a:p>
            <a:pPr lvl="0" fontAlgn="auto">
              <a:lnSpc>
                <a:spcPct val="90000"/>
              </a:lnSpc>
              <a:spcBef>
                <a:spcPts val="1000"/>
              </a:spcBef>
              <a:spcAft>
                <a:spcPts val="0"/>
              </a:spcAft>
            </a:pPr>
            <a:endParaRPr lang="en-GB" sz="2400" dirty="0">
              <a:latin typeface="+mj-lt"/>
              <a:ea typeface="+mn-ea"/>
              <a:cs typeface="+mn-cs"/>
            </a:endParaRPr>
          </a:p>
          <a:p>
            <a:pPr lvl="0" fontAlgn="auto">
              <a:lnSpc>
                <a:spcPct val="90000"/>
              </a:lnSpc>
              <a:spcBef>
                <a:spcPts val="1000"/>
              </a:spcBef>
              <a:spcAft>
                <a:spcPts val="0"/>
              </a:spcAft>
            </a:pPr>
            <a:r>
              <a:rPr lang="en-GB" sz="2400" dirty="0">
                <a:latin typeface="+mj-lt"/>
                <a:ea typeface="+mn-ea"/>
                <a:cs typeface="+mn-cs"/>
              </a:rPr>
              <a:t>	Pankhurst Public</a:t>
            </a:r>
          </a:p>
          <a:p>
            <a:pPr lvl="0" fontAlgn="auto">
              <a:lnSpc>
                <a:spcPct val="90000"/>
              </a:lnSpc>
              <a:spcBef>
                <a:spcPts val="1000"/>
              </a:spcBef>
              <a:spcAft>
                <a:spcPts val="0"/>
              </a:spcAft>
            </a:pPr>
            <a:r>
              <a:rPr lang="en-GB" sz="2400" dirty="0">
                <a:latin typeface="+mj-lt"/>
                <a:ea typeface="+mn-ea"/>
                <a:cs typeface="+mn-cs"/>
              </a:rPr>
              <a:t> 	lecture</a:t>
            </a:r>
          </a:p>
          <a:p>
            <a:pPr marL="342900" lvl="0" indent="-342900" fontAlgn="auto">
              <a:lnSpc>
                <a:spcPct val="90000"/>
              </a:lnSpc>
              <a:spcBef>
                <a:spcPts val="1000"/>
              </a:spcBef>
              <a:spcAft>
                <a:spcPts val="0"/>
              </a:spcAft>
              <a:buFont typeface="Arial" panose="020B0604020202020204" pitchFamily="34" charset="0"/>
              <a:buChar char="•"/>
            </a:pPr>
            <a:endParaRPr lang="en-GB" sz="2000" b="0" dirty="0">
              <a:latin typeface="Calibri" panose="020F0502020204030204"/>
              <a:ea typeface="+mn-ea"/>
              <a:cs typeface="+mn-cs"/>
            </a:endParaRPr>
          </a:p>
        </p:txBody>
      </p:sp>
      <p:pic>
        <p:nvPicPr>
          <p:cNvPr id="5" name="Picture 2" descr="An image of Christabel Pankhurst">
            <a:extLst>
              <a:ext uri="{FF2B5EF4-FFF2-40B4-BE49-F238E27FC236}">
                <a16:creationId xmlns:a16="http://schemas.microsoft.com/office/drawing/2014/main" id="{850494DD-97F3-8E04-1F6E-7C569A0A613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25569" y="2902856"/>
            <a:ext cx="2726872" cy="36358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64315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8|1.3"/>
</p:tagLst>
</file>

<file path=ppt/tags/tag10.xml><?xml version="1.0" encoding="utf-8"?>
<p:tagLst xmlns:a="http://schemas.openxmlformats.org/drawingml/2006/main" xmlns:r="http://schemas.openxmlformats.org/officeDocument/2006/relationships" xmlns:p="http://schemas.openxmlformats.org/presentationml/2006/main">
  <p:tag name="TIMING" val="|0.8|1.3"/>
</p:tagLst>
</file>

<file path=ppt/tags/tag11.xml><?xml version="1.0" encoding="utf-8"?>
<p:tagLst xmlns:a="http://schemas.openxmlformats.org/drawingml/2006/main" xmlns:r="http://schemas.openxmlformats.org/officeDocument/2006/relationships" xmlns:p="http://schemas.openxmlformats.org/presentationml/2006/main">
  <p:tag name="TIMING" val="|0.8|1.3"/>
</p:tagLst>
</file>

<file path=ppt/tags/tag2.xml><?xml version="1.0" encoding="utf-8"?>
<p:tagLst xmlns:a="http://schemas.openxmlformats.org/drawingml/2006/main" xmlns:r="http://schemas.openxmlformats.org/officeDocument/2006/relationships" xmlns:p="http://schemas.openxmlformats.org/presentationml/2006/main">
  <p:tag name="TIMING" val="|0.8|1.3"/>
</p:tagLst>
</file>

<file path=ppt/tags/tag3.xml><?xml version="1.0" encoding="utf-8"?>
<p:tagLst xmlns:a="http://schemas.openxmlformats.org/drawingml/2006/main" xmlns:r="http://schemas.openxmlformats.org/officeDocument/2006/relationships" xmlns:p="http://schemas.openxmlformats.org/presentationml/2006/main">
  <p:tag name="TIMING" val="|0.8|1.3"/>
</p:tagLst>
</file>

<file path=ppt/tags/tag4.xml><?xml version="1.0" encoding="utf-8"?>
<p:tagLst xmlns:a="http://schemas.openxmlformats.org/drawingml/2006/main" xmlns:r="http://schemas.openxmlformats.org/officeDocument/2006/relationships" xmlns:p="http://schemas.openxmlformats.org/presentationml/2006/main">
  <p:tag name="TIMING" val="|0.8|1.3"/>
</p:tagLst>
</file>

<file path=ppt/tags/tag5.xml><?xml version="1.0" encoding="utf-8"?>
<p:tagLst xmlns:a="http://schemas.openxmlformats.org/drawingml/2006/main" xmlns:r="http://schemas.openxmlformats.org/officeDocument/2006/relationships" xmlns:p="http://schemas.openxmlformats.org/presentationml/2006/main">
  <p:tag name="TIMING" val="|0.8|1.3"/>
</p:tagLst>
</file>

<file path=ppt/tags/tag6.xml><?xml version="1.0" encoding="utf-8"?>
<p:tagLst xmlns:a="http://schemas.openxmlformats.org/drawingml/2006/main" xmlns:r="http://schemas.openxmlformats.org/officeDocument/2006/relationships" xmlns:p="http://schemas.openxmlformats.org/presentationml/2006/main">
  <p:tag name="TIMING" val="|0.8|1.3"/>
</p:tagLst>
</file>

<file path=ppt/tags/tag7.xml><?xml version="1.0" encoding="utf-8"?>
<p:tagLst xmlns:a="http://schemas.openxmlformats.org/drawingml/2006/main" xmlns:r="http://schemas.openxmlformats.org/officeDocument/2006/relationships" xmlns:p="http://schemas.openxmlformats.org/presentationml/2006/main">
  <p:tag name="TIMING" val="|0.8|1.3"/>
</p:tagLst>
</file>

<file path=ppt/tags/tag8.xml><?xml version="1.0" encoding="utf-8"?>
<p:tagLst xmlns:a="http://schemas.openxmlformats.org/drawingml/2006/main" xmlns:r="http://schemas.openxmlformats.org/officeDocument/2006/relationships" xmlns:p="http://schemas.openxmlformats.org/presentationml/2006/main">
  <p:tag name="TIMING" val="|0.8|1.3"/>
</p:tagLst>
</file>

<file path=ppt/tags/tag9.xml><?xml version="1.0" encoding="utf-8"?>
<p:tagLst xmlns:a="http://schemas.openxmlformats.org/drawingml/2006/main" xmlns:r="http://schemas.openxmlformats.org/officeDocument/2006/relationships" xmlns:p="http://schemas.openxmlformats.org/presentationml/2006/main">
  <p:tag name="TIMING" val="|0.8|1.3"/>
</p:tagLst>
</file>

<file path=ppt/theme/theme1.xml><?xml version="1.0" encoding="utf-8"?>
<a:theme xmlns:a="http://schemas.openxmlformats.org/drawingml/2006/main" name="1_Office Theme">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SS New Academics induction 2022" id="{C30EB520-FEF6-A64C-8131-5450923ABC25}" vid="{0B8C3010-29D1-B74F-B02C-2EE69D6F97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633EF6F2176B4B8EC564F695DD0E79" ma:contentTypeVersion="6" ma:contentTypeDescription="Create a new document." ma:contentTypeScope="" ma:versionID="91f79c2fd01562860e77772dbd20c653">
  <xsd:schema xmlns:xsd="http://www.w3.org/2001/XMLSchema" xmlns:xs="http://www.w3.org/2001/XMLSchema" xmlns:p="http://schemas.microsoft.com/office/2006/metadata/properties" xmlns:ns2="f6733ad0-b43f-47f5-952c-5a1e0d7ba486" xmlns:ns3="e4592717-ed7b-48e0-97a8-883bb1f461c7" targetNamespace="http://schemas.microsoft.com/office/2006/metadata/properties" ma:root="true" ma:fieldsID="94a9984c38748761eaa3f08e597ce207" ns2:_="" ns3:_="">
    <xsd:import namespace="f6733ad0-b43f-47f5-952c-5a1e0d7ba486"/>
    <xsd:import namespace="e4592717-ed7b-48e0-97a8-883bb1f461c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33ad0-b43f-47f5-952c-5a1e0d7ba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92717-ed7b-48e0-97a8-883bb1f461c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878A-09FC-41C2-9F8A-9887B0E00040}">
  <ds:schemaRefs>
    <ds:schemaRef ds:uri="http://schemas.microsoft.com/sharepoint/v3/contenttype/forms"/>
  </ds:schemaRefs>
</ds:datastoreItem>
</file>

<file path=customXml/itemProps2.xml><?xml version="1.0" encoding="utf-8"?>
<ds:datastoreItem xmlns:ds="http://schemas.openxmlformats.org/officeDocument/2006/customXml" ds:itemID="{7C479288-1938-4DC9-9B9E-70BF37FC44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5AFFAD8-2B5F-4A54-BE44-05F2496BD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33ad0-b43f-47f5-952c-5a1e0d7ba486"/>
    <ds:schemaRef ds:uri="e4592717-ed7b-48e0-97a8-883bb1f461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1_Office Theme</Template>
  <TotalTime>230</TotalTime>
  <Words>1342</Words>
  <Application>Microsoft Office PowerPoint</Application>
  <PresentationFormat>Widescreen</PresentationFormat>
  <Paragraphs>160</Paragraphs>
  <Slides>14</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Aptos</vt:lpstr>
      <vt:lpstr>Arial</vt:lpstr>
      <vt:lpstr>Calibri</vt:lpstr>
      <vt:lpstr>inherit</vt:lpstr>
      <vt:lpstr>Open Sans</vt:lpstr>
      <vt:lpstr>Poppins Light</vt:lpstr>
      <vt:lpstr>Segoe UI</vt:lpstr>
      <vt:lpstr>Times</vt:lpstr>
      <vt:lpstr>Trebuchet MS</vt:lpstr>
      <vt:lpstr>Wingdings</vt:lpstr>
      <vt:lpstr>1_Office Theme</vt:lpstr>
      <vt:lpstr>Equality, diversity and inclusion   Dr. Claire Fox EDI Director  claire.fox-2@manchester.ac.uk  https://www.socialsciences.manchester.ac.uk/connect/making-a-difference/equality-and-diversity-inclusion/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Inclusive teaching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diversity and inclusion   Dr. Claire Fox EDI Director  claire.fox-2@manchester.ac.uk  https://www.socialsciences.manchester.ac.uk/connect/making-a-difference/equality-and-diversity-inclusion/</dc:title>
  <dc:creator>Claire Fox</dc:creator>
  <cp:lastModifiedBy>Clare Hunt</cp:lastModifiedBy>
  <cp:revision>2</cp:revision>
  <dcterms:created xsi:type="dcterms:W3CDTF">2024-09-02T09:50:22Z</dcterms:created>
  <dcterms:modified xsi:type="dcterms:W3CDTF">2024-09-12T12:51:07Z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0x01010069633EF6F2176B4B8EC564F695DD0E79</vt:lpwstr>
  </property>
</Properties>
</file>