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2" r:id="rId2"/>
    <p:sldId id="274" r:id="rId3"/>
    <p:sldId id="259" r:id="rId4"/>
    <p:sldId id="257" r:id="rId5"/>
    <p:sldId id="260" r:id="rId6"/>
    <p:sldId id="267" r:id="rId7"/>
    <p:sldId id="261" r:id="rId8"/>
    <p:sldId id="258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5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22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9C05D5-E2E6-2D46-B8CF-539A57BA4E2F}" type="datetimeFigureOut">
              <a:rPr lang="en-US" smtClean="0"/>
              <a:pPr/>
              <a:t>3/18/2014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6C56D-9170-6641-BFD8-01DF75EB419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450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CB1A7E-062E-B64E-AACC-FA763D3BB82B}" type="slidenum">
              <a:rPr lang="en-US">
                <a:latin typeface="Arial" charset="0"/>
                <a:ea typeface="ＭＳ Ｐゴシック" charset="-128"/>
                <a:cs typeface="ＭＳ Ｐゴシック" charset="-128"/>
              </a:rPr>
              <a:pPr/>
              <a:t>1</a:t>
            </a:fld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947E80-A875-F94B-BB9D-D7230221B2A0}" type="slidenum">
              <a:rPr lang="en-US">
                <a:latin typeface="Arial" charset="0"/>
                <a:ea typeface="ＭＳ Ｐゴシック" charset="-128"/>
                <a:cs typeface="ＭＳ Ｐゴシック" charset="-128"/>
              </a:rPr>
              <a:pPr/>
              <a:t>19</a:t>
            </a:fld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67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50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061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3364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486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31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2843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29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115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616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0659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53B105-82F3-4D6A-9B64-B10C4AF67879}" type="datetimeFigureOut">
              <a:rPr lang="en-GB" smtClean="0"/>
              <a:pPr/>
              <a:t>18/03/2014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A77EA2-8F07-4E6A-94C2-E7190839F81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89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ffnet.manchester.ac.uk/employment/training/personal-development/academic-staff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cse.unl.edu/~grother/nsefs/03/pubstrats.pdf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ffnet.manchester.ac.uk/employment/training/personal-development/academic-staff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rxiv.org/ftp/arxiv/papers/0908/0908.3177.pd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e.unl.edu/~grother/nsefs/03/pubstrats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971800"/>
            <a:ext cx="8458200" cy="2819400"/>
          </a:xfrm>
        </p:spPr>
        <p:txBody>
          <a:bodyPr>
            <a:normAutofit fontScale="90000"/>
          </a:bodyPr>
          <a:lstStyle/>
          <a:p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sz="5400" b="1" dirty="0" smtClean="0"/>
              <a:t/>
            </a:r>
            <a:br>
              <a:rPr lang="en-US" sz="5400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CPD 3 - Advanced Publishing Skills 1 - How to Get Published and to Continue to Get Published in Leading Academic Journals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US" b="1" dirty="0" smtClean="0">
                <a:solidFill>
                  <a:srgbClr val="000000"/>
                </a:solidFill>
              </a:rPr>
              <a:t/>
            </a:r>
            <a:br>
              <a:rPr lang="en-US" b="1" dirty="0" smtClean="0">
                <a:solidFill>
                  <a:srgbClr val="000000"/>
                </a:solidFill>
              </a:rPr>
            </a:br>
            <a:r>
              <a:rPr lang="en-US" sz="2800" b="1" i="1" dirty="0" smtClean="0">
                <a:solidFill>
                  <a:srgbClr val="000000"/>
                </a:solidFill>
              </a:rPr>
              <a:t/>
            </a:r>
            <a:br>
              <a:rPr lang="en-US" sz="2800" b="1" i="1" dirty="0" smtClean="0">
                <a:solidFill>
                  <a:srgbClr val="000000"/>
                </a:solidFill>
              </a:rPr>
            </a:br>
            <a:r>
              <a:rPr lang="en-US" sz="2800" b="1" i="1" dirty="0" smtClean="0">
                <a:solidFill>
                  <a:srgbClr val="000000"/>
                </a:solidFill>
              </a:rPr>
              <a:t/>
            </a:r>
            <a:br>
              <a:rPr lang="en-US" sz="2800" b="1" i="1" dirty="0" smtClean="0">
                <a:solidFill>
                  <a:srgbClr val="000000"/>
                </a:solidFill>
              </a:rPr>
            </a:br>
            <a:r>
              <a:rPr lang="en-US" sz="2800" b="1" i="1" dirty="0" smtClean="0"/>
              <a:t/>
            </a:r>
            <a:br>
              <a:rPr lang="en-US" sz="2800" b="1" i="1" dirty="0" smtClean="0"/>
            </a:br>
            <a:r>
              <a:rPr lang="en-US" sz="1600" b="1" dirty="0" smtClean="0">
                <a:solidFill>
                  <a:srgbClr val="3366FF"/>
                </a:solidFill>
              </a:rPr>
              <a:t/>
            </a:r>
            <a:br>
              <a:rPr lang="en-US" sz="1600" b="1" dirty="0" smtClean="0">
                <a:solidFill>
                  <a:srgbClr val="3366FF"/>
                </a:solidFill>
              </a:rPr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b="1" dirty="0" smtClean="0">
                <a:solidFill>
                  <a:srgbClr val="3366FF"/>
                </a:solidFill>
              </a:rPr>
              <a:t/>
            </a:r>
            <a:br>
              <a:rPr lang="en-US" b="1" dirty="0" smtClean="0">
                <a:solidFill>
                  <a:srgbClr val="3366FF"/>
                </a:solidFill>
              </a:rPr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Professor </a:t>
            </a:r>
            <a:r>
              <a:rPr lang="en-US" dirty="0" err="1" smtClean="0"/>
              <a:t>Tarani</a:t>
            </a:r>
            <a:r>
              <a:rPr lang="en-US" dirty="0" smtClean="0"/>
              <a:t> </a:t>
            </a:r>
            <a:r>
              <a:rPr lang="en-US" dirty="0" err="1" smtClean="0"/>
              <a:t>Chandola</a:t>
            </a:r>
            <a:r>
              <a:rPr lang="en-US" dirty="0" smtClean="0"/>
              <a:t> with Professor </a:t>
            </a:r>
            <a:r>
              <a:rPr lang="en-US" dirty="0" err="1" smtClean="0"/>
              <a:t>Yanick</a:t>
            </a:r>
            <a:r>
              <a:rPr lang="en-US" dirty="0" smtClean="0"/>
              <a:t> Crow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sz="2000" b="1" dirty="0" smtClean="0">
                <a:solidFill>
                  <a:srgbClr val="000000"/>
                </a:solidFill>
              </a:rPr>
              <a:t/>
            </a:r>
            <a:br>
              <a:rPr lang="en-US" sz="2000" b="1" dirty="0" smtClean="0">
                <a:solidFill>
                  <a:srgbClr val="000000"/>
                </a:solidFill>
              </a:rPr>
            </a:br>
            <a:endParaRPr lang="en-US" sz="2000" i="0" dirty="0" smtClean="0">
              <a:hlinkClick r:id="rId3"/>
            </a:endParaRPr>
          </a:p>
          <a:p>
            <a:pPr eaLnBrk="1" hangingPunct="1"/>
            <a:r>
              <a:rPr lang="en-US" sz="2000" dirty="0" smtClean="0">
                <a:hlinkClick r:id="rId3"/>
              </a:rPr>
              <a:t>http://www.staffnet.manchester.ac.uk/employment/training/personal-development/academic-staff/</a:t>
            </a:r>
            <a:endParaRPr lang="en-US" sz="2000" dirty="0" smtClean="0"/>
          </a:p>
          <a:p>
            <a:pPr eaLnBrk="1" hangingPunct="1"/>
            <a:endParaRPr lang="en-US" sz="2000" dirty="0" smtClean="0"/>
          </a:p>
        </p:txBody>
      </p:sp>
      <p:pic>
        <p:nvPicPr>
          <p:cNvPr id="14340" name="Picture 3" descr="TUOM_4C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3400" y="457200"/>
            <a:ext cx="1504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Evaluation criteria for research papers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Original contribution</a:t>
            </a:r>
          </a:p>
          <a:p>
            <a:r>
              <a:rPr lang="en-GB" dirty="0" smtClean="0"/>
              <a:t>Significant problem</a:t>
            </a:r>
          </a:p>
          <a:p>
            <a:pPr lvl="1"/>
            <a:r>
              <a:rPr lang="en-GB" dirty="0" smtClean="0"/>
              <a:t> here is the solution</a:t>
            </a:r>
          </a:p>
          <a:p>
            <a:r>
              <a:rPr lang="en-GB" dirty="0" smtClean="0"/>
              <a:t>Sound results</a:t>
            </a:r>
          </a:p>
          <a:p>
            <a:pPr lvl="1"/>
            <a:r>
              <a:rPr lang="en-GB" dirty="0" smtClean="0"/>
              <a:t>replicable</a:t>
            </a:r>
          </a:p>
          <a:p>
            <a:r>
              <a:rPr lang="en-GB" dirty="0" smtClean="0"/>
              <a:t>High-quality presentation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72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Originality and Significance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820472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Originality</a:t>
            </a:r>
          </a:p>
          <a:p>
            <a:pPr marL="0" indent="0">
              <a:buNone/>
            </a:pPr>
            <a:r>
              <a:rPr lang="en-GB" dirty="0" smtClean="0"/>
              <a:t>– </a:t>
            </a:r>
            <a:r>
              <a:rPr lang="en-GB" dirty="0"/>
              <a:t>S</a:t>
            </a:r>
            <a:r>
              <a:rPr lang="en-GB" dirty="0" smtClean="0"/>
              <a:t>pecify objectives &amp; contribution carefully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i="1" dirty="0" smtClean="0"/>
              <a:t>abstract, intro, conclusion </a:t>
            </a:r>
          </a:p>
          <a:p>
            <a:pPr marL="0" indent="0">
              <a:buNone/>
            </a:pPr>
            <a:r>
              <a:rPr lang="en-GB" dirty="0" smtClean="0"/>
              <a:t>– Compare with related work carefully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i="1" dirty="0" smtClean="0"/>
              <a:t>paper intro, special section </a:t>
            </a:r>
          </a:p>
          <a:p>
            <a:pPr marL="0" indent="0">
              <a:buNone/>
            </a:pPr>
            <a:r>
              <a:rPr lang="en-GB" dirty="0" smtClean="0"/>
              <a:t>– Implement objectives carefully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i="1" dirty="0" smtClean="0"/>
              <a:t>paper body </a:t>
            </a:r>
          </a:p>
          <a:p>
            <a:pPr marL="0" indent="0">
              <a:buNone/>
            </a:pPr>
            <a:endParaRPr lang="en-GB" i="1" dirty="0" smtClean="0"/>
          </a:p>
          <a:p>
            <a:pPr marL="0" indent="0">
              <a:buNone/>
            </a:pPr>
            <a:r>
              <a:rPr lang="en-GB" b="1" dirty="0" smtClean="0"/>
              <a:t>Significance</a:t>
            </a:r>
          </a:p>
          <a:p>
            <a:pPr marL="0" indent="0">
              <a:buNone/>
            </a:pPr>
            <a:r>
              <a:rPr lang="en-GB" dirty="0" smtClean="0"/>
              <a:t>- Discuss why this problem is significant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i="1" dirty="0" smtClean="0"/>
              <a:t>abstract, introduction, conclusion </a:t>
            </a:r>
          </a:p>
          <a:p>
            <a:pPr marL="0" indent="0">
              <a:buNone/>
            </a:pPr>
            <a:r>
              <a:rPr lang="en-GB" dirty="0" smtClean="0"/>
              <a:t>– Discuss why your result is significant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i="1" dirty="0" smtClean="0"/>
              <a:t>intro, discussion section, conclusion</a:t>
            </a:r>
          </a:p>
          <a:p>
            <a:pPr marL="0" indent="0">
              <a:buNone/>
            </a:pP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76747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Significance of research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- Discuss why this problem is significant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i="1" dirty="0" smtClean="0"/>
              <a:t>abstract, introduction, conclusion </a:t>
            </a:r>
          </a:p>
          <a:p>
            <a:pPr marL="0" indent="0">
              <a:buNone/>
            </a:pPr>
            <a:r>
              <a:rPr lang="en-GB" dirty="0" smtClean="0"/>
              <a:t>– Discuss why your result is significant</a:t>
            </a:r>
          </a:p>
          <a:p>
            <a:pPr marL="0" indent="0">
              <a:buNone/>
            </a:pPr>
            <a:r>
              <a:rPr lang="en-GB" dirty="0" smtClean="0"/>
              <a:t>	</a:t>
            </a:r>
            <a:r>
              <a:rPr lang="en-GB" i="1" dirty="0" smtClean="0"/>
              <a:t>intro, discussion section, conclusion</a:t>
            </a:r>
          </a:p>
        </p:txBody>
      </p:sp>
    </p:spTree>
    <p:extLst>
      <p:ext uri="{BB962C8B-B14F-4D97-AF65-F5344CB8AC3E}">
        <p14:creationId xmlns:p14="http://schemas.microsoft.com/office/powerpoint/2010/main" val="318496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A few typical reviewers’ comments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Tx/>
              <a:buChar char="-"/>
            </a:pPr>
            <a:r>
              <a:rPr lang="en-GB" dirty="0" smtClean="0"/>
              <a:t>“the objectives are unclear”</a:t>
            </a:r>
          </a:p>
          <a:p>
            <a:pPr>
              <a:buFontTx/>
              <a:buChar char="-"/>
            </a:pPr>
            <a:r>
              <a:rPr lang="en-GB" dirty="0" smtClean="0"/>
              <a:t>“too little beef”</a:t>
            </a:r>
          </a:p>
          <a:p>
            <a:pPr>
              <a:buFontTx/>
              <a:buChar char="-"/>
            </a:pPr>
            <a:r>
              <a:rPr lang="en-GB" dirty="0" smtClean="0"/>
              <a:t>“the authors seem to ignore ...”</a:t>
            </a:r>
          </a:p>
          <a:p>
            <a:pPr>
              <a:buFontTx/>
              <a:buChar char="-"/>
            </a:pPr>
            <a:r>
              <a:rPr lang="en-GB" dirty="0" smtClean="0"/>
              <a:t>“... so what?”</a:t>
            </a:r>
          </a:p>
          <a:p>
            <a:pPr>
              <a:buFontTx/>
              <a:buChar char="-"/>
            </a:pPr>
            <a:r>
              <a:rPr lang="en-GB" dirty="0" smtClean="0"/>
              <a:t>“the paper fails to deliver what is promises”</a:t>
            </a:r>
          </a:p>
          <a:p>
            <a:pPr>
              <a:buFontTx/>
              <a:buChar char="-"/>
            </a:pPr>
            <a:r>
              <a:rPr lang="en-GB" dirty="0" smtClean="0"/>
              <a:t>“unsubstantiated claims”</a:t>
            </a:r>
          </a:p>
          <a:p>
            <a:pPr>
              <a:buFontTx/>
              <a:buChar char="-"/>
            </a:pPr>
            <a:r>
              <a:rPr lang="en-GB" dirty="0" smtClean="0"/>
              <a:t>“opinion paper...”</a:t>
            </a:r>
          </a:p>
          <a:p>
            <a:pPr>
              <a:buFontTx/>
              <a:buChar char="-"/>
            </a:pPr>
            <a:r>
              <a:rPr lang="en-GB" dirty="0" smtClean="0"/>
              <a:t>“premature...”</a:t>
            </a:r>
          </a:p>
          <a:p>
            <a:pPr>
              <a:buFontTx/>
              <a:buChar char="-"/>
            </a:pPr>
            <a:r>
              <a:rPr lang="en-GB" dirty="0" smtClean="0"/>
              <a:t>“the paper provides little evidence that the results do</a:t>
            </a:r>
          </a:p>
          <a:p>
            <a:pPr marL="0" indent="0">
              <a:buNone/>
            </a:pPr>
            <a:r>
              <a:rPr lang="en-GB" dirty="0" smtClean="0"/>
              <a:t>apply in real settings”, “</a:t>
            </a:r>
            <a:r>
              <a:rPr lang="en-GB" dirty="0" err="1" smtClean="0"/>
              <a:t>scaleability</a:t>
            </a:r>
            <a:r>
              <a:rPr lang="en-GB" dirty="0" smtClean="0"/>
              <a:t> is questionable”, </a:t>
            </a:r>
            <a:r>
              <a:rPr lang="en-GB" dirty="0" err="1" smtClean="0"/>
              <a:t>etc</a:t>
            </a:r>
            <a:endParaRPr lang="en-GB" dirty="0"/>
          </a:p>
          <a:p>
            <a:pPr>
              <a:buFontTx/>
              <a:buChar char="-"/>
            </a:pPr>
            <a:r>
              <a:rPr lang="en-GB" dirty="0" smtClean="0"/>
              <a:t>“evaluation is weak”</a:t>
            </a:r>
          </a:p>
          <a:p>
            <a:pPr>
              <a:buFontTx/>
              <a:buChar char="-"/>
            </a:pPr>
            <a:r>
              <a:rPr lang="en-GB" dirty="0" smtClean="0"/>
              <a:t>“rambling </a:t>
            </a:r>
            <a:r>
              <a:rPr lang="en-GB" dirty="0" err="1" smtClean="0"/>
              <a:t>discusion</a:t>
            </a:r>
            <a:r>
              <a:rPr lang="en-GB" dirty="0" smtClean="0"/>
              <a:t>...”</a:t>
            </a:r>
          </a:p>
          <a:p>
            <a:pPr>
              <a:buFontTx/>
              <a:buChar char="-"/>
            </a:pPr>
            <a:r>
              <a:rPr lang="en-GB" dirty="0" smtClean="0"/>
              <a:t>[to editor] “boring”, “unexciting”, “substance-free”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1259632" y="6237312"/>
            <a:ext cx="59584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2"/>
              </a:rPr>
              <a:t>http://cse.unl.edu/~grother/nsefs/03/pubstrats.pdf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79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If rejected, take solace…</a:t>
            </a:r>
            <a:endParaRPr lang="en-GB" b="1" dirty="0"/>
          </a:p>
        </p:txBody>
      </p:sp>
      <p:pic>
        <p:nvPicPr>
          <p:cNvPr id="4" name="Picture 4" descr="phd120808s.gi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597" y="1988840"/>
            <a:ext cx="8640961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168371" y="6001655"/>
            <a:ext cx="70567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altLang="en-US" sz="1600" dirty="0" smtClean="0"/>
              <a:t>From: http://www.phdcomics.com/comics/archive.php?comicid=1108</a:t>
            </a:r>
          </a:p>
        </p:txBody>
      </p:sp>
    </p:spTree>
    <p:extLst>
      <p:ext uri="{BB962C8B-B14F-4D97-AF65-F5344CB8AC3E}">
        <p14:creationId xmlns:p14="http://schemas.microsoft.com/office/powerpoint/2010/main" val="263301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Co-authorship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63711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Sole authorship</a:t>
            </a:r>
          </a:p>
          <a:p>
            <a:pPr marL="0" indent="0">
              <a:buNone/>
            </a:pPr>
            <a:r>
              <a:rPr lang="en-GB" dirty="0" smtClean="0"/>
              <a:t>Multiple authors</a:t>
            </a:r>
          </a:p>
          <a:p>
            <a:pPr marL="0" indent="0">
              <a:buNone/>
            </a:pPr>
            <a:r>
              <a:rPr lang="en-GB" dirty="0" smtClean="0"/>
              <a:t>Authorship criteria</a:t>
            </a:r>
          </a:p>
          <a:p>
            <a:pPr marL="0" indent="0">
              <a:buNone/>
            </a:pPr>
            <a:r>
              <a:rPr lang="en-GB" dirty="0" smtClean="0"/>
              <a:t>What is important for the CV?</a:t>
            </a:r>
          </a:p>
          <a:p>
            <a:pPr>
              <a:buFontTx/>
              <a:buChar char="-"/>
            </a:pPr>
            <a:r>
              <a:rPr lang="en-GB" dirty="0" smtClean="0"/>
              <a:t>Fewer sole author papers, vs many co-authored</a:t>
            </a:r>
          </a:p>
          <a:p>
            <a:pPr>
              <a:buFontTx/>
              <a:buChar char="-"/>
            </a:pPr>
            <a:r>
              <a:rPr lang="en-GB" dirty="0" smtClean="0"/>
              <a:t>Fewer 1</a:t>
            </a:r>
            <a:r>
              <a:rPr lang="en-GB" baseline="30000" dirty="0" smtClean="0"/>
              <a:t>st</a:t>
            </a:r>
            <a:r>
              <a:rPr lang="en-GB" dirty="0" smtClean="0"/>
              <a:t> author papers vs many 2</a:t>
            </a:r>
            <a:r>
              <a:rPr lang="en-GB" baseline="30000" dirty="0" smtClean="0"/>
              <a:t>nd</a:t>
            </a:r>
            <a:r>
              <a:rPr lang="en-GB" dirty="0"/>
              <a:t> </a:t>
            </a:r>
            <a:r>
              <a:rPr lang="en-GB" dirty="0" smtClean="0"/>
              <a:t>authored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088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Example: REF criteria- Panel C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70912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Originality:</a:t>
            </a:r>
          </a:p>
          <a:p>
            <a:pPr marL="0" indent="0">
              <a:buNone/>
            </a:pPr>
            <a:r>
              <a:rPr lang="en-GB" dirty="0" smtClean="0"/>
              <a:t>engage </a:t>
            </a:r>
            <a:r>
              <a:rPr lang="en-GB" dirty="0"/>
              <a:t>with new and/or complex problems;</a:t>
            </a:r>
          </a:p>
          <a:p>
            <a:pPr marL="0" indent="0">
              <a:buNone/>
            </a:pPr>
            <a:r>
              <a:rPr lang="en-GB" dirty="0"/>
              <a:t>develop innovative research methods,</a:t>
            </a:r>
          </a:p>
          <a:p>
            <a:pPr marL="0" indent="0">
              <a:buNone/>
            </a:pPr>
            <a:r>
              <a:rPr lang="en-GB" dirty="0"/>
              <a:t>methodologies and analytical techniques;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Provide new </a:t>
            </a:r>
            <a:r>
              <a:rPr lang="en-GB" dirty="0"/>
              <a:t>empirical material;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and/or </a:t>
            </a:r>
            <a:r>
              <a:rPr lang="en-GB" dirty="0"/>
              <a:t>advance theory </a:t>
            </a:r>
            <a:r>
              <a:rPr lang="en-GB" dirty="0" smtClean="0"/>
              <a:t>or the </a:t>
            </a:r>
            <a:r>
              <a:rPr lang="en-GB" dirty="0"/>
              <a:t>analysis of doctrine, policy or </a:t>
            </a:r>
            <a:r>
              <a:rPr lang="en-GB" dirty="0" smtClean="0"/>
              <a:t>practice.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Signiﬁcance: </a:t>
            </a:r>
          </a:p>
          <a:p>
            <a:pPr marL="0" indent="0">
              <a:buNone/>
            </a:pPr>
            <a:r>
              <a:rPr lang="en-GB" dirty="0" smtClean="0"/>
              <a:t>development </a:t>
            </a:r>
            <a:r>
              <a:rPr lang="en-GB" dirty="0"/>
              <a:t>of the intellectual agenda of the </a:t>
            </a:r>
            <a:r>
              <a:rPr lang="en-GB" dirty="0" smtClean="0"/>
              <a:t>ﬁeld;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may </a:t>
            </a:r>
            <a:r>
              <a:rPr lang="en-GB" dirty="0"/>
              <a:t>be theoretical, methodological </a:t>
            </a:r>
            <a:r>
              <a:rPr lang="en-GB" dirty="0" smtClean="0"/>
              <a:t>and/or substantive.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Rigour: </a:t>
            </a:r>
          </a:p>
          <a:p>
            <a:pPr marL="0" indent="0">
              <a:buNone/>
            </a:pPr>
            <a:r>
              <a:rPr lang="en-GB" dirty="0" smtClean="0"/>
              <a:t>intellectual </a:t>
            </a:r>
            <a:r>
              <a:rPr lang="en-GB" dirty="0"/>
              <a:t>precision, robustness </a:t>
            </a:r>
            <a:r>
              <a:rPr lang="en-GB" dirty="0" smtClean="0"/>
              <a:t>and appropriateness </a:t>
            </a:r>
            <a:r>
              <a:rPr lang="en-GB" dirty="0"/>
              <a:t>of the concepts, </a:t>
            </a:r>
            <a:r>
              <a:rPr lang="en-GB" dirty="0" smtClean="0"/>
              <a:t>analyses, theories </a:t>
            </a:r>
            <a:r>
              <a:rPr lang="en-GB" dirty="0"/>
              <a:t>and methodologies </a:t>
            </a:r>
            <a:r>
              <a:rPr lang="en-GB" dirty="0" smtClean="0"/>
              <a:t>deployed.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442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Example: REF </a:t>
            </a:r>
            <a:r>
              <a:rPr lang="en-GB" b="1" dirty="0" err="1" smtClean="0"/>
              <a:t>critieria</a:t>
            </a:r>
            <a:r>
              <a:rPr lang="en-GB" b="1" dirty="0" smtClean="0"/>
              <a:t>- Panel C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/>
              <a:t>F</a:t>
            </a:r>
            <a:r>
              <a:rPr lang="en-GB" dirty="0" smtClean="0"/>
              <a:t>our star (</a:t>
            </a:r>
            <a:r>
              <a:rPr lang="en-GB" dirty="0" smtClean="0">
                <a:solidFill>
                  <a:srgbClr val="FF0000"/>
                </a:solidFill>
              </a:rPr>
              <a:t>three star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r>
              <a:rPr lang="en-GB" dirty="0" smtClean="0"/>
              <a:t>• </a:t>
            </a:r>
            <a:r>
              <a:rPr lang="en-GB" dirty="0"/>
              <a:t>a primary or essential </a:t>
            </a:r>
            <a:r>
              <a:rPr lang="en-GB" dirty="0" smtClean="0"/>
              <a:t>point (</a:t>
            </a:r>
            <a:r>
              <a:rPr lang="en-GB" dirty="0" smtClean="0">
                <a:solidFill>
                  <a:srgbClr val="FF0000"/>
                </a:solidFill>
              </a:rPr>
              <a:t>important</a:t>
            </a:r>
            <a:r>
              <a:rPr lang="en-GB" dirty="0" smtClean="0"/>
              <a:t>) </a:t>
            </a:r>
            <a:r>
              <a:rPr lang="en-GB" dirty="0"/>
              <a:t>of reference in </a:t>
            </a:r>
            <a:r>
              <a:rPr lang="en-GB" dirty="0" smtClean="0"/>
              <a:t>its ﬁeld </a:t>
            </a:r>
            <a:r>
              <a:rPr lang="en-GB" dirty="0"/>
              <a:t>or sub-ﬁeld</a:t>
            </a:r>
          </a:p>
          <a:p>
            <a:pPr marL="0" indent="0">
              <a:buNone/>
            </a:pPr>
            <a:r>
              <a:rPr lang="en-GB" dirty="0"/>
              <a:t>• major </a:t>
            </a:r>
            <a:r>
              <a:rPr lang="en-GB" dirty="0" smtClean="0"/>
              <a:t>(</a:t>
            </a:r>
            <a:r>
              <a:rPr lang="en-GB" dirty="0" smtClean="0">
                <a:solidFill>
                  <a:srgbClr val="FF0000"/>
                </a:solidFill>
              </a:rPr>
              <a:t>important</a:t>
            </a:r>
            <a:r>
              <a:rPr lang="en-GB" dirty="0" smtClean="0"/>
              <a:t>) inﬂuence </a:t>
            </a:r>
            <a:r>
              <a:rPr lang="en-GB" dirty="0"/>
              <a:t>on the intellectual agenda </a:t>
            </a:r>
            <a:r>
              <a:rPr lang="en-GB" dirty="0" smtClean="0"/>
              <a:t>of a </a:t>
            </a:r>
            <a:r>
              <a:rPr lang="en-GB" dirty="0"/>
              <a:t>research theme or ﬁeld</a:t>
            </a:r>
          </a:p>
          <a:p>
            <a:pPr marL="0" indent="0">
              <a:buNone/>
            </a:pPr>
            <a:r>
              <a:rPr lang="en-GB" dirty="0"/>
              <a:t>• application of exceptionally </a:t>
            </a:r>
            <a:r>
              <a:rPr lang="en-GB" dirty="0" smtClean="0"/>
              <a:t>rigorous research (</a:t>
            </a:r>
            <a:r>
              <a:rPr lang="en-GB" dirty="0" smtClean="0">
                <a:solidFill>
                  <a:srgbClr val="FF0000"/>
                </a:solidFill>
              </a:rPr>
              <a:t>robust and appropriate</a:t>
            </a:r>
            <a:r>
              <a:rPr lang="en-GB" dirty="0" smtClean="0"/>
              <a:t>) design </a:t>
            </a:r>
            <a:r>
              <a:rPr lang="en-GB" dirty="0"/>
              <a:t>and techniques </a:t>
            </a:r>
            <a:r>
              <a:rPr lang="en-GB" dirty="0" smtClean="0"/>
              <a:t>of investigation </a:t>
            </a:r>
            <a:r>
              <a:rPr lang="en-GB" dirty="0"/>
              <a:t>and analysis, and the </a:t>
            </a:r>
            <a:r>
              <a:rPr lang="en-GB" dirty="0" smtClean="0"/>
              <a:t>highest standards </a:t>
            </a:r>
            <a:r>
              <a:rPr lang="en-GB" dirty="0"/>
              <a:t>of intellectual precision</a:t>
            </a:r>
          </a:p>
          <a:p>
            <a:pPr marL="0" indent="0">
              <a:buNone/>
            </a:pPr>
            <a:r>
              <a:rPr lang="en-GB" dirty="0"/>
              <a:t>• instantiating an exceptionally </a:t>
            </a:r>
            <a:r>
              <a:rPr lang="en-GB" dirty="0" smtClean="0"/>
              <a:t>signiﬁcant, multi-user (</a:t>
            </a:r>
            <a:r>
              <a:rPr lang="en-GB" dirty="0" smtClean="0">
                <a:solidFill>
                  <a:srgbClr val="FF0000"/>
                </a:solidFill>
              </a:rPr>
              <a:t>widely admired</a:t>
            </a:r>
            <a:r>
              <a:rPr lang="en-GB" dirty="0" smtClean="0"/>
              <a:t>) </a:t>
            </a:r>
            <a:r>
              <a:rPr lang="en-GB" dirty="0"/>
              <a:t>data set or research resource</a:t>
            </a:r>
          </a:p>
        </p:txBody>
      </p:sp>
    </p:spTree>
    <p:extLst>
      <p:ext uri="{BB962C8B-B14F-4D97-AF65-F5344CB8AC3E}">
        <p14:creationId xmlns:p14="http://schemas.microsoft.com/office/powerpoint/2010/main" val="1326944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Top Tips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Coauthoring and sole authoring are both vital</a:t>
            </a:r>
          </a:p>
          <a:p>
            <a:endParaRPr lang="en-US" dirty="0" smtClean="0"/>
          </a:p>
          <a:p>
            <a:r>
              <a:rPr lang="en-US" dirty="0" smtClean="0"/>
              <a:t>Highlight the submission to the editor and the potential wide interest in it. Can do this in advance.</a:t>
            </a:r>
          </a:p>
          <a:p>
            <a:endParaRPr lang="en-US" dirty="0" smtClean="0"/>
          </a:p>
          <a:p>
            <a:r>
              <a:rPr lang="en-US" dirty="0" smtClean="0"/>
              <a:t>Make sure article is set up according to journal requirements.</a:t>
            </a:r>
          </a:p>
          <a:p>
            <a:endParaRPr lang="en-US" dirty="0" smtClean="0"/>
          </a:p>
          <a:p>
            <a:r>
              <a:rPr lang="en-US" dirty="0" smtClean="0"/>
              <a:t>Respond in detail to reviewers comments. Often they lead to an improved article!</a:t>
            </a:r>
          </a:p>
          <a:p>
            <a:endParaRPr lang="en-US" dirty="0" smtClean="0"/>
          </a:p>
          <a:p>
            <a:r>
              <a:rPr lang="en-US" dirty="0" smtClean="0"/>
              <a:t>Work on your citations, using blogs, networks, social media, target policy makers and key stakeholders, make the most of publishing in open access formats.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2819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5400" b="1" smtClean="0"/>
              <a:t/>
            </a:r>
            <a:br>
              <a:rPr lang="en-US" sz="5400" b="1" smtClean="0"/>
            </a:br>
            <a:r>
              <a:rPr lang="en-US" sz="5400" b="1" smtClean="0"/>
              <a:t/>
            </a:r>
            <a:br>
              <a:rPr lang="en-US" sz="5400" b="1" smtClean="0"/>
            </a:br>
            <a:r>
              <a:rPr lang="en-US" sz="5400" b="1" smtClean="0"/>
              <a:t/>
            </a:r>
            <a:br>
              <a:rPr lang="en-US" sz="5400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>   </a:t>
            </a:r>
            <a:r>
              <a:rPr lang="en-US" sz="3200" b="1" smtClean="0"/>
              <a:t>Questions and ideas to share</a:t>
            </a:r>
            <a:r>
              <a:rPr lang="en-US" b="1" smtClean="0"/>
              <a:t/>
            </a:r>
            <a:br>
              <a:rPr lang="en-US" b="1" smtClean="0"/>
            </a:br>
            <a:r>
              <a:rPr lang="en-US" sz="2400" b="1" smtClean="0">
                <a:solidFill>
                  <a:srgbClr val="3366FF"/>
                </a:solidFill>
              </a:rPr>
              <a:t/>
            </a:r>
            <a:br>
              <a:rPr lang="en-US" sz="2400" b="1" smtClean="0">
                <a:solidFill>
                  <a:srgbClr val="3366FF"/>
                </a:solidFill>
              </a:rPr>
            </a:br>
            <a:r>
              <a:rPr lang="en-US" sz="2400" b="1" smtClean="0"/>
              <a:t/>
            </a:r>
            <a:br>
              <a:rPr lang="en-US" sz="2400" b="1" smtClean="0"/>
            </a:br>
            <a:r>
              <a:rPr lang="en-US" b="1" smtClean="0">
                <a:solidFill>
                  <a:srgbClr val="3366FF"/>
                </a:solidFill>
              </a:rPr>
              <a:t/>
            </a:r>
            <a:br>
              <a:rPr lang="en-US" b="1" smtClean="0">
                <a:solidFill>
                  <a:srgbClr val="3366FF"/>
                </a:solidFill>
              </a:rPr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b="1" smtClean="0"/>
              <a:t/>
            </a:r>
            <a:br>
              <a:rPr lang="en-US" b="1" smtClean="0"/>
            </a:br>
            <a:r>
              <a:rPr lang="en-US" sz="2400" smtClean="0"/>
              <a:t/>
            </a:r>
            <a:br>
              <a:rPr lang="en-US" sz="2400" smtClean="0"/>
            </a:br>
            <a:endParaRPr 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886200"/>
            <a:ext cx="8077200" cy="1752600"/>
          </a:xfrm>
        </p:spPr>
        <p:txBody>
          <a:bodyPr/>
          <a:lstStyle/>
          <a:p>
            <a:pPr eaLnBrk="1" hangingPunct="1"/>
            <a:r>
              <a:rPr lang="en-US" sz="2400" smtClean="0">
                <a:hlinkClick r:id="rId3"/>
              </a:rPr>
              <a:t>http://www.staffnet.manchester.ac.uk/employment/training/personal-development/academic-staff/</a:t>
            </a:r>
            <a:endParaRPr lang="en-US" sz="2400" smtClean="0"/>
          </a:p>
          <a:p>
            <a:pPr eaLnBrk="1" hangingPunct="1"/>
            <a:endParaRPr lang="en-US" smtClean="0"/>
          </a:p>
        </p:txBody>
      </p:sp>
      <p:pic>
        <p:nvPicPr>
          <p:cNvPr id="17412" name="Picture 3" descr="TUOM_4CO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9600" y="457200"/>
            <a:ext cx="150495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Challenges?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smtClean="0"/>
              <a:t>Reviewers comments positive but article not accepted</a:t>
            </a:r>
          </a:p>
          <a:p>
            <a:r>
              <a:rPr lang="en-US" i="1" dirty="0" smtClean="0"/>
              <a:t>Long delays in review process and editors decision</a:t>
            </a:r>
          </a:p>
          <a:p>
            <a:r>
              <a:rPr lang="en-US" i="1" dirty="0" smtClean="0"/>
              <a:t>Article not sent out for review</a:t>
            </a:r>
          </a:p>
          <a:p>
            <a:r>
              <a:rPr lang="en-US" i="1" dirty="0" smtClean="0"/>
              <a:t>Reviewers comments don’t seem to reflect content of paper</a:t>
            </a:r>
          </a:p>
          <a:p>
            <a:r>
              <a:rPr lang="en-US" i="1" dirty="0" smtClean="0"/>
              <a:t>Reviewers comments not objective</a:t>
            </a:r>
          </a:p>
          <a:p>
            <a:r>
              <a:rPr lang="en-US" i="1" dirty="0" smtClean="0"/>
              <a:t>Article challenging orthodoxy difficult to publish</a:t>
            </a:r>
          </a:p>
          <a:p>
            <a:r>
              <a:rPr lang="en-US" i="1" dirty="0" smtClean="0"/>
              <a:t>Responded to reviewers comments but article not accepted</a:t>
            </a:r>
          </a:p>
          <a:p>
            <a:r>
              <a:rPr lang="en-US" i="1" dirty="0" smtClean="0"/>
              <a:t>Coauthor delays in working on their section</a:t>
            </a:r>
          </a:p>
          <a:p>
            <a:r>
              <a:rPr lang="en-US" i="1" dirty="0" smtClean="0"/>
              <a:t>Coauthor not contributing</a:t>
            </a:r>
          </a:p>
          <a:p>
            <a:r>
              <a:rPr lang="en-US" i="1" dirty="0" smtClean="0"/>
              <a:t>Article published in top journal but not very positively reviewed in REF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Motivation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Share principles &amp; experience accumulated as ...</a:t>
            </a:r>
          </a:p>
          <a:p>
            <a:pPr marL="0" indent="0">
              <a:buNone/>
            </a:pPr>
            <a:r>
              <a:rPr lang="en-GB" dirty="0" smtClean="0"/>
              <a:t>– researcher</a:t>
            </a:r>
          </a:p>
          <a:p>
            <a:pPr marL="0" indent="0">
              <a:buNone/>
            </a:pPr>
            <a:r>
              <a:rPr lang="en-GB" dirty="0" smtClean="0"/>
              <a:t>– co-editor of a journal</a:t>
            </a:r>
          </a:p>
          <a:p>
            <a:pPr marL="0" indent="0">
              <a:buNone/>
            </a:pPr>
            <a:r>
              <a:rPr lang="en-GB" dirty="0" smtClean="0"/>
              <a:t>– reviewer for many journals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3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Reasons for publishing?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To communicate new findings</a:t>
            </a:r>
          </a:p>
          <a:p>
            <a:pPr marL="0" indent="0">
              <a:buNone/>
            </a:pPr>
            <a:r>
              <a:rPr lang="en-GB" dirty="0" smtClean="0"/>
              <a:t>For recognition</a:t>
            </a:r>
          </a:p>
          <a:p>
            <a:pPr marL="0" indent="0">
              <a:buNone/>
            </a:pPr>
            <a:r>
              <a:rPr lang="en-GB" dirty="0" smtClean="0"/>
              <a:t>To get useful feedback from peers</a:t>
            </a:r>
          </a:p>
          <a:p>
            <a:pPr marL="0" indent="0">
              <a:buNone/>
            </a:pPr>
            <a:r>
              <a:rPr lang="en-GB" dirty="0" smtClean="0"/>
              <a:t>For your CV</a:t>
            </a:r>
          </a:p>
          <a:p>
            <a:pPr marL="0" indent="0">
              <a:buNone/>
            </a:pPr>
            <a:r>
              <a:rPr lang="en-GB" dirty="0" smtClean="0"/>
              <a:t>Protect intellectual property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440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Where to publish?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“top” journals</a:t>
            </a:r>
          </a:p>
          <a:p>
            <a:r>
              <a:rPr lang="en-GB" dirty="0" smtClean="0"/>
              <a:t>ID alternative journals if rejected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“Papers in a high impact-factor journal receive on average about twice as many citations as the ‘same’ paper in a lower impact-factor journal”</a:t>
            </a:r>
          </a:p>
          <a:p>
            <a:pPr marL="0" indent="0">
              <a:buNone/>
            </a:pPr>
            <a:r>
              <a:rPr lang="en-GB" sz="2800" dirty="0" smtClean="0">
                <a:hlinkClick r:id="rId2"/>
              </a:rPr>
              <a:t>http://arxiv.org/ftp/arxiv/papers/0908/0908.3177.pdf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25081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High Impact Factor Journals Criteria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Short</a:t>
            </a:r>
          </a:p>
          <a:p>
            <a:r>
              <a:rPr lang="en-GB" dirty="0" smtClean="0"/>
              <a:t>Innovative </a:t>
            </a:r>
          </a:p>
          <a:p>
            <a:r>
              <a:rPr lang="en-GB" dirty="0" smtClean="0"/>
              <a:t>Also interesting for not specialized colleagues</a:t>
            </a:r>
          </a:p>
          <a:p>
            <a:r>
              <a:rPr lang="en-GB" dirty="0" smtClean="0"/>
              <a:t>Provides strong evidence for its conclusions </a:t>
            </a:r>
          </a:p>
          <a:p>
            <a:r>
              <a:rPr lang="en-GB" dirty="0" smtClean="0"/>
              <a:t>Novel</a:t>
            </a:r>
          </a:p>
          <a:p>
            <a:r>
              <a:rPr lang="en-GB" dirty="0" smtClean="0"/>
              <a:t>Of extreme importance to scientists in the specific field</a:t>
            </a:r>
          </a:p>
          <a:p>
            <a:r>
              <a:rPr lang="en-GB" dirty="0" smtClean="0"/>
              <a:t>Ideally, interesting to researchers in other related disciplines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i="1" dirty="0" smtClean="0"/>
              <a:t>from: Nature Editorial Policies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776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Short vs Long papers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70912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 smtClean="0"/>
              <a:t>Long, authoritative publications=  depth of knowledge</a:t>
            </a:r>
          </a:p>
          <a:p>
            <a:pPr marL="0" indent="0">
              <a:buNone/>
            </a:pPr>
            <a:r>
              <a:rPr lang="en-GB" dirty="0" smtClean="0"/>
              <a:t>However, long publications=  delays by you, editors and reviewers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The number of papers in your CV is important</a:t>
            </a:r>
          </a:p>
          <a:p>
            <a:pPr marL="0" indent="0">
              <a:buNone/>
            </a:pPr>
            <a:r>
              <a:rPr lang="en-GB" dirty="0" smtClean="0"/>
              <a:t>Short papers in good journals are better than a 3 year old draft of an unpublished manuscript</a:t>
            </a:r>
          </a:p>
          <a:p>
            <a:pPr marL="0" indent="0">
              <a:buNone/>
            </a:pPr>
            <a:r>
              <a:rPr lang="en-GB" dirty="0" smtClean="0"/>
              <a:t>Short papers are often simpler to revise.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Reviews and synthesis papers are among the most highly cited</a:t>
            </a:r>
          </a:p>
          <a:p>
            <a:pPr marL="0" indent="0">
              <a:buNone/>
            </a:pPr>
            <a:r>
              <a:rPr lang="en-GB" dirty="0" smtClean="0"/>
              <a:t>However,  </a:t>
            </a:r>
            <a:r>
              <a:rPr lang="en-GB" dirty="0"/>
              <a:t>t</a:t>
            </a:r>
            <a:r>
              <a:rPr lang="en-GB" dirty="0" smtClean="0"/>
              <a:t>hey are time-consuming and sometimes not REF returnable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84841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087" y="332656"/>
            <a:ext cx="7642225" cy="5757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78000" y="6266147"/>
            <a:ext cx="58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hlinkClick r:id="rId3"/>
              </a:rPr>
              <a:t>http://cse.unl.edu/~grother/nsefs/03/pubstrats.pdf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798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Golden rules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Char char="-"/>
            </a:pPr>
            <a:r>
              <a:rPr lang="en-GB" dirty="0" smtClean="0"/>
              <a:t>Target audience</a:t>
            </a:r>
          </a:p>
          <a:p>
            <a:pPr>
              <a:buFontTx/>
              <a:buChar char="-"/>
            </a:pPr>
            <a:r>
              <a:rPr lang="en-GB" dirty="0" smtClean="0"/>
              <a:t>Clear message</a:t>
            </a:r>
          </a:p>
          <a:p>
            <a:pPr>
              <a:buFontTx/>
              <a:buChar char="-"/>
            </a:pPr>
            <a:r>
              <a:rPr lang="en-GB" dirty="0" smtClean="0"/>
              <a:t>Broader context</a:t>
            </a:r>
          </a:p>
          <a:p>
            <a:pPr>
              <a:buFontTx/>
              <a:buChar char="-"/>
            </a:pPr>
            <a:r>
              <a:rPr lang="en-GB" dirty="0" smtClean="0"/>
              <a:t>Explicit innovation</a:t>
            </a:r>
          </a:p>
          <a:p>
            <a:pPr>
              <a:buFontTx/>
              <a:buChar char="-"/>
            </a:pPr>
            <a:r>
              <a:rPr lang="en-GB" dirty="0" smtClean="0"/>
              <a:t>Well structured</a:t>
            </a:r>
          </a:p>
          <a:p>
            <a:pPr>
              <a:buFontTx/>
              <a:buChar char="-"/>
            </a:pPr>
            <a:r>
              <a:rPr lang="en-GB" dirty="0" smtClean="0"/>
              <a:t>Focused and logical reasoning</a:t>
            </a:r>
          </a:p>
          <a:p>
            <a:pPr>
              <a:buFontTx/>
              <a:buChar char="-"/>
            </a:pPr>
            <a:r>
              <a:rPr lang="en-GB" dirty="0" smtClean="0"/>
              <a:t>Well referenced</a:t>
            </a:r>
          </a:p>
          <a:p>
            <a:pPr>
              <a:buFontTx/>
              <a:buChar char="-"/>
            </a:pPr>
            <a:r>
              <a:rPr lang="en-GB" dirty="0" smtClean="0"/>
              <a:t>Clear Figures and Tables</a:t>
            </a:r>
          </a:p>
          <a:p>
            <a:pPr>
              <a:buFontTx/>
              <a:buChar char="-"/>
            </a:pPr>
            <a:r>
              <a:rPr lang="en-GB" dirty="0" smtClean="0"/>
              <a:t>Clear Legends</a:t>
            </a:r>
          </a:p>
        </p:txBody>
      </p:sp>
    </p:spTree>
    <p:extLst>
      <p:ext uri="{BB962C8B-B14F-4D97-AF65-F5344CB8AC3E}">
        <p14:creationId xmlns:p14="http://schemas.microsoft.com/office/powerpoint/2010/main" val="66026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749</Words>
  <Application>Microsoft Office PowerPoint</Application>
  <PresentationFormat>On-screen Show (4:3)</PresentationFormat>
  <Paragraphs>151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      CPD 3 - Advanced Publishing Skills 1 - How to Get Published and to Continue to Get Published in Leading Academic Journals             </vt:lpstr>
      <vt:lpstr>Challenges?</vt:lpstr>
      <vt:lpstr>Motivation</vt:lpstr>
      <vt:lpstr>Reasons for publishing?</vt:lpstr>
      <vt:lpstr>Where to publish?</vt:lpstr>
      <vt:lpstr>High Impact Factor Journals Criteria</vt:lpstr>
      <vt:lpstr>Short vs Long papers</vt:lpstr>
      <vt:lpstr>PowerPoint Presentation</vt:lpstr>
      <vt:lpstr>Golden rules</vt:lpstr>
      <vt:lpstr>Evaluation criteria for research papers </vt:lpstr>
      <vt:lpstr>Originality and Significance</vt:lpstr>
      <vt:lpstr>Significance of research</vt:lpstr>
      <vt:lpstr>A few typical reviewers’ comments</vt:lpstr>
      <vt:lpstr>If rejected, take solace…</vt:lpstr>
      <vt:lpstr>Co-authorship</vt:lpstr>
      <vt:lpstr>Example: REF criteria- Panel C</vt:lpstr>
      <vt:lpstr>Example: REF critieria- Panel C</vt:lpstr>
      <vt:lpstr>Top Tips</vt:lpstr>
      <vt:lpstr>         Questions and ideas to share        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Get Published and to Continue to Get Published in Leading Academic Journals</dc:title>
  <dc:creator>Tarani Chandola</dc:creator>
  <cp:lastModifiedBy>Thomas Mccunnie</cp:lastModifiedBy>
  <cp:revision>15</cp:revision>
  <dcterms:created xsi:type="dcterms:W3CDTF">2014-03-14T10:18:00Z</dcterms:created>
  <dcterms:modified xsi:type="dcterms:W3CDTF">2014-03-18T14:00:22Z</dcterms:modified>
</cp:coreProperties>
</file>