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80" r:id="rId3"/>
    <p:sldId id="292" r:id="rId4"/>
    <p:sldId id="291" r:id="rId5"/>
    <p:sldId id="290" r:id="rId6"/>
    <p:sldId id="289" r:id="rId7"/>
    <p:sldId id="281" r:id="rId8"/>
    <p:sldId id="278" r:id="rId9"/>
    <p:sldId id="286" r:id="rId10"/>
    <p:sldId id="287" r:id="rId11"/>
    <p:sldId id="288" r:id="rId12"/>
    <p:sldId id="268"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52" autoAdjust="0"/>
  </p:normalViewPr>
  <p:slideViewPr>
    <p:cSldViewPr>
      <p:cViewPr varScale="1">
        <p:scale>
          <a:sx n="50" d="100"/>
          <a:sy n="50" d="100"/>
        </p:scale>
        <p:origin x="1998" y="54"/>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6A3F2-5D8B-44D4-B507-84F63A0150EE}" type="datetimeFigureOut">
              <a:rPr lang="en-GB" smtClean="0"/>
              <a:t>23/09/2020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8ACC4-A62A-470A-BAEF-8B58684766A2}" type="slidenum">
              <a:rPr lang="en-GB" smtClean="0"/>
              <a:t>‹#›</a:t>
            </a:fld>
            <a:endParaRPr lang="en-GB"/>
          </a:p>
        </p:txBody>
      </p:sp>
    </p:spTree>
    <p:extLst>
      <p:ext uri="{BB962C8B-B14F-4D97-AF65-F5344CB8AC3E}">
        <p14:creationId xmlns:p14="http://schemas.microsoft.com/office/powerpoint/2010/main" val="40436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a:t>
            </a:r>
            <a:r>
              <a:rPr lang="en-GB" baseline="0" dirty="0"/>
              <a:t> The University of Manchester. This presentation will introduce you to the Academic Advising scheme at Alliance Manchester Business School.</a:t>
            </a: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1</a:t>
            </a:fld>
            <a:endParaRPr lang="en-GB" dirty="0"/>
          </a:p>
        </p:txBody>
      </p:sp>
    </p:spTree>
    <p:extLst>
      <p:ext uri="{BB962C8B-B14F-4D97-AF65-F5344CB8AC3E}">
        <p14:creationId xmlns:p14="http://schemas.microsoft.com/office/powerpoint/2010/main" val="228146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A5A5A"/>
                </a:solidFill>
              </a:rPr>
              <a:t>During</a:t>
            </a:r>
            <a:r>
              <a:rPr lang="en-GB" sz="1200" baseline="0" dirty="0">
                <a:solidFill>
                  <a:srgbClr val="5A5A5A"/>
                </a:solidFill>
              </a:rPr>
              <a:t> your second and final </a:t>
            </a:r>
            <a:r>
              <a:rPr lang="en-GB" sz="1200" dirty="0">
                <a:solidFill>
                  <a:srgbClr val="5A5A5A"/>
                </a:solidFill>
              </a:rPr>
              <a:t>year, you will meet your Academic Advisor in a one to one</a:t>
            </a:r>
            <a:r>
              <a:rPr lang="en-GB" sz="1200" baseline="0" dirty="0">
                <a:solidFill>
                  <a:srgbClr val="5A5A5A"/>
                </a:solidFill>
              </a:rPr>
              <a:t> meeting </a:t>
            </a:r>
            <a:r>
              <a:rPr lang="en-GB" sz="1200" dirty="0">
                <a:solidFill>
                  <a:srgbClr val="5A5A5A"/>
                </a:solidFill>
              </a:rPr>
              <a:t>at least once each semester. Your</a:t>
            </a:r>
            <a:r>
              <a:rPr lang="en-GB" sz="1200" baseline="0" dirty="0">
                <a:solidFill>
                  <a:srgbClr val="5A5A5A"/>
                </a:solidFill>
              </a:rPr>
              <a:t> Academic Advisor will also email you at certain points in the year and you can let them know if there is anything you would like to discuss. </a:t>
            </a:r>
            <a:endParaRPr lang="en-GB" sz="1200" dirty="0">
              <a:solidFill>
                <a:srgbClr val="5A5A5A"/>
              </a:solidFill>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10</a:t>
            </a:fld>
            <a:endParaRPr lang="en-GB" dirty="0"/>
          </a:p>
        </p:txBody>
      </p:sp>
    </p:spTree>
    <p:extLst>
      <p:ext uri="{BB962C8B-B14F-4D97-AF65-F5344CB8AC3E}">
        <p14:creationId xmlns:p14="http://schemas.microsoft.com/office/powerpoint/2010/main" val="270441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A5A5A"/>
                </a:solidFill>
              </a:rPr>
              <a:t>You can check the name of your Academic Advisor via the Student System. Log into the student</a:t>
            </a:r>
            <a:r>
              <a:rPr lang="en-GB" sz="1200" baseline="0" dirty="0">
                <a:solidFill>
                  <a:srgbClr val="5A5A5A"/>
                </a:solidFill>
              </a:rPr>
              <a:t> system and click on ‘Student Centre’</a:t>
            </a:r>
            <a:r>
              <a:rPr lang="en-GB" sz="1200" dirty="0">
                <a:solidFill>
                  <a:srgbClr val="5A5A5A"/>
                </a:solidFill>
              </a:rPr>
              <a:t>.</a:t>
            </a:r>
            <a:r>
              <a:rPr lang="en-GB" sz="1200" baseline="0" dirty="0">
                <a:solidFill>
                  <a:srgbClr val="5A5A5A"/>
                </a:solidFill>
              </a:rPr>
              <a:t> </a:t>
            </a:r>
            <a:r>
              <a:rPr lang="en-GB" sz="1200" dirty="0">
                <a:solidFill>
                  <a:srgbClr val="5A5A5A"/>
                </a:solidFill>
              </a:rPr>
              <a:t>Your Academic Advisor’s name will be shown under the ‘Advisor’ heading. You can also email them by clicking on their name.</a:t>
            </a:r>
          </a:p>
        </p:txBody>
      </p:sp>
      <p:sp>
        <p:nvSpPr>
          <p:cNvPr id="4" name="Slide Number Placeholder 3"/>
          <p:cNvSpPr>
            <a:spLocks noGrp="1"/>
          </p:cNvSpPr>
          <p:nvPr>
            <p:ph type="sldNum" sz="quarter" idx="10"/>
          </p:nvPr>
        </p:nvSpPr>
        <p:spPr/>
        <p:txBody>
          <a:bodyPr/>
          <a:lstStyle/>
          <a:p>
            <a:fld id="{3EE8D4E6-F64F-4999-AC2A-A008E685C045}" type="slidenum">
              <a:rPr lang="en-GB" smtClean="0"/>
              <a:pPr/>
              <a:t>11</a:t>
            </a:fld>
            <a:endParaRPr lang="en-GB" dirty="0"/>
          </a:p>
        </p:txBody>
      </p:sp>
    </p:spTree>
    <p:extLst>
      <p:ext uri="{BB962C8B-B14F-4D97-AF65-F5344CB8AC3E}">
        <p14:creationId xmlns:p14="http://schemas.microsoft.com/office/powerpoint/2010/main" val="9762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and we hope you have</a:t>
            </a:r>
            <a:r>
              <a:rPr lang="en-GB" baseline="0" dirty="0"/>
              <a:t> a great time whilst you are studying here.</a:t>
            </a:r>
          </a:p>
        </p:txBody>
      </p:sp>
      <p:sp>
        <p:nvSpPr>
          <p:cNvPr id="4" name="Slide Number Placeholder 3"/>
          <p:cNvSpPr>
            <a:spLocks noGrp="1"/>
          </p:cNvSpPr>
          <p:nvPr>
            <p:ph type="sldNum" sz="quarter" idx="10"/>
          </p:nvPr>
        </p:nvSpPr>
        <p:spPr/>
        <p:txBody>
          <a:bodyPr/>
          <a:lstStyle/>
          <a:p>
            <a:fld id="{3EE8D4E6-F64F-4999-AC2A-A008E685C045}" type="slidenum">
              <a:rPr lang="en-GB" smtClean="0"/>
              <a:pPr/>
              <a:t>12</a:t>
            </a:fld>
            <a:endParaRPr lang="en-GB" dirty="0"/>
          </a:p>
        </p:txBody>
      </p:sp>
    </p:spTree>
    <p:extLst>
      <p:ext uri="{BB962C8B-B14F-4D97-AF65-F5344CB8AC3E}">
        <p14:creationId xmlns:p14="http://schemas.microsoft.com/office/powerpoint/2010/main" val="20464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a:solidFill>
                <a:srgbClr val="5A5A5A"/>
              </a:solidFill>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13</a:t>
            </a:fld>
            <a:endParaRPr lang="en-GB" dirty="0"/>
          </a:p>
        </p:txBody>
      </p:sp>
    </p:spTree>
    <p:extLst>
      <p:ext uri="{BB962C8B-B14F-4D97-AF65-F5344CB8AC3E}">
        <p14:creationId xmlns:p14="http://schemas.microsoft.com/office/powerpoint/2010/main" val="4135471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a:solidFill>
                <a:srgbClr val="5A5A5A"/>
              </a:solidFill>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14</a:t>
            </a:fld>
            <a:endParaRPr lang="en-GB" dirty="0"/>
          </a:p>
        </p:txBody>
      </p:sp>
    </p:spTree>
    <p:extLst>
      <p:ext uri="{BB962C8B-B14F-4D97-AF65-F5344CB8AC3E}">
        <p14:creationId xmlns:p14="http://schemas.microsoft.com/office/powerpoint/2010/main" val="328525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A5A5A"/>
                </a:solidFill>
              </a:rPr>
              <a:t>Every student is assigned a named Academic Advisor. Wherever</a:t>
            </a:r>
            <a:r>
              <a:rPr lang="en-GB" sz="1200" baseline="0" dirty="0">
                <a:solidFill>
                  <a:srgbClr val="5A5A5A"/>
                </a:solidFill>
              </a:rPr>
              <a:t> possible, the same Academic Advisor will remain assigned to you for </a:t>
            </a:r>
            <a:r>
              <a:rPr lang="en-GB" sz="1200" dirty="0">
                <a:solidFill>
                  <a:srgbClr val="5A5A5A"/>
                </a:solidFill>
              </a:rPr>
              <a:t>the duration of your programme of study.</a:t>
            </a:r>
          </a:p>
        </p:txBody>
      </p:sp>
      <p:sp>
        <p:nvSpPr>
          <p:cNvPr id="4" name="Slide Number Placeholder 3"/>
          <p:cNvSpPr>
            <a:spLocks noGrp="1"/>
          </p:cNvSpPr>
          <p:nvPr>
            <p:ph type="sldNum" sz="quarter" idx="10"/>
          </p:nvPr>
        </p:nvSpPr>
        <p:spPr/>
        <p:txBody>
          <a:bodyPr/>
          <a:lstStyle/>
          <a:p>
            <a:fld id="{3EE8D4E6-F64F-4999-AC2A-A008E685C045}" type="slidenum">
              <a:rPr lang="en-GB" smtClean="0"/>
              <a:pPr/>
              <a:t>2</a:t>
            </a:fld>
            <a:endParaRPr lang="en-GB" dirty="0"/>
          </a:p>
        </p:txBody>
      </p:sp>
    </p:spTree>
    <p:extLst>
      <p:ext uri="{BB962C8B-B14F-4D97-AF65-F5344CB8AC3E}">
        <p14:creationId xmlns:p14="http://schemas.microsoft.com/office/powerpoint/2010/main" val="52273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baseline="0" dirty="0"/>
              <a:t>Your Academic Advisor is a member of academic staff from AMBS. They are an important part of your support network and will</a:t>
            </a:r>
            <a:r>
              <a:rPr lang="en-GB" sz="1200" dirty="0">
                <a:solidFill>
                  <a:srgbClr val="5A5A5A"/>
                </a:solidFill>
              </a:rPr>
              <a:t> provide you with </a:t>
            </a:r>
            <a:r>
              <a:rPr lang="en-GB" sz="1200" baseline="0" dirty="0">
                <a:solidFill>
                  <a:srgbClr val="5A5A5A"/>
                </a:solidFill>
              </a:rPr>
              <a:t>guidance on academic matters</a:t>
            </a:r>
            <a:r>
              <a:rPr lang="en-GB" sz="1200" dirty="0">
                <a:solidFill>
                  <a:srgbClr val="5A5A5A"/>
                </a:solidFill>
              </a:rPr>
              <a:t>.</a:t>
            </a:r>
          </a:p>
        </p:txBody>
      </p:sp>
      <p:sp>
        <p:nvSpPr>
          <p:cNvPr id="4" name="Slide Number Placeholder 3"/>
          <p:cNvSpPr>
            <a:spLocks noGrp="1"/>
          </p:cNvSpPr>
          <p:nvPr>
            <p:ph type="sldNum" sz="quarter" idx="10"/>
          </p:nvPr>
        </p:nvSpPr>
        <p:spPr/>
        <p:txBody>
          <a:bodyPr/>
          <a:lstStyle/>
          <a:p>
            <a:fld id="{3EE8D4E6-F64F-4999-AC2A-A008E685C045}" type="slidenum">
              <a:rPr lang="en-GB" smtClean="0"/>
              <a:pPr/>
              <a:t>3</a:t>
            </a:fld>
            <a:endParaRPr lang="en-GB" dirty="0"/>
          </a:p>
        </p:txBody>
      </p:sp>
    </p:spTree>
    <p:extLst>
      <p:ext uri="{BB962C8B-B14F-4D97-AF65-F5344CB8AC3E}">
        <p14:creationId xmlns:p14="http://schemas.microsoft.com/office/powerpoint/2010/main" val="80775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Looking after your wellbeing can help you to reach your full potential in your studies. We would encourage you to discuss your wellbeing with your Academic Advisor and explore the range of services and activities offered at the University to support your wellbeing.</a:t>
            </a:r>
          </a:p>
        </p:txBody>
      </p:sp>
      <p:sp>
        <p:nvSpPr>
          <p:cNvPr id="4" name="Slide Number Placeholder 3"/>
          <p:cNvSpPr>
            <a:spLocks noGrp="1"/>
          </p:cNvSpPr>
          <p:nvPr>
            <p:ph type="sldNum" sz="quarter" idx="10"/>
          </p:nvPr>
        </p:nvSpPr>
        <p:spPr/>
        <p:txBody>
          <a:bodyPr/>
          <a:lstStyle/>
          <a:p>
            <a:fld id="{3EE8D4E6-F64F-4999-AC2A-A008E685C045}" type="slidenum">
              <a:rPr lang="en-GB" smtClean="0"/>
              <a:pPr/>
              <a:t>4</a:t>
            </a:fld>
            <a:endParaRPr lang="en-GB" dirty="0"/>
          </a:p>
        </p:txBody>
      </p:sp>
    </p:spTree>
    <p:extLst>
      <p:ext uri="{BB962C8B-B14F-4D97-AF65-F5344CB8AC3E}">
        <p14:creationId xmlns:p14="http://schemas.microsoft.com/office/powerpoint/2010/main" val="414145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You may want to join a society or get involved in volunteering. Many students also benefit from</a:t>
            </a:r>
            <a:r>
              <a:rPr lang="en-GB" baseline="0" dirty="0"/>
              <a:t> s</a:t>
            </a:r>
            <a:r>
              <a:rPr lang="en-GB" dirty="0"/>
              <a:t>peaking to the Counselling Service or registering with the Disability Advisory and Support Service. Your</a:t>
            </a:r>
            <a:r>
              <a:rPr lang="en-GB" baseline="0" dirty="0"/>
              <a:t> Academic Advisor can direct you to these and other services.</a:t>
            </a:r>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5</a:t>
            </a:fld>
            <a:endParaRPr lang="en-GB" dirty="0"/>
          </a:p>
        </p:txBody>
      </p:sp>
    </p:spTree>
    <p:extLst>
      <p:ext uri="{BB962C8B-B14F-4D97-AF65-F5344CB8AC3E}">
        <p14:creationId xmlns:p14="http://schemas.microsoft.com/office/powerpoint/2010/main" val="256490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If you are feeling worried about something, it might help to speak to your Academic Advisor. Please let them know if there are any personal issues or health issues that are affecting your studies, your attendance, or any of your assessments. They will discuss the issues with you and they might also refer you to the Student Support and Guidance Team for further advice. </a:t>
            </a:r>
          </a:p>
        </p:txBody>
      </p:sp>
      <p:sp>
        <p:nvSpPr>
          <p:cNvPr id="4" name="Slide Number Placeholder 3"/>
          <p:cNvSpPr>
            <a:spLocks noGrp="1"/>
          </p:cNvSpPr>
          <p:nvPr>
            <p:ph type="sldNum" sz="quarter" idx="10"/>
          </p:nvPr>
        </p:nvSpPr>
        <p:spPr/>
        <p:txBody>
          <a:bodyPr/>
          <a:lstStyle/>
          <a:p>
            <a:fld id="{3EE8D4E6-F64F-4999-AC2A-A008E685C045}" type="slidenum">
              <a:rPr lang="en-GB" smtClean="0"/>
              <a:pPr/>
              <a:t>6</a:t>
            </a:fld>
            <a:endParaRPr lang="en-GB" dirty="0"/>
          </a:p>
        </p:txBody>
      </p:sp>
    </p:spTree>
    <p:extLst>
      <p:ext uri="{BB962C8B-B14F-4D97-AF65-F5344CB8AC3E}">
        <p14:creationId xmlns:p14="http://schemas.microsoft.com/office/powerpoint/2010/main" val="289112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When you receive exam results and feedback on coursework assignments, your Academic Advisor can discuss these with you, they might encourage you to take up support from the University Library or University Language Centre to help you make improvements in your academic work. </a:t>
            </a:r>
          </a:p>
        </p:txBody>
      </p:sp>
      <p:sp>
        <p:nvSpPr>
          <p:cNvPr id="4" name="Slide Number Placeholder 3"/>
          <p:cNvSpPr>
            <a:spLocks noGrp="1"/>
          </p:cNvSpPr>
          <p:nvPr>
            <p:ph type="sldNum" sz="quarter" idx="10"/>
          </p:nvPr>
        </p:nvSpPr>
        <p:spPr/>
        <p:txBody>
          <a:bodyPr/>
          <a:lstStyle/>
          <a:p>
            <a:fld id="{3EE8D4E6-F64F-4999-AC2A-A008E685C045}" type="slidenum">
              <a:rPr lang="en-GB" smtClean="0"/>
              <a:pPr/>
              <a:t>7</a:t>
            </a:fld>
            <a:endParaRPr lang="en-GB" dirty="0"/>
          </a:p>
        </p:txBody>
      </p:sp>
    </p:spTree>
    <p:extLst>
      <p:ext uri="{BB962C8B-B14F-4D97-AF65-F5344CB8AC3E}">
        <p14:creationId xmlns:p14="http://schemas.microsoft.com/office/powerpoint/2010/main" val="412030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Support from your Academic Advisor will also include discussions about your professional development and career goals. Your Academic Advisor will encourage you to engage with the University Careers Service. You can also ask your advisor to write an academic reference for you.</a:t>
            </a:r>
          </a:p>
        </p:txBody>
      </p:sp>
      <p:sp>
        <p:nvSpPr>
          <p:cNvPr id="4" name="Slide Number Placeholder 3"/>
          <p:cNvSpPr>
            <a:spLocks noGrp="1"/>
          </p:cNvSpPr>
          <p:nvPr>
            <p:ph type="sldNum" sz="quarter" idx="10"/>
          </p:nvPr>
        </p:nvSpPr>
        <p:spPr/>
        <p:txBody>
          <a:bodyPr/>
          <a:lstStyle/>
          <a:p>
            <a:fld id="{3EE8D4E6-F64F-4999-AC2A-A008E685C045}" type="slidenum">
              <a:rPr lang="en-GB" smtClean="0"/>
              <a:pPr/>
              <a:t>8</a:t>
            </a:fld>
            <a:endParaRPr lang="en-GB" dirty="0"/>
          </a:p>
        </p:txBody>
      </p:sp>
    </p:spTree>
    <p:extLst>
      <p:ext uri="{BB962C8B-B14F-4D97-AF65-F5344CB8AC3E}">
        <p14:creationId xmlns:p14="http://schemas.microsoft.com/office/powerpoint/2010/main" val="304607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A5A5A"/>
                </a:solidFill>
              </a:rPr>
              <a:t>Throughout your first year you will meet your Academic Advisor in regular seminars.</a:t>
            </a:r>
            <a:r>
              <a:rPr lang="en-GB" sz="1200" baseline="0" dirty="0">
                <a:solidFill>
                  <a:srgbClr val="5A5A5A"/>
                </a:solidFill>
              </a:rPr>
              <a:t> The seminars will be in one of three course units; BMAN10780, BMAN10760 or BMAN11030, depending on your programme of study. </a:t>
            </a:r>
            <a:r>
              <a:rPr lang="en-GB" sz="1200" dirty="0">
                <a:solidFill>
                  <a:srgbClr val="5A5A5A"/>
                </a:solidFill>
              </a:rPr>
              <a:t>Please check your timetable on ‘My Manchester’ for your </a:t>
            </a:r>
            <a:r>
              <a:rPr lang="en-GB" sz="1200" baseline="0" dirty="0">
                <a:solidFill>
                  <a:srgbClr val="5A5A5A"/>
                </a:solidFill>
              </a:rPr>
              <a:t>seminar details. </a:t>
            </a:r>
            <a:r>
              <a:rPr lang="en-GB" sz="1200" dirty="0">
                <a:solidFill>
                  <a:srgbClr val="5A5A5A"/>
                </a:solidFill>
              </a:rPr>
              <a:t>You will also have a one to one meeting with your advisor once each semester.</a:t>
            </a:r>
            <a:r>
              <a:rPr lang="en-GB" sz="1200" baseline="0" dirty="0">
                <a:solidFill>
                  <a:srgbClr val="5A5A5A"/>
                </a:solidFill>
              </a:rPr>
              <a:t> Your advisor will arrange this with you individually. It is likely that your one to one meeting will be online.</a:t>
            </a:r>
            <a:endParaRPr lang="en-GB" sz="1200" dirty="0">
              <a:solidFill>
                <a:srgbClr val="5A5A5A"/>
              </a:solidFill>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9</a:t>
            </a:fld>
            <a:endParaRPr lang="en-GB" dirty="0"/>
          </a:p>
        </p:txBody>
      </p:sp>
    </p:spTree>
    <p:extLst>
      <p:ext uri="{BB962C8B-B14F-4D97-AF65-F5344CB8AC3E}">
        <p14:creationId xmlns:p14="http://schemas.microsoft.com/office/powerpoint/2010/main" val="112396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F0383A-7484-4826-ABBB-E3E6D2D89C8B}"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82524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F0383A-7484-4826-ABBB-E3E6D2D89C8B}"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101685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F0383A-7484-4826-ABBB-E3E6D2D89C8B}"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237291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F0383A-7484-4826-ABBB-E3E6D2D89C8B}"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381712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0383A-7484-4826-ABBB-E3E6D2D89C8B}"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87147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DF0383A-7484-4826-ABBB-E3E6D2D89C8B}"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264160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F0383A-7484-4826-ABBB-E3E6D2D89C8B}" type="datetimeFigureOut">
              <a:rPr lang="en-GB" smtClean="0"/>
              <a:t>23/09/2020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156333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DF0383A-7484-4826-ABBB-E3E6D2D89C8B}" type="datetimeFigureOut">
              <a:rPr lang="en-GB" smtClean="0"/>
              <a:t>23/09/2020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44045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0383A-7484-4826-ABBB-E3E6D2D89C8B}" type="datetimeFigureOut">
              <a:rPr lang="en-GB" smtClean="0"/>
              <a:t>23/09/2020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189313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F0383A-7484-4826-ABBB-E3E6D2D89C8B}"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355670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F0383A-7484-4826-ABBB-E3E6D2D89C8B}"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9F197-1A0D-45CC-8F90-EEFCA96886B6}" type="slidenum">
              <a:rPr lang="en-GB" smtClean="0"/>
              <a:t>‹#›</a:t>
            </a:fld>
            <a:endParaRPr lang="en-GB"/>
          </a:p>
        </p:txBody>
      </p:sp>
    </p:spTree>
    <p:extLst>
      <p:ext uri="{BB962C8B-B14F-4D97-AF65-F5344CB8AC3E}">
        <p14:creationId xmlns:p14="http://schemas.microsoft.com/office/powerpoint/2010/main" val="156077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0383A-7484-4826-ABBB-E3E6D2D89C8B}" type="datetimeFigureOut">
              <a:rPr lang="en-GB" smtClean="0"/>
              <a:t>23/09/2020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9F197-1A0D-45CC-8F90-EEFCA96886B6}" type="slidenum">
              <a:rPr lang="en-GB" smtClean="0"/>
              <a:t>‹#›</a:t>
            </a:fld>
            <a:endParaRPr lang="en-GB"/>
          </a:p>
        </p:txBody>
      </p:sp>
    </p:spTree>
    <p:extLst>
      <p:ext uri="{BB962C8B-B14F-4D97-AF65-F5344CB8AC3E}">
        <p14:creationId xmlns:p14="http://schemas.microsoft.com/office/powerpoint/2010/main" val="269411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ChangeArrowheads="1"/>
          </p:cNvSpPr>
          <p:nvPr/>
        </p:nvSpPr>
        <p:spPr bwMode="auto">
          <a:xfrm>
            <a:off x="406400" y="1958147"/>
            <a:ext cx="83277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GB" sz="4400" b="1" dirty="0">
                <a:solidFill>
                  <a:schemeClr val="tx1">
                    <a:lumMod val="65000"/>
                    <a:lumOff val="35000"/>
                  </a:schemeClr>
                </a:solidFill>
                <a:latin typeface="Arial"/>
                <a:cs typeface="Arial"/>
              </a:rPr>
              <a:t>Support for you at </a:t>
            </a:r>
          </a:p>
          <a:p>
            <a:pPr>
              <a:defRPr/>
            </a:pPr>
            <a:r>
              <a:rPr lang="en-GB" sz="4400" b="1" dirty="0">
                <a:solidFill>
                  <a:schemeClr val="tx1">
                    <a:lumMod val="65000"/>
                    <a:lumOff val="35000"/>
                  </a:schemeClr>
                </a:solidFill>
                <a:latin typeface="Arial"/>
                <a:cs typeface="Arial"/>
              </a:rPr>
              <a:t>The University of Manchester</a:t>
            </a:r>
            <a:endParaRPr lang="en-US" sz="4400" dirty="0">
              <a:solidFill>
                <a:schemeClr val="tx1">
                  <a:lumMod val="65000"/>
                  <a:lumOff val="35000"/>
                </a:schemeClr>
              </a:solidFill>
              <a:latin typeface="Arial"/>
              <a:cs typeface="Arial"/>
            </a:endParaRPr>
          </a:p>
        </p:txBody>
      </p:sp>
      <p:sp>
        <p:nvSpPr>
          <p:cNvPr id="15362" name="Rectangle 7"/>
          <p:cNvSpPr>
            <a:spLocks noChangeArrowheads="1"/>
          </p:cNvSpPr>
          <p:nvPr/>
        </p:nvSpPr>
        <p:spPr bwMode="auto">
          <a:xfrm>
            <a:off x="406400" y="4221088"/>
            <a:ext cx="747796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3600" dirty="0">
                <a:solidFill>
                  <a:srgbClr val="595959"/>
                </a:solidFill>
                <a:cs typeface="Arial" charset="0"/>
              </a:rPr>
              <a:t>Alliance Manchester Business School</a:t>
            </a:r>
          </a:p>
          <a:p>
            <a:pPr>
              <a:lnSpc>
                <a:spcPct val="120000"/>
              </a:lnSpc>
            </a:pPr>
            <a:r>
              <a:rPr lang="en-GB" sz="3600" b="1" dirty="0">
                <a:solidFill>
                  <a:srgbClr val="595959"/>
                </a:solidFill>
                <a:cs typeface="Arial" charset="0"/>
              </a:rPr>
              <a:t>Your Academic Advisor</a:t>
            </a:r>
          </a:p>
        </p:txBody>
      </p:sp>
      <p:cxnSp>
        <p:nvCxnSpPr>
          <p:cNvPr id="10" name="Straight Connector 9"/>
          <p:cNvCxnSpPr>
            <a:cxnSpLocks noChangeShapeType="1"/>
          </p:cNvCxnSpPr>
          <p:nvPr/>
        </p:nvCxnSpPr>
        <p:spPr bwMode="auto">
          <a:xfrm>
            <a:off x="527051" y="3430404"/>
            <a:ext cx="7717357" cy="0"/>
          </a:xfrm>
          <a:prstGeom prst="line">
            <a:avLst/>
          </a:prstGeom>
          <a:noFill/>
          <a:ln w="25400">
            <a:solidFill>
              <a:srgbClr val="660066"/>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5364" name="Picture 2"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337852"/>
      </p:ext>
    </p:extLst>
  </p:cSld>
  <p:clrMapOvr>
    <a:masterClrMapping/>
  </p:clrMapOvr>
  <mc:AlternateContent xmlns:mc="http://schemas.openxmlformats.org/markup-compatibility/2006" xmlns:p14="http://schemas.microsoft.com/office/powerpoint/2010/main">
    <mc:Choice Requires="p14">
      <p:transition spd="slow" p14:dur="2000" advTm="12179"/>
    </mc:Choice>
    <mc:Fallback xmlns="">
      <p:transition spd="slow" advTm="121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Meeting your Academic Advisor</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Second / final year: </a:t>
            </a:r>
          </a:p>
          <a:p>
            <a:pPr lvl="1">
              <a:buFont typeface="Courier New" panose="02070309020205020404" pitchFamily="49" charset="0"/>
              <a:buChar char="o"/>
            </a:pPr>
            <a:r>
              <a:rPr lang="en-GB" dirty="0">
                <a:solidFill>
                  <a:srgbClr val="5A5A5A"/>
                </a:solidFill>
              </a:rPr>
              <a:t> One to one meeting at least once a semester</a:t>
            </a:r>
          </a:p>
          <a:p>
            <a:pPr lvl="1">
              <a:buFont typeface="Courier New" panose="02070309020205020404" pitchFamily="49" charset="0"/>
              <a:buChar char="o"/>
            </a:pPr>
            <a:r>
              <a:rPr lang="en-GB" dirty="0">
                <a:solidFill>
                  <a:srgbClr val="5A5A5A"/>
                </a:solidFill>
              </a:rPr>
              <a:t> Email support</a:t>
            </a:r>
          </a:p>
          <a:p>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83714735"/>
      </p:ext>
    </p:extLst>
  </p:cSld>
  <p:clrMapOvr>
    <a:masterClrMapping/>
  </p:clrMapOvr>
  <mc:AlternateContent xmlns:mc="http://schemas.openxmlformats.org/markup-compatibility/2006" xmlns:p14="http://schemas.microsoft.com/office/powerpoint/2010/main">
    <mc:Choice Requires="p14">
      <p:transition spd="slow" p14:dur="2000" advTm="18327"/>
    </mc:Choice>
    <mc:Fallback xmlns="">
      <p:transition spd="slow" advTm="183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How to check the name of your advisor</a:t>
            </a:r>
          </a:p>
        </p:txBody>
      </p:sp>
      <p:sp>
        <p:nvSpPr>
          <p:cNvPr id="4" name="Content Placeholder 3"/>
          <p:cNvSpPr>
            <a:spLocks noGrp="1"/>
          </p:cNvSpPr>
          <p:nvPr>
            <p:ph idx="1"/>
          </p:nvPr>
        </p:nvSpPr>
        <p:spPr>
          <a:xfrm>
            <a:off x="395536" y="2420888"/>
            <a:ext cx="8229600" cy="3633267"/>
          </a:xfrm>
        </p:spPr>
        <p:txBody>
          <a:bodyPr/>
          <a:lstStyle/>
          <a:p>
            <a:pPr marL="0" indent="0">
              <a:buNone/>
            </a:pPr>
            <a:r>
              <a:rPr lang="en-GB" sz="2800" dirty="0">
                <a:solidFill>
                  <a:srgbClr val="5A5A5A"/>
                </a:solidFill>
              </a:rPr>
              <a:t>Student System &gt; Student Centre &gt; ‘Advisor’ heading</a:t>
            </a:r>
          </a:p>
          <a:p>
            <a:endParaRPr lang="en-GB" dirty="0"/>
          </a:p>
          <a:p>
            <a:endParaRPr lang="en-GB" dirty="0"/>
          </a:p>
          <a:p>
            <a:endParaRPr lang="en-GB" dirty="0"/>
          </a:p>
        </p:txBody>
      </p:sp>
      <p:pic>
        <p:nvPicPr>
          <p:cNvPr id="20" name="Picture 2"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27556" t="20601" r="27164" b="40900"/>
          <a:stretch/>
        </p:blipFill>
        <p:spPr>
          <a:xfrm>
            <a:off x="1619672" y="3200697"/>
            <a:ext cx="6022489" cy="2880321"/>
          </a:xfrm>
          <a:prstGeom prst="rect">
            <a:avLst/>
          </a:prstGeom>
        </p:spPr>
      </p:pic>
    </p:spTree>
    <p:extLst>
      <p:ext uri="{BB962C8B-B14F-4D97-AF65-F5344CB8AC3E}">
        <p14:creationId xmlns:p14="http://schemas.microsoft.com/office/powerpoint/2010/main" val="1709372311"/>
      </p:ext>
    </p:extLst>
  </p:cSld>
  <p:clrMapOvr>
    <a:masterClrMapping/>
  </p:clrMapOvr>
  <mc:AlternateContent xmlns:mc="http://schemas.openxmlformats.org/markup-compatibility/2006" xmlns:p14="http://schemas.microsoft.com/office/powerpoint/2010/main">
    <mc:Choice Requires="p14">
      <p:transition spd="slow" p14:dur="2000" advTm="17670"/>
    </mc:Choice>
    <mc:Fallback xmlns="">
      <p:transition spd="slow" advTm="1767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852936"/>
            <a:ext cx="8424936" cy="1200100"/>
          </a:xfrm>
        </p:spPr>
        <p:txBody>
          <a:bodyPr>
            <a:normAutofit/>
          </a:bodyPr>
          <a:lstStyle/>
          <a:p>
            <a:r>
              <a:rPr lang="en-GB" sz="3600" dirty="0">
                <a:solidFill>
                  <a:srgbClr val="5A5A5A"/>
                </a:solidFill>
              </a:rPr>
              <a:t>Thank you and enjoy your time at AMBS!</a:t>
            </a:r>
          </a:p>
        </p:txBody>
      </p:sp>
      <p:pic>
        <p:nvPicPr>
          <p:cNvPr id="5" name="Picture 2"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72631"/>
      </p:ext>
    </p:extLst>
  </p:cSld>
  <p:clrMapOvr>
    <a:masterClrMapping/>
  </p:clrMapOvr>
  <mc:AlternateContent xmlns:mc="http://schemas.openxmlformats.org/markup-compatibility/2006" xmlns:p14="http://schemas.microsoft.com/office/powerpoint/2010/main">
    <mc:Choice Requires="p14">
      <p:transition spd="slow" p14:dur="2000" advTm="6257"/>
    </mc:Choice>
    <mc:Fallback xmlns="">
      <p:transition spd="slow" advTm="625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rcRect l="18677" t="18133" r="23152" b="7090"/>
          <a:stretch/>
        </p:blipFill>
        <p:spPr>
          <a:xfrm>
            <a:off x="20588" y="16618"/>
            <a:ext cx="9101014" cy="6580734"/>
          </a:xfrm>
          <a:prstGeom prst="rect">
            <a:avLst/>
          </a:prstGeom>
        </p:spPr>
      </p:pic>
    </p:spTree>
    <p:extLst>
      <p:ext uri="{BB962C8B-B14F-4D97-AF65-F5344CB8AC3E}">
        <p14:creationId xmlns:p14="http://schemas.microsoft.com/office/powerpoint/2010/main" val="2472059454"/>
      </p:ext>
    </p:extLst>
  </p:cSld>
  <p:clrMapOvr>
    <a:masterClrMapping/>
  </p:clrMapOvr>
  <mc:AlternateContent xmlns:mc="http://schemas.openxmlformats.org/markup-compatibility/2006" xmlns:p14="http://schemas.microsoft.com/office/powerpoint/2010/main">
    <mc:Choice Requires="p14">
      <p:transition spd="slow" p14:dur="2000" advTm="9675"/>
    </mc:Choice>
    <mc:Fallback xmlns="">
      <p:transition spd="slow" advTm="967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rcRect l="32996" t="18133" r="37471" b="6326"/>
          <a:stretch/>
        </p:blipFill>
        <p:spPr>
          <a:xfrm>
            <a:off x="2195736" y="0"/>
            <a:ext cx="4747989" cy="6831384"/>
          </a:xfrm>
          <a:prstGeom prst="rect">
            <a:avLst/>
          </a:prstGeom>
        </p:spPr>
      </p:pic>
    </p:spTree>
    <p:extLst>
      <p:ext uri="{BB962C8B-B14F-4D97-AF65-F5344CB8AC3E}">
        <p14:creationId xmlns:p14="http://schemas.microsoft.com/office/powerpoint/2010/main" val="1390570775"/>
      </p:ext>
    </p:extLst>
  </p:cSld>
  <p:clrMapOvr>
    <a:masterClrMapping/>
  </p:clrMapOvr>
  <mc:AlternateContent xmlns:mc="http://schemas.openxmlformats.org/markup-compatibility/2006" xmlns:p14="http://schemas.microsoft.com/office/powerpoint/2010/main">
    <mc:Choice Requires="p14">
      <p:transition spd="slow" p14:dur="2000" advTm="10500"/>
    </mc:Choice>
    <mc:Fallback xmlns="">
      <p:transition spd="slow" advTm="105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Your Academic Advisor</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Named Academic Advisor for every student</a:t>
            </a:r>
          </a:p>
          <a:p>
            <a:r>
              <a:rPr lang="en-GB" dirty="0">
                <a:solidFill>
                  <a:srgbClr val="5A5A5A"/>
                </a:solidFill>
              </a:rPr>
              <a:t>First Year to Final Year</a:t>
            </a:r>
          </a:p>
          <a:p>
            <a:endParaRPr lang="en-GB" dirty="0">
              <a:solidFill>
                <a:srgbClr val="5A5A5A"/>
              </a:solidFill>
            </a:endParaRPr>
          </a:p>
          <a:p>
            <a:pPr lvl="1">
              <a:buFont typeface="Courier New" panose="02070309020205020404" pitchFamily="49" charset="0"/>
              <a:buChar char="o"/>
            </a:pPr>
            <a:endParaRPr lang="en-GB" dirty="0"/>
          </a:p>
          <a:p>
            <a:endParaRPr lang="en-GB" dirty="0">
              <a:solidFill>
                <a:srgbClr val="5A5A5A"/>
              </a:solidFill>
            </a:endParaRPr>
          </a:p>
          <a:p>
            <a:endParaRPr lang="en-GB" dirty="0"/>
          </a:p>
          <a:p>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815916" y="4834688"/>
            <a:ext cx="1584176" cy="646331"/>
          </a:xfrm>
          <a:prstGeom prst="rect">
            <a:avLst/>
          </a:prstGeom>
          <a:noFill/>
        </p:spPr>
        <p:txBody>
          <a:bodyPr wrap="square" rtlCol="0">
            <a:spAutoFit/>
          </a:bodyPr>
          <a:lstStyle/>
          <a:p>
            <a:pPr algn="ctr"/>
            <a:r>
              <a:rPr lang="en-GB" dirty="0">
                <a:solidFill>
                  <a:srgbClr val="1796A6"/>
                </a:solidFill>
              </a:rPr>
              <a:t>Academic Advisor</a:t>
            </a:r>
          </a:p>
        </p:txBody>
      </p:sp>
      <p:grpSp>
        <p:nvGrpSpPr>
          <p:cNvPr id="17" name="Group 16"/>
          <p:cNvGrpSpPr/>
          <p:nvPr/>
        </p:nvGrpSpPr>
        <p:grpSpPr>
          <a:xfrm>
            <a:off x="3552165" y="4102015"/>
            <a:ext cx="2111678" cy="2111678"/>
            <a:chOff x="452929" y="2531634"/>
            <a:chExt cx="2111678" cy="2111678"/>
          </a:xfrm>
        </p:grpSpPr>
        <p:sp>
          <p:nvSpPr>
            <p:cNvPr id="18" name="Oval 17"/>
            <p:cNvSpPr/>
            <p:nvPr/>
          </p:nvSpPr>
          <p:spPr>
            <a:xfrm>
              <a:off x="452929" y="2531634"/>
              <a:ext cx="2111678" cy="2111678"/>
            </a:xfrm>
            <a:prstGeom prst="ellipse">
              <a:avLst/>
            </a:prstGeom>
            <a:noFill/>
            <a:ln w="57150">
              <a:solidFill>
                <a:srgbClr val="179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16680" y="3264307"/>
              <a:ext cx="1584176" cy="646331"/>
            </a:xfrm>
            <a:prstGeom prst="rect">
              <a:avLst/>
            </a:prstGeom>
            <a:noFill/>
          </p:spPr>
          <p:txBody>
            <a:bodyPr wrap="square" rtlCol="0">
              <a:spAutoFit/>
            </a:bodyPr>
            <a:lstStyle/>
            <a:p>
              <a:pPr algn="ctr"/>
              <a:r>
                <a:rPr lang="en-GB" dirty="0">
                  <a:solidFill>
                    <a:srgbClr val="1796A6"/>
                  </a:solidFill>
                </a:rPr>
                <a:t>Academic Advisor</a:t>
              </a:r>
            </a:p>
          </p:txBody>
        </p:sp>
      </p:grpSp>
    </p:spTree>
    <p:custDataLst>
      <p:tags r:id="rId1"/>
    </p:custDataLst>
    <p:extLst>
      <p:ext uri="{BB962C8B-B14F-4D97-AF65-F5344CB8AC3E}">
        <p14:creationId xmlns:p14="http://schemas.microsoft.com/office/powerpoint/2010/main" val="1100022958"/>
      </p:ext>
    </p:extLst>
  </p:cSld>
  <p:clrMapOvr>
    <a:masterClrMapping/>
  </p:clrMapOvr>
  <mc:AlternateContent xmlns:mc="http://schemas.openxmlformats.org/markup-compatibility/2006" xmlns:p14="http://schemas.microsoft.com/office/powerpoint/2010/main">
    <mc:Choice Requires="p14">
      <p:transition spd="slow" p14:dur="2000" advTm="12133"/>
    </mc:Choice>
    <mc:Fallback xmlns="">
      <p:transition spd="slow" advTm="121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What is an Academic Advisor?</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Academic staff from AMBS</a:t>
            </a:r>
          </a:p>
          <a:p>
            <a:r>
              <a:rPr lang="en-GB" dirty="0">
                <a:solidFill>
                  <a:srgbClr val="5A5A5A"/>
                </a:solidFill>
              </a:rPr>
              <a:t>Providing guidance on academic matters </a:t>
            </a:r>
          </a:p>
          <a:p>
            <a:pPr lvl="1">
              <a:buFont typeface="Courier New" panose="02070309020205020404" pitchFamily="49" charset="0"/>
              <a:buChar char="o"/>
            </a:pPr>
            <a:endParaRPr lang="en-GB" dirty="0"/>
          </a:p>
          <a:p>
            <a:endParaRPr lang="en-GB" dirty="0">
              <a:solidFill>
                <a:srgbClr val="5A5A5A"/>
              </a:solidFill>
            </a:endParaRPr>
          </a:p>
          <a:p>
            <a:endParaRPr lang="en-GB" dirty="0"/>
          </a:p>
          <a:p>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278080" y="5469737"/>
            <a:ext cx="2448272" cy="369332"/>
          </a:xfrm>
          <a:prstGeom prst="rect">
            <a:avLst/>
          </a:prstGeom>
          <a:noFill/>
        </p:spPr>
        <p:txBody>
          <a:bodyPr wrap="square" rtlCol="0">
            <a:spAutoFit/>
          </a:bodyPr>
          <a:lstStyle/>
          <a:p>
            <a:pPr algn="ctr"/>
            <a:r>
              <a:rPr lang="en-GB" dirty="0">
                <a:solidFill>
                  <a:srgbClr val="5A5A5A"/>
                </a:solidFill>
              </a:rPr>
              <a:t>Academic life</a:t>
            </a:r>
          </a:p>
        </p:txBody>
      </p:sp>
      <p:pic>
        <p:nvPicPr>
          <p:cNvPr id="11" name="Picture 10" descr="\\nask.man.ac.uk\home$\Downloads\open-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005064"/>
            <a:ext cx="1300593" cy="13005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61817959"/>
      </p:ext>
    </p:extLst>
  </p:cSld>
  <p:clrMapOvr>
    <a:masterClrMapping/>
  </p:clrMapOvr>
  <mc:AlternateContent xmlns:mc="http://schemas.openxmlformats.org/markup-compatibility/2006" xmlns:p14="http://schemas.microsoft.com/office/powerpoint/2010/main">
    <mc:Choice Requires="p14">
      <p:transition spd="slow" p14:dur="2000" advTm="12593"/>
    </mc:Choice>
    <mc:Fallback xmlns="">
      <p:transition spd="slow" advTm="125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What is an Academic Advisor?</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Supporting your wellbeing</a:t>
            </a:r>
          </a:p>
          <a:p>
            <a:r>
              <a:rPr lang="en-GB" dirty="0">
                <a:solidFill>
                  <a:srgbClr val="5A5A5A"/>
                </a:solidFill>
              </a:rPr>
              <a:t>Signposting to services</a:t>
            </a:r>
          </a:p>
          <a:p>
            <a:pPr lvl="1">
              <a:buFont typeface="Courier New" panose="02070309020205020404" pitchFamily="49" charset="0"/>
              <a:buChar char="o"/>
            </a:pPr>
            <a:endParaRPr lang="en-GB" dirty="0"/>
          </a:p>
          <a:p>
            <a:endParaRPr lang="en-GB" dirty="0">
              <a:solidFill>
                <a:srgbClr val="5A5A5A"/>
              </a:solidFill>
            </a:endParaRPr>
          </a:p>
          <a:p>
            <a:endParaRPr lang="en-GB" dirty="0"/>
          </a:p>
          <a:p>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57579" y="5262375"/>
            <a:ext cx="2160240" cy="369332"/>
          </a:xfrm>
          <a:prstGeom prst="rect">
            <a:avLst/>
          </a:prstGeom>
          <a:noFill/>
        </p:spPr>
        <p:txBody>
          <a:bodyPr wrap="square" rtlCol="0">
            <a:spAutoFit/>
          </a:bodyPr>
          <a:lstStyle/>
          <a:p>
            <a:pPr algn="ctr"/>
            <a:r>
              <a:rPr lang="en-GB" dirty="0">
                <a:solidFill>
                  <a:srgbClr val="5A5A5A"/>
                </a:solidFill>
              </a:rPr>
              <a:t>Wellbeing</a:t>
            </a:r>
          </a:p>
        </p:txBody>
      </p:sp>
      <p:pic>
        <p:nvPicPr>
          <p:cNvPr id="9" name="Picture 2" descr="G:\DSEAtrium\Student Support and Advice\Marketing &amp; Communications &amp; Campaigns\.Design Assets\Icons\Presentation Icons\Smil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3861048"/>
            <a:ext cx="1338617" cy="13386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1782202"/>
      </p:ext>
    </p:extLst>
  </p:cSld>
  <p:clrMapOvr>
    <a:masterClrMapping/>
  </p:clrMapOvr>
  <mc:AlternateContent xmlns:mc="http://schemas.openxmlformats.org/markup-compatibility/2006" xmlns:p14="http://schemas.microsoft.com/office/powerpoint/2010/main">
    <mc:Choice Requires="p14">
      <p:transition spd="slow" p14:dur="2000" advTm="17783"/>
    </mc:Choice>
    <mc:Fallback xmlns="">
      <p:transition spd="slow" advTm="177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Signposting to Services</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Societies</a:t>
            </a:r>
          </a:p>
          <a:p>
            <a:r>
              <a:rPr lang="en-GB" dirty="0">
                <a:solidFill>
                  <a:srgbClr val="5A5A5A"/>
                </a:solidFill>
              </a:rPr>
              <a:t>Students’ Union</a:t>
            </a:r>
          </a:p>
          <a:p>
            <a:r>
              <a:rPr lang="en-GB" dirty="0">
                <a:solidFill>
                  <a:srgbClr val="5A5A5A"/>
                </a:solidFill>
              </a:rPr>
              <a:t>Volunteer Hub</a:t>
            </a:r>
          </a:p>
          <a:p>
            <a:r>
              <a:rPr lang="en-GB" dirty="0">
                <a:solidFill>
                  <a:srgbClr val="5A5A5A"/>
                </a:solidFill>
              </a:rPr>
              <a:t>Counselling Service</a:t>
            </a:r>
          </a:p>
          <a:p>
            <a:r>
              <a:rPr lang="en-GB" dirty="0">
                <a:solidFill>
                  <a:srgbClr val="5A5A5A"/>
                </a:solidFill>
              </a:rPr>
              <a:t>Disability Advisory &amp; Support Service (DASS)</a:t>
            </a:r>
            <a:endParaRPr lang="en-GB" dirty="0"/>
          </a:p>
          <a:p>
            <a:endParaRPr lang="en-GB" dirty="0">
              <a:solidFill>
                <a:srgbClr val="5A5A5A"/>
              </a:solidFill>
            </a:endParaRPr>
          </a:p>
          <a:p>
            <a:endParaRPr lang="en-GB" dirty="0"/>
          </a:p>
          <a:p>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05547071"/>
      </p:ext>
    </p:extLst>
  </p:cSld>
  <p:clrMapOvr>
    <a:masterClrMapping/>
  </p:clrMapOvr>
  <mc:AlternateContent xmlns:mc="http://schemas.openxmlformats.org/markup-compatibility/2006" xmlns:p14="http://schemas.microsoft.com/office/powerpoint/2010/main">
    <mc:Choice Requires="p14">
      <p:transition spd="slow" p14:dur="2000" advTm="19335"/>
    </mc:Choice>
    <mc:Fallback xmlns="">
      <p:transition spd="slow" advTm="193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What can I discuss with my advisor?</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Issues affecting your studies</a:t>
            </a:r>
          </a:p>
          <a:p>
            <a:r>
              <a:rPr lang="en-GB" dirty="0">
                <a:solidFill>
                  <a:srgbClr val="5A5A5A"/>
                </a:solidFill>
              </a:rPr>
              <a:t>Further advice from Student Support &amp; Guidance Team</a:t>
            </a:r>
          </a:p>
          <a:p>
            <a:endParaRPr lang="en-GB" dirty="0">
              <a:solidFill>
                <a:srgbClr val="5A5A5A"/>
              </a:solidFill>
            </a:endParaRPr>
          </a:p>
          <a:p>
            <a:endParaRPr lang="en-GB" dirty="0"/>
          </a:p>
          <a:p>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3454497" y="4365104"/>
            <a:ext cx="2111678" cy="2111678"/>
            <a:chOff x="452929" y="2531634"/>
            <a:chExt cx="2111678" cy="2111678"/>
          </a:xfrm>
        </p:grpSpPr>
        <p:sp>
          <p:nvSpPr>
            <p:cNvPr id="14" name="Oval 13"/>
            <p:cNvSpPr/>
            <p:nvPr/>
          </p:nvSpPr>
          <p:spPr>
            <a:xfrm>
              <a:off x="452929" y="2531634"/>
              <a:ext cx="2111678" cy="2111678"/>
            </a:xfrm>
            <a:prstGeom prst="ellipse">
              <a:avLst/>
            </a:prstGeom>
            <a:noFill/>
            <a:ln w="57150">
              <a:solidFill>
                <a:srgbClr val="179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16680" y="3264307"/>
              <a:ext cx="1584176" cy="646331"/>
            </a:xfrm>
            <a:prstGeom prst="rect">
              <a:avLst/>
            </a:prstGeom>
            <a:noFill/>
          </p:spPr>
          <p:txBody>
            <a:bodyPr wrap="square" rtlCol="0">
              <a:spAutoFit/>
            </a:bodyPr>
            <a:lstStyle/>
            <a:p>
              <a:pPr algn="ctr"/>
              <a:r>
                <a:rPr lang="en-GB" dirty="0">
                  <a:solidFill>
                    <a:srgbClr val="1796A6"/>
                  </a:solidFill>
                </a:rPr>
                <a:t>Personal Issues</a:t>
              </a:r>
            </a:p>
          </p:txBody>
        </p:sp>
      </p:grpSp>
    </p:spTree>
    <p:custDataLst>
      <p:tags r:id="rId1"/>
    </p:custDataLst>
    <p:extLst>
      <p:ext uri="{BB962C8B-B14F-4D97-AF65-F5344CB8AC3E}">
        <p14:creationId xmlns:p14="http://schemas.microsoft.com/office/powerpoint/2010/main" val="1793885213"/>
      </p:ext>
    </p:extLst>
  </p:cSld>
  <p:clrMapOvr>
    <a:masterClrMapping/>
  </p:clrMapOvr>
  <mc:AlternateContent xmlns:mc="http://schemas.openxmlformats.org/markup-compatibility/2006" xmlns:p14="http://schemas.microsoft.com/office/powerpoint/2010/main">
    <mc:Choice Requires="p14">
      <p:transition spd="slow" p14:dur="2000" advTm="24979"/>
    </mc:Choice>
    <mc:Fallback xmlns="">
      <p:transition spd="slow" advTm="24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What can I discuss with my advisor?</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Assessment results and feedback</a:t>
            </a:r>
          </a:p>
          <a:p>
            <a:r>
              <a:rPr lang="en-GB" dirty="0">
                <a:solidFill>
                  <a:srgbClr val="5A5A5A"/>
                </a:solidFill>
              </a:rPr>
              <a:t>Additional academic support from Library or University Language Centre</a:t>
            </a:r>
          </a:p>
          <a:p>
            <a:endParaRPr lang="en-GB" dirty="0"/>
          </a:p>
          <a:p>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454497" y="4365104"/>
            <a:ext cx="2111678" cy="2111678"/>
            <a:chOff x="452929" y="2531634"/>
            <a:chExt cx="2111678" cy="2111678"/>
          </a:xfrm>
        </p:grpSpPr>
        <p:sp>
          <p:nvSpPr>
            <p:cNvPr id="8" name="Oval 7"/>
            <p:cNvSpPr/>
            <p:nvPr/>
          </p:nvSpPr>
          <p:spPr>
            <a:xfrm>
              <a:off x="452929" y="2531634"/>
              <a:ext cx="2111678" cy="2111678"/>
            </a:xfrm>
            <a:prstGeom prst="ellipse">
              <a:avLst/>
            </a:prstGeom>
            <a:noFill/>
            <a:ln w="57150">
              <a:solidFill>
                <a:srgbClr val="179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716680" y="3264307"/>
              <a:ext cx="1584176" cy="369332"/>
            </a:xfrm>
            <a:prstGeom prst="rect">
              <a:avLst/>
            </a:prstGeom>
            <a:noFill/>
          </p:spPr>
          <p:txBody>
            <a:bodyPr wrap="square" rtlCol="0">
              <a:spAutoFit/>
            </a:bodyPr>
            <a:lstStyle/>
            <a:p>
              <a:pPr algn="ctr"/>
              <a:r>
                <a:rPr lang="en-GB" dirty="0">
                  <a:solidFill>
                    <a:srgbClr val="1796A6"/>
                  </a:solidFill>
                </a:rPr>
                <a:t>Assessment</a:t>
              </a:r>
            </a:p>
          </p:txBody>
        </p:sp>
      </p:grpSp>
    </p:spTree>
    <p:custDataLst>
      <p:tags r:id="rId1"/>
    </p:custDataLst>
    <p:extLst>
      <p:ext uri="{BB962C8B-B14F-4D97-AF65-F5344CB8AC3E}">
        <p14:creationId xmlns:p14="http://schemas.microsoft.com/office/powerpoint/2010/main" val="4210512404"/>
      </p:ext>
    </p:extLst>
  </p:cSld>
  <p:clrMapOvr>
    <a:masterClrMapping/>
  </p:clrMapOvr>
  <mc:AlternateContent xmlns:mc="http://schemas.openxmlformats.org/markup-compatibility/2006" xmlns:p14="http://schemas.microsoft.com/office/powerpoint/2010/main">
    <mc:Choice Requires="p14">
      <p:transition spd="slow" p14:dur="2000" advTm="19029"/>
    </mc:Choice>
    <mc:Fallback xmlns="">
      <p:transition spd="slow" advTm="190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What can I discuss with my advisor?</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Professional development / career goals</a:t>
            </a:r>
          </a:p>
          <a:p>
            <a:r>
              <a:rPr lang="en-GB" dirty="0">
                <a:solidFill>
                  <a:srgbClr val="5A5A5A"/>
                </a:solidFill>
              </a:rPr>
              <a:t>University Careers Service</a:t>
            </a:r>
          </a:p>
          <a:p>
            <a:r>
              <a:rPr lang="en-GB" dirty="0">
                <a:solidFill>
                  <a:srgbClr val="5A5A5A"/>
                </a:solidFill>
              </a:rPr>
              <a:t>Academic references</a:t>
            </a:r>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3454496" y="4365104"/>
            <a:ext cx="2111678" cy="2111678"/>
          </a:xfrm>
          <a:prstGeom prst="ellipse">
            <a:avLst/>
          </a:prstGeom>
          <a:noFill/>
          <a:ln w="57150">
            <a:solidFill>
              <a:srgbClr val="179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064026" y="5051611"/>
            <a:ext cx="892617" cy="369332"/>
          </a:xfrm>
          <a:prstGeom prst="rect">
            <a:avLst/>
          </a:prstGeom>
        </p:spPr>
        <p:txBody>
          <a:bodyPr wrap="none">
            <a:spAutoFit/>
          </a:bodyPr>
          <a:lstStyle/>
          <a:p>
            <a:pPr algn="ctr"/>
            <a:r>
              <a:rPr lang="en-GB" dirty="0">
                <a:solidFill>
                  <a:srgbClr val="1796A6"/>
                </a:solidFill>
              </a:rPr>
              <a:t>Careers</a:t>
            </a:r>
          </a:p>
        </p:txBody>
      </p:sp>
    </p:spTree>
    <p:custDataLst>
      <p:tags r:id="rId1"/>
    </p:custDataLst>
    <p:extLst>
      <p:ext uri="{BB962C8B-B14F-4D97-AF65-F5344CB8AC3E}">
        <p14:creationId xmlns:p14="http://schemas.microsoft.com/office/powerpoint/2010/main" val="4011660666"/>
      </p:ext>
    </p:extLst>
  </p:cSld>
  <p:clrMapOvr>
    <a:masterClrMapping/>
  </p:clrMapOvr>
  <mc:AlternateContent xmlns:mc="http://schemas.openxmlformats.org/markup-compatibility/2006" xmlns:p14="http://schemas.microsoft.com/office/powerpoint/2010/main">
    <mc:Choice Requires="p14">
      <p:transition spd="slow" p14:dur="2000" advTm="20664"/>
    </mc:Choice>
    <mc:Fallback xmlns="">
      <p:transition spd="slow" advTm="20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037734"/>
            <a:ext cx="8486600" cy="1143000"/>
          </a:xfrm>
        </p:spPr>
        <p:txBody>
          <a:bodyPr>
            <a:normAutofit/>
          </a:bodyPr>
          <a:lstStyle/>
          <a:p>
            <a:r>
              <a:rPr lang="en-GB" sz="3600" dirty="0">
                <a:solidFill>
                  <a:srgbClr val="5A5A5A"/>
                </a:solidFill>
              </a:rPr>
              <a:t>Meeting your Academic Advisor</a:t>
            </a:r>
          </a:p>
        </p:txBody>
      </p:sp>
      <p:sp>
        <p:nvSpPr>
          <p:cNvPr id="4" name="Content Placeholder 3"/>
          <p:cNvSpPr>
            <a:spLocks noGrp="1"/>
          </p:cNvSpPr>
          <p:nvPr>
            <p:ph idx="1"/>
          </p:nvPr>
        </p:nvSpPr>
        <p:spPr>
          <a:xfrm>
            <a:off x="395536" y="2420888"/>
            <a:ext cx="8229600" cy="3633267"/>
          </a:xfrm>
        </p:spPr>
        <p:txBody>
          <a:bodyPr/>
          <a:lstStyle/>
          <a:p>
            <a:r>
              <a:rPr lang="en-GB" dirty="0">
                <a:solidFill>
                  <a:srgbClr val="5A5A5A"/>
                </a:solidFill>
              </a:rPr>
              <a:t>First year:</a:t>
            </a:r>
          </a:p>
          <a:p>
            <a:pPr lvl="1">
              <a:buFont typeface="Courier New" panose="02070309020205020404" pitchFamily="49" charset="0"/>
              <a:buChar char="o"/>
            </a:pPr>
            <a:r>
              <a:rPr lang="en-GB" dirty="0">
                <a:solidFill>
                  <a:srgbClr val="5A5A5A"/>
                </a:solidFill>
              </a:rPr>
              <a:t> Regular seminars </a:t>
            </a:r>
            <a:r>
              <a:rPr lang="en-GB" sz="2000" dirty="0">
                <a:solidFill>
                  <a:srgbClr val="5A5A5A"/>
                </a:solidFill>
              </a:rPr>
              <a:t>(BMAN10780/BMAN10760/BMAN11030)</a:t>
            </a:r>
          </a:p>
          <a:p>
            <a:pPr lvl="1">
              <a:buFont typeface="Courier New" panose="02070309020205020404" pitchFamily="49" charset="0"/>
              <a:buChar char="o"/>
            </a:pPr>
            <a:r>
              <a:rPr lang="en-GB" dirty="0">
                <a:solidFill>
                  <a:srgbClr val="5A5A5A"/>
                </a:solidFill>
              </a:rPr>
              <a:t> Timetable on ‘My Manchester’</a:t>
            </a:r>
          </a:p>
          <a:p>
            <a:pPr lvl="1">
              <a:buFont typeface="Courier New" panose="02070309020205020404" pitchFamily="49" charset="0"/>
              <a:buChar char="o"/>
            </a:pPr>
            <a:r>
              <a:rPr lang="en-GB" dirty="0">
                <a:solidFill>
                  <a:srgbClr val="5A5A5A"/>
                </a:solidFill>
              </a:rPr>
              <a:t> One to one meeting (via Zoom) each semester</a:t>
            </a:r>
          </a:p>
          <a:p>
            <a:endParaRPr lang="en-GB" dirty="0"/>
          </a:p>
          <a:p>
            <a:endParaRPr lang="en-GB" dirty="0"/>
          </a:p>
          <a:p>
            <a:endParaRPr lang="en-GB" dirty="0"/>
          </a:p>
        </p:txBody>
      </p:sp>
      <p:pic>
        <p:nvPicPr>
          <p:cNvPr id="20"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41287368"/>
      </p:ext>
    </p:extLst>
  </p:cSld>
  <p:clrMapOvr>
    <a:masterClrMapping/>
  </p:clrMapOvr>
  <mc:AlternateContent xmlns:mc="http://schemas.openxmlformats.org/markup-compatibility/2006" xmlns:p14="http://schemas.microsoft.com/office/powerpoint/2010/main">
    <mc:Choice Requires="p14">
      <p:transition spd="slow" p14:dur="2000" advTm="41922"/>
    </mc:Choice>
    <mc:Fallback xmlns="">
      <p:transition spd="slow" advTm="419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
</p:tagLst>
</file>

<file path=ppt/tags/tag2.xml><?xml version="1.0" encoding="utf-8"?>
<p:tagLst xmlns:a="http://schemas.openxmlformats.org/drawingml/2006/main" xmlns:r="http://schemas.openxmlformats.org/officeDocument/2006/relationships" xmlns:p="http://schemas.openxmlformats.org/presentationml/2006/main">
  <p:tag name="TIMING" val="|0.9|5.4"/>
</p:tagLst>
</file>

<file path=ppt/tags/tag3.xml><?xml version="1.0" encoding="utf-8"?>
<p:tagLst xmlns:a="http://schemas.openxmlformats.org/drawingml/2006/main" xmlns:r="http://schemas.openxmlformats.org/officeDocument/2006/relationships" xmlns:p="http://schemas.openxmlformats.org/presentationml/2006/main">
  <p:tag name="TIMING" val="|1.2|6.1"/>
</p:tagLst>
</file>

<file path=ppt/tags/tag4.xml><?xml version="1.0" encoding="utf-8"?>
<p:tagLst xmlns:a="http://schemas.openxmlformats.org/drawingml/2006/main" xmlns:r="http://schemas.openxmlformats.org/officeDocument/2006/relationships" xmlns:p="http://schemas.openxmlformats.org/presentationml/2006/main">
  <p:tag name="TIMING" val="|1.2|2.1|1|2.1|2.2"/>
</p:tagLst>
</file>

<file path=ppt/tags/tag5.xml><?xml version="1.0" encoding="utf-8"?>
<p:tagLst xmlns:a="http://schemas.openxmlformats.org/drawingml/2006/main" xmlns:r="http://schemas.openxmlformats.org/officeDocument/2006/relationships" xmlns:p="http://schemas.openxmlformats.org/presentationml/2006/main">
  <p:tag name="TIMING" val="|1.7|13.8"/>
</p:tagLst>
</file>

<file path=ppt/tags/tag6.xml><?xml version="1.0" encoding="utf-8"?>
<p:tagLst xmlns:a="http://schemas.openxmlformats.org/drawingml/2006/main" xmlns:r="http://schemas.openxmlformats.org/officeDocument/2006/relationships" xmlns:p="http://schemas.openxmlformats.org/presentationml/2006/main">
  <p:tag name="TIMING" val="|1.4|8.1"/>
</p:tagLst>
</file>

<file path=ppt/tags/tag7.xml><?xml version="1.0" encoding="utf-8"?>
<p:tagLst xmlns:a="http://schemas.openxmlformats.org/drawingml/2006/main" xmlns:r="http://schemas.openxmlformats.org/officeDocument/2006/relationships" xmlns:p="http://schemas.openxmlformats.org/presentationml/2006/main">
  <p:tag name="TIMING" val="|1.3|7.8|7.5"/>
</p:tagLst>
</file>

<file path=ppt/tags/tag8.xml><?xml version="1.0" encoding="utf-8"?>
<p:tagLst xmlns:a="http://schemas.openxmlformats.org/drawingml/2006/main" xmlns:r="http://schemas.openxmlformats.org/officeDocument/2006/relationships" xmlns:p="http://schemas.openxmlformats.org/presentationml/2006/main">
  <p:tag name="TIMING" val="|1.8|2.6|17|5.4"/>
</p:tagLst>
</file>

<file path=ppt/tags/tag9.xml><?xml version="1.0" encoding="utf-8"?>
<p:tagLst xmlns:a="http://schemas.openxmlformats.org/drawingml/2006/main" xmlns:r="http://schemas.openxmlformats.org/officeDocument/2006/relationships" xmlns:p="http://schemas.openxmlformats.org/presentationml/2006/main">
  <p:tag name="TIMING" val="|1.2|4.3|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787</Words>
  <Application>Microsoft Office PowerPoint</Application>
  <PresentationFormat>On-screen Show (4:3)</PresentationFormat>
  <Paragraphs>98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Courier New</vt:lpstr>
      <vt:lpstr>Office Theme</vt:lpstr>
      <vt:lpstr>PowerPoint Presentation</vt:lpstr>
      <vt:lpstr>Your Academic Advisor</vt:lpstr>
      <vt:lpstr>What is an Academic Advisor?</vt:lpstr>
      <vt:lpstr>What is an Academic Advisor?</vt:lpstr>
      <vt:lpstr>Signposting to Services</vt:lpstr>
      <vt:lpstr>What can I discuss with my advisor?</vt:lpstr>
      <vt:lpstr>What can I discuss with my advisor?</vt:lpstr>
      <vt:lpstr>What can I discuss with my advisor?</vt:lpstr>
      <vt:lpstr>Meeting your Academic Advisor</vt:lpstr>
      <vt:lpstr>Meeting your Academic Advisor</vt:lpstr>
      <vt:lpstr>How to check the name of your advisor</vt:lpstr>
      <vt:lpstr>Thank you and enjoy your time at AMBS!</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Urnevitch</dc:creator>
  <cp:lastModifiedBy>Vivien Browne</cp:lastModifiedBy>
  <cp:revision>171</cp:revision>
  <dcterms:created xsi:type="dcterms:W3CDTF">2018-05-22T12:32:13Z</dcterms:created>
  <dcterms:modified xsi:type="dcterms:W3CDTF">2020-09-23T16:21:24Z</dcterms:modified>
</cp:coreProperties>
</file>