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82" r:id="rId1"/>
  </p:sldMasterIdLst>
  <p:notesMasterIdLst>
    <p:notesMasterId r:id="rId27"/>
  </p:notesMasterIdLst>
  <p:sldIdLst>
    <p:sldId id="256" r:id="rId2"/>
    <p:sldId id="258" r:id="rId3"/>
    <p:sldId id="279" r:id="rId4"/>
    <p:sldId id="257" r:id="rId5"/>
    <p:sldId id="281" r:id="rId6"/>
    <p:sldId id="259" r:id="rId7"/>
    <p:sldId id="274" r:id="rId8"/>
    <p:sldId id="275" r:id="rId9"/>
    <p:sldId id="280" r:id="rId10"/>
    <p:sldId id="260" r:id="rId11"/>
    <p:sldId id="276" r:id="rId12"/>
    <p:sldId id="263" r:id="rId13"/>
    <p:sldId id="264" r:id="rId14"/>
    <p:sldId id="265" r:id="rId15"/>
    <p:sldId id="277" r:id="rId16"/>
    <p:sldId id="266" r:id="rId17"/>
    <p:sldId id="267" r:id="rId18"/>
    <p:sldId id="270" r:id="rId19"/>
    <p:sldId id="273" r:id="rId20"/>
    <p:sldId id="268" r:id="rId21"/>
    <p:sldId id="272" r:id="rId22"/>
    <p:sldId id="269" r:id="rId23"/>
    <p:sldId id="282" r:id="rId24"/>
    <p:sldId id="278" r:id="rId25"/>
    <p:sldId id="271"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2408" autoAdjust="0"/>
  </p:normalViewPr>
  <p:slideViewPr>
    <p:cSldViewPr snapToGrid="0">
      <p:cViewPr varScale="1">
        <p:scale>
          <a:sx n="99" d="100"/>
          <a:sy n="99" d="100"/>
        </p:scale>
        <p:origin x="10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2C3CC48-683D-42BA-AC5A-EC2A2E8E83C5}" type="datetimeFigureOut">
              <a:rPr lang="en-GB" smtClean="0"/>
              <a:t>17/09/2023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0F3B72C-B95B-4F31-A736-FFE04985FED9}" type="slidenum">
              <a:rPr lang="en-GB" smtClean="0"/>
              <a:t>‹#›</a:t>
            </a:fld>
            <a:endParaRPr lang="en-GB"/>
          </a:p>
        </p:txBody>
      </p:sp>
    </p:spTree>
    <p:extLst>
      <p:ext uri="{BB962C8B-B14F-4D97-AF65-F5344CB8AC3E}">
        <p14:creationId xmlns:p14="http://schemas.microsoft.com/office/powerpoint/2010/main" val="2768655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1</a:t>
            </a:fld>
            <a:endParaRPr lang="en-GB"/>
          </a:p>
        </p:txBody>
      </p:sp>
    </p:spTree>
    <p:extLst>
      <p:ext uri="{BB962C8B-B14F-4D97-AF65-F5344CB8AC3E}">
        <p14:creationId xmlns:p14="http://schemas.microsoft.com/office/powerpoint/2010/main" val="143027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11</a:t>
            </a:fld>
            <a:endParaRPr lang="en-GB"/>
          </a:p>
        </p:txBody>
      </p:sp>
    </p:spTree>
    <p:extLst>
      <p:ext uri="{BB962C8B-B14F-4D97-AF65-F5344CB8AC3E}">
        <p14:creationId xmlns:p14="http://schemas.microsoft.com/office/powerpoint/2010/main" val="4222217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12</a:t>
            </a:fld>
            <a:endParaRPr lang="en-GB"/>
          </a:p>
        </p:txBody>
      </p:sp>
    </p:spTree>
    <p:extLst>
      <p:ext uri="{BB962C8B-B14F-4D97-AF65-F5344CB8AC3E}">
        <p14:creationId xmlns:p14="http://schemas.microsoft.com/office/powerpoint/2010/main" val="4224149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13</a:t>
            </a:fld>
            <a:endParaRPr lang="en-GB"/>
          </a:p>
        </p:txBody>
      </p:sp>
    </p:spTree>
    <p:extLst>
      <p:ext uri="{BB962C8B-B14F-4D97-AF65-F5344CB8AC3E}">
        <p14:creationId xmlns:p14="http://schemas.microsoft.com/office/powerpoint/2010/main" val="502645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14</a:t>
            </a:fld>
            <a:endParaRPr lang="en-GB"/>
          </a:p>
        </p:txBody>
      </p:sp>
    </p:spTree>
    <p:extLst>
      <p:ext uri="{BB962C8B-B14F-4D97-AF65-F5344CB8AC3E}">
        <p14:creationId xmlns:p14="http://schemas.microsoft.com/office/powerpoint/2010/main" val="3425811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15</a:t>
            </a:fld>
            <a:endParaRPr lang="en-GB"/>
          </a:p>
        </p:txBody>
      </p:sp>
    </p:spTree>
    <p:extLst>
      <p:ext uri="{BB962C8B-B14F-4D97-AF65-F5344CB8AC3E}">
        <p14:creationId xmlns:p14="http://schemas.microsoft.com/office/powerpoint/2010/main" val="1800691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16</a:t>
            </a:fld>
            <a:endParaRPr lang="en-GB"/>
          </a:p>
        </p:txBody>
      </p:sp>
    </p:spTree>
    <p:extLst>
      <p:ext uri="{BB962C8B-B14F-4D97-AF65-F5344CB8AC3E}">
        <p14:creationId xmlns:p14="http://schemas.microsoft.com/office/powerpoint/2010/main" val="1497179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17</a:t>
            </a:fld>
            <a:endParaRPr lang="en-GB"/>
          </a:p>
        </p:txBody>
      </p:sp>
    </p:spTree>
    <p:extLst>
      <p:ext uri="{BB962C8B-B14F-4D97-AF65-F5344CB8AC3E}">
        <p14:creationId xmlns:p14="http://schemas.microsoft.com/office/powerpoint/2010/main" val="3714515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18</a:t>
            </a:fld>
            <a:endParaRPr lang="en-GB"/>
          </a:p>
        </p:txBody>
      </p:sp>
    </p:spTree>
    <p:extLst>
      <p:ext uri="{BB962C8B-B14F-4D97-AF65-F5344CB8AC3E}">
        <p14:creationId xmlns:p14="http://schemas.microsoft.com/office/powerpoint/2010/main" val="435339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19</a:t>
            </a:fld>
            <a:endParaRPr lang="en-GB"/>
          </a:p>
        </p:txBody>
      </p:sp>
    </p:spTree>
    <p:extLst>
      <p:ext uri="{BB962C8B-B14F-4D97-AF65-F5344CB8AC3E}">
        <p14:creationId xmlns:p14="http://schemas.microsoft.com/office/powerpoint/2010/main" val="1916858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20</a:t>
            </a:fld>
            <a:endParaRPr lang="en-GB"/>
          </a:p>
        </p:txBody>
      </p:sp>
    </p:spTree>
    <p:extLst>
      <p:ext uri="{BB962C8B-B14F-4D97-AF65-F5344CB8AC3E}">
        <p14:creationId xmlns:p14="http://schemas.microsoft.com/office/powerpoint/2010/main" val="305178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2</a:t>
            </a:fld>
            <a:endParaRPr lang="en-GB"/>
          </a:p>
        </p:txBody>
      </p:sp>
    </p:spTree>
    <p:extLst>
      <p:ext uri="{BB962C8B-B14F-4D97-AF65-F5344CB8AC3E}">
        <p14:creationId xmlns:p14="http://schemas.microsoft.com/office/powerpoint/2010/main" val="342726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21</a:t>
            </a:fld>
            <a:endParaRPr lang="en-GB"/>
          </a:p>
        </p:txBody>
      </p:sp>
    </p:spTree>
    <p:extLst>
      <p:ext uri="{BB962C8B-B14F-4D97-AF65-F5344CB8AC3E}">
        <p14:creationId xmlns:p14="http://schemas.microsoft.com/office/powerpoint/2010/main" val="3063620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22</a:t>
            </a:fld>
            <a:endParaRPr lang="en-GB"/>
          </a:p>
        </p:txBody>
      </p:sp>
    </p:spTree>
    <p:extLst>
      <p:ext uri="{BB962C8B-B14F-4D97-AF65-F5344CB8AC3E}">
        <p14:creationId xmlns:p14="http://schemas.microsoft.com/office/powerpoint/2010/main" val="238921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23</a:t>
            </a:fld>
            <a:endParaRPr lang="en-GB"/>
          </a:p>
        </p:txBody>
      </p:sp>
    </p:spTree>
    <p:extLst>
      <p:ext uri="{BB962C8B-B14F-4D97-AF65-F5344CB8AC3E}">
        <p14:creationId xmlns:p14="http://schemas.microsoft.com/office/powerpoint/2010/main" val="3083495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24</a:t>
            </a:fld>
            <a:endParaRPr lang="en-GB"/>
          </a:p>
        </p:txBody>
      </p:sp>
    </p:spTree>
    <p:extLst>
      <p:ext uri="{BB962C8B-B14F-4D97-AF65-F5344CB8AC3E}">
        <p14:creationId xmlns:p14="http://schemas.microsoft.com/office/powerpoint/2010/main" val="3105218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25</a:t>
            </a:fld>
            <a:endParaRPr lang="en-GB"/>
          </a:p>
        </p:txBody>
      </p:sp>
    </p:spTree>
    <p:extLst>
      <p:ext uri="{BB962C8B-B14F-4D97-AF65-F5344CB8AC3E}">
        <p14:creationId xmlns:p14="http://schemas.microsoft.com/office/powerpoint/2010/main" val="136688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Hidden slide – refer to if necessary only</a:t>
            </a:r>
          </a:p>
        </p:txBody>
      </p:sp>
      <p:sp>
        <p:nvSpPr>
          <p:cNvPr id="4" name="Slide Number Placeholder 3"/>
          <p:cNvSpPr>
            <a:spLocks noGrp="1"/>
          </p:cNvSpPr>
          <p:nvPr>
            <p:ph type="sldNum" sz="quarter" idx="5"/>
          </p:nvPr>
        </p:nvSpPr>
        <p:spPr/>
        <p:txBody>
          <a:bodyPr/>
          <a:lstStyle/>
          <a:p>
            <a:fld id="{20F3B72C-B95B-4F31-A736-FFE04985FED9}" type="slidenum">
              <a:rPr lang="en-GB" smtClean="0"/>
              <a:t>4</a:t>
            </a:fld>
            <a:endParaRPr lang="en-GB"/>
          </a:p>
        </p:txBody>
      </p:sp>
    </p:spTree>
    <p:extLst>
      <p:ext uri="{BB962C8B-B14F-4D97-AF65-F5344CB8AC3E}">
        <p14:creationId xmlns:p14="http://schemas.microsoft.com/office/powerpoint/2010/main" val="35830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5</a:t>
            </a:fld>
            <a:endParaRPr lang="en-GB"/>
          </a:p>
        </p:txBody>
      </p:sp>
    </p:spTree>
    <p:extLst>
      <p:ext uri="{BB962C8B-B14F-4D97-AF65-F5344CB8AC3E}">
        <p14:creationId xmlns:p14="http://schemas.microsoft.com/office/powerpoint/2010/main" val="288525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6</a:t>
            </a:fld>
            <a:endParaRPr lang="en-GB"/>
          </a:p>
        </p:txBody>
      </p:sp>
    </p:spTree>
    <p:extLst>
      <p:ext uri="{BB962C8B-B14F-4D97-AF65-F5344CB8AC3E}">
        <p14:creationId xmlns:p14="http://schemas.microsoft.com/office/powerpoint/2010/main" val="58035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7</a:t>
            </a:fld>
            <a:endParaRPr lang="en-GB"/>
          </a:p>
        </p:txBody>
      </p:sp>
    </p:spTree>
    <p:extLst>
      <p:ext uri="{BB962C8B-B14F-4D97-AF65-F5344CB8AC3E}">
        <p14:creationId xmlns:p14="http://schemas.microsoft.com/office/powerpoint/2010/main" val="245517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8</a:t>
            </a:fld>
            <a:endParaRPr lang="en-GB"/>
          </a:p>
        </p:txBody>
      </p:sp>
    </p:spTree>
    <p:extLst>
      <p:ext uri="{BB962C8B-B14F-4D97-AF65-F5344CB8AC3E}">
        <p14:creationId xmlns:p14="http://schemas.microsoft.com/office/powerpoint/2010/main" val="29343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9</a:t>
            </a:fld>
            <a:endParaRPr lang="en-GB"/>
          </a:p>
        </p:txBody>
      </p:sp>
    </p:spTree>
    <p:extLst>
      <p:ext uri="{BB962C8B-B14F-4D97-AF65-F5344CB8AC3E}">
        <p14:creationId xmlns:p14="http://schemas.microsoft.com/office/powerpoint/2010/main" val="36581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0F3B72C-B95B-4F31-A736-FFE04985FED9}" type="slidenum">
              <a:rPr lang="en-GB" smtClean="0"/>
              <a:t>10</a:t>
            </a:fld>
            <a:endParaRPr lang="en-GB"/>
          </a:p>
        </p:txBody>
      </p:sp>
    </p:spTree>
    <p:extLst>
      <p:ext uri="{BB962C8B-B14F-4D97-AF65-F5344CB8AC3E}">
        <p14:creationId xmlns:p14="http://schemas.microsoft.com/office/powerpoint/2010/main" val="586432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smtClean="0"/>
              <a:t>9/17/23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803494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C48EC7-AF6A-48D3-8284-14BACBEBDD84}" type="datetimeFigureOut">
              <a:rPr lang="en-US" smtClean="0"/>
              <a:t>9/17/23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308181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C48EC7-AF6A-48D3-8284-14BACBEBDD84}" type="datetimeFigureOut">
              <a:rPr lang="en-US" smtClean="0"/>
              <a:t>9/17/23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96165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C48EC7-AF6A-48D3-8284-14BACBEBDD84}" type="datetimeFigureOut">
              <a:rPr lang="en-US" smtClean="0"/>
              <a:t>9/17/23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778491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smtClean="0"/>
              <a:t>9/17/23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03657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C48EC7-AF6A-48D3-8284-14BACBEBDD84}" type="datetimeFigureOut">
              <a:rPr lang="en-US" smtClean="0"/>
              <a:t>9/17/23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254220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C48EC7-AF6A-48D3-8284-14BACBEBDD84}" type="datetimeFigureOut">
              <a:rPr lang="en-US" smtClean="0"/>
              <a:t>9/17/23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5982262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9/17/23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1251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9/17/23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2134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CBC48EC7-AF6A-48D3-8284-14BACBEBDD84}" type="datetimeFigureOut">
              <a:rPr lang="en-US" smtClean="0"/>
              <a:t>9/17/23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468869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smtClean="0"/>
              <a:t>9/17/23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2031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smtClean="0"/>
              <a:t>9/17/23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83013387"/>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pn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4.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mmonslibrary.parliament.uk/research-briefings/cbp-722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3B11A-7556-424A-A8E7-065913EF669F}"/>
              </a:ext>
            </a:extLst>
          </p:cNvPr>
          <p:cNvSpPr>
            <a:spLocks noGrp="1"/>
          </p:cNvSpPr>
          <p:nvPr>
            <p:ph type="ctrTitle"/>
          </p:nvPr>
        </p:nvSpPr>
        <p:spPr/>
        <p:txBody>
          <a:bodyPr/>
          <a:lstStyle/>
          <a:p>
            <a:r>
              <a:rPr lang="en-GB"/>
              <a:t>Subject Mentors</a:t>
            </a:r>
            <a:endParaRPr lang="en-GB" dirty="0"/>
          </a:p>
        </p:txBody>
      </p:sp>
      <p:sp>
        <p:nvSpPr>
          <p:cNvPr id="3" name="Subtitle 2">
            <a:extLst>
              <a:ext uri="{FF2B5EF4-FFF2-40B4-BE49-F238E27FC236}">
                <a16:creationId xmlns:a16="http://schemas.microsoft.com/office/drawing/2014/main" id="{8C39EACD-CC79-43AF-9D26-510E6246F121}"/>
              </a:ext>
            </a:extLst>
          </p:cNvPr>
          <p:cNvSpPr>
            <a:spLocks noGrp="1"/>
          </p:cNvSpPr>
          <p:nvPr>
            <p:ph type="subTitle" idx="1"/>
          </p:nvPr>
        </p:nvSpPr>
        <p:spPr>
          <a:xfrm>
            <a:off x="1469985" y="3912244"/>
            <a:ext cx="9248172" cy="1539432"/>
          </a:xfrm>
        </p:spPr>
        <p:txBody>
          <a:bodyPr>
            <a:normAutofit lnSpcReduction="10000"/>
          </a:bodyPr>
          <a:lstStyle/>
          <a:p>
            <a:r>
              <a:rPr lang="en-GB" sz="2400" dirty="0">
                <a:solidFill>
                  <a:schemeClr val="accent2">
                    <a:lumMod val="75000"/>
                  </a:schemeClr>
                </a:solidFill>
              </a:rPr>
              <a:t>Amanda Phythian</a:t>
            </a:r>
          </a:p>
          <a:p>
            <a:r>
              <a:rPr lang="en-GB" sz="2400" dirty="0">
                <a:solidFill>
                  <a:schemeClr val="accent2">
                    <a:lumMod val="75000"/>
                  </a:schemeClr>
                </a:solidFill>
              </a:rPr>
              <a:t>Teacher of English,</a:t>
            </a:r>
          </a:p>
          <a:p>
            <a:r>
              <a:rPr lang="en-GB" sz="2400" dirty="0">
                <a:solidFill>
                  <a:schemeClr val="accent2">
                    <a:lumMod val="75000"/>
                  </a:schemeClr>
                </a:solidFill>
              </a:rPr>
              <a:t>Subject Mentor</a:t>
            </a:r>
          </a:p>
          <a:p>
            <a:r>
              <a:rPr lang="en-GB" sz="2400" dirty="0">
                <a:solidFill>
                  <a:schemeClr val="accent2">
                    <a:lumMod val="75000"/>
                  </a:schemeClr>
                </a:solidFill>
              </a:rPr>
              <a:t>Marple Hall School</a:t>
            </a:r>
          </a:p>
        </p:txBody>
      </p:sp>
      <p:pic>
        <p:nvPicPr>
          <p:cNvPr id="1026" name="Picture 2" descr="Marple Hall School">
            <a:extLst>
              <a:ext uri="{FF2B5EF4-FFF2-40B4-BE49-F238E27FC236}">
                <a16:creationId xmlns:a16="http://schemas.microsoft.com/office/drawing/2014/main" id="{876293CF-1A6E-42FA-8667-CCC74841C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3544" y="1634063"/>
            <a:ext cx="2765906" cy="6747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0D756E0-D0D2-45C9-B73A-5078E09FE6B5}"/>
              </a:ext>
            </a:extLst>
          </p:cNvPr>
          <p:cNvSpPr/>
          <p:nvPr/>
        </p:nvSpPr>
        <p:spPr>
          <a:xfrm>
            <a:off x="1307805" y="5815875"/>
            <a:ext cx="9579935" cy="725327"/>
          </a:xfrm>
          <a:prstGeom prst="rect">
            <a:avLst/>
          </a:prstGeom>
          <a:solidFill>
            <a:schemeClr val="bg1"/>
          </a:solidFill>
        </p:spPr>
        <p:txBody>
          <a:bodyPr wrap="square">
            <a:spAutoFit/>
          </a:bodyPr>
          <a:lstStyle/>
          <a:p>
            <a:pPr>
              <a:lnSpc>
                <a:spcPct val="107000"/>
              </a:lnSpc>
              <a:spcAft>
                <a:spcPts val="800"/>
              </a:spcAft>
            </a:pPr>
            <a:r>
              <a:rPr lang="en-GB" sz="20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“You cannot teach a man anything.  You can only help him discover it within himself.” – </a:t>
            </a:r>
            <a:r>
              <a:rPr lang="en-GB" sz="20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Galileo Galilei</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592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574C-51DD-4C5B-8A14-19DAE2486546}"/>
              </a:ext>
            </a:extLst>
          </p:cNvPr>
          <p:cNvSpPr>
            <a:spLocks noGrp="1"/>
          </p:cNvSpPr>
          <p:nvPr>
            <p:ph type="title"/>
          </p:nvPr>
        </p:nvSpPr>
        <p:spPr>
          <a:xfrm>
            <a:off x="249038" y="0"/>
            <a:ext cx="10870019" cy="1088020"/>
          </a:xfrm>
        </p:spPr>
        <p:txBody>
          <a:bodyPr/>
          <a:lstStyle/>
          <a:p>
            <a:pPr algn="ctr"/>
            <a:r>
              <a:rPr lang="en-GB" b="1" dirty="0"/>
              <a:t>Judgementoring</a:t>
            </a:r>
          </a:p>
        </p:txBody>
      </p:sp>
      <p:sp>
        <p:nvSpPr>
          <p:cNvPr id="3" name="Content Placeholder 2">
            <a:extLst>
              <a:ext uri="{FF2B5EF4-FFF2-40B4-BE49-F238E27FC236}">
                <a16:creationId xmlns:a16="http://schemas.microsoft.com/office/drawing/2014/main" id="{CDF41FF7-919F-43A7-BEBB-0D111CE5C55D}"/>
              </a:ext>
            </a:extLst>
          </p:cNvPr>
          <p:cNvSpPr>
            <a:spLocks noGrp="1"/>
          </p:cNvSpPr>
          <p:nvPr>
            <p:ph idx="1"/>
          </p:nvPr>
        </p:nvSpPr>
        <p:spPr>
          <a:xfrm>
            <a:off x="249038" y="1665784"/>
            <a:ext cx="11706447" cy="4786778"/>
          </a:xfrm>
        </p:spPr>
        <p:txBody>
          <a:bodyPr>
            <a:normAutofit/>
          </a:bodyPr>
          <a:lstStyle/>
          <a:p>
            <a:r>
              <a:rPr lang="en-GB" sz="3200" dirty="0"/>
              <a:t>Judgementoring  - the frequent use by mentors of a restrictive ‘feedback’ strategy in post-lesson discussions, typically involving a mentor-led evaluation of the ‘positive’ then ‘negative’ features of a lesson, followed by suggestions for improvement. </a:t>
            </a:r>
          </a:p>
          <a:p>
            <a:r>
              <a:rPr lang="en-GB" sz="3200" dirty="0"/>
              <a:t>At its worst, judgementoring involves mentors not merely revealing their judgements of mentees’ work but also focusing almost exclusively in their interactions with mentees on negative judgements.</a:t>
            </a:r>
          </a:p>
          <a:p>
            <a:endParaRPr lang="en-GB" sz="3200" dirty="0"/>
          </a:p>
        </p:txBody>
      </p:sp>
      <p:pic>
        <p:nvPicPr>
          <p:cNvPr id="4" name="Picture 2" descr="Marple Hall School">
            <a:extLst>
              <a:ext uri="{FF2B5EF4-FFF2-40B4-BE49-F238E27FC236}">
                <a16:creationId xmlns:a16="http://schemas.microsoft.com/office/drawing/2014/main" id="{4137CC36-8766-4D62-B186-EC4CDB2E7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AEB6BA0E-0B46-4CA8-BCBF-DF7132B215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04" t="33953" r="34393" b="15814"/>
          <a:stretch/>
        </p:blipFill>
        <p:spPr bwMode="auto">
          <a:xfrm>
            <a:off x="11119057" y="2464"/>
            <a:ext cx="1072943" cy="166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076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2BF3-F93E-44B3-B977-A0D04BC75C2A}"/>
              </a:ext>
            </a:extLst>
          </p:cNvPr>
          <p:cNvSpPr>
            <a:spLocks noGrp="1"/>
          </p:cNvSpPr>
          <p:nvPr>
            <p:ph type="title"/>
          </p:nvPr>
        </p:nvSpPr>
        <p:spPr>
          <a:xfrm>
            <a:off x="248093" y="201201"/>
            <a:ext cx="11695814" cy="893135"/>
          </a:xfrm>
        </p:spPr>
        <p:txBody>
          <a:bodyPr/>
          <a:lstStyle/>
          <a:p>
            <a:pPr algn="ctr"/>
            <a:r>
              <a:rPr lang="en-GB" b="1" dirty="0"/>
              <a:t>Role of the mentor</a:t>
            </a:r>
          </a:p>
        </p:txBody>
      </p:sp>
      <p:sp>
        <p:nvSpPr>
          <p:cNvPr id="3" name="Content Placeholder 2">
            <a:extLst>
              <a:ext uri="{FF2B5EF4-FFF2-40B4-BE49-F238E27FC236}">
                <a16:creationId xmlns:a16="http://schemas.microsoft.com/office/drawing/2014/main" id="{6BF6E317-07BD-4E3D-9B89-8D7635E3EC7F}"/>
              </a:ext>
            </a:extLst>
          </p:cNvPr>
          <p:cNvSpPr>
            <a:spLocks noGrp="1"/>
          </p:cNvSpPr>
          <p:nvPr>
            <p:ph idx="1"/>
          </p:nvPr>
        </p:nvSpPr>
        <p:spPr>
          <a:xfrm>
            <a:off x="248093" y="1074299"/>
            <a:ext cx="11695814" cy="5338076"/>
          </a:xfrm>
        </p:spPr>
        <p:txBody>
          <a:bodyPr>
            <a:normAutofit/>
          </a:bodyPr>
          <a:lstStyle/>
          <a:p>
            <a:r>
              <a:rPr lang="en-GB" sz="2800" dirty="0"/>
              <a:t>Most mentors have had the opportunity to undertake some form of training but not all mentors take advantage of this. </a:t>
            </a:r>
          </a:p>
          <a:p>
            <a:r>
              <a:rPr lang="en-GB" sz="2800" dirty="0"/>
              <a:t>Some reasons given are: inconvenience of location or timetabling, ‘experience is the best training’.</a:t>
            </a:r>
          </a:p>
          <a:p>
            <a:r>
              <a:rPr lang="en-GB" sz="2800" dirty="0"/>
              <a:t>Some data has indicated that some of the mentor training courses provided were of limited value … little emphasis on different ways in which mentors might scaffold beginner teachers’ professional learning and development. </a:t>
            </a:r>
          </a:p>
          <a:p>
            <a:r>
              <a:rPr lang="en-GB" sz="2800" dirty="0"/>
              <a:t>Most mentors … indicated that training offered centred on formal and administrative aspects of the role.</a:t>
            </a:r>
          </a:p>
        </p:txBody>
      </p:sp>
      <p:pic>
        <p:nvPicPr>
          <p:cNvPr id="4" name="Picture 2" descr="Marple Hall School">
            <a:extLst>
              <a:ext uri="{FF2B5EF4-FFF2-40B4-BE49-F238E27FC236}">
                <a16:creationId xmlns:a16="http://schemas.microsoft.com/office/drawing/2014/main" id="{25D7EBED-5DDA-4ECF-B723-57C1647CC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BCD3B4DB-889D-4D68-8FEE-CA7AEC1DFF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04" t="33953" r="34393" b="15814"/>
          <a:stretch/>
        </p:blipFill>
        <p:spPr bwMode="auto">
          <a:xfrm>
            <a:off x="11440633" y="2464"/>
            <a:ext cx="751367" cy="116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25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9FD01-07AF-4883-97AC-F5EBF1B081B1}"/>
              </a:ext>
            </a:extLst>
          </p:cNvPr>
          <p:cNvSpPr>
            <a:spLocks noGrp="1"/>
          </p:cNvSpPr>
          <p:nvPr>
            <p:ph type="title"/>
          </p:nvPr>
        </p:nvSpPr>
        <p:spPr>
          <a:xfrm>
            <a:off x="1066800" y="259822"/>
            <a:ext cx="10058400" cy="1371600"/>
          </a:xfrm>
        </p:spPr>
        <p:txBody>
          <a:bodyPr>
            <a:normAutofit fontScale="90000"/>
          </a:bodyPr>
          <a:lstStyle/>
          <a:p>
            <a:r>
              <a:rPr lang="en-GB" dirty="0"/>
              <a:t>Some useful strategies (hopefully!)</a:t>
            </a:r>
          </a:p>
        </p:txBody>
      </p:sp>
      <p:sp>
        <p:nvSpPr>
          <p:cNvPr id="3" name="Content Placeholder 2">
            <a:extLst>
              <a:ext uri="{FF2B5EF4-FFF2-40B4-BE49-F238E27FC236}">
                <a16:creationId xmlns:a16="http://schemas.microsoft.com/office/drawing/2014/main" id="{F300B01F-7D0E-4214-AD20-33652FA38C93}"/>
              </a:ext>
            </a:extLst>
          </p:cNvPr>
          <p:cNvSpPr>
            <a:spLocks noGrp="1"/>
          </p:cNvSpPr>
          <p:nvPr>
            <p:ph idx="1"/>
          </p:nvPr>
        </p:nvSpPr>
        <p:spPr>
          <a:xfrm>
            <a:off x="396948" y="1463040"/>
            <a:ext cx="11532781" cy="5135138"/>
          </a:xfrm>
        </p:spPr>
        <p:txBody>
          <a:bodyPr>
            <a:normAutofit/>
          </a:bodyPr>
          <a:lstStyle/>
          <a:p>
            <a:r>
              <a:rPr lang="en-GB" sz="2800" dirty="0"/>
              <a:t>We receive lots of useful information mostly regarding the administration of mentoring and key dates/milestones.</a:t>
            </a:r>
          </a:p>
          <a:p>
            <a:r>
              <a:rPr lang="en-GB" sz="2800" dirty="0"/>
              <a:t>However, we rarely, in my experience, have any practical strategies shared with us [often due to time constraints and school budgets].</a:t>
            </a:r>
          </a:p>
          <a:p>
            <a:r>
              <a:rPr lang="en-GB" sz="2800" dirty="0"/>
              <a:t>Here are some I have used over 20 years of mentoring (on and off) of approximately 15 mentees. They seem to work well.</a:t>
            </a:r>
          </a:p>
          <a:p>
            <a:r>
              <a:rPr lang="en-GB" sz="2800" dirty="0"/>
              <a:t>I am experienced but by no means the expert. I expect that many of you have done, or do, some of these.</a:t>
            </a:r>
          </a:p>
        </p:txBody>
      </p:sp>
      <p:pic>
        <p:nvPicPr>
          <p:cNvPr id="4" name="Picture 2" descr="Marple Hall School">
            <a:extLst>
              <a:ext uri="{FF2B5EF4-FFF2-40B4-BE49-F238E27FC236}">
                <a16:creationId xmlns:a16="http://schemas.microsoft.com/office/drawing/2014/main" id="{FAFDF0B3-6B80-41D8-8BFA-B4C30769E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AD449BA3-0E72-4F8E-857F-D192054CB0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04" t="33953" r="34393" b="15814"/>
          <a:stretch/>
        </p:blipFill>
        <p:spPr bwMode="auto">
          <a:xfrm>
            <a:off x="11119057" y="2464"/>
            <a:ext cx="1072943" cy="166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706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104B-5631-45B2-81CA-F85844036BC5}"/>
              </a:ext>
            </a:extLst>
          </p:cNvPr>
          <p:cNvSpPr>
            <a:spLocks noGrp="1"/>
          </p:cNvSpPr>
          <p:nvPr>
            <p:ph type="title"/>
          </p:nvPr>
        </p:nvSpPr>
        <p:spPr>
          <a:xfrm>
            <a:off x="995819" y="137160"/>
            <a:ext cx="10058400" cy="990182"/>
          </a:xfrm>
        </p:spPr>
        <p:txBody>
          <a:bodyPr/>
          <a:lstStyle/>
          <a:p>
            <a:r>
              <a:rPr lang="en-GB" dirty="0"/>
              <a:t>Before they arrive</a:t>
            </a:r>
          </a:p>
        </p:txBody>
      </p:sp>
      <p:sp>
        <p:nvSpPr>
          <p:cNvPr id="3" name="Content Placeholder 2">
            <a:extLst>
              <a:ext uri="{FF2B5EF4-FFF2-40B4-BE49-F238E27FC236}">
                <a16:creationId xmlns:a16="http://schemas.microsoft.com/office/drawing/2014/main" id="{E8AE4BEC-441E-4430-BCA5-80D8C97D639E}"/>
              </a:ext>
            </a:extLst>
          </p:cNvPr>
          <p:cNvSpPr>
            <a:spLocks noGrp="1"/>
          </p:cNvSpPr>
          <p:nvPr>
            <p:ph idx="1"/>
          </p:nvPr>
        </p:nvSpPr>
        <p:spPr>
          <a:xfrm>
            <a:off x="246345" y="1026507"/>
            <a:ext cx="11699309" cy="3931920"/>
          </a:xfrm>
        </p:spPr>
        <p:txBody>
          <a:bodyPr>
            <a:normAutofit/>
          </a:bodyPr>
          <a:lstStyle/>
          <a:p>
            <a:r>
              <a:rPr lang="en-GB" sz="2400" dirty="0"/>
              <a:t>I often give out a small pre-prepared handout with pictures of the department and their roles, my timetable and a blank timetable for them to complete once we set up their classes.</a:t>
            </a:r>
          </a:p>
        </p:txBody>
      </p:sp>
      <p:pic>
        <p:nvPicPr>
          <p:cNvPr id="4" name="Picture 3">
            <a:extLst>
              <a:ext uri="{FF2B5EF4-FFF2-40B4-BE49-F238E27FC236}">
                <a16:creationId xmlns:a16="http://schemas.microsoft.com/office/drawing/2014/main" id="{654CB133-0BBB-47F6-8AD2-FD70A49DD7CB}"/>
              </a:ext>
            </a:extLst>
          </p:cNvPr>
          <p:cNvPicPr>
            <a:picLocks noChangeAspect="1"/>
          </p:cNvPicPr>
          <p:nvPr/>
        </p:nvPicPr>
        <p:blipFill rotWithShape="1">
          <a:blip r:embed="rId3"/>
          <a:srcRect l="33828" t="20639" r="35121" b="9370"/>
          <a:stretch/>
        </p:blipFill>
        <p:spPr>
          <a:xfrm rot="20676393">
            <a:off x="842856" y="2611207"/>
            <a:ext cx="2578304" cy="36323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10DC05D1-A9AD-4C10-B58F-A4E91E7E8045}"/>
              </a:ext>
            </a:extLst>
          </p:cNvPr>
          <p:cNvPicPr>
            <a:picLocks noChangeAspect="1"/>
          </p:cNvPicPr>
          <p:nvPr/>
        </p:nvPicPr>
        <p:blipFill rotWithShape="1">
          <a:blip r:embed="rId4"/>
          <a:srcRect l="34189" t="19726" r="35121" b="10319"/>
          <a:stretch/>
        </p:blipFill>
        <p:spPr>
          <a:xfrm>
            <a:off x="4246983" y="2564091"/>
            <a:ext cx="2830722" cy="40327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B77D2A6A-BC89-4A45-A17D-6B21FB1C1489}"/>
              </a:ext>
            </a:extLst>
          </p:cNvPr>
          <p:cNvPicPr>
            <a:picLocks noChangeAspect="1"/>
          </p:cNvPicPr>
          <p:nvPr/>
        </p:nvPicPr>
        <p:blipFill rotWithShape="1">
          <a:blip r:embed="rId5"/>
          <a:srcRect l="34188" t="24658" r="35008" b="8859"/>
          <a:stretch/>
        </p:blipFill>
        <p:spPr>
          <a:xfrm rot="832514">
            <a:off x="7996038" y="2465156"/>
            <a:ext cx="3031283" cy="40890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Marple Hall School">
            <a:extLst>
              <a:ext uri="{FF2B5EF4-FFF2-40B4-BE49-F238E27FC236}">
                <a16:creationId xmlns:a16="http://schemas.microsoft.com/office/drawing/2014/main" id="{2261BF1D-3D33-4D27-8344-3118BE76DB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14FB7D19-4D63-4E9E-A17D-7F0CCC60FC9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204" t="33953" r="34393" b="15814"/>
          <a:stretch/>
        </p:blipFill>
        <p:spPr bwMode="auto">
          <a:xfrm>
            <a:off x="11260813" y="2464"/>
            <a:ext cx="931187" cy="144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820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8104B-5631-45B2-81CA-F85844036BC5}"/>
              </a:ext>
            </a:extLst>
          </p:cNvPr>
          <p:cNvSpPr>
            <a:spLocks noGrp="1"/>
          </p:cNvSpPr>
          <p:nvPr>
            <p:ph type="title"/>
          </p:nvPr>
        </p:nvSpPr>
        <p:spPr>
          <a:xfrm>
            <a:off x="995819" y="137160"/>
            <a:ext cx="10058400" cy="990182"/>
          </a:xfrm>
        </p:spPr>
        <p:txBody>
          <a:bodyPr/>
          <a:lstStyle/>
          <a:p>
            <a:r>
              <a:rPr lang="en-GB" dirty="0"/>
              <a:t>Before they arrive</a:t>
            </a:r>
          </a:p>
        </p:txBody>
      </p:sp>
      <p:sp>
        <p:nvSpPr>
          <p:cNvPr id="3" name="Content Placeholder 2">
            <a:extLst>
              <a:ext uri="{FF2B5EF4-FFF2-40B4-BE49-F238E27FC236}">
                <a16:creationId xmlns:a16="http://schemas.microsoft.com/office/drawing/2014/main" id="{E8AE4BEC-441E-4430-BCA5-80D8C97D639E}"/>
              </a:ext>
            </a:extLst>
          </p:cNvPr>
          <p:cNvSpPr>
            <a:spLocks noGrp="1"/>
          </p:cNvSpPr>
          <p:nvPr>
            <p:ph idx="1"/>
          </p:nvPr>
        </p:nvSpPr>
        <p:spPr>
          <a:xfrm>
            <a:off x="279359" y="1064319"/>
            <a:ext cx="11650371" cy="5656521"/>
          </a:xfrm>
        </p:spPr>
        <p:txBody>
          <a:bodyPr>
            <a:normAutofit/>
          </a:bodyPr>
          <a:lstStyle/>
          <a:p>
            <a:r>
              <a:rPr lang="en-GB" sz="2400" dirty="0"/>
              <a:t>I prefer not to have a timetable completed for them beforehand as I usually like to learn who they are first before I decide which classes may be suitable for them.</a:t>
            </a:r>
          </a:p>
          <a:p>
            <a:r>
              <a:rPr lang="en-GB" sz="2400" dirty="0"/>
              <a:t>Why?</a:t>
            </a:r>
          </a:p>
          <a:p>
            <a:r>
              <a:rPr lang="en-GB" sz="2400" dirty="0"/>
              <a:t>The whole point of mentoring, in my opinion, is to guide and enable professional development.</a:t>
            </a:r>
          </a:p>
          <a:p>
            <a:r>
              <a:rPr lang="en-GB" sz="2400" dirty="0"/>
              <a:t>If we set them up from the start with classes that are very difficult for </a:t>
            </a:r>
            <a:r>
              <a:rPr lang="en-GB" sz="2400" b="1" dirty="0"/>
              <a:t>them</a:t>
            </a:r>
            <a:r>
              <a:rPr lang="en-GB" sz="2400" dirty="0"/>
              <a:t> (for whatever reason), then we are setting them up to fail. </a:t>
            </a:r>
          </a:p>
          <a:p>
            <a:r>
              <a:rPr lang="en-GB" sz="2400" dirty="0"/>
              <a:t>Some trainee teachers are happy to take on challenges early, some need easing in.</a:t>
            </a:r>
          </a:p>
        </p:txBody>
      </p:sp>
      <p:pic>
        <p:nvPicPr>
          <p:cNvPr id="7" name="Picture 2" descr="Marple Hall School">
            <a:extLst>
              <a:ext uri="{FF2B5EF4-FFF2-40B4-BE49-F238E27FC236}">
                <a16:creationId xmlns:a16="http://schemas.microsoft.com/office/drawing/2014/main" id="{E9FDB40C-54A0-4392-98DD-F32C05C196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5071013-7FFB-462A-9799-42CF5D5E44DF}"/>
              </a:ext>
            </a:extLst>
          </p:cNvPr>
          <p:cNvSpPr txBox="1"/>
          <p:nvPr/>
        </p:nvSpPr>
        <p:spPr>
          <a:xfrm>
            <a:off x="1738337" y="5467975"/>
            <a:ext cx="10548724" cy="461665"/>
          </a:xfrm>
          <a:prstGeom prst="rect">
            <a:avLst/>
          </a:prstGeom>
          <a:noFill/>
        </p:spPr>
        <p:txBody>
          <a:bodyPr wrap="square" rtlCol="0">
            <a:spAutoFit/>
          </a:bodyPr>
          <a:lstStyle/>
          <a:p>
            <a:r>
              <a:rPr lang="en-GB" sz="2400" b="1" dirty="0"/>
              <a:t>Get to know your student before you define their timetable!</a:t>
            </a:r>
          </a:p>
        </p:txBody>
      </p:sp>
      <p:pic>
        <p:nvPicPr>
          <p:cNvPr id="2050" name="Picture 2" descr="Restaurant Logo png download - 1152*1185 - Free Transparent Takeout png  Download. - CleanPNG / KissPNG">
            <a:extLst>
              <a:ext uri="{FF2B5EF4-FFF2-40B4-BE49-F238E27FC236}">
                <a16:creationId xmlns:a16="http://schemas.microsoft.com/office/drawing/2014/main" id="{784F730E-3074-438B-93AB-24438BEE7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359" y="5384334"/>
            <a:ext cx="1047749" cy="10906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D3E140B4-9424-40AB-9D80-229030B07D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204" t="33953" r="34393" b="15814"/>
          <a:stretch/>
        </p:blipFill>
        <p:spPr bwMode="auto">
          <a:xfrm>
            <a:off x="11466384" y="2465"/>
            <a:ext cx="725615" cy="112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5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FB51-FB22-4EF1-B02B-66B1FC7EB988}"/>
              </a:ext>
            </a:extLst>
          </p:cNvPr>
          <p:cNvSpPr>
            <a:spLocks noGrp="1"/>
          </p:cNvSpPr>
          <p:nvPr>
            <p:ph type="title"/>
          </p:nvPr>
        </p:nvSpPr>
        <p:spPr>
          <a:xfrm>
            <a:off x="1141228" y="0"/>
            <a:ext cx="10058400" cy="1371600"/>
          </a:xfrm>
        </p:spPr>
        <p:txBody>
          <a:bodyPr/>
          <a:lstStyle/>
          <a:p>
            <a:r>
              <a:rPr lang="en-GB" dirty="0"/>
              <a:t>Preparing for teaching</a:t>
            </a:r>
          </a:p>
        </p:txBody>
      </p:sp>
      <p:sp>
        <p:nvSpPr>
          <p:cNvPr id="3" name="Content Placeholder 2">
            <a:extLst>
              <a:ext uri="{FF2B5EF4-FFF2-40B4-BE49-F238E27FC236}">
                <a16:creationId xmlns:a16="http://schemas.microsoft.com/office/drawing/2014/main" id="{E316C97F-75D4-469E-81F0-BBCF3573F485}"/>
              </a:ext>
            </a:extLst>
          </p:cNvPr>
          <p:cNvSpPr>
            <a:spLocks noGrp="1"/>
          </p:cNvSpPr>
          <p:nvPr>
            <p:ph idx="1"/>
          </p:nvPr>
        </p:nvSpPr>
        <p:spPr>
          <a:xfrm>
            <a:off x="233915" y="1371600"/>
            <a:ext cx="11706447" cy="5105754"/>
          </a:xfrm>
        </p:spPr>
        <p:txBody>
          <a:bodyPr>
            <a:normAutofit/>
          </a:bodyPr>
          <a:lstStyle/>
          <a:p>
            <a:r>
              <a:rPr lang="en-GB" sz="3200" dirty="0"/>
              <a:t>Ensure they are observing a range of different teachers in different departments. </a:t>
            </a:r>
          </a:p>
          <a:p>
            <a:r>
              <a:rPr lang="en-GB" sz="3200" dirty="0"/>
              <a:t>Get them to email these teachers themselves to take ownership and allow them to be professionals. </a:t>
            </a:r>
          </a:p>
          <a:p>
            <a:r>
              <a:rPr lang="en-GB" sz="3200" dirty="0"/>
              <a:t>loan of, or recommendation of, pedagogical texts.</a:t>
            </a:r>
          </a:p>
          <a:p>
            <a:endParaRPr lang="en-GB" sz="3200" dirty="0"/>
          </a:p>
          <a:p>
            <a:endParaRPr lang="en-GB" sz="3200" dirty="0"/>
          </a:p>
        </p:txBody>
      </p:sp>
      <p:pic>
        <p:nvPicPr>
          <p:cNvPr id="4" name="Picture 2" descr="Marple Hall School">
            <a:extLst>
              <a:ext uri="{FF2B5EF4-FFF2-40B4-BE49-F238E27FC236}">
                <a16:creationId xmlns:a16="http://schemas.microsoft.com/office/drawing/2014/main" id="{87EB9CB5-BEF5-4225-AF1A-FBFDDC77D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taurant Logo png download - 1152*1185 - Free Transparent Takeout png  Download. - CleanPNG / KissPNG">
            <a:extLst>
              <a:ext uri="{FF2B5EF4-FFF2-40B4-BE49-F238E27FC236}">
                <a16:creationId xmlns:a16="http://schemas.microsoft.com/office/drawing/2014/main" id="{5E804D45-7F9E-43C9-9435-EE27578CA9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787" y="4941094"/>
            <a:ext cx="1047749" cy="10906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B099BD-C8B2-4E86-8502-D770B4613669}"/>
              </a:ext>
            </a:extLst>
          </p:cNvPr>
          <p:cNvSpPr txBox="1"/>
          <p:nvPr/>
        </p:nvSpPr>
        <p:spPr>
          <a:xfrm>
            <a:off x="1643276" y="5180896"/>
            <a:ext cx="10548724" cy="461665"/>
          </a:xfrm>
          <a:prstGeom prst="rect">
            <a:avLst/>
          </a:prstGeom>
          <a:noFill/>
        </p:spPr>
        <p:txBody>
          <a:bodyPr wrap="square" rtlCol="0">
            <a:spAutoFit/>
          </a:bodyPr>
          <a:lstStyle/>
          <a:p>
            <a:r>
              <a:rPr lang="en-GB" sz="2400" b="1" dirty="0"/>
              <a:t>Expose students to a range of experience</a:t>
            </a:r>
          </a:p>
        </p:txBody>
      </p:sp>
      <p:pic>
        <p:nvPicPr>
          <p:cNvPr id="7"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4D5958E4-DCD9-45D2-B7C7-630576DBEE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204" t="33953" r="34393" b="15814"/>
          <a:stretch/>
        </p:blipFill>
        <p:spPr bwMode="auto">
          <a:xfrm>
            <a:off x="11260813" y="2464"/>
            <a:ext cx="931187" cy="144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3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FB51-FB22-4EF1-B02B-66B1FC7EB988}"/>
              </a:ext>
            </a:extLst>
          </p:cNvPr>
          <p:cNvSpPr>
            <a:spLocks noGrp="1"/>
          </p:cNvSpPr>
          <p:nvPr>
            <p:ph type="title"/>
          </p:nvPr>
        </p:nvSpPr>
        <p:spPr>
          <a:xfrm>
            <a:off x="1141228" y="0"/>
            <a:ext cx="10058400" cy="1371600"/>
          </a:xfrm>
        </p:spPr>
        <p:txBody>
          <a:bodyPr/>
          <a:lstStyle/>
          <a:p>
            <a:r>
              <a:rPr lang="en-GB" dirty="0"/>
              <a:t>Preparing for teaching</a:t>
            </a:r>
          </a:p>
        </p:txBody>
      </p:sp>
      <p:sp>
        <p:nvSpPr>
          <p:cNvPr id="3" name="Content Placeholder 2">
            <a:extLst>
              <a:ext uri="{FF2B5EF4-FFF2-40B4-BE49-F238E27FC236}">
                <a16:creationId xmlns:a16="http://schemas.microsoft.com/office/drawing/2014/main" id="{E316C97F-75D4-469E-81F0-BBCF3573F485}"/>
              </a:ext>
            </a:extLst>
          </p:cNvPr>
          <p:cNvSpPr>
            <a:spLocks noGrp="1"/>
          </p:cNvSpPr>
          <p:nvPr>
            <p:ph idx="1"/>
          </p:nvPr>
        </p:nvSpPr>
        <p:spPr>
          <a:xfrm>
            <a:off x="495300" y="876123"/>
            <a:ext cx="11350256" cy="5105754"/>
          </a:xfrm>
        </p:spPr>
        <p:txBody>
          <a:bodyPr>
            <a:normAutofit/>
          </a:bodyPr>
          <a:lstStyle/>
          <a:p>
            <a:r>
              <a:rPr lang="en-GB" sz="2800" dirty="0"/>
              <a:t>Some of the texts I have loaned or recommended are:  Andy </a:t>
            </a:r>
            <a:r>
              <a:rPr lang="en-GB" sz="2800" dirty="0" err="1"/>
              <a:t>Tharby</a:t>
            </a:r>
            <a:r>
              <a:rPr lang="en-GB" sz="2800" dirty="0"/>
              <a:t> (Making Every English lesson count), Ross McGill (Mark, Plan, Teach), Jennifer Webb (Overcoming Cultural Poverty), Oliver </a:t>
            </a:r>
            <a:r>
              <a:rPr lang="en-GB" sz="2800" dirty="0" err="1"/>
              <a:t>Caviglioli</a:t>
            </a:r>
            <a:r>
              <a:rPr lang="en-GB" sz="2800" dirty="0"/>
              <a:t> (Dual Coding), Sue </a:t>
            </a:r>
            <a:r>
              <a:rPr lang="en-GB" sz="2800" dirty="0" err="1"/>
              <a:t>Cowley</a:t>
            </a:r>
            <a:r>
              <a:rPr lang="en-GB" sz="2800" dirty="0"/>
              <a:t> (Getting the Buggers to Behave), </a:t>
            </a:r>
            <a:r>
              <a:rPr lang="en-GB" sz="2800" dirty="0" err="1"/>
              <a:t>Pryke</a:t>
            </a:r>
            <a:r>
              <a:rPr lang="en-GB" sz="2800" dirty="0"/>
              <a:t> (Macbeth/ACC) etc</a:t>
            </a:r>
          </a:p>
          <a:p>
            <a:endParaRPr lang="en-GB" sz="2800" dirty="0"/>
          </a:p>
          <a:p>
            <a:endParaRPr lang="en-GB" sz="2800" dirty="0"/>
          </a:p>
        </p:txBody>
      </p:sp>
      <p:pic>
        <p:nvPicPr>
          <p:cNvPr id="4" name="Picture 2" descr="Marple Hall School">
            <a:extLst>
              <a:ext uri="{FF2B5EF4-FFF2-40B4-BE49-F238E27FC236}">
                <a16:creationId xmlns:a16="http://schemas.microsoft.com/office/drawing/2014/main" id="{87EB9CB5-BEF5-4225-AF1A-FBFDDC77D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king Every Lesson Count: Six principles to support great teaching and  learning (Making Every Lesson Count series) : Shaun Allison, Andy Tharby:  Amazon.co.uk: Books">
            <a:extLst>
              <a:ext uri="{FF2B5EF4-FFF2-40B4-BE49-F238E27FC236}">
                <a16:creationId xmlns:a16="http://schemas.microsoft.com/office/drawing/2014/main" id="{78AA952D-654F-42ED-8057-71DBD31B75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938" t="-498" r="34248" b="9778"/>
          <a:stretch/>
        </p:blipFill>
        <p:spPr bwMode="auto">
          <a:xfrm>
            <a:off x="219852" y="3290777"/>
            <a:ext cx="1818167" cy="27219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rk. Plan. Teach. 2.0: New edition of the bestseller by Teacher Toolkit :  Ross Morrison McGill: Amazon.co.uk: Books">
            <a:extLst>
              <a:ext uri="{FF2B5EF4-FFF2-40B4-BE49-F238E27FC236}">
                <a16:creationId xmlns:a16="http://schemas.microsoft.com/office/drawing/2014/main" id="{429926BC-0B1A-4941-BCCE-F94D8AB56A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496" r="35325" b="9280"/>
          <a:stretch/>
        </p:blipFill>
        <p:spPr bwMode="auto">
          <a:xfrm>
            <a:off x="2099652" y="4136066"/>
            <a:ext cx="1724690" cy="27219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w To Teach English Literature: Overcoming cultural poverty by Jennifer  Webb | Hachette UK">
            <a:extLst>
              <a:ext uri="{FF2B5EF4-FFF2-40B4-BE49-F238E27FC236}">
                <a16:creationId xmlns:a16="http://schemas.microsoft.com/office/drawing/2014/main" id="{2D4D9430-BF25-4293-8AE0-60AFB7DE98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3315" y="3469911"/>
            <a:ext cx="1906335" cy="27341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ual Coding With Teachers : Oliver Caviglioli, Oliver Caviglioli, Oliver  Caviglioli: Amazon.co.uk: Books">
            <a:extLst>
              <a:ext uri="{FF2B5EF4-FFF2-40B4-BE49-F238E27FC236}">
                <a16:creationId xmlns:a16="http://schemas.microsoft.com/office/drawing/2014/main" id="{E956A176-D3EE-43B7-BCB8-CF4FD72674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4664" y="4991986"/>
            <a:ext cx="2523239" cy="17843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etting the Buggers to Behave 2 : Cowley, Sue: Amazon.co.uk: Books">
            <a:extLst>
              <a:ext uri="{FF2B5EF4-FFF2-40B4-BE49-F238E27FC236}">
                <a16:creationId xmlns:a16="http://schemas.microsoft.com/office/drawing/2014/main" id="{200DC38A-AF06-4DEF-92DB-AC564B5FD0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2917" y="3290777"/>
            <a:ext cx="1493136" cy="234033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ady to Teach: Macbeth:A compendium of subject knowledge, resources and  pedagogy by Stuart Pryke | Hachette UK">
            <a:extLst>
              <a:ext uri="{FF2B5EF4-FFF2-40B4-BE49-F238E27FC236}">
                <a16:creationId xmlns:a16="http://schemas.microsoft.com/office/drawing/2014/main" id="{AAB3A4C6-F7DB-4D78-B6AB-8F6DA9393C4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09410" y="2617977"/>
            <a:ext cx="1736146" cy="24537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ady to Teach: A Christmas Carol">
            <a:extLst>
              <a:ext uri="{FF2B5EF4-FFF2-40B4-BE49-F238E27FC236}">
                <a16:creationId xmlns:a16="http://schemas.microsoft.com/office/drawing/2014/main" id="{B0575793-C823-46EC-8606-789590AF007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10189" y="3629883"/>
            <a:ext cx="1736146" cy="24631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174BA4A1-3D1A-4F8B-9115-30EF8B1656F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3204" t="33953" r="34393" b="15814"/>
          <a:stretch/>
        </p:blipFill>
        <p:spPr bwMode="auto">
          <a:xfrm>
            <a:off x="11366205" y="2464"/>
            <a:ext cx="825795" cy="1280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FB51-FB22-4EF1-B02B-66B1FC7EB988}"/>
              </a:ext>
            </a:extLst>
          </p:cNvPr>
          <p:cNvSpPr>
            <a:spLocks noGrp="1"/>
          </p:cNvSpPr>
          <p:nvPr>
            <p:ph type="title"/>
          </p:nvPr>
        </p:nvSpPr>
        <p:spPr>
          <a:xfrm>
            <a:off x="262270" y="0"/>
            <a:ext cx="11679866" cy="1050495"/>
          </a:xfrm>
        </p:spPr>
        <p:txBody>
          <a:bodyPr/>
          <a:lstStyle/>
          <a:p>
            <a:pPr algn="ctr"/>
            <a:r>
              <a:rPr lang="en-GB" dirty="0"/>
              <a:t>Preparing for teaching</a:t>
            </a:r>
          </a:p>
        </p:txBody>
      </p:sp>
      <p:sp>
        <p:nvSpPr>
          <p:cNvPr id="3" name="Content Placeholder 2">
            <a:extLst>
              <a:ext uri="{FF2B5EF4-FFF2-40B4-BE49-F238E27FC236}">
                <a16:creationId xmlns:a16="http://schemas.microsoft.com/office/drawing/2014/main" id="{E316C97F-75D4-469E-81F0-BBCF3573F485}"/>
              </a:ext>
            </a:extLst>
          </p:cNvPr>
          <p:cNvSpPr>
            <a:spLocks noGrp="1"/>
          </p:cNvSpPr>
          <p:nvPr>
            <p:ph idx="1"/>
          </p:nvPr>
        </p:nvSpPr>
        <p:spPr>
          <a:xfrm>
            <a:off x="262270" y="763416"/>
            <a:ext cx="11679866" cy="5637384"/>
          </a:xfrm>
        </p:spPr>
        <p:txBody>
          <a:bodyPr>
            <a:normAutofit/>
          </a:bodyPr>
          <a:lstStyle/>
          <a:p>
            <a:r>
              <a:rPr lang="en-GB" sz="2500" dirty="0"/>
              <a:t>modelling through observation. It is often one way I have demonstrated behaviour strategies and got them to embed these into planning to develop confidence when they start teaching. </a:t>
            </a:r>
          </a:p>
          <a:p>
            <a:r>
              <a:rPr lang="en-GB" sz="2500" dirty="0"/>
              <a:t>modelling directly - I sometimes deliver CPD to mentees which I have delivered to colleagues during INSET sessions, </a:t>
            </a:r>
            <a:r>
              <a:rPr lang="en-GB" sz="2500" dirty="0" err="1"/>
              <a:t>eg</a:t>
            </a:r>
            <a:r>
              <a:rPr lang="en-GB" sz="2500" dirty="0"/>
              <a:t>, live modelling (I do, We do, You do), </a:t>
            </a:r>
            <a:r>
              <a:rPr lang="en-GB" sz="2500" dirty="0" err="1"/>
              <a:t>BfL</a:t>
            </a:r>
            <a:r>
              <a:rPr lang="en-GB" sz="2500"/>
              <a:t> strategies, </a:t>
            </a:r>
            <a:r>
              <a:rPr lang="en-GB" sz="2500" dirty="0"/>
              <a:t>etc.</a:t>
            </a:r>
          </a:p>
          <a:p>
            <a:r>
              <a:rPr lang="en-GB" sz="2500" dirty="0"/>
              <a:t>Encourage them to take risks safely – every lesson is a learning point. We expect some mistakes and even some failures – it’s what they do about it that counts.</a:t>
            </a:r>
          </a:p>
          <a:p>
            <a:r>
              <a:rPr lang="en-GB" sz="2500" dirty="0"/>
              <a:t>If they are afraid of being judged harshly for failures, they won’t take risks and develop a range of skills and strategies.</a:t>
            </a:r>
          </a:p>
        </p:txBody>
      </p:sp>
      <p:pic>
        <p:nvPicPr>
          <p:cNvPr id="4" name="Picture 2" descr="Marple Hall School">
            <a:extLst>
              <a:ext uri="{FF2B5EF4-FFF2-40B4-BE49-F238E27FC236}">
                <a16:creationId xmlns:a16="http://schemas.microsoft.com/office/drawing/2014/main" id="{3A687465-30C8-4343-8318-A0FD467446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CC22EA-6F6D-4E37-ACDE-30B0FAB07ABC}"/>
              </a:ext>
            </a:extLst>
          </p:cNvPr>
          <p:cNvSpPr txBox="1"/>
          <p:nvPr/>
        </p:nvSpPr>
        <p:spPr>
          <a:xfrm>
            <a:off x="1505052" y="5495208"/>
            <a:ext cx="10548724" cy="461665"/>
          </a:xfrm>
          <a:prstGeom prst="rect">
            <a:avLst/>
          </a:prstGeom>
          <a:noFill/>
        </p:spPr>
        <p:txBody>
          <a:bodyPr wrap="square" rtlCol="0">
            <a:spAutoFit/>
          </a:bodyPr>
          <a:lstStyle/>
          <a:p>
            <a:r>
              <a:rPr lang="en-GB" sz="2400" b="1" dirty="0"/>
              <a:t>Model and encourage risk-taking</a:t>
            </a:r>
          </a:p>
        </p:txBody>
      </p:sp>
      <p:pic>
        <p:nvPicPr>
          <p:cNvPr id="6" name="Picture 2" descr="Restaurant Logo png download - 1152*1185 - Free Transparent Takeout png  Download. - CleanPNG / KissPNG">
            <a:extLst>
              <a:ext uri="{FF2B5EF4-FFF2-40B4-BE49-F238E27FC236}">
                <a16:creationId xmlns:a16="http://schemas.microsoft.com/office/drawing/2014/main" id="{2E3C85CD-9A5F-45A6-81FF-CE44126D7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63" y="5262199"/>
            <a:ext cx="1047749" cy="10906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39DEB382-5FBE-4E8D-826F-D2158D6440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204" t="33953" r="34393" b="15814"/>
          <a:stretch/>
        </p:blipFill>
        <p:spPr bwMode="auto">
          <a:xfrm>
            <a:off x="11610752" y="2464"/>
            <a:ext cx="581247" cy="90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90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FB51-FB22-4EF1-B02B-66B1FC7EB988}"/>
              </a:ext>
            </a:extLst>
          </p:cNvPr>
          <p:cNvSpPr>
            <a:spLocks noGrp="1"/>
          </p:cNvSpPr>
          <p:nvPr>
            <p:ph type="title"/>
          </p:nvPr>
        </p:nvSpPr>
        <p:spPr>
          <a:xfrm>
            <a:off x="258725" y="196294"/>
            <a:ext cx="11674549" cy="956930"/>
          </a:xfrm>
        </p:spPr>
        <p:txBody>
          <a:bodyPr>
            <a:normAutofit/>
          </a:bodyPr>
          <a:lstStyle/>
          <a:p>
            <a:pPr algn="ctr"/>
            <a:r>
              <a:rPr lang="en-GB" sz="5400" dirty="0"/>
              <a:t>Preparing for teaching</a:t>
            </a:r>
          </a:p>
        </p:txBody>
      </p:sp>
      <p:sp>
        <p:nvSpPr>
          <p:cNvPr id="3" name="Content Placeholder 2">
            <a:extLst>
              <a:ext uri="{FF2B5EF4-FFF2-40B4-BE49-F238E27FC236}">
                <a16:creationId xmlns:a16="http://schemas.microsoft.com/office/drawing/2014/main" id="{E316C97F-75D4-469E-81F0-BBCF3573F485}"/>
              </a:ext>
            </a:extLst>
          </p:cNvPr>
          <p:cNvSpPr>
            <a:spLocks noGrp="1"/>
          </p:cNvSpPr>
          <p:nvPr>
            <p:ph idx="1"/>
          </p:nvPr>
        </p:nvSpPr>
        <p:spPr>
          <a:xfrm>
            <a:off x="258725" y="1050495"/>
            <a:ext cx="11674548" cy="4520965"/>
          </a:xfrm>
        </p:spPr>
        <p:txBody>
          <a:bodyPr>
            <a:normAutofit fontScale="92500" lnSpcReduction="10000"/>
          </a:bodyPr>
          <a:lstStyle/>
          <a:p>
            <a:r>
              <a:rPr lang="en-GB" sz="3200" dirty="0"/>
              <a:t>Team planning – I usually just start with starters. Once they plan their first full lesson I will ask them to ‘deliver’ it to me as a class of one! It helps build confidence and makes them consider anything that could potentially go wrong.</a:t>
            </a:r>
          </a:p>
          <a:p>
            <a:r>
              <a:rPr lang="en-GB" sz="3200" dirty="0"/>
              <a:t>This helps trainees get into the habit of seeing planning as a means for </a:t>
            </a:r>
            <a:r>
              <a:rPr lang="en-GB" sz="3200" dirty="0" err="1"/>
              <a:t>BfL</a:t>
            </a:r>
            <a:r>
              <a:rPr lang="en-GB" sz="3200" dirty="0"/>
              <a:t> as well as considering what and how the learning will take place – trainees often only begin thinking about what students will do, rather than what they will learn.</a:t>
            </a:r>
          </a:p>
          <a:p>
            <a:r>
              <a:rPr lang="en-GB" sz="3200" dirty="0"/>
              <a:t>Trying out a lesson in a safer forum enables them to start thinking more about the learning than the doing</a:t>
            </a:r>
          </a:p>
        </p:txBody>
      </p:sp>
      <p:pic>
        <p:nvPicPr>
          <p:cNvPr id="4" name="Picture 2" descr="Marple Hall School">
            <a:extLst>
              <a:ext uri="{FF2B5EF4-FFF2-40B4-BE49-F238E27FC236}">
                <a16:creationId xmlns:a16="http://schemas.microsoft.com/office/drawing/2014/main" id="{EC03FC22-6DEA-4EE4-9CB1-CFB4D9C03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taurant Logo png download - 1152*1185 - Free Transparent Takeout png  Download. - CleanPNG / KissPNG">
            <a:extLst>
              <a:ext uri="{FF2B5EF4-FFF2-40B4-BE49-F238E27FC236}">
                <a16:creationId xmlns:a16="http://schemas.microsoft.com/office/drawing/2014/main" id="{5091A41A-9218-4FB0-B97A-2EC1F533DE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24" y="5571094"/>
            <a:ext cx="1047749" cy="10906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AA2428F-2BED-4830-8439-3180695A3775}"/>
              </a:ext>
            </a:extLst>
          </p:cNvPr>
          <p:cNvSpPr txBox="1"/>
          <p:nvPr/>
        </p:nvSpPr>
        <p:spPr>
          <a:xfrm>
            <a:off x="1384549" y="5885750"/>
            <a:ext cx="10548724" cy="461665"/>
          </a:xfrm>
          <a:prstGeom prst="rect">
            <a:avLst/>
          </a:prstGeom>
          <a:noFill/>
        </p:spPr>
        <p:txBody>
          <a:bodyPr wrap="square" rtlCol="0">
            <a:spAutoFit/>
          </a:bodyPr>
          <a:lstStyle/>
          <a:p>
            <a:r>
              <a:rPr lang="en-GB" sz="2400" b="1" dirty="0"/>
              <a:t>Planning – teamwork is best! (Initially)</a:t>
            </a:r>
          </a:p>
        </p:txBody>
      </p:sp>
      <p:pic>
        <p:nvPicPr>
          <p:cNvPr id="7"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007B7E1A-86F2-45EB-9B89-20D8DC3D1C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204" t="33953" r="34393" b="15814"/>
          <a:stretch/>
        </p:blipFill>
        <p:spPr bwMode="auto">
          <a:xfrm>
            <a:off x="11270512" y="2464"/>
            <a:ext cx="921488" cy="142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4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FB51-FB22-4EF1-B02B-66B1FC7EB988}"/>
              </a:ext>
            </a:extLst>
          </p:cNvPr>
          <p:cNvSpPr>
            <a:spLocks noGrp="1"/>
          </p:cNvSpPr>
          <p:nvPr>
            <p:ph type="title"/>
          </p:nvPr>
        </p:nvSpPr>
        <p:spPr>
          <a:xfrm>
            <a:off x="217994" y="0"/>
            <a:ext cx="11711736" cy="1371600"/>
          </a:xfrm>
        </p:spPr>
        <p:txBody>
          <a:bodyPr/>
          <a:lstStyle/>
          <a:p>
            <a:pPr algn="ctr"/>
            <a:r>
              <a:rPr lang="en-GB" b="1" dirty="0"/>
              <a:t>Preparing for teaching</a:t>
            </a:r>
          </a:p>
        </p:txBody>
      </p:sp>
      <p:sp>
        <p:nvSpPr>
          <p:cNvPr id="3" name="Content Placeholder 2">
            <a:extLst>
              <a:ext uri="{FF2B5EF4-FFF2-40B4-BE49-F238E27FC236}">
                <a16:creationId xmlns:a16="http://schemas.microsoft.com/office/drawing/2014/main" id="{E316C97F-75D4-469E-81F0-BBCF3573F485}"/>
              </a:ext>
            </a:extLst>
          </p:cNvPr>
          <p:cNvSpPr>
            <a:spLocks noGrp="1"/>
          </p:cNvSpPr>
          <p:nvPr>
            <p:ph idx="1"/>
          </p:nvPr>
        </p:nvSpPr>
        <p:spPr>
          <a:xfrm>
            <a:off x="138224" y="1071760"/>
            <a:ext cx="11791506" cy="5414100"/>
          </a:xfrm>
        </p:spPr>
        <p:txBody>
          <a:bodyPr>
            <a:normAutofit/>
          </a:bodyPr>
          <a:lstStyle/>
          <a:p>
            <a:r>
              <a:rPr lang="en-GB" sz="2800" dirty="0"/>
              <a:t>Team marking/assessing and team teaching – a good way to show trainees how marking/assessing should inform planning</a:t>
            </a:r>
          </a:p>
          <a:p>
            <a:r>
              <a:rPr lang="en-GB" sz="2800" dirty="0"/>
              <a:t>It does not have to be onerous. It can be as simple as a quick look at misconceptions and building this into the planning</a:t>
            </a:r>
          </a:p>
          <a:p>
            <a:r>
              <a:rPr lang="en-GB" sz="2800" dirty="0"/>
              <a:t>We cannot assume they will know how to do this.</a:t>
            </a:r>
          </a:p>
          <a:p>
            <a:r>
              <a:rPr lang="en-GB" sz="2800" dirty="0"/>
              <a:t>Also provide opportunities for them to attend and contribute to any departmental moderation or standardisation</a:t>
            </a:r>
            <a:endParaRPr lang="en-GB" sz="1400" dirty="0"/>
          </a:p>
        </p:txBody>
      </p:sp>
      <p:pic>
        <p:nvPicPr>
          <p:cNvPr id="4" name="Picture 2" descr="Marple Hall School">
            <a:extLst>
              <a:ext uri="{FF2B5EF4-FFF2-40B4-BE49-F238E27FC236}">
                <a16:creationId xmlns:a16="http://schemas.microsoft.com/office/drawing/2014/main" id="{7EA267F2-FD3F-40E8-AB7C-91266DA3F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740DA3-0CE1-4148-AD1B-55373B514C32}"/>
              </a:ext>
            </a:extLst>
          </p:cNvPr>
          <p:cNvSpPr txBox="1"/>
          <p:nvPr/>
        </p:nvSpPr>
        <p:spPr>
          <a:xfrm>
            <a:off x="1345513" y="5218761"/>
            <a:ext cx="10548724" cy="461665"/>
          </a:xfrm>
          <a:prstGeom prst="rect">
            <a:avLst/>
          </a:prstGeom>
          <a:noFill/>
        </p:spPr>
        <p:txBody>
          <a:bodyPr wrap="square" rtlCol="0">
            <a:spAutoFit/>
          </a:bodyPr>
          <a:lstStyle/>
          <a:p>
            <a:r>
              <a:rPr lang="en-GB" sz="2400" b="1" dirty="0"/>
              <a:t>Teach/model how to mark and assess – don’t assume they know!</a:t>
            </a:r>
          </a:p>
        </p:txBody>
      </p:sp>
      <p:pic>
        <p:nvPicPr>
          <p:cNvPr id="6" name="Picture 2" descr="Restaurant Logo png download - 1152*1185 - Free Transparent Takeout png  Download. - CleanPNG / KissPNG">
            <a:extLst>
              <a:ext uri="{FF2B5EF4-FFF2-40B4-BE49-F238E27FC236}">
                <a16:creationId xmlns:a16="http://schemas.microsoft.com/office/drawing/2014/main" id="{7D9579C6-D073-4112-9F78-E0719A081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94" y="4904288"/>
            <a:ext cx="1047749" cy="10906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EFDC7F82-4D20-4AF0-AB28-6785A6451C2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204" t="33953" r="34393" b="15814"/>
          <a:stretch/>
        </p:blipFill>
        <p:spPr bwMode="auto">
          <a:xfrm>
            <a:off x="11119057" y="2464"/>
            <a:ext cx="1072943" cy="166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7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0535-9EB5-4454-89F8-46DC40F8862D}"/>
              </a:ext>
            </a:extLst>
          </p:cNvPr>
          <p:cNvSpPr>
            <a:spLocks noGrp="1"/>
          </p:cNvSpPr>
          <p:nvPr>
            <p:ph type="title"/>
          </p:nvPr>
        </p:nvSpPr>
        <p:spPr>
          <a:xfrm>
            <a:off x="992372" y="291720"/>
            <a:ext cx="10058400" cy="1371600"/>
          </a:xfrm>
        </p:spPr>
        <p:txBody>
          <a:bodyPr>
            <a:normAutofit fontScale="90000"/>
          </a:bodyPr>
          <a:lstStyle/>
          <a:p>
            <a:pPr algn="ctr"/>
            <a:r>
              <a:rPr lang="en-GB" b="1" dirty="0"/>
              <a:t>Why are we mentors and why is it so important?</a:t>
            </a:r>
          </a:p>
        </p:txBody>
      </p:sp>
      <p:sp>
        <p:nvSpPr>
          <p:cNvPr id="3" name="Content Placeholder 2">
            <a:extLst>
              <a:ext uri="{FF2B5EF4-FFF2-40B4-BE49-F238E27FC236}">
                <a16:creationId xmlns:a16="http://schemas.microsoft.com/office/drawing/2014/main" id="{96228AC8-406C-4049-B872-CFA479F04EEB}"/>
              </a:ext>
            </a:extLst>
          </p:cNvPr>
          <p:cNvSpPr>
            <a:spLocks noGrp="1"/>
          </p:cNvSpPr>
          <p:nvPr>
            <p:ph idx="1"/>
          </p:nvPr>
        </p:nvSpPr>
        <p:spPr>
          <a:xfrm>
            <a:off x="854148" y="1762877"/>
            <a:ext cx="10058400" cy="4616657"/>
          </a:xfrm>
        </p:spPr>
        <p:txBody>
          <a:bodyPr>
            <a:normAutofit/>
          </a:bodyPr>
          <a:lstStyle/>
          <a:p>
            <a:r>
              <a:rPr lang="en-GB" sz="2400" dirty="0"/>
              <a:t>What is your personal rationale?</a:t>
            </a:r>
          </a:p>
          <a:p>
            <a:endParaRPr lang="en-GB" sz="2400" dirty="0"/>
          </a:p>
          <a:p>
            <a:r>
              <a:rPr lang="en-GB" sz="2400" i="1" dirty="0"/>
              <a:t>Effective</a:t>
            </a:r>
            <a:r>
              <a:rPr lang="en-GB" sz="2400" dirty="0"/>
              <a:t> mentors make a difference. They steer novice and early career teachers to progress their teaching more rapidly, increase their resilience, boost their self-confidence and most importantly create an environment where their trainees can progress, thrive - and </a:t>
            </a:r>
            <a:r>
              <a:rPr lang="en-GB" sz="2400" u="sng" dirty="0"/>
              <a:t>remain</a:t>
            </a:r>
            <a:r>
              <a:rPr lang="en-GB" sz="2400" dirty="0"/>
              <a:t>! </a:t>
            </a:r>
          </a:p>
          <a:p>
            <a:endParaRPr lang="en-GB" sz="2400" i="1" dirty="0"/>
          </a:p>
          <a:p>
            <a:pPr marL="0" indent="0">
              <a:buNone/>
            </a:pPr>
            <a:r>
              <a:rPr lang="en-GB" sz="2400" i="1" dirty="0"/>
              <a:t>Source: We need effective teacher mentoring — here’s 6 ways it can make a lasting difference | Teach First</a:t>
            </a:r>
          </a:p>
        </p:txBody>
      </p:sp>
      <p:pic>
        <p:nvPicPr>
          <p:cNvPr id="4" name="Picture 2" descr="Marple Hall School">
            <a:extLst>
              <a:ext uri="{FF2B5EF4-FFF2-40B4-BE49-F238E27FC236}">
                <a16:creationId xmlns:a16="http://schemas.microsoft.com/office/drawing/2014/main" id="{011EF5F1-76B3-45C0-A6BF-0484F0295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133C175A-F836-4744-971F-8CD0622685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04" t="33953" r="34393" b="15814"/>
          <a:stretch/>
        </p:blipFill>
        <p:spPr bwMode="auto">
          <a:xfrm>
            <a:off x="0" y="0"/>
            <a:ext cx="1072943" cy="166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3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9590-644B-4918-A0BA-D29C6F550DBF}"/>
              </a:ext>
            </a:extLst>
          </p:cNvPr>
          <p:cNvSpPr>
            <a:spLocks noGrp="1"/>
          </p:cNvSpPr>
          <p:nvPr>
            <p:ph type="title"/>
          </p:nvPr>
        </p:nvSpPr>
        <p:spPr>
          <a:xfrm>
            <a:off x="223284" y="249190"/>
            <a:ext cx="11738344" cy="1371600"/>
          </a:xfrm>
        </p:spPr>
        <p:txBody>
          <a:bodyPr/>
          <a:lstStyle/>
          <a:p>
            <a:pPr algn="ctr"/>
            <a:r>
              <a:rPr lang="en-GB" b="1" dirty="0"/>
              <a:t>Observations</a:t>
            </a:r>
          </a:p>
        </p:txBody>
      </p:sp>
      <p:sp>
        <p:nvSpPr>
          <p:cNvPr id="3" name="Content Placeholder 2">
            <a:extLst>
              <a:ext uri="{FF2B5EF4-FFF2-40B4-BE49-F238E27FC236}">
                <a16:creationId xmlns:a16="http://schemas.microsoft.com/office/drawing/2014/main" id="{8C2088A8-FD99-4314-895B-BC6F3E8B0EB4}"/>
              </a:ext>
            </a:extLst>
          </p:cNvPr>
          <p:cNvSpPr>
            <a:spLocks noGrp="1"/>
          </p:cNvSpPr>
          <p:nvPr>
            <p:ph idx="1"/>
          </p:nvPr>
        </p:nvSpPr>
        <p:spPr>
          <a:xfrm>
            <a:off x="258724" y="1463040"/>
            <a:ext cx="11702904" cy="3931920"/>
          </a:xfrm>
        </p:spPr>
        <p:txBody>
          <a:bodyPr>
            <a:normAutofit/>
          </a:bodyPr>
          <a:lstStyle/>
          <a:p>
            <a:r>
              <a:rPr lang="en-GB" sz="3200" dirty="0"/>
              <a:t>My observations are always target-driven (apart from the very first one).</a:t>
            </a:r>
          </a:p>
          <a:p>
            <a:r>
              <a:rPr lang="en-GB" sz="3200" dirty="0"/>
              <a:t>I try to also keep an eye on gaps in their STC skills and allow them every opportunity to complete otherwise there is a risk of them not fulfilling what they need to develop in order to pass.</a:t>
            </a:r>
          </a:p>
          <a:p>
            <a:endParaRPr lang="en-GB" sz="3200" dirty="0"/>
          </a:p>
        </p:txBody>
      </p:sp>
      <p:pic>
        <p:nvPicPr>
          <p:cNvPr id="4" name="Picture 2" descr="Marple Hall School">
            <a:extLst>
              <a:ext uri="{FF2B5EF4-FFF2-40B4-BE49-F238E27FC236}">
                <a16:creationId xmlns:a16="http://schemas.microsoft.com/office/drawing/2014/main" id="{D108261F-9305-4383-9DE8-858764B4E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taurant Logo png download - 1152*1185 - Free Transparent Takeout png  Download. - CleanPNG / KissPNG">
            <a:extLst>
              <a:ext uri="{FF2B5EF4-FFF2-40B4-BE49-F238E27FC236}">
                <a16:creationId xmlns:a16="http://schemas.microsoft.com/office/drawing/2014/main" id="{D7DB7687-D19D-416A-BC90-599DC38CE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24" y="5092629"/>
            <a:ext cx="1047749" cy="10906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C8774F-0DDA-4EC7-BFA0-BC39882EA014}"/>
              </a:ext>
            </a:extLst>
          </p:cNvPr>
          <p:cNvSpPr txBox="1"/>
          <p:nvPr/>
        </p:nvSpPr>
        <p:spPr>
          <a:xfrm>
            <a:off x="1345513" y="5218761"/>
            <a:ext cx="10548724" cy="461665"/>
          </a:xfrm>
          <a:prstGeom prst="rect">
            <a:avLst/>
          </a:prstGeom>
          <a:noFill/>
        </p:spPr>
        <p:txBody>
          <a:bodyPr wrap="square" rtlCol="0">
            <a:spAutoFit/>
          </a:bodyPr>
          <a:lstStyle/>
          <a:p>
            <a:r>
              <a:rPr lang="en-GB" sz="2400" b="1" dirty="0"/>
              <a:t>Make observations target-driven</a:t>
            </a:r>
          </a:p>
        </p:txBody>
      </p:sp>
      <p:pic>
        <p:nvPicPr>
          <p:cNvPr id="7"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7D4F893E-ECD4-4724-BC1F-34CFCAD2ED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204" t="33953" r="34393" b="15814"/>
          <a:stretch/>
        </p:blipFill>
        <p:spPr bwMode="auto">
          <a:xfrm>
            <a:off x="11249839" y="2464"/>
            <a:ext cx="942161" cy="146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571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9590-644B-4918-A0BA-D29C6F550DBF}"/>
              </a:ext>
            </a:extLst>
          </p:cNvPr>
          <p:cNvSpPr>
            <a:spLocks noGrp="1"/>
          </p:cNvSpPr>
          <p:nvPr>
            <p:ph type="title"/>
          </p:nvPr>
        </p:nvSpPr>
        <p:spPr>
          <a:xfrm>
            <a:off x="244549" y="178627"/>
            <a:ext cx="11702902" cy="991609"/>
          </a:xfrm>
        </p:spPr>
        <p:txBody>
          <a:bodyPr/>
          <a:lstStyle/>
          <a:p>
            <a:pPr algn="ctr"/>
            <a:r>
              <a:rPr lang="en-GB" b="1" dirty="0"/>
              <a:t>Observations</a:t>
            </a:r>
          </a:p>
        </p:txBody>
      </p:sp>
      <p:sp>
        <p:nvSpPr>
          <p:cNvPr id="3" name="Content Placeholder 2">
            <a:extLst>
              <a:ext uri="{FF2B5EF4-FFF2-40B4-BE49-F238E27FC236}">
                <a16:creationId xmlns:a16="http://schemas.microsoft.com/office/drawing/2014/main" id="{8C2088A8-FD99-4314-895B-BC6F3E8B0EB4}"/>
              </a:ext>
            </a:extLst>
          </p:cNvPr>
          <p:cNvSpPr>
            <a:spLocks noGrp="1"/>
          </p:cNvSpPr>
          <p:nvPr>
            <p:ph idx="1"/>
          </p:nvPr>
        </p:nvSpPr>
        <p:spPr>
          <a:xfrm>
            <a:off x="264042" y="955867"/>
            <a:ext cx="11663916" cy="4797410"/>
          </a:xfrm>
        </p:spPr>
        <p:txBody>
          <a:bodyPr>
            <a:noAutofit/>
          </a:bodyPr>
          <a:lstStyle/>
          <a:p>
            <a:r>
              <a:rPr lang="en-GB" sz="2600" dirty="0"/>
              <a:t>One strategy which is really powerful is filming lessons at the beginning and end of training.</a:t>
            </a:r>
          </a:p>
          <a:p>
            <a:r>
              <a:rPr lang="en-GB" sz="2600" dirty="0"/>
              <a:t>I choose a lesson I am observing and ensure that the student understand I will never watch it nor show it to anyone.</a:t>
            </a:r>
          </a:p>
          <a:p>
            <a:r>
              <a:rPr lang="en-GB" sz="2600" dirty="0"/>
              <a:t>The only person who will watch it is the trainee. I think that this is key. It takes some of the pressure and fear away.</a:t>
            </a:r>
          </a:p>
          <a:p>
            <a:r>
              <a:rPr lang="en-GB" sz="2600" dirty="0"/>
              <a:t>Then, during feedback, I ask them to critique their own lesson and compare what they thought with my observations</a:t>
            </a:r>
          </a:p>
          <a:p>
            <a:r>
              <a:rPr lang="en-GB" sz="2600" dirty="0"/>
              <a:t>This often leads to really interesting and useful professional discussion</a:t>
            </a:r>
          </a:p>
          <a:p>
            <a:r>
              <a:rPr lang="en-GB" sz="2600" dirty="0"/>
              <a:t>Filming ‘interview’ lessons are really powerful also.</a:t>
            </a:r>
          </a:p>
          <a:p>
            <a:endParaRPr lang="en-GB" sz="2600" dirty="0"/>
          </a:p>
        </p:txBody>
      </p:sp>
      <p:pic>
        <p:nvPicPr>
          <p:cNvPr id="4" name="Picture 2" descr="Marple Hall School">
            <a:extLst>
              <a:ext uri="{FF2B5EF4-FFF2-40B4-BE49-F238E27FC236}">
                <a16:creationId xmlns:a16="http://schemas.microsoft.com/office/drawing/2014/main" id="{EA77E864-4401-43E9-A80E-54801A048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taurant Logo png download - 1152*1185 - Free Transparent Takeout png  Download. - CleanPNG / KissPNG">
            <a:extLst>
              <a:ext uri="{FF2B5EF4-FFF2-40B4-BE49-F238E27FC236}">
                <a16:creationId xmlns:a16="http://schemas.microsoft.com/office/drawing/2014/main" id="{32510C18-4EA2-4F14-B96B-1F58643E88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24" y="5571094"/>
            <a:ext cx="1047749" cy="10906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949B3E-103C-4AB6-B3F0-24A36DEBDEC0}"/>
              </a:ext>
            </a:extLst>
          </p:cNvPr>
          <p:cNvSpPr txBox="1"/>
          <p:nvPr/>
        </p:nvSpPr>
        <p:spPr>
          <a:xfrm>
            <a:off x="1342853" y="5885567"/>
            <a:ext cx="10548724" cy="461665"/>
          </a:xfrm>
          <a:prstGeom prst="rect">
            <a:avLst/>
          </a:prstGeom>
          <a:noFill/>
        </p:spPr>
        <p:txBody>
          <a:bodyPr wrap="square" rtlCol="0">
            <a:spAutoFit/>
          </a:bodyPr>
          <a:lstStyle/>
          <a:p>
            <a:r>
              <a:rPr lang="en-GB" sz="2400" b="1" dirty="0"/>
              <a:t>Lights! Camera! Action! But keep it on the low-down!</a:t>
            </a:r>
          </a:p>
        </p:txBody>
      </p:sp>
      <p:pic>
        <p:nvPicPr>
          <p:cNvPr id="7"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46845A0F-C8EA-4913-ABA0-CA0DEEE3B2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204" t="33953" r="34393" b="15814"/>
          <a:stretch/>
        </p:blipFill>
        <p:spPr bwMode="auto">
          <a:xfrm>
            <a:off x="11483163" y="2464"/>
            <a:ext cx="708837" cy="109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43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9590-644B-4918-A0BA-D29C6F550DBF}"/>
              </a:ext>
            </a:extLst>
          </p:cNvPr>
          <p:cNvSpPr>
            <a:spLocks noGrp="1"/>
          </p:cNvSpPr>
          <p:nvPr>
            <p:ph type="title"/>
          </p:nvPr>
        </p:nvSpPr>
        <p:spPr>
          <a:xfrm>
            <a:off x="864782" y="0"/>
            <a:ext cx="10058400" cy="1371600"/>
          </a:xfrm>
        </p:spPr>
        <p:txBody>
          <a:bodyPr/>
          <a:lstStyle/>
          <a:p>
            <a:r>
              <a:rPr lang="en-GB" dirty="0"/>
              <a:t>Feedback</a:t>
            </a:r>
          </a:p>
        </p:txBody>
      </p:sp>
      <p:sp>
        <p:nvSpPr>
          <p:cNvPr id="3" name="Content Placeholder 2">
            <a:extLst>
              <a:ext uri="{FF2B5EF4-FFF2-40B4-BE49-F238E27FC236}">
                <a16:creationId xmlns:a16="http://schemas.microsoft.com/office/drawing/2014/main" id="{8C2088A8-FD99-4314-895B-BC6F3E8B0EB4}"/>
              </a:ext>
            </a:extLst>
          </p:cNvPr>
          <p:cNvSpPr>
            <a:spLocks noGrp="1"/>
          </p:cNvSpPr>
          <p:nvPr>
            <p:ph idx="1"/>
          </p:nvPr>
        </p:nvSpPr>
        <p:spPr>
          <a:xfrm>
            <a:off x="244548" y="1371600"/>
            <a:ext cx="11702903" cy="5360935"/>
          </a:xfrm>
        </p:spPr>
        <p:txBody>
          <a:bodyPr>
            <a:normAutofit/>
          </a:bodyPr>
          <a:lstStyle/>
          <a:p>
            <a:r>
              <a:rPr lang="en-GB" sz="2800" dirty="0"/>
              <a:t>Feedback – always positive approach. </a:t>
            </a:r>
          </a:p>
          <a:p>
            <a:r>
              <a:rPr lang="en-GB" sz="2800" dirty="0"/>
              <a:t>Approach it as a professional dialogue. First ask them what they thought was successful and what made it successful. </a:t>
            </a:r>
          </a:p>
          <a:p>
            <a:r>
              <a:rPr lang="en-GB" sz="2800" dirty="0"/>
              <a:t>Don’t give solutions to problems – ask what was the rationale behind what they did and how they might improve that to get better outcomes. </a:t>
            </a:r>
          </a:p>
          <a:p>
            <a:r>
              <a:rPr lang="en-GB" sz="2800" dirty="0"/>
              <a:t>Get them to think and take ownership and feel valued – because they are!</a:t>
            </a:r>
          </a:p>
          <a:p>
            <a:pPr marL="0" indent="0">
              <a:buNone/>
            </a:pPr>
            <a:endParaRPr lang="en-GB" sz="2400" dirty="0"/>
          </a:p>
        </p:txBody>
      </p:sp>
      <p:pic>
        <p:nvPicPr>
          <p:cNvPr id="4" name="Picture 2" descr="Marple Hall School">
            <a:extLst>
              <a:ext uri="{FF2B5EF4-FFF2-40B4-BE49-F238E27FC236}">
                <a16:creationId xmlns:a16="http://schemas.microsoft.com/office/drawing/2014/main" id="{F07C6D27-F605-48BD-92BA-A83D409D6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taurant Logo png download - 1152*1185 - Free Transparent Takeout png  Download. - CleanPNG / KissPNG">
            <a:extLst>
              <a:ext uri="{FF2B5EF4-FFF2-40B4-BE49-F238E27FC236}">
                <a16:creationId xmlns:a16="http://schemas.microsoft.com/office/drawing/2014/main" id="{27216C90-CF0D-4AB3-9333-0549CC83C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35" y="5401892"/>
            <a:ext cx="1047749" cy="10906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8BB60CC-FB9A-4B58-B81B-C2C65B346371}"/>
              </a:ext>
            </a:extLst>
          </p:cNvPr>
          <p:cNvSpPr txBox="1"/>
          <p:nvPr/>
        </p:nvSpPr>
        <p:spPr>
          <a:xfrm>
            <a:off x="1453662" y="5534178"/>
            <a:ext cx="10548724" cy="461665"/>
          </a:xfrm>
          <a:prstGeom prst="rect">
            <a:avLst/>
          </a:prstGeom>
          <a:noFill/>
        </p:spPr>
        <p:txBody>
          <a:bodyPr wrap="square" rtlCol="0">
            <a:spAutoFit/>
          </a:bodyPr>
          <a:lstStyle/>
          <a:p>
            <a:r>
              <a:rPr lang="en-GB" sz="2400" b="1" dirty="0"/>
              <a:t>Feedback is a professional dialogue</a:t>
            </a:r>
          </a:p>
        </p:txBody>
      </p:sp>
      <p:pic>
        <p:nvPicPr>
          <p:cNvPr id="7"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8D2C4283-D22C-45A2-B099-3F61FAA26B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204" t="33953" r="34393" b="15814"/>
          <a:stretch/>
        </p:blipFill>
        <p:spPr bwMode="auto">
          <a:xfrm>
            <a:off x="11157934" y="2464"/>
            <a:ext cx="1034066" cy="160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51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9590-644B-4918-A0BA-D29C6F550DBF}"/>
              </a:ext>
            </a:extLst>
          </p:cNvPr>
          <p:cNvSpPr>
            <a:spLocks noGrp="1"/>
          </p:cNvSpPr>
          <p:nvPr>
            <p:ph type="title"/>
          </p:nvPr>
        </p:nvSpPr>
        <p:spPr>
          <a:xfrm>
            <a:off x="864782" y="0"/>
            <a:ext cx="10058400" cy="1371600"/>
          </a:xfrm>
        </p:spPr>
        <p:txBody>
          <a:bodyPr/>
          <a:lstStyle/>
          <a:p>
            <a:r>
              <a:rPr lang="en-GB" dirty="0"/>
              <a:t>Feedback – further strategies</a:t>
            </a:r>
          </a:p>
        </p:txBody>
      </p:sp>
      <p:sp>
        <p:nvSpPr>
          <p:cNvPr id="3" name="Content Placeholder 2">
            <a:extLst>
              <a:ext uri="{FF2B5EF4-FFF2-40B4-BE49-F238E27FC236}">
                <a16:creationId xmlns:a16="http://schemas.microsoft.com/office/drawing/2014/main" id="{8C2088A8-FD99-4314-895B-BC6F3E8B0EB4}"/>
              </a:ext>
            </a:extLst>
          </p:cNvPr>
          <p:cNvSpPr>
            <a:spLocks noGrp="1"/>
          </p:cNvSpPr>
          <p:nvPr>
            <p:ph idx="1"/>
          </p:nvPr>
        </p:nvSpPr>
        <p:spPr>
          <a:xfrm>
            <a:off x="350873" y="1494601"/>
            <a:ext cx="11702903" cy="5360935"/>
          </a:xfrm>
        </p:spPr>
        <p:txBody>
          <a:bodyPr>
            <a:normAutofit/>
          </a:bodyPr>
          <a:lstStyle/>
          <a:p>
            <a:pPr lvl="0"/>
            <a:r>
              <a:rPr lang="en-GB" sz="2800" dirty="0"/>
              <a:t>Joint feedback sessions are useful, particularly at the start. You might use a video of a lesson and create feedback for it, comparing notes and practicing how you might deliver this for the best effect, agreeing and setting pertinent targets.  </a:t>
            </a:r>
          </a:p>
          <a:p>
            <a:pPr lvl="0"/>
            <a:r>
              <a:rPr lang="en-GB" sz="2800" dirty="0"/>
              <a:t>Encouraging mentors to communicate regularly as a team helps to ensure that they are not all working in isolation – this also helps to share good practice</a:t>
            </a:r>
          </a:p>
          <a:p>
            <a:pPr marL="0" indent="0">
              <a:buNone/>
            </a:pPr>
            <a:endParaRPr lang="en-GB" sz="2800" dirty="0"/>
          </a:p>
        </p:txBody>
      </p:sp>
      <p:pic>
        <p:nvPicPr>
          <p:cNvPr id="4" name="Picture 2" descr="Marple Hall School">
            <a:extLst>
              <a:ext uri="{FF2B5EF4-FFF2-40B4-BE49-F238E27FC236}">
                <a16:creationId xmlns:a16="http://schemas.microsoft.com/office/drawing/2014/main" id="{F07C6D27-F605-48BD-92BA-A83D409D6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taurant Logo png download - 1152*1185 - Free Transparent Takeout png  Download. - CleanPNG / KissPNG">
            <a:extLst>
              <a:ext uri="{FF2B5EF4-FFF2-40B4-BE49-F238E27FC236}">
                <a16:creationId xmlns:a16="http://schemas.microsoft.com/office/drawing/2014/main" id="{27216C90-CF0D-4AB3-9333-0549CC83C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35" y="5401892"/>
            <a:ext cx="1047749" cy="10906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8BB60CC-FB9A-4B58-B81B-C2C65B346371}"/>
              </a:ext>
            </a:extLst>
          </p:cNvPr>
          <p:cNvSpPr txBox="1"/>
          <p:nvPr/>
        </p:nvSpPr>
        <p:spPr>
          <a:xfrm>
            <a:off x="1453662" y="5534178"/>
            <a:ext cx="10548724" cy="461665"/>
          </a:xfrm>
          <a:prstGeom prst="rect">
            <a:avLst/>
          </a:prstGeom>
          <a:noFill/>
        </p:spPr>
        <p:txBody>
          <a:bodyPr wrap="square" rtlCol="0">
            <a:spAutoFit/>
          </a:bodyPr>
          <a:lstStyle/>
          <a:p>
            <a:r>
              <a:rPr lang="en-GB" sz="2400" b="1" dirty="0"/>
              <a:t>Share good practice</a:t>
            </a:r>
          </a:p>
        </p:txBody>
      </p:sp>
      <p:pic>
        <p:nvPicPr>
          <p:cNvPr id="7"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8D2C4283-D22C-45A2-B099-3F61FAA26B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204" t="33953" r="34393" b="15814"/>
          <a:stretch/>
        </p:blipFill>
        <p:spPr bwMode="auto">
          <a:xfrm>
            <a:off x="11157934" y="2464"/>
            <a:ext cx="1034066" cy="160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94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9590-644B-4918-A0BA-D29C6F550DBF}"/>
              </a:ext>
            </a:extLst>
          </p:cNvPr>
          <p:cNvSpPr>
            <a:spLocks noGrp="1"/>
          </p:cNvSpPr>
          <p:nvPr>
            <p:ph type="title"/>
          </p:nvPr>
        </p:nvSpPr>
        <p:spPr>
          <a:xfrm>
            <a:off x="864782" y="0"/>
            <a:ext cx="10058400" cy="1371600"/>
          </a:xfrm>
        </p:spPr>
        <p:txBody>
          <a:bodyPr/>
          <a:lstStyle/>
          <a:p>
            <a:r>
              <a:rPr lang="en-GB" dirty="0"/>
              <a:t>Mentor meetings</a:t>
            </a:r>
          </a:p>
        </p:txBody>
      </p:sp>
      <p:sp>
        <p:nvSpPr>
          <p:cNvPr id="3" name="Content Placeholder 2">
            <a:extLst>
              <a:ext uri="{FF2B5EF4-FFF2-40B4-BE49-F238E27FC236}">
                <a16:creationId xmlns:a16="http://schemas.microsoft.com/office/drawing/2014/main" id="{8C2088A8-FD99-4314-895B-BC6F3E8B0EB4}"/>
              </a:ext>
            </a:extLst>
          </p:cNvPr>
          <p:cNvSpPr>
            <a:spLocks noGrp="1"/>
          </p:cNvSpPr>
          <p:nvPr>
            <p:ph idx="1"/>
          </p:nvPr>
        </p:nvSpPr>
        <p:spPr>
          <a:xfrm>
            <a:off x="407580" y="1135557"/>
            <a:ext cx="11479619" cy="5360935"/>
          </a:xfrm>
        </p:spPr>
        <p:txBody>
          <a:bodyPr>
            <a:normAutofit/>
          </a:bodyPr>
          <a:lstStyle/>
          <a:p>
            <a:r>
              <a:rPr lang="en-GB" sz="2800" dirty="0"/>
              <a:t>Agree achievable targets that are clear and which take workload into consideration</a:t>
            </a:r>
          </a:p>
          <a:p>
            <a:endParaRPr lang="en-GB" sz="2800" dirty="0"/>
          </a:p>
          <a:p>
            <a:r>
              <a:rPr lang="en-GB" sz="2800" dirty="0"/>
              <a:t>Use mentor time to add to interim or summative reports as necessary to avoid a rushed document at the end which does not serve the trainee in the best way.</a:t>
            </a:r>
          </a:p>
          <a:p>
            <a:endParaRPr lang="en-GB" sz="2400" dirty="0"/>
          </a:p>
        </p:txBody>
      </p:sp>
      <p:pic>
        <p:nvPicPr>
          <p:cNvPr id="4" name="Picture 2" descr="Marple Hall School">
            <a:extLst>
              <a:ext uri="{FF2B5EF4-FFF2-40B4-BE49-F238E27FC236}">
                <a16:creationId xmlns:a16="http://schemas.microsoft.com/office/drawing/2014/main" id="{F07C6D27-F605-48BD-92BA-A83D409D6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staurant Logo png download - 1152*1185 - Free Transparent Takeout png  Download. - CleanPNG / KissPNG">
            <a:extLst>
              <a:ext uri="{FF2B5EF4-FFF2-40B4-BE49-F238E27FC236}">
                <a16:creationId xmlns:a16="http://schemas.microsoft.com/office/drawing/2014/main" id="{894DDC23-4617-4C6B-A665-1F075F4902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003" y="4965038"/>
            <a:ext cx="1047749" cy="10906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CE00F38-DC4C-4CF3-9197-F427CD79B632}"/>
              </a:ext>
            </a:extLst>
          </p:cNvPr>
          <p:cNvSpPr txBox="1"/>
          <p:nvPr/>
        </p:nvSpPr>
        <p:spPr>
          <a:xfrm>
            <a:off x="1345513" y="5218761"/>
            <a:ext cx="10548724" cy="461665"/>
          </a:xfrm>
          <a:prstGeom prst="rect">
            <a:avLst/>
          </a:prstGeom>
          <a:noFill/>
        </p:spPr>
        <p:txBody>
          <a:bodyPr wrap="square" rtlCol="0">
            <a:spAutoFit/>
          </a:bodyPr>
          <a:lstStyle/>
          <a:p>
            <a:r>
              <a:rPr lang="en-GB" sz="2400" b="1" dirty="0"/>
              <a:t>Agree SMART targets</a:t>
            </a:r>
          </a:p>
        </p:txBody>
      </p:sp>
      <p:pic>
        <p:nvPicPr>
          <p:cNvPr id="7"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B238E92C-AFD7-47D8-BAD6-F37E4E12E3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204" t="33953" r="34393" b="15814"/>
          <a:stretch/>
        </p:blipFill>
        <p:spPr bwMode="auto">
          <a:xfrm>
            <a:off x="11119057" y="2464"/>
            <a:ext cx="1072943" cy="166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72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3B15-50A0-488D-92F2-0AD18340EBE0}"/>
              </a:ext>
            </a:extLst>
          </p:cNvPr>
          <p:cNvSpPr>
            <a:spLocks noGrp="1"/>
          </p:cNvSpPr>
          <p:nvPr>
            <p:ph type="title"/>
          </p:nvPr>
        </p:nvSpPr>
        <p:spPr/>
        <p:txBody>
          <a:bodyPr/>
          <a:lstStyle/>
          <a:p>
            <a:r>
              <a:rPr lang="en-GB" dirty="0"/>
              <a:t>Additional professional duties</a:t>
            </a:r>
          </a:p>
        </p:txBody>
      </p:sp>
      <p:sp>
        <p:nvSpPr>
          <p:cNvPr id="3" name="Content Placeholder 2">
            <a:extLst>
              <a:ext uri="{FF2B5EF4-FFF2-40B4-BE49-F238E27FC236}">
                <a16:creationId xmlns:a16="http://schemas.microsoft.com/office/drawing/2014/main" id="{57A85374-6CA5-45FA-B3EC-B7CD22BD24A5}"/>
              </a:ext>
            </a:extLst>
          </p:cNvPr>
          <p:cNvSpPr>
            <a:spLocks noGrp="1"/>
          </p:cNvSpPr>
          <p:nvPr>
            <p:ph idx="1"/>
          </p:nvPr>
        </p:nvSpPr>
        <p:spPr/>
        <p:txBody>
          <a:bodyPr>
            <a:normAutofit/>
          </a:bodyPr>
          <a:lstStyle/>
          <a:p>
            <a:r>
              <a:rPr lang="en-GB" sz="2800" dirty="0"/>
              <a:t>Apart from the obvious – involving trainees in form duties, for example – ensure they know how to prepare for Parents’ Evenings and allow them to lead if it is appropriate [a class they may be mostly teaching].</a:t>
            </a:r>
          </a:p>
          <a:p>
            <a:r>
              <a:rPr lang="en-GB" sz="2800" dirty="0"/>
              <a:t>You can agree beforehand what they will say, how they will say it, any background information they will need</a:t>
            </a:r>
          </a:p>
        </p:txBody>
      </p:sp>
      <p:pic>
        <p:nvPicPr>
          <p:cNvPr id="4" name="Picture 2" descr="Marple Hall School">
            <a:extLst>
              <a:ext uri="{FF2B5EF4-FFF2-40B4-BE49-F238E27FC236}">
                <a16:creationId xmlns:a16="http://schemas.microsoft.com/office/drawing/2014/main" id="{8EF06864-6C49-4C51-9ECB-3FE69BCBE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78A33336-CCE4-4882-BDC4-96DA770DEE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04" t="33953" r="34393" b="15814"/>
          <a:stretch/>
        </p:blipFill>
        <p:spPr bwMode="auto">
          <a:xfrm>
            <a:off x="11119057" y="2464"/>
            <a:ext cx="1072943" cy="166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34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C2D9-3389-46EC-BFEB-9F589A0B4C4E}"/>
              </a:ext>
            </a:extLst>
          </p:cNvPr>
          <p:cNvSpPr>
            <a:spLocks noGrp="1"/>
          </p:cNvSpPr>
          <p:nvPr>
            <p:ph type="title"/>
          </p:nvPr>
        </p:nvSpPr>
        <p:spPr>
          <a:xfrm>
            <a:off x="226828" y="259822"/>
            <a:ext cx="11738344" cy="1371600"/>
          </a:xfrm>
        </p:spPr>
        <p:txBody>
          <a:bodyPr>
            <a:normAutofit fontScale="90000"/>
          </a:bodyPr>
          <a:lstStyle/>
          <a:p>
            <a:pPr algn="ctr"/>
            <a:r>
              <a:rPr lang="en-GB" dirty="0"/>
              <a:t>Recommendations from the Carter Review, 2015 </a:t>
            </a:r>
            <a:br>
              <a:rPr lang="en-GB" dirty="0"/>
            </a:br>
            <a:r>
              <a:rPr lang="en-GB" sz="2200" dirty="0"/>
              <a:t>(Sir Andrew Carter’s report on initial teacher training to the Secretary of State for Education.)</a:t>
            </a:r>
            <a:endParaRPr lang="en-GB" dirty="0"/>
          </a:p>
        </p:txBody>
      </p:sp>
      <p:sp>
        <p:nvSpPr>
          <p:cNvPr id="3" name="Content Placeholder 2">
            <a:extLst>
              <a:ext uri="{FF2B5EF4-FFF2-40B4-BE49-F238E27FC236}">
                <a16:creationId xmlns:a16="http://schemas.microsoft.com/office/drawing/2014/main" id="{7BC6C509-F219-4008-AD72-C4C371452DD3}"/>
              </a:ext>
            </a:extLst>
          </p:cNvPr>
          <p:cNvSpPr>
            <a:spLocks noGrp="1"/>
          </p:cNvSpPr>
          <p:nvPr>
            <p:ph idx="1"/>
          </p:nvPr>
        </p:nvSpPr>
        <p:spPr>
          <a:xfrm>
            <a:off x="404037" y="2188180"/>
            <a:ext cx="11376838" cy="4112286"/>
          </a:xfrm>
          <a:ln>
            <a:solidFill>
              <a:schemeClr val="tx1"/>
            </a:solidFill>
          </a:ln>
        </p:spPr>
        <p:txBody>
          <a:bodyPr>
            <a:normAutofit/>
          </a:bodyPr>
          <a:lstStyle/>
          <a:p>
            <a:r>
              <a:rPr lang="en-GB" sz="2000" b="1" dirty="0"/>
              <a:t>Recommendation 11</a:t>
            </a:r>
            <a:r>
              <a:rPr lang="en-GB" sz="2000" dirty="0"/>
              <a:t>: ITT partnerships should ensure all trainees experience effective mentoring by: </a:t>
            </a:r>
          </a:p>
          <a:p>
            <a:r>
              <a:rPr lang="en-GB" sz="2000" dirty="0" err="1">
                <a:solidFill>
                  <a:srgbClr val="FF0000"/>
                </a:solidFill>
              </a:rPr>
              <a:t>i</a:t>
            </a:r>
            <a:r>
              <a:rPr lang="en-GB" sz="2000" dirty="0">
                <a:solidFill>
                  <a:srgbClr val="FF0000"/>
                </a:solidFill>
              </a:rPr>
              <a:t>. </a:t>
            </a:r>
            <a:r>
              <a:rPr lang="en-GB" sz="2000" b="1" dirty="0">
                <a:solidFill>
                  <a:srgbClr val="FF0000"/>
                </a:solidFill>
              </a:rPr>
              <a:t>selecting and recruiting mentors who are excellent teachers</a:t>
            </a:r>
            <a:r>
              <a:rPr lang="en-GB" sz="2000" dirty="0">
                <a:solidFill>
                  <a:srgbClr val="FF0000"/>
                </a:solidFill>
              </a:rPr>
              <a:t>, who are able to explain outstanding practice (as well as demonstrate it) </a:t>
            </a:r>
          </a:p>
          <a:p>
            <a:r>
              <a:rPr lang="en-GB" sz="2000" dirty="0"/>
              <a:t>ii. </a:t>
            </a:r>
            <a:r>
              <a:rPr lang="en-GB" sz="2000" b="1" dirty="0"/>
              <a:t>providing rigorous training for mentors </a:t>
            </a:r>
            <a:r>
              <a:rPr lang="en-GB" sz="2000" dirty="0"/>
              <a:t>that goes beyond briefing about the structure and nature of the course, and focusses on how teachers learn and the skills of effective mentoring </a:t>
            </a:r>
          </a:p>
          <a:p>
            <a:r>
              <a:rPr lang="en-GB" sz="2000" dirty="0"/>
              <a:t>iii. </a:t>
            </a:r>
            <a:r>
              <a:rPr lang="en-GB" sz="2000" b="1" dirty="0"/>
              <a:t>considering whether they are resourcing mentoring appropriately</a:t>
            </a:r>
            <a:r>
              <a:rPr lang="en-GB" sz="2000" dirty="0"/>
              <a:t>, either through ensuring mentors receive sufficient time to perform the role or by offering remuneration – the resource allocated to mentoring should reflect the importance of the role </a:t>
            </a:r>
          </a:p>
          <a:p>
            <a:endParaRPr lang="en-GB" sz="2000" dirty="0"/>
          </a:p>
        </p:txBody>
      </p:sp>
      <p:pic>
        <p:nvPicPr>
          <p:cNvPr id="4" name="Picture 2" descr="Marple Hall School">
            <a:extLst>
              <a:ext uri="{FF2B5EF4-FFF2-40B4-BE49-F238E27FC236}">
                <a16:creationId xmlns:a16="http://schemas.microsoft.com/office/drawing/2014/main" id="{AA05D8C6-0F1E-4E32-990D-6121B78C1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81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4E1-E045-44C4-BD20-5988BCEAAB9D}"/>
              </a:ext>
            </a:extLst>
          </p:cNvPr>
          <p:cNvSpPr>
            <a:spLocks noGrp="1"/>
          </p:cNvSpPr>
          <p:nvPr>
            <p:ph type="title"/>
          </p:nvPr>
        </p:nvSpPr>
        <p:spPr>
          <a:xfrm>
            <a:off x="223284" y="167265"/>
            <a:ext cx="11748976" cy="779033"/>
          </a:xfrm>
        </p:spPr>
        <p:txBody>
          <a:bodyPr/>
          <a:lstStyle/>
          <a:p>
            <a:pPr algn="ctr"/>
            <a:r>
              <a:rPr lang="en-GB" b="1" dirty="0"/>
              <a:t>The Facts</a:t>
            </a:r>
          </a:p>
        </p:txBody>
      </p:sp>
      <p:sp>
        <p:nvSpPr>
          <p:cNvPr id="3" name="Content Placeholder 2">
            <a:extLst>
              <a:ext uri="{FF2B5EF4-FFF2-40B4-BE49-F238E27FC236}">
                <a16:creationId xmlns:a16="http://schemas.microsoft.com/office/drawing/2014/main" id="{C8D90871-0223-4036-8992-8FAB84608F10}"/>
              </a:ext>
            </a:extLst>
          </p:cNvPr>
          <p:cNvSpPr>
            <a:spLocks noGrp="1"/>
          </p:cNvSpPr>
          <p:nvPr>
            <p:ph idx="1"/>
          </p:nvPr>
        </p:nvSpPr>
        <p:spPr>
          <a:xfrm>
            <a:off x="219739" y="850337"/>
            <a:ext cx="11748975" cy="5840398"/>
          </a:xfrm>
        </p:spPr>
        <p:txBody>
          <a:bodyPr>
            <a:normAutofit lnSpcReduction="10000"/>
          </a:bodyPr>
          <a:lstStyle/>
          <a:p>
            <a:r>
              <a:rPr lang="en-GB" sz="2400" dirty="0"/>
              <a:t>Postgraduate teacher recruitment as measured by </a:t>
            </a:r>
            <a:r>
              <a:rPr lang="en-GB" sz="2400" u="sng" dirty="0"/>
              <a:t>the Initial Teacher Training census</a:t>
            </a:r>
            <a:r>
              <a:rPr lang="en-GB" sz="2400" dirty="0"/>
              <a:t> was below target in academic year 2022/23 (29% below target). This was mainly driven by low recruitment for secondary teachers (41% below target compared to 7% below target for primary teachers).</a:t>
            </a:r>
          </a:p>
          <a:p>
            <a:r>
              <a:rPr lang="en-GB" sz="2400" dirty="0"/>
              <a:t>This followed relatively high recruitment in the previous two years likely due to pandemic related factors.</a:t>
            </a:r>
          </a:p>
          <a:p>
            <a:r>
              <a:rPr lang="en-GB" sz="2400" dirty="0"/>
              <a:t>The postgraduate teacher recruitment target was only achieved once since 2015/16. This was in 2020/21 when recruitment was 11% above target. Recruitment also remained relatively high in 2021/22 and was only slightly below target (3% below target).</a:t>
            </a:r>
          </a:p>
          <a:p>
            <a:r>
              <a:rPr lang="en-GB" sz="2400" dirty="0"/>
              <a:t>Recruitment for some secondary subjects is consistently much lower than the average.</a:t>
            </a:r>
          </a:p>
          <a:p>
            <a:endParaRPr lang="en-GB" sz="2400" dirty="0"/>
          </a:p>
          <a:p>
            <a:pPr marL="0" indent="0">
              <a:buNone/>
            </a:pPr>
            <a:r>
              <a:rPr lang="en-GB" sz="2400" i="1" dirty="0"/>
              <a:t>Source: </a:t>
            </a:r>
            <a:r>
              <a:rPr lang="en-GB" sz="2400" i="1" dirty="0">
                <a:hlinkClick r:id="rId3">
                  <a:extLst>
                    <a:ext uri="{A12FA001-AC4F-418D-AE19-62706E023703}">
                      <ahyp:hlinkClr xmlns:ahyp="http://schemas.microsoft.com/office/drawing/2018/hyperlinkcolor" val="tx"/>
                    </a:ext>
                  </a:extLst>
                </a:hlinkClick>
              </a:rPr>
              <a:t>Teacher recruitment and retention in England - House of Commons Library (parliament.uk)</a:t>
            </a:r>
            <a:endParaRPr lang="en-GB" sz="2400" i="1" dirty="0"/>
          </a:p>
          <a:p>
            <a:endParaRPr lang="en-GB" sz="2400" dirty="0"/>
          </a:p>
        </p:txBody>
      </p:sp>
      <p:pic>
        <p:nvPicPr>
          <p:cNvPr id="4" name="Picture 2" descr="Marple Hall School">
            <a:extLst>
              <a:ext uri="{FF2B5EF4-FFF2-40B4-BE49-F238E27FC236}">
                <a16:creationId xmlns:a16="http://schemas.microsoft.com/office/drawing/2014/main" id="{69FC10C9-8A69-4BC3-862A-EF60D510D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21086AAA-B16F-4C05-8A6D-B8D864B2B9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204" t="33953" r="34393" b="15814"/>
          <a:stretch/>
        </p:blipFill>
        <p:spPr bwMode="auto">
          <a:xfrm>
            <a:off x="11236842" y="-25873"/>
            <a:ext cx="955158" cy="148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43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4E1-E045-44C4-BD20-5988BCEAAB9D}"/>
              </a:ext>
            </a:extLst>
          </p:cNvPr>
          <p:cNvSpPr>
            <a:spLocks noGrp="1"/>
          </p:cNvSpPr>
          <p:nvPr>
            <p:ph type="title"/>
          </p:nvPr>
        </p:nvSpPr>
        <p:spPr>
          <a:xfrm>
            <a:off x="212651" y="217291"/>
            <a:ext cx="11759609" cy="674759"/>
          </a:xfrm>
        </p:spPr>
        <p:txBody>
          <a:bodyPr>
            <a:normAutofit fontScale="90000"/>
          </a:bodyPr>
          <a:lstStyle/>
          <a:p>
            <a:pPr algn="ctr"/>
            <a:r>
              <a:rPr lang="en-GB" b="1" dirty="0"/>
              <a:t>The Facts</a:t>
            </a:r>
          </a:p>
        </p:txBody>
      </p:sp>
      <p:sp>
        <p:nvSpPr>
          <p:cNvPr id="3" name="Content Placeholder 2">
            <a:extLst>
              <a:ext uri="{FF2B5EF4-FFF2-40B4-BE49-F238E27FC236}">
                <a16:creationId xmlns:a16="http://schemas.microsoft.com/office/drawing/2014/main" id="{C8D90871-0223-4036-8992-8FAB84608F10}"/>
              </a:ext>
            </a:extLst>
          </p:cNvPr>
          <p:cNvSpPr>
            <a:spLocks noGrp="1"/>
          </p:cNvSpPr>
          <p:nvPr>
            <p:ph idx="1"/>
          </p:nvPr>
        </p:nvSpPr>
        <p:spPr>
          <a:xfrm>
            <a:off x="212651" y="1904387"/>
            <a:ext cx="11759609" cy="3049225"/>
          </a:xfrm>
        </p:spPr>
        <p:txBody>
          <a:bodyPr>
            <a:normAutofit/>
          </a:bodyPr>
          <a:lstStyle/>
          <a:p>
            <a:r>
              <a:rPr lang="en-GB" sz="3200" dirty="0"/>
              <a:t>As of November 2021, what percentage of NQTs (now ECTs) were no longer in teaching one year after qualifying? </a:t>
            </a:r>
          </a:p>
          <a:p>
            <a:r>
              <a:rPr lang="en-GB" sz="3200" dirty="0"/>
              <a:t>What percentage were no longer in teaching after 2 years?</a:t>
            </a:r>
          </a:p>
          <a:p>
            <a:pPr marL="0" indent="0">
              <a:buNone/>
            </a:pPr>
            <a:endParaRPr lang="en-GB" sz="3200" dirty="0"/>
          </a:p>
        </p:txBody>
      </p:sp>
      <p:pic>
        <p:nvPicPr>
          <p:cNvPr id="4" name="Picture 2" descr="Marple Hall School">
            <a:extLst>
              <a:ext uri="{FF2B5EF4-FFF2-40B4-BE49-F238E27FC236}">
                <a16:creationId xmlns:a16="http://schemas.microsoft.com/office/drawing/2014/main" id="{C880380F-1E95-439C-BA05-089717176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1980C8EB-8BAE-4240-87FA-ECCE1CD306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04" t="33953" r="34393" b="15814"/>
          <a:stretch/>
        </p:blipFill>
        <p:spPr bwMode="auto">
          <a:xfrm>
            <a:off x="11224930" y="0"/>
            <a:ext cx="967070" cy="1499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00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4E1-E045-44C4-BD20-5988BCEAAB9D}"/>
              </a:ext>
            </a:extLst>
          </p:cNvPr>
          <p:cNvSpPr>
            <a:spLocks noGrp="1"/>
          </p:cNvSpPr>
          <p:nvPr>
            <p:ph type="title"/>
          </p:nvPr>
        </p:nvSpPr>
        <p:spPr>
          <a:xfrm>
            <a:off x="212651" y="217291"/>
            <a:ext cx="11759609" cy="674759"/>
          </a:xfrm>
        </p:spPr>
        <p:txBody>
          <a:bodyPr>
            <a:normAutofit fontScale="90000"/>
          </a:bodyPr>
          <a:lstStyle/>
          <a:p>
            <a:pPr algn="ctr"/>
            <a:r>
              <a:rPr lang="en-GB" b="1" dirty="0"/>
              <a:t>The Facts</a:t>
            </a:r>
          </a:p>
        </p:txBody>
      </p:sp>
      <p:sp>
        <p:nvSpPr>
          <p:cNvPr id="3" name="Content Placeholder 2">
            <a:extLst>
              <a:ext uri="{FF2B5EF4-FFF2-40B4-BE49-F238E27FC236}">
                <a16:creationId xmlns:a16="http://schemas.microsoft.com/office/drawing/2014/main" id="{C8D90871-0223-4036-8992-8FAB84608F10}"/>
              </a:ext>
            </a:extLst>
          </p:cNvPr>
          <p:cNvSpPr>
            <a:spLocks noGrp="1"/>
          </p:cNvSpPr>
          <p:nvPr>
            <p:ph idx="1"/>
          </p:nvPr>
        </p:nvSpPr>
        <p:spPr>
          <a:xfrm>
            <a:off x="212650" y="895454"/>
            <a:ext cx="11759609" cy="5745255"/>
          </a:xfrm>
        </p:spPr>
        <p:txBody>
          <a:bodyPr>
            <a:normAutofit/>
          </a:bodyPr>
          <a:lstStyle/>
          <a:p>
            <a:r>
              <a:rPr lang="en-GB" sz="2800" dirty="0">
                <a:solidFill>
                  <a:srgbClr val="FF0000"/>
                </a:solidFill>
              </a:rPr>
              <a:t>As of November 2021, 12.5% of newly qualified entrants to the sector were not working in the sector one year after qualifying, and 17.3% were not working in the sector two years later. </a:t>
            </a:r>
          </a:p>
          <a:p>
            <a:r>
              <a:rPr lang="en-GB" sz="2800" dirty="0"/>
              <a:t>The five year out-of-service-rate for 2016 entrants was 31.2%.</a:t>
            </a:r>
          </a:p>
          <a:p>
            <a:r>
              <a:rPr lang="en-GB" sz="2800" dirty="0"/>
              <a:t>The ten year out-of-service rate for 2011 entrants was 40.3%.</a:t>
            </a:r>
          </a:p>
          <a:p>
            <a:pPr marL="0" indent="0">
              <a:buNone/>
            </a:pPr>
            <a:endParaRPr lang="en-GB" sz="2800" dirty="0"/>
          </a:p>
          <a:p>
            <a:r>
              <a:rPr lang="en-GB" sz="2800" i="1" dirty="0"/>
              <a:t>Source: Teacher recruitment and retention in England - House of Commons Library (parliament.uk)</a:t>
            </a:r>
          </a:p>
        </p:txBody>
      </p:sp>
      <p:pic>
        <p:nvPicPr>
          <p:cNvPr id="4" name="Picture 2" descr="Marple Hall School">
            <a:extLst>
              <a:ext uri="{FF2B5EF4-FFF2-40B4-BE49-F238E27FC236}">
                <a16:creationId xmlns:a16="http://schemas.microsoft.com/office/drawing/2014/main" id="{C880380F-1E95-439C-BA05-089717176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1980C8EB-8BAE-4240-87FA-ECCE1CD306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04" t="33953" r="34393" b="15814"/>
          <a:stretch/>
        </p:blipFill>
        <p:spPr bwMode="auto">
          <a:xfrm>
            <a:off x="11224930" y="0"/>
            <a:ext cx="967070" cy="1499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15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4E1-E045-44C4-BD20-5988BCEAAB9D}"/>
              </a:ext>
            </a:extLst>
          </p:cNvPr>
          <p:cNvSpPr>
            <a:spLocks noGrp="1"/>
          </p:cNvSpPr>
          <p:nvPr>
            <p:ph type="title"/>
          </p:nvPr>
        </p:nvSpPr>
        <p:spPr>
          <a:xfrm>
            <a:off x="872342" y="0"/>
            <a:ext cx="10058400" cy="1371600"/>
          </a:xfrm>
        </p:spPr>
        <p:txBody>
          <a:bodyPr/>
          <a:lstStyle/>
          <a:p>
            <a:pPr algn="ctr"/>
            <a:r>
              <a:rPr lang="en-GB" b="1" dirty="0"/>
              <a:t>But we still have our successes</a:t>
            </a:r>
          </a:p>
        </p:txBody>
      </p:sp>
      <p:sp>
        <p:nvSpPr>
          <p:cNvPr id="3" name="Content Placeholder 2">
            <a:extLst>
              <a:ext uri="{FF2B5EF4-FFF2-40B4-BE49-F238E27FC236}">
                <a16:creationId xmlns:a16="http://schemas.microsoft.com/office/drawing/2014/main" id="{C8D90871-0223-4036-8992-8FAB84608F10}"/>
              </a:ext>
            </a:extLst>
          </p:cNvPr>
          <p:cNvSpPr>
            <a:spLocks noGrp="1"/>
          </p:cNvSpPr>
          <p:nvPr>
            <p:ph idx="1"/>
          </p:nvPr>
        </p:nvSpPr>
        <p:spPr>
          <a:xfrm>
            <a:off x="138224" y="1673953"/>
            <a:ext cx="11823404" cy="4631154"/>
          </a:xfrm>
        </p:spPr>
        <p:txBody>
          <a:bodyPr>
            <a:normAutofit lnSpcReduction="10000"/>
          </a:bodyPr>
          <a:lstStyle/>
          <a:p>
            <a:r>
              <a:rPr lang="en-GB" sz="3600" dirty="0"/>
              <a:t>In pairs, discuss any successes you have had in mentoring. What strategy have you used, or currently use, which seems to work really well?</a:t>
            </a:r>
          </a:p>
          <a:p>
            <a:r>
              <a:rPr lang="en-GB" sz="3600" dirty="0"/>
              <a:t>Why do you think this particular strategy worked so well?</a:t>
            </a:r>
          </a:p>
          <a:p>
            <a:r>
              <a:rPr lang="en-GB" sz="3600" dirty="0"/>
              <a:t>If this is your first time mentoring, think back to your training. What strategy used by your mentor worked well with you?</a:t>
            </a:r>
          </a:p>
        </p:txBody>
      </p:sp>
      <p:pic>
        <p:nvPicPr>
          <p:cNvPr id="4" name="Picture 2" descr="Marple Hall School">
            <a:extLst>
              <a:ext uri="{FF2B5EF4-FFF2-40B4-BE49-F238E27FC236}">
                <a16:creationId xmlns:a16="http://schemas.microsoft.com/office/drawing/2014/main" id="{C880380F-1E95-439C-BA05-089717176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AEF6DBED-5F84-4E57-950F-85A70305B1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04" t="33953" r="34393" b="15814"/>
          <a:stretch/>
        </p:blipFill>
        <p:spPr bwMode="auto">
          <a:xfrm>
            <a:off x="11119057" y="10633"/>
            <a:ext cx="1072943" cy="166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65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F41FF7-919F-43A7-BEBB-0D111CE5C55D}"/>
              </a:ext>
            </a:extLst>
          </p:cNvPr>
          <p:cNvSpPr>
            <a:spLocks noGrp="1"/>
          </p:cNvSpPr>
          <p:nvPr>
            <p:ph idx="1"/>
          </p:nvPr>
        </p:nvSpPr>
        <p:spPr>
          <a:xfrm>
            <a:off x="212651" y="233145"/>
            <a:ext cx="10802679" cy="4733615"/>
          </a:xfrm>
        </p:spPr>
        <p:txBody>
          <a:bodyPr>
            <a:normAutofit lnSpcReduction="10000"/>
          </a:bodyPr>
          <a:lstStyle/>
          <a:p>
            <a:pPr marL="0" lvl="0" indent="0">
              <a:buNone/>
            </a:pPr>
            <a:r>
              <a:rPr lang="en-GB" sz="2400" dirty="0"/>
              <a:t>‘</a:t>
            </a:r>
            <a:r>
              <a:rPr lang="en-GB" sz="2400" i="1" dirty="0"/>
              <a:t>Leena is a new mentor, keen to be as helpful as possible in her role. She meets with her trainee, Tom,  after his first lesson with a new class and starts her feedback with the line </a:t>
            </a:r>
            <a:r>
              <a:rPr lang="en-GB" sz="2400" i="1" dirty="0">
                <a:solidFill>
                  <a:schemeClr val="accent2">
                    <a:lumMod val="75000"/>
                  </a:schemeClr>
                </a:solidFill>
              </a:rPr>
              <a:t>‘Well done, this was a great first lesson, but I thought your starter didn’t quite work. Did you notice the kids at the back who were sitting their passively? Also, your pace could have been better, you let them have too long on the main task. I liked the activity, but I would have got them to work in pairs not groups. You kept missing the boy at the back who was eating a sandwich when you weren’t looking, so don’t forget to monitor the whole room. I also thought you needed to pack up a bit earlier than you did.’ </a:t>
            </a:r>
            <a:r>
              <a:rPr lang="en-GB" sz="2400" i="1" dirty="0"/>
              <a:t>Leena notices the trainee looks a bit downcast at the end, but feels the feedback was all important and needed to be said. She wonders if Tom might be a bit over-sensitive.’</a:t>
            </a:r>
            <a:r>
              <a:rPr lang="en-GB" sz="2400" dirty="0"/>
              <a:t> </a:t>
            </a:r>
          </a:p>
        </p:txBody>
      </p:sp>
      <p:pic>
        <p:nvPicPr>
          <p:cNvPr id="4" name="Picture 2" descr="Marple Hall School">
            <a:extLst>
              <a:ext uri="{FF2B5EF4-FFF2-40B4-BE49-F238E27FC236}">
                <a16:creationId xmlns:a16="http://schemas.microsoft.com/office/drawing/2014/main" id="{4137CC36-8766-4D62-B186-EC4CDB2E7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2526B5-46E1-4E55-BFA6-40128D3FE62F}"/>
              </a:ext>
            </a:extLst>
          </p:cNvPr>
          <p:cNvSpPr txBox="1"/>
          <p:nvPr/>
        </p:nvSpPr>
        <p:spPr>
          <a:xfrm>
            <a:off x="212651" y="4798246"/>
            <a:ext cx="9980496" cy="1384995"/>
          </a:xfrm>
          <a:prstGeom prst="rect">
            <a:avLst/>
          </a:prstGeom>
          <a:noFill/>
        </p:spPr>
        <p:txBody>
          <a:bodyPr wrap="square" rtlCol="0">
            <a:spAutoFit/>
          </a:bodyPr>
          <a:lstStyle/>
          <a:p>
            <a:r>
              <a:rPr lang="en-GB" sz="2800" b="1" dirty="0"/>
              <a:t>Where has Leena gone wrong here?</a:t>
            </a:r>
          </a:p>
          <a:p>
            <a:r>
              <a:rPr lang="en-GB" sz="2800" b="1" dirty="0"/>
              <a:t>How could she have tackled this conversation differently?</a:t>
            </a:r>
          </a:p>
        </p:txBody>
      </p:sp>
      <p:pic>
        <p:nvPicPr>
          <p:cNvPr id="6"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D10A83F8-4830-4E31-8639-794FE25F1B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04" t="33953" r="34393" b="15814"/>
          <a:stretch/>
        </p:blipFill>
        <p:spPr bwMode="auto">
          <a:xfrm>
            <a:off x="11398102" y="2464"/>
            <a:ext cx="793898" cy="12307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w to get the class quiet; what do teachers say? - Terry Haydn">
            <a:extLst>
              <a:ext uri="{FF2B5EF4-FFF2-40B4-BE49-F238E27FC236}">
                <a16:creationId xmlns:a16="http://schemas.microsoft.com/office/drawing/2014/main" id="{684D3583-5843-4746-9747-A6E756E4DB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93147" y="4207703"/>
            <a:ext cx="1998853" cy="199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574C-51DD-4C5B-8A14-19DAE2486546}"/>
              </a:ext>
            </a:extLst>
          </p:cNvPr>
          <p:cNvSpPr>
            <a:spLocks noGrp="1"/>
          </p:cNvSpPr>
          <p:nvPr>
            <p:ph type="title"/>
          </p:nvPr>
        </p:nvSpPr>
        <p:spPr>
          <a:xfrm>
            <a:off x="212651" y="371076"/>
            <a:ext cx="11692270" cy="926096"/>
          </a:xfrm>
        </p:spPr>
        <p:txBody>
          <a:bodyPr/>
          <a:lstStyle/>
          <a:p>
            <a:pPr algn="ctr"/>
            <a:r>
              <a:rPr lang="en-GB" b="1" dirty="0"/>
              <a:t>Judgementoring</a:t>
            </a:r>
          </a:p>
        </p:txBody>
      </p:sp>
      <p:sp>
        <p:nvSpPr>
          <p:cNvPr id="3" name="Content Placeholder 2">
            <a:extLst>
              <a:ext uri="{FF2B5EF4-FFF2-40B4-BE49-F238E27FC236}">
                <a16:creationId xmlns:a16="http://schemas.microsoft.com/office/drawing/2014/main" id="{CDF41FF7-919F-43A7-BEBB-0D111CE5C55D}"/>
              </a:ext>
            </a:extLst>
          </p:cNvPr>
          <p:cNvSpPr>
            <a:spLocks noGrp="1"/>
          </p:cNvSpPr>
          <p:nvPr>
            <p:ph idx="1"/>
          </p:nvPr>
        </p:nvSpPr>
        <p:spPr>
          <a:xfrm>
            <a:off x="287079" y="1297172"/>
            <a:ext cx="11610754" cy="4733615"/>
          </a:xfrm>
        </p:spPr>
        <p:txBody>
          <a:bodyPr>
            <a:normAutofit lnSpcReduction="10000"/>
          </a:bodyPr>
          <a:lstStyle/>
          <a:p>
            <a:r>
              <a:rPr lang="en-GB" sz="2800" dirty="0"/>
              <a:t>Look at this strategy used by one mentor:</a:t>
            </a:r>
          </a:p>
          <a:p>
            <a:endParaRPr lang="en-GB" sz="2800" dirty="0"/>
          </a:p>
          <a:p>
            <a:pPr marL="548640" lvl="2" indent="0">
              <a:buNone/>
            </a:pPr>
            <a:r>
              <a:rPr lang="en-GB" sz="2800" dirty="0"/>
              <a:t>[W]hen I talk to a trainee after [observing them teach] the thing I focus upon, first of all ... is the good sound educational points... make them feel that there are some good things coming out here. If there are points, which inevitably there will be, which need to be addressed, they must be addressed constructively... and [I] present the trainee with a set of strategies for dealing with [them]. (Mentor)</a:t>
            </a:r>
          </a:p>
          <a:p>
            <a:pPr marL="548640" lvl="2" indent="0">
              <a:buNone/>
            </a:pPr>
            <a:endParaRPr lang="en-GB" sz="2800" dirty="0"/>
          </a:p>
          <a:p>
            <a:pPr marL="548640" lvl="2" indent="0">
              <a:buNone/>
            </a:pPr>
            <a:r>
              <a:rPr lang="en-GB" sz="2800" b="1" dirty="0"/>
              <a:t>What is your first reaction to this? </a:t>
            </a:r>
          </a:p>
        </p:txBody>
      </p:sp>
      <p:pic>
        <p:nvPicPr>
          <p:cNvPr id="4" name="Picture 2" descr="Marple Hall School">
            <a:extLst>
              <a:ext uri="{FF2B5EF4-FFF2-40B4-BE49-F238E27FC236}">
                <a16:creationId xmlns:a16="http://schemas.microsoft.com/office/drawing/2014/main" id="{4137CC36-8766-4D62-B186-EC4CDB2E7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7161" y="6183241"/>
            <a:ext cx="2856615" cy="6747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emium Vector | Mentoring concept 2 colored icon. simple blue element  illustration. mentoring concept symbol design. can be used for web and  mobile ui/ux">
            <a:extLst>
              <a:ext uri="{FF2B5EF4-FFF2-40B4-BE49-F238E27FC236}">
                <a16:creationId xmlns:a16="http://schemas.microsoft.com/office/drawing/2014/main" id="{E9BF8662-F85E-4E3A-AAD0-ABD47C2EDE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204" t="33953" r="34393" b="15814"/>
          <a:stretch/>
        </p:blipFill>
        <p:spPr bwMode="auto">
          <a:xfrm>
            <a:off x="11119057" y="2464"/>
            <a:ext cx="1072943" cy="166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917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1791</TotalTime>
  <Words>2248</Words>
  <Application>Microsoft Macintosh PowerPoint</Application>
  <PresentationFormat>Widescreen</PresentationFormat>
  <Paragraphs>147</Paragraphs>
  <Slides>25</Slides>
  <Notes>24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Century Gothic</vt:lpstr>
      <vt:lpstr>Garamond</vt:lpstr>
      <vt:lpstr>Savon</vt:lpstr>
      <vt:lpstr>Subject Mentors</vt:lpstr>
      <vt:lpstr>Why are we mentors and why is it so important?</vt:lpstr>
      <vt:lpstr>Recommendations from the Carter Review, 2015  (Sir Andrew Carter’s report on initial teacher training to the Secretary of State for Education.)</vt:lpstr>
      <vt:lpstr>The Facts</vt:lpstr>
      <vt:lpstr>The Facts</vt:lpstr>
      <vt:lpstr>The Facts</vt:lpstr>
      <vt:lpstr>But we still have our successes</vt:lpstr>
      <vt:lpstr>PowerPoint Presentation</vt:lpstr>
      <vt:lpstr>Judgementoring</vt:lpstr>
      <vt:lpstr>Judgementoring</vt:lpstr>
      <vt:lpstr>Role of the mentor</vt:lpstr>
      <vt:lpstr>Some useful strategies (hopefully!)</vt:lpstr>
      <vt:lpstr>Before they arrive</vt:lpstr>
      <vt:lpstr>Before they arrive</vt:lpstr>
      <vt:lpstr>Preparing for teaching</vt:lpstr>
      <vt:lpstr>Preparing for teaching</vt:lpstr>
      <vt:lpstr>Preparing for teaching</vt:lpstr>
      <vt:lpstr>Preparing for teaching</vt:lpstr>
      <vt:lpstr>Preparing for teaching</vt:lpstr>
      <vt:lpstr>Observations</vt:lpstr>
      <vt:lpstr>Observations</vt:lpstr>
      <vt:lpstr>Feedback</vt:lpstr>
      <vt:lpstr>Feedback – further strategies</vt:lpstr>
      <vt:lpstr>Mentor meetings</vt:lpstr>
      <vt:lpstr>Additional professional duties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 Mentors</dc:title>
  <dc:creator>Amanda Phythian</dc:creator>
  <cp:lastModifiedBy>Rosa Archer</cp:lastModifiedBy>
  <cp:revision>94</cp:revision>
  <cp:lastPrinted>2023-01-09T08:21:30Z</cp:lastPrinted>
  <dcterms:created xsi:type="dcterms:W3CDTF">2022-12-21T12:51:25Z</dcterms:created>
  <dcterms:modified xsi:type="dcterms:W3CDTF">2023-09-17T20:39:48Z</dcterms:modified>
</cp:coreProperties>
</file>