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8" r:id="rId2"/>
    <p:sldId id="257" r:id="rId3"/>
    <p:sldId id="260" r:id="rId4"/>
    <p:sldId id="262" r:id="rId5"/>
    <p:sldId id="273" r:id="rId6"/>
    <p:sldId id="263" r:id="rId7"/>
    <p:sldId id="264" r:id="rId8"/>
    <p:sldId id="278" r:id="rId9"/>
    <p:sldId id="279" r:id="rId10"/>
    <p:sldId id="276" r:id="rId11"/>
    <p:sldId id="277" r:id="rId12"/>
    <p:sldId id="265" r:id="rId13"/>
    <p:sldId id="266" r:id="rId14"/>
    <p:sldId id="267" r:id="rId15"/>
    <p:sldId id="280" r:id="rId16"/>
    <p:sldId id="269" r:id="rId17"/>
    <p:sldId id="270" r:id="rId18"/>
    <p:sldId id="271" r:id="rId19"/>
    <p:sldId id="272"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721" autoAdjust="0"/>
  </p:normalViewPr>
  <p:slideViewPr>
    <p:cSldViewPr>
      <p:cViewPr varScale="1">
        <p:scale>
          <a:sx n="64" d="100"/>
          <a:sy n="64" d="100"/>
        </p:scale>
        <p:origin x="2118"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ECCAEB-7496-4C12-9A08-526B0D813A46}" type="datetimeFigureOut">
              <a:rPr lang="en-GB" smtClean="0"/>
              <a:pPr/>
              <a:t>09/09/2020</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E8D4E6-F64F-4999-AC2A-A008E685C045}" type="slidenum">
              <a:rPr lang="en-GB" smtClean="0"/>
              <a:pPr/>
              <a:t>‹#›</a:t>
            </a:fld>
            <a:endParaRPr lang="en-GB" dirty="0"/>
          </a:p>
        </p:txBody>
      </p:sp>
    </p:spTree>
    <p:extLst>
      <p:ext uri="{BB962C8B-B14F-4D97-AF65-F5344CB8AC3E}">
        <p14:creationId xmlns:p14="http://schemas.microsoft.com/office/powerpoint/2010/main" val="184979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EE8D4E6-F64F-4999-AC2A-A008E685C045}" type="slidenum">
              <a:rPr lang="en-GB" smtClean="0"/>
              <a:pPr/>
              <a:t>15</a:t>
            </a:fld>
            <a:endParaRPr lang="en-GB" dirty="0"/>
          </a:p>
        </p:txBody>
      </p:sp>
    </p:spTree>
    <p:extLst>
      <p:ext uri="{BB962C8B-B14F-4D97-AF65-F5344CB8AC3E}">
        <p14:creationId xmlns:p14="http://schemas.microsoft.com/office/powerpoint/2010/main" val="583855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67544" y="2130425"/>
            <a:ext cx="7772400" cy="1470025"/>
          </a:xfrm>
        </p:spPr>
        <p:txBody>
          <a:bodyPr/>
          <a:lstStyle>
            <a:lvl1pPr>
              <a:defRPr sz="3200" b="1">
                <a:latin typeface="Arial" pitchFamily="34" charset="0"/>
                <a:cs typeface="Arial" pitchFamily="34" charset="0"/>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467544" y="3886200"/>
            <a:ext cx="6400800" cy="1752600"/>
          </a:xfrm>
        </p:spPr>
        <p:txBody>
          <a:bodyPr/>
          <a:lstStyle>
            <a:lvl1pPr marL="0" indent="0" algn="l">
              <a:buNone/>
              <a:defRPr sz="2800" baseline="0">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
        <p:nvSpPr>
          <p:cNvPr id="4" name="Date Placeholder 3"/>
          <p:cNvSpPr>
            <a:spLocks noGrp="1"/>
          </p:cNvSpPr>
          <p:nvPr>
            <p:ph type="dt" sz="half" idx="10"/>
          </p:nvPr>
        </p:nvSpPr>
        <p:spPr/>
        <p:txBody>
          <a:bodyPr/>
          <a:lstStyle>
            <a:lvl1pPr>
              <a:defRPr baseline="0">
                <a:solidFill>
                  <a:schemeClr val="bg1"/>
                </a:solidFill>
                <a:latin typeface="Arial" pitchFamily="34" charset="0"/>
              </a:defRPr>
            </a:lvl1pPr>
          </a:lstStyle>
          <a:p>
            <a:fld id="{EC7AB759-530A-46AC-842F-B07144F002F9}" type="datetimeFigureOut">
              <a:rPr lang="en-GB" smtClean="0"/>
              <a:pPr/>
              <a:t>09/09/2020</a:t>
            </a:fld>
            <a:endParaRPr lang="en-GB" dirty="0"/>
          </a:p>
        </p:txBody>
      </p:sp>
      <p:sp>
        <p:nvSpPr>
          <p:cNvPr id="5" name="Footer Placeholder 4"/>
          <p:cNvSpPr>
            <a:spLocks noGrp="1"/>
          </p:cNvSpPr>
          <p:nvPr>
            <p:ph type="ftr" sz="quarter" idx="11"/>
          </p:nvPr>
        </p:nvSpPr>
        <p:spPr/>
        <p:txBody>
          <a:bodyPr/>
          <a:lstStyle>
            <a:lvl1pPr>
              <a:defRPr baseline="0">
                <a:solidFill>
                  <a:schemeClr val="bg1"/>
                </a:solidFill>
                <a:latin typeface="Arial" pitchFamily="34" charset="0"/>
                <a:cs typeface="Arial" pitchFamily="34" charset="0"/>
              </a:defRPr>
            </a:lvl1pPr>
          </a:lstStyle>
          <a:p>
            <a:endParaRPr lang="en-GB" dirty="0"/>
          </a:p>
        </p:txBody>
      </p:sp>
      <p:sp>
        <p:nvSpPr>
          <p:cNvPr id="6" name="Slide Number Placeholder 5"/>
          <p:cNvSpPr>
            <a:spLocks noGrp="1"/>
          </p:cNvSpPr>
          <p:nvPr>
            <p:ph type="sldNum" sz="quarter" idx="12"/>
          </p:nvPr>
        </p:nvSpPr>
        <p:spPr/>
        <p:txBody>
          <a:bodyPr/>
          <a:lstStyle>
            <a:lvl1pPr>
              <a:defRPr baseline="0">
                <a:solidFill>
                  <a:schemeClr val="bg1"/>
                </a:solidFill>
                <a:latin typeface="Arial" pitchFamily="34" charset="0"/>
                <a:cs typeface="Arial" pitchFamily="34" charset="0"/>
              </a:defRPr>
            </a:lvl1pPr>
          </a:lstStyle>
          <a:p>
            <a:fld id="{10AD8A0A-4898-40BF-9009-4DA7E611EAC1}"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Vertical Text Placeholder 2"/>
          <p:cNvSpPr>
            <a:spLocks noGrp="1"/>
          </p:cNvSpPr>
          <p:nvPr>
            <p:ph type="body" orient="vert" idx="1"/>
          </p:nvPr>
        </p:nvSpPr>
        <p:spPr/>
        <p:txBody>
          <a:bodyPr vert="eaVert"/>
          <a:lstStyle>
            <a:lvl1pPr>
              <a:defRPr sz="3200"/>
            </a:lvl1pPr>
            <a:lvl2pPr>
              <a:defRPr sz="2800"/>
            </a:lvl2pPr>
            <a:lvl3pPr>
              <a:defRPr sz="2800"/>
            </a:lvl3pPr>
            <a:lvl4pPr>
              <a:defRPr sz="2800"/>
            </a:lvl4pPr>
            <a:lvl5pPr>
              <a:defRPr sz="2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lvl1pPr>
              <a:defRPr/>
            </a:lvl1pPr>
          </a:lstStyle>
          <a:p>
            <a:fld id="{98FF8105-8845-4543-9ED8-9E57E8E42CB7}" type="datetimeFigureOut">
              <a:rPr lang="en-GB"/>
              <a:pPr/>
              <a:t>09/09/2020</a:t>
            </a:fld>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58FF8E4D-CDF4-4B1F-BD52-35BFB528DB87}" type="slidenum">
              <a:rPr lang="en-GB"/>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56792"/>
            <a:ext cx="2057400" cy="4569371"/>
          </a:xfrm>
        </p:spPr>
        <p:txBody>
          <a:bodyPr vert="eaVert"/>
          <a:lstStyle>
            <a:lvl1pPr>
              <a:defRPr sz="3200"/>
            </a:lvl1pPr>
          </a:lstStyle>
          <a:p>
            <a:r>
              <a:rPr lang="en-US" dirty="0" smtClean="0"/>
              <a:t>Click to edit Master title style</a:t>
            </a:r>
            <a:endParaRPr lang="en-GB" dirty="0"/>
          </a:p>
        </p:txBody>
      </p:sp>
      <p:sp>
        <p:nvSpPr>
          <p:cNvPr id="3" name="Vertical Text Placeholder 2"/>
          <p:cNvSpPr>
            <a:spLocks noGrp="1"/>
          </p:cNvSpPr>
          <p:nvPr>
            <p:ph type="body" orient="vert" idx="1"/>
          </p:nvPr>
        </p:nvSpPr>
        <p:spPr>
          <a:xfrm>
            <a:off x="457200" y="1556792"/>
            <a:ext cx="6019800" cy="4569371"/>
          </a:xfrm>
        </p:spPr>
        <p:txBody>
          <a:bodyPr vert="eaVert"/>
          <a:lstStyle>
            <a:lvl1pPr>
              <a:defRPr sz="2800"/>
            </a:lvl1pPr>
            <a:lvl2pPr>
              <a:defRPr sz="2400"/>
            </a:lvl2pPr>
            <a:lvl3pPr>
              <a:defRPr sz="2400"/>
            </a:lvl3pPr>
            <a:lvl4pPr>
              <a:defRPr sz="2400"/>
            </a:lvl4pPr>
            <a:lvl5pPr>
              <a:defRPr sz="2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lvl1pPr>
              <a:defRPr/>
            </a:lvl1pPr>
          </a:lstStyle>
          <a:p>
            <a:fld id="{08976883-B614-42E6-9595-363FA777B038}" type="datetimeFigureOut">
              <a:rPr lang="en-GB"/>
              <a:pPr/>
              <a:t>09/09/2020</a:t>
            </a:fld>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86915344-E335-44E9-ACDC-CB4826450486}" type="slidenum">
              <a:rPr lang="en-GB"/>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05880" y="1268760"/>
            <a:ext cx="5842992" cy="1143000"/>
          </a:xfrm>
        </p:spPr>
        <p:txBody>
          <a:bodyPr/>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95536" y="2492896"/>
            <a:ext cx="8229600" cy="3633267"/>
          </a:xfrm>
        </p:spPr>
        <p:txBody>
          <a:bodyPr/>
          <a:lstStyle>
            <a:lvl1pPr>
              <a:defRPr sz="2800"/>
            </a:lvl1pPr>
            <a:lvl2pPr>
              <a:defRPr sz="2400"/>
            </a:lvl2pPr>
            <a:lvl3pPr>
              <a:defRPr sz="2400"/>
            </a:lvl3pPr>
            <a:lvl4pPr>
              <a:defRPr sz="2400"/>
            </a:lvl4pPr>
            <a:lvl5pPr>
              <a:defRPr sz="2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lvl1pPr>
              <a:defRPr/>
            </a:lvl1pPr>
          </a:lstStyle>
          <a:p>
            <a:fld id="{222B6232-AB33-4513-9527-F98CEC472D23}" type="datetimeFigureOut">
              <a:rPr lang="en-GB" smtClean="0"/>
              <a:pPr/>
              <a:t>09/09/2020</a:t>
            </a:fld>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F758A139-7ABE-46A1-B082-C2C77667394C}" type="slidenum">
              <a:rPr lang="en-GB"/>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5536" y="4406900"/>
            <a:ext cx="7772400" cy="1362075"/>
          </a:xfrm>
          <a:ln>
            <a:noFill/>
          </a:ln>
        </p:spPr>
        <p:txBody>
          <a:bodyPr anchor="t"/>
          <a:lstStyle>
            <a:lvl1pPr algn="l">
              <a:defRPr sz="4000" b="1" cap="all"/>
            </a:lvl1pPr>
          </a:lstStyle>
          <a:p>
            <a:r>
              <a:rPr lang="en-US" dirty="0" smtClean="0"/>
              <a:t>Click to edit Master title style</a:t>
            </a:r>
            <a:endParaRPr lang="en-GB" dirty="0"/>
          </a:p>
        </p:txBody>
      </p:sp>
      <p:sp>
        <p:nvSpPr>
          <p:cNvPr id="3" name="Text Placeholder 2"/>
          <p:cNvSpPr>
            <a:spLocks noGrp="1"/>
          </p:cNvSpPr>
          <p:nvPr>
            <p:ph type="body" idx="1"/>
          </p:nvPr>
        </p:nvSpPr>
        <p:spPr>
          <a:xfrm>
            <a:off x="395536" y="2906713"/>
            <a:ext cx="7772400" cy="1500187"/>
          </a:xfrm>
          <a:ln>
            <a:noFill/>
          </a:ln>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445CD916-7149-4247-856D-87DAB39295C7}" type="datetimeFigureOut">
              <a:rPr lang="en-GB"/>
              <a:pPr/>
              <a:t>09/09/2020</a:t>
            </a:fld>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13ACF840-035C-411F-BA81-AF7A8ED78138}" type="slidenum">
              <a:rPr lang="en-GB"/>
              <a:pPr/>
              <a:t>‹#›</a:t>
            </a:fld>
            <a:endParaRPr lang="en-GB" dirty="0"/>
          </a:p>
        </p:txBody>
      </p:sp>
      <p:pic>
        <p:nvPicPr>
          <p:cNvPr id="7" name="Picture 5" descr="TAB_col_white_background.eps"/>
          <p:cNvPicPr>
            <a:picLocks noChangeAspect="1"/>
          </p:cNvPicPr>
          <p:nvPr userDrawn="1"/>
        </p:nvPicPr>
        <p:blipFill>
          <a:blip r:embed="rId2" cstate="print"/>
          <a:srcRect/>
          <a:stretch>
            <a:fillRect/>
          </a:stretch>
        </p:blipFill>
        <p:spPr bwMode="auto">
          <a:xfrm>
            <a:off x="523875" y="509588"/>
            <a:ext cx="1663700" cy="711200"/>
          </a:xfrm>
          <a:prstGeom prst="rect">
            <a:avLst/>
          </a:prstGeom>
          <a:noFill/>
          <a:ln w="9525">
            <a:noFill/>
            <a:miter lim="800000"/>
            <a:headEnd/>
            <a:tailEnd/>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05880" y="1268760"/>
            <a:ext cx="5842992" cy="1143000"/>
          </a:xfrm>
        </p:spPr>
        <p:txBody>
          <a:bodyPr/>
          <a:lstStyle>
            <a:lvl1pPr>
              <a:defRPr sz="3200"/>
            </a:lvl1pPr>
          </a:lstStyle>
          <a:p>
            <a:r>
              <a:rPr lang="en-US" dirty="0" smtClean="0"/>
              <a:t>Click to edit Master title style</a:t>
            </a:r>
            <a:endParaRPr lang="en-GB" dirty="0"/>
          </a:p>
        </p:txBody>
      </p:sp>
      <p:sp>
        <p:nvSpPr>
          <p:cNvPr id="3" name="Content Placeholder 2"/>
          <p:cNvSpPr>
            <a:spLocks noGrp="1"/>
          </p:cNvSpPr>
          <p:nvPr>
            <p:ph sz="half" idx="1"/>
          </p:nvPr>
        </p:nvSpPr>
        <p:spPr>
          <a:xfrm>
            <a:off x="395536" y="2492896"/>
            <a:ext cx="4038600" cy="3633267"/>
          </a:xfrm>
        </p:spPr>
        <p:txBody>
          <a:bodyPr/>
          <a:lstStyle>
            <a:lvl1pPr>
              <a:defRPr sz="2800" baseline="0"/>
            </a:lvl1pPr>
            <a:lvl2pPr>
              <a:defRPr sz="2400"/>
            </a:lvl2pPr>
            <a:lvl3pPr>
              <a:defRPr sz="2400"/>
            </a:lvl3pPr>
            <a:lvl4pPr>
              <a:defRPr sz="2400"/>
            </a:lvl4pPr>
            <a:lvl5pPr>
              <a:defRPr sz="2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586536" y="2492896"/>
            <a:ext cx="4038600" cy="3633267"/>
          </a:xfrm>
        </p:spPr>
        <p:txBody>
          <a:bodyPr/>
          <a:lstStyle>
            <a:lvl1pPr>
              <a:defRPr sz="2800"/>
            </a:lvl1pPr>
            <a:lvl2pPr>
              <a:defRPr sz="2400"/>
            </a:lvl2pPr>
            <a:lvl3pPr>
              <a:defRPr sz="2400"/>
            </a:lvl3pPr>
            <a:lvl4pPr>
              <a:defRPr sz="2400"/>
            </a:lvl4pPr>
            <a:lvl5pPr>
              <a:defRPr sz="24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Date Placeholder 3"/>
          <p:cNvSpPr>
            <a:spLocks noGrp="1"/>
          </p:cNvSpPr>
          <p:nvPr>
            <p:ph type="dt" sz="half" idx="10"/>
          </p:nvPr>
        </p:nvSpPr>
        <p:spPr/>
        <p:txBody>
          <a:bodyPr/>
          <a:lstStyle>
            <a:lvl1pPr>
              <a:defRPr/>
            </a:lvl1pPr>
          </a:lstStyle>
          <a:p>
            <a:fld id="{9FD09641-23CB-4E80-A5B0-5F03D2E94610}" type="datetimeFigureOut">
              <a:rPr lang="en-GB"/>
              <a:pPr/>
              <a:t>09/09/2020</a:t>
            </a:fld>
            <a:endParaRPr lang="en-GB" dirty="0"/>
          </a:p>
        </p:txBody>
      </p:sp>
      <p:sp>
        <p:nvSpPr>
          <p:cNvPr id="6" name="Footer Placeholder 4"/>
          <p:cNvSpPr>
            <a:spLocks noGrp="1"/>
          </p:cNvSpPr>
          <p:nvPr>
            <p:ph type="ftr" sz="quarter" idx="11"/>
          </p:nvPr>
        </p:nvSpPr>
        <p:spPr/>
        <p:txBody>
          <a:bodyPr/>
          <a:lstStyle>
            <a:lvl1pPr>
              <a:defRPr/>
            </a:lvl1pPr>
          </a:lstStyle>
          <a:p>
            <a:endParaRPr lang="en-GB" dirty="0"/>
          </a:p>
        </p:txBody>
      </p:sp>
      <p:sp>
        <p:nvSpPr>
          <p:cNvPr id="7" name="Slide Number Placeholder 5"/>
          <p:cNvSpPr>
            <a:spLocks noGrp="1"/>
          </p:cNvSpPr>
          <p:nvPr>
            <p:ph type="sldNum" sz="quarter" idx="12"/>
          </p:nvPr>
        </p:nvSpPr>
        <p:spPr/>
        <p:txBody>
          <a:bodyPr/>
          <a:lstStyle>
            <a:lvl1pPr>
              <a:defRPr/>
            </a:lvl1pPr>
          </a:lstStyle>
          <a:p>
            <a:fld id="{EF7FA264-F771-4264-8DF0-4BB7F0DA3C69}" type="slidenum">
              <a:rPr lang="en-GB"/>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05880" y="1268760"/>
            <a:ext cx="5842992" cy="1143000"/>
          </a:xfrm>
        </p:spPr>
        <p:txBody>
          <a:bodyPr/>
          <a:lstStyle>
            <a:lvl1pPr>
              <a:defRPr sz="2800"/>
            </a:lvl1pPr>
          </a:lstStyle>
          <a:p>
            <a:r>
              <a:rPr lang="en-US" dirty="0" smtClean="0"/>
              <a:t>Click to edit Master title style</a:t>
            </a:r>
            <a:endParaRPr lang="en-GB" dirty="0"/>
          </a:p>
        </p:txBody>
      </p:sp>
      <p:sp>
        <p:nvSpPr>
          <p:cNvPr id="3" name="Text Placeholder 2"/>
          <p:cNvSpPr>
            <a:spLocks noGrp="1"/>
          </p:cNvSpPr>
          <p:nvPr>
            <p:ph type="body" idx="1"/>
          </p:nvPr>
        </p:nvSpPr>
        <p:spPr>
          <a:xfrm>
            <a:off x="405880" y="2348880"/>
            <a:ext cx="4040188" cy="63976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395536" y="3068959"/>
            <a:ext cx="4040188" cy="3057203"/>
          </a:xfrm>
        </p:spPr>
        <p:txBody>
          <a:bodyPr/>
          <a:lstStyle>
            <a:lvl1pPr>
              <a:defRPr sz="2400"/>
            </a:lvl1pPr>
            <a:lvl2pPr>
              <a:defRPr sz="2400"/>
            </a:lvl2pPr>
            <a:lvl3pPr>
              <a:defRPr sz="2400"/>
            </a:lvl3pPr>
            <a:lvl4pPr>
              <a:defRPr sz="2400"/>
            </a:lvl4pPr>
            <a:lvl5pPr>
              <a:defRPr sz="2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4582344" y="2348880"/>
            <a:ext cx="4041775" cy="63976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583361" y="3068960"/>
            <a:ext cx="4041775" cy="3057202"/>
          </a:xfrm>
        </p:spPr>
        <p:txBody>
          <a:bodyPr/>
          <a:lstStyle>
            <a:lvl1pPr>
              <a:defRPr sz="2400"/>
            </a:lvl1pPr>
            <a:lvl2pPr>
              <a:defRPr sz="2400"/>
            </a:lvl2pPr>
            <a:lvl3pPr>
              <a:defRPr sz="2400"/>
            </a:lvl3pPr>
            <a:lvl4pPr>
              <a:defRPr sz="2400"/>
            </a:lvl4pPr>
            <a:lvl5pPr>
              <a:defRPr sz="2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Date Placeholder 3"/>
          <p:cNvSpPr>
            <a:spLocks noGrp="1"/>
          </p:cNvSpPr>
          <p:nvPr>
            <p:ph type="dt" sz="half" idx="10"/>
          </p:nvPr>
        </p:nvSpPr>
        <p:spPr/>
        <p:txBody>
          <a:bodyPr/>
          <a:lstStyle>
            <a:lvl1pPr>
              <a:defRPr/>
            </a:lvl1pPr>
          </a:lstStyle>
          <a:p>
            <a:fld id="{3A9A4E03-F40B-4399-AC2E-A4C6E9D600B3}" type="datetimeFigureOut">
              <a:rPr lang="en-GB"/>
              <a:pPr/>
              <a:t>09/09/2020</a:t>
            </a:fld>
            <a:endParaRPr lang="en-GB" dirty="0"/>
          </a:p>
        </p:txBody>
      </p:sp>
      <p:sp>
        <p:nvSpPr>
          <p:cNvPr id="8" name="Footer Placeholder 4"/>
          <p:cNvSpPr>
            <a:spLocks noGrp="1"/>
          </p:cNvSpPr>
          <p:nvPr>
            <p:ph type="ftr" sz="quarter" idx="11"/>
          </p:nvPr>
        </p:nvSpPr>
        <p:spPr/>
        <p:txBody>
          <a:bodyPr/>
          <a:lstStyle>
            <a:lvl1pPr>
              <a:defRPr/>
            </a:lvl1pPr>
          </a:lstStyle>
          <a:p>
            <a:endParaRPr lang="en-GB" dirty="0"/>
          </a:p>
        </p:txBody>
      </p:sp>
      <p:sp>
        <p:nvSpPr>
          <p:cNvPr id="9" name="Slide Number Placeholder 5"/>
          <p:cNvSpPr>
            <a:spLocks noGrp="1"/>
          </p:cNvSpPr>
          <p:nvPr>
            <p:ph type="sldNum" sz="quarter" idx="12"/>
          </p:nvPr>
        </p:nvSpPr>
        <p:spPr/>
        <p:txBody>
          <a:bodyPr/>
          <a:lstStyle>
            <a:lvl1pPr>
              <a:defRPr/>
            </a:lvl1pPr>
          </a:lstStyle>
          <a:p>
            <a:fld id="{8692BDDC-0BFC-44A0-A4BA-47C3E99EB1AA}" type="slidenum">
              <a:rPr lang="en-GB"/>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fld id="{CFE8F7DA-80EC-4CF7-AB7B-078F533B953B}" type="datetimeFigureOut">
              <a:rPr lang="en-GB"/>
              <a:pPr/>
              <a:t>09/09/2020</a:t>
            </a:fld>
            <a:endParaRPr lang="en-GB" dirty="0"/>
          </a:p>
        </p:txBody>
      </p:sp>
      <p:sp>
        <p:nvSpPr>
          <p:cNvPr id="4" name="Footer Placeholder 4"/>
          <p:cNvSpPr>
            <a:spLocks noGrp="1"/>
          </p:cNvSpPr>
          <p:nvPr>
            <p:ph type="ftr" sz="quarter" idx="11"/>
          </p:nvPr>
        </p:nvSpPr>
        <p:spPr/>
        <p:txBody>
          <a:bodyPr/>
          <a:lstStyle>
            <a:lvl1pPr>
              <a:defRPr/>
            </a:lvl1pPr>
          </a:lstStyle>
          <a:p>
            <a:endParaRPr lang="en-GB" dirty="0"/>
          </a:p>
        </p:txBody>
      </p:sp>
      <p:sp>
        <p:nvSpPr>
          <p:cNvPr id="5" name="Slide Number Placeholder 5"/>
          <p:cNvSpPr>
            <a:spLocks noGrp="1"/>
          </p:cNvSpPr>
          <p:nvPr>
            <p:ph type="sldNum" sz="quarter" idx="12"/>
          </p:nvPr>
        </p:nvSpPr>
        <p:spPr/>
        <p:txBody>
          <a:bodyPr/>
          <a:lstStyle>
            <a:lvl1pPr>
              <a:defRPr/>
            </a:lvl1pPr>
          </a:lstStyle>
          <a:p>
            <a:fld id="{F74E6293-7DA2-4D9E-8605-5715E69AF2C7}" type="slidenum">
              <a:rPr lang="en-GB"/>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B1AE269B-21F6-4A71-848B-6E891C314B78}" type="datetimeFigureOut">
              <a:rPr lang="en-GB"/>
              <a:pPr/>
              <a:t>09/09/2020</a:t>
            </a:fld>
            <a:endParaRPr lang="en-GB" dirty="0"/>
          </a:p>
        </p:txBody>
      </p:sp>
      <p:sp>
        <p:nvSpPr>
          <p:cNvPr id="3" name="Footer Placeholder 4"/>
          <p:cNvSpPr>
            <a:spLocks noGrp="1"/>
          </p:cNvSpPr>
          <p:nvPr>
            <p:ph type="ftr" sz="quarter" idx="11"/>
          </p:nvPr>
        </p:nvSpPr>
        <p:spPr/>
        <p:txBody>
          <a:bodyPr/>
          <a:lstStyle>
            <a:lvl1pPr>
              <a:defRPr/>
            </a:lvl1pPr>
          </a:lstStyle>
          <a:p>
            <a:endParaRPr lang="en-GB" dirty="0"/>
          </a:p>
        </p:txBody>
      </p:sp>
      <p:sp>
        <p:nvSpPr>
          <p:cNvPr id="4" name="Slide Number Placeholder 5"/>
          <p:cNvSpPr>
            <a:spLocks noGrp="1"/>
          </p:cNvSpPr>
          <p:nvPr>
            <p:ph type="sldNum" sz="quarter" idx="12"/>
          </p:nvPr>
        </p:nvSpPr>
        <p:spPr/>
        <p:txBody>
          <a:bodyPr/>
          <a:lstStyle>
            <a:lvl1pPr>
              <a:defRPr/>
            </a:lvl1pPr>
          </a:lstStyle>
          <a:p>
            <a:fld id="{32789173-A1D5-421E-B384-2A426DF314C2}" type="slidenum">
              <a:rPr lang="en-GB"/>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95536" y="1186830"/>
            <a:ext cx="3008313" cy="1162050"/>
          </a:xfrm>
        </p:spPr>
        <p:txBody>
          <a:bodyPr anchor="b"/>
          <a:lstStyle>
            <a:lvl1pPr algn="l">
              <a:defRPr sz="3200" b="1"/>
            </a:lvl1pPr>
          </a:lstStyle>
          <a:p>
            <a:r>
              <a:rPr lang="en-US" dirty="0" smtClean="0"/>
              <a:t>Click to edit Master title style</a:t>
            </a:r>
            <a:endParaRPr lang="en-GB" dirty="0"/>
          </a:p>
        </p:txBody>
      </p:sp>
      <p:sp>
        <p:nvSpPr>
          <p:cNvPr id="3" name="Content Placeholder 2"/>
          <p:cNvSpPr>
            <a:spLocks noGrp="1"/>
          </p:cNvSpPr>
          <p:nvPr>
            <p:ph idx="1"/>
          </p:nvPr>
        </p:nvSpPr>
        <p:spPr>
          <a:xfrm>
            <a:off x="3575050" y="1196752"/>
            <a:ext cx="5111750" cy="492941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2420888"/>
            <a:ext cx="3008313" cy="3705275"/>
          </a:xfrm>
        </p:spPr>
        <p:txBody>
          <a:bodyPr/>
          <a:lstStyle>
            <a:lvl1pPr marL="0" indent="0">
              <a:buNone/>
              <a:defRPr sz="2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3"/>
          <p:cNvSpPr>
            <a:spLocks noGrp="1"/>
          </p:cNvSpPr>
          <p:nvPr>
            <p:ph type="dt" sz="half" idx="10"/>
          </p:nvPr>
        </p:nvSpPr>
        <p:spPr/>
        <p:txBody>
          <a:bodyPr/>
          <a:lstStyle>
            <a:lvl1pPr>
              <a:defRPr/>
            </a:lvl1pPr>
          </a:lstStyle>
          <a:p>
            <a:fld id="{B89648B1-3911-4AC2-8E3A-DF4A70CC86E7}" type="datetimeFigureOut">
              <a:rPr lang="en-GB"/>
              <a:pPr/>
              <a:t>09/09/2020</a:t>
            </a:fld>
            <a:endParaRPr lang="en-GB" dirty="0"/>
          </a:p>
        </p:txBody>
      </p:sp>
      <p:sp>
        <p:nvSpPr>
          <p:cNvPr id="6" name="Footer Placeholder 4"/>
          <p:cNvSpPr>
            <a:spLocks noGrp="1"/>
          </p:cNvSpPr>
          <p:nvPr>
            <p:ph type="ftr" sz="quarter" idx="11"/>
          </p:nvPr>
        </p:nvSpPr>
        <p:spPr/>
        <p:txBody>
          <a:bodyPr/>
          <a:lstStyle>
            <a:lvl1pPr>
              <a:defRPr/>
            </a:lvl1pPr>
          </a:lstStyle>
          <a:p>
            <a:endParaRPr lang="en-GB" dirty="0"/>
          </a:p>
        </p:txBody>
      </p:sp>
      <p:sp>
        <p:nvSpPr>
          <p:cNvPr id="7" name="Slide Number Placeholder 5"/>
          <p:cNvSpPr>
            <a:spLocks noGrp="1"/>
          </p:cNvSpPr>
          <p:nvPr>
            <p:ph type="sldNum" sz="quarter" idx="12"/>
          </p:nvPr>
        </p:nvSpPr>
        <p:spPr/>
        <p:txBody>
          <a:bodyPr/>
          <a:lstStyle>
            <a:lvl1pPr>
              <a:defRPr/>
            </a:lvl1pPr>
          </a:lstStyle>
          <a:p>
            <a:fld id="{C853D388-5704-4C64-A883-D899E8570667}" type="slidenum">
              <a:rPr lang="en-GB"/>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62AAA9A3-945F-42AF-BCAE-8459AEA58868}" type="datetimeFigureOut">
              <a:rPr lang="en-GB"/>
              <a:pPr/>
              <a:t>09/09/2020</a:t>
            </a:fld>
            <a:endParaRPr lang="en-GB" dirty="0"/>
          </a:p>
        </p:txBody>
      </p:sp>
      <p:sp>
        <p:nvSpPr>
          <p:cNvPr id="6" name="Footer Placeholder 4"/>
          <p:cNvSpPr>
            <a:spLocks noGrp="1"/>
          </p:cNvSpPr>
          <p:nvPr>
            <p:ph type="ftr" sz="quarter" idx="11"/>
          </p:nvPr>
        </p:nvSpPr>
        <p:spPr/>
        <p:txBody>
          <a:bodyPr/>
          <a:lstStyle>
            <a:lvl1pPr>
              <a:defRPr/>
            </a:lvl1pPr>
          </a:lstStyle>
          <a:p>
            <a:endParaRPr lang="en-GB" dirty="0"/>
          </a:p>
        </p:txBody>
      </p:sp>
      <p:sp>
        <p:nvSpPr>
          <p:cNvPr id="7" name="Slide Number Placeholder 5"/>
          <p:cNvSpPr>
            <a:spLocks noGrp="1"/>
          </p:cNvSpPr>
          <p:nvPr>
            <p:ph type="sldNum" sz="quarter" idx="12"/>
          </p:nvPr>
        </p:nvSpPr>
        <p:spPr/>
        <p:txBody>
          <a:bodyPr/>
          <a:lstStyle>
            <a:lvl1pPr>
              <a:defRPr/>
            </a:lvl1pPr>
          </a:lstStyle>
          <a:p>
            <a:fld id="{5E74E2F5-7E8D-47B8-82FB-3832A72B6BDB}" type="slidenum">
              <a:rPr lang="en-GB"/>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3" descr="brand_ppt_back.jpg"/>
          <p:cNvPicPr>
            <a:picLocks noChangeAspect="1"/>
          </p:cNvPicPr>
          <p:nvPr userDrawn="1"/>
        </p:nvPicPr>
        <p:blipFill>
          <a:blip r:embed="rId13" cstate="print"/>
          <a:srcRect/>
          <a:stretch>
            <a:fillRect/>
          </a:stretch>
        </p:blipFill>
        <p:spPr bwMode="auto">
          <a:xfrm>
            <a:off x="0" y="0"/>
            <a:ext cx="9229725" cy="6923088"/>
          </a:xfrm>
          <a:prstGeom prst="rect">
            <a:avLst/>
          </a:prstGeom>
          <a:noFill/>
          <a:ln w="9525">
            <a:noFill/>
            <a:miter lim="800000"/>
            <a:headEnd/>
            <a:tailEnd/>
          </a:ln>
        </p:spPr>
      </p:pic>
      <p:sp>
        <p:nvSpPr>
          <p:cNvPr id="1026" name="Title Placeholder 1"/>
          <p:cNvSpPr>
            <a:spLocks noGrp="1"/>
          </p:cNvSpPr>
          <p:nvPr>
            <p:ph type="title"/>
          </p:nvPr>
        </p:nvSpPr>
        <p:spPr bwMode="auto">
          <a:xfrm>
            <a:off x="467544" y="1268760"/>
            <a:ext cx="584299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endParaRPr lang="en-GB" dirty="0" smtClean="0"/>
          </a:p>
        </p:txBody>
      </p:sp>
      <p:sp>
        <p:nvSpPr>
          <p:cNvPr id="1027" name="Text Placeholder 2"/>
          <p:cNvSpPr>
            <a:spLocks noGrp="1"/>
          </p:cNvSpPr>
          <p:nvPr>
            <p:ph type="body" idx="1"/>
          </p:nvPr>
        </p:nvSpPr>
        <p:spPr bwMode="auto">
          <a:xfrm>
            <a:off x="457200" y="2492896"/>
            <a:ext cx="8229600" cy="36332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baseline="0">
                <a:solidFill>
                  <a:schemeClr val="bg1"/>
                </a:solidFill>
                <a:latin typeface="Arial" pitchFamily="34" charset="0"/>
                <a:cs typeface="Arial" pitchFamily="34" charset="0"/>
              </a:defRPr>
            </a:lvl1pPr>
          </a:lstStyle>
          <a:p>
            <a:fld id="{456A7D1D-6254-4063-974C-6A2AE04E4B91}" type="datetimeFigureOut">
              <a:rPr lang="en-GB" smtClean="0"/>
              <a:pPr/>
              <a:t>09/09/2020</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baseline="0">
                <a:solidFill>
                  <a:schemeClr val="bg1"/>
                </a:solidFill>
                <a:latin typeface="Arial" pitchFamily="34" charset="0"/>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baseline="0">
                <a:solidFill>
                  <a:schemeClr val="bg1"/>
                </a:solidFill>
                <a:latin typeface="Arial" pitchFamily="34" charset="0"/>
              </a:defRPr>
            </a:lvl1pPr>
          </a:lstStyle>
          <a:p>
            <a:fld id="{26878614-5F41-4702-8E44-D9C8B2874F5D}" type="slidenum">
              <a:rPr lang="en-GB" smtClean="0"/>
              <a:pPr/>
              <a:t>‹#›</a:t>
            </a:fld>
            <a:endParaRPr lang="en-GB" dirty="0"/>
          </a:p>
        </p:txBody>
      </p:sp>
      <p:pic>
        <p:nvPicPr>
          <p:cNvPr id="11" name="Picture 1" descr="TAB_allwhite.eps"/>
          <p:cNvPicPr>
            <a:picLocks noChangeAspect="1"/>
          </p:cNvPicPr>
          <p:nvPr userDrawn="1"/>
        </p:nvPicPr>
        <p:blipFill>
          <a:blip r:embed="rId14" cstate="print"/>
          <a:srcRect/>
          <a:stretch>
            <a:fillRect/>
          </a:stretch>
        </p:blipFill>
        <p:spPr bwMode="auto">
          <a:xfrm>
            <a:off x="522288" y="509588"/>
            <a:ext cx="1663700" cy="7112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fontAlgn="base">
        <a:spcBef>
          <a:spcPct val="0"/>
        </a:spcBef>
        <a:spcAft>
          <a:spcPct val="0"/>
        </a:spcAft>
        <a:defRPr sz="3200" b="1" kern="1200">
          <a:solidFill>
            <a:schemeClr val="bg1"/>
          </a:solidFill>
          <a:latin typeface="Arial" pitchFamily="34" charset="0"/>
          <a:ea typeface="+mj-ea"/>
          <a:cs typeface="Arial" pitchFamily="34" charset="0"/>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2800" kern="1200" baseline="0">
          <a:solidFill>
            <a:schemeClr val="bg1"/>
          </a:solidFill>
          <a:latin typeface="Arial" pitchFamily="34" charset="0"/>
          <a:ea typeface="+mn-ea"/>
          <a:cs typeface="Arial" pitchFamily="34" charset="0"/>
        </a:defRPr>
      </a:lvl1pPr>
      <a:lvl2pPr marL="742950" indent="-285750" algn="l" rtl="0" fontAlgn="base">
        <a:spcBef>
          <a:spcPct val="20000"/>
        </a:spcBef>
        <a:spcAft>
          <a:spcPct val="0"/>
        </a:spcAft>
        <a:buFont typeface="Arial" pitchFamily="34" charset="0"/>
        <a:buChar char="–"/>
        <a:defRPr sz="2800" kern="1200" baseline="0">
          <a:solidFill>
            <a:schemeClr val="bg1"/>
          </a:solidFill>
          <a:latin typeface="Arial" pitchFamily="34" charset="0"/>
          <a:ea typeface="+mn-ea"/>
          <a:cs typeface="Arial" pitchFamily="34" charset="0"/>
        </a:defRPr>
      </a:lvl2pPr>
      <a:lvl3pPr marL="1143000" indent="-228600" algn="l" rtl="0" fontAlgn="base">
        <a:spcBef>
          <a:spcPct val="20000"/>
        </a:spcBef>
        <a:spcAft>
          <a:spcPct val="0"/>
        </a:spcAft>
        <a:buFont typeface="Arial" pitchFamily="34" charset="0"/>
        <a:buChar char="•"/>
        <a:defRPr sz="2800" kern="1200" baseline="0">
          <a:solidFill>
            <a:schemeClr val="bg1"/>
          </a:solidFill>
          <a:latin typeface="Arial" pitchFamily="34" charset="0"/>
          <a:ea typeface="+mn-ea"/>
          <a:cs typeface="Arial" pitchFamily="34" charset="0"/>
        </a:defRPr>
      </a:lvl3pPr>
      <a:lvl4pPr marL="1600200" indent="-228600" algn="l" rtl="0" fontAlgn="base">
        <a:spcBef>
          <a:spcPct val="20000"/>
        </a:spcBef>
        <a:spcAft>
          <a:spcPct val="0"/>
        </a:spcAft>
        <a:buFont typeface="Arial" pitchFamily="34" charset="0"/>
        <a:buChar char="–"/>
        <a:defRPr sz="2800" kern="1200" baseline="0">
          <a:solidFill>
            <a:schemeClr val="bg1"/>
          </a:solidFill>
          <a:latin typeface="Arial" pitchFamily="34" charset="0"/>
          <a:ea typeface="+mn-ea"/>
          <a:cs typeface="Arial" pitchFamily="34" charset="0"/>
        </a:defRPr>
      </a:lvl4pPr>
      <a:lvl5pPr marL="2057400" indent="-228600" algn="l" rtl="0" fontAlgn="base">
        <a:spcBef>
          <a:spcPct val="20000"/>
        </a:spcBef>
        <a:spcAft>
          <a:spcPct val="0"/>
        </a:spcAft>
        <a:buFont typeface="Arial" pitchFamily="34" charset="0"/>
        <a:buChar char="»"/>
        <a:defRPr sz="2800" kern="1200" baseline="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staffnet.manchester.ac.uk/campus-reopening-corporate-support/guidance-leaders-managers/" TargetMode="External"/><Relationship Id="rId2" Type="http://schemas.openxmlformats.org/officeDocument/2006/relationships/hyperlink" Target="file:///\\nask.man.ac.uk\home$\Downloads\Risk%20Assessment%20for%20COVID-secure%20cleaning%20Sept%202020%20(2).pdf" TargetMode="External"/><Relationship Id="rId1" Type="http://schemas.openxmlformats.org/officeDocument/2006/relationships/slideLayout" Target="../slideLayouts/slideLayout2.xml"/><Relationship Id="rId4" Type="http://schemas.openxmlformats.org/officeDocument/2006/relationships/hyperlink" Target="https://www.staffnet.manchester.ac.uk/campus-reopening-corporate-support/guidance-staff/"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1.bin"/><Relationship Id="rId13" Type="http://schemas.openxmlformats.org/officeDocument/2006/relationships/image" Target="../media/image6.wmf"/><Relationship Id="rId3" Type="http://schemas.openxmlformats.org/officeDocument/2006/relationships/notesSlide" Target="../notesSlides/notesSlide1.xml"/><Relationship Id="rId7" Type="http://schemas.openxmlformats.org/officeDocument/2006/relationships/hyperlink" Target="http://documents.manchester.ac.uk/DocuInfo.aspx?DocID=49813" TargetMode="External"/><Relationship Id="rId12"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hyperlink" Target="http://documents.manchester.ac.uk/DocuInfo.aspx?DocID=49808" TargetMode="External"/><Relationship Id="rId11" Type="http://schemas.openxmlformats.org/officeDocument/2006/relationships/image" Target="../media/image5.wmf"/><Relationship Id="rId5" Type="http://schemas.openxmlformats.org/officeDocument/2006/relationships/hyperlink" Target="http://documents.manchester.ac.uk/display.aspx?DocID=50531" TargetMode="External"/><Relationship Id="rId10" Type="http://schemas.openxmlformats.org/officeDocument/2006/relationships/oleObject" Target="../embeddings/oleObject2.bin"/><Relationship Id="rId4" Type="http://schemas.openxmlformats.org/officeDocument/2006/relationships/hyperlink" Target="https://login.manchester.ac.uk/cas/login?service=http://documents.manchester.ac.uk/login2.aspx?ReturnUrl=%2fprotected%2fdisplay.aspx%3fDocID%3d50540" TargetMode="External"/><Relationship Id="rId9" Type="http://schemas.openxmlformats.org/officeDocument/2006/relationships/image" Target="../media/image4.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documents.manchester.ac.uk/DocuInfo.aspx?DocID=50060"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documents.manchester.ac.uk/display.aspx?DocID=50633"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carparking@manchester.ac.uk" TargetMode="External"/><Relationship Id="rId2" Type="http://schemas.openxmlformats.org/officeDocument/2006/relationships/hyperlink" Target="https://www.estates.manchester.ac.uk/services/operationalservices/carparking/staffparkin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3" descr="brand_ppt_back.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229725" cy="692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8" name="Rectangle 6"/>
          <p:cNvSpPr>
            <a:spLocks noChangeArrowheads="1"/>
          </p:cNvSpPr>
          <p:nvPr/>
        </p:nvSpPr>
        <p:spPr bwMode="auto">
          <a:xfrm>
            <a:off x="404813" y="1625600"/>
            <a:ext cx="7254875"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sz="3000" b="1" dirty="0" smtClean="0">
                <a:solidFill>
                  <a:schemeClr val="bg1"/>
                </a:solidFill>
              </a:rPr>
              <a:t>Campus reopening guidance:   briefing session</a:t>
            </a:r>
            <a:endParaRPr lang="en-US" sz="3000" dirty="0">
              <a:solidFill>
                <a:schemeClr val="bg1"/>
              </a:solidFill>
            </a:endParaRPr>
          </a:p>
        </p:txBody>
      </p:sp>
      <p:sp>
        <p:nvSpPr>
          <p:cNvPr id="14339" name="Rectangle 7"/>
          <p:cNvSpPr>
            <a:spLocks noChangeArrowheads="1"/>
          </p:cNvSpPr>
          <p:nvPr/>
        </p:nvSpPr>
        <p:spPr bwMode="auto">
          <a:xfrm>
            <a:off x="404813" y="4295775"/>
            <a:ext cx="6821487" cy="494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20000"/>
              </a:lnSpc>
            </a:pPr>
            <a:r>
              <a:rPr lang="en-GB" sz="2400" dirty="0" smtClean="0">
                <a:solidFill>
                  <a:schemeClr val="bg1"/>
                </a:solidFill>
                <a:cs typeface="Arial" charset="0"/>
              </a:rPr>
              <a:t>September 2020</a:t>
            </a:r>
            <a:endParaRPr lang="en-GB" sz="2400" dirty="0">
              <a:solidFill>
                <a:schemeClr val="bg1"/>
              </a:solidFill>
              <a:cs typeface="Arial" charset="0"/>
            </a:endParaRPr>
          </a:p>
        </p:txBody>
      </p:sp>
      <p:cxnSp>
        <p:nvCxnSpPr>
          <p:cNvPr id="10" name="Straight Connector 9"/>
          <p:cNvCxnSpPr>
            <a:cxnSpLocks noChangeShapeType="1"/>
          </p:cNvCxnSpPr>
          <p:nvPr/>
        </p:nvCxnSpPr>
        <p:spPr bwMode="auto">
          <a:xfrm>
            <a:off x="517525" y="2809875"/>
            <a:ext cx="7013575" cy="0"/>
          </a:xfrm>
          <a:prstGeom prst="line">
            <a:avLst/>
          </a:prstGeom>
          <a:noFill/>
          <a:ln w="25400">
            <a:solidFill>
              <a:schemeClr val="bg1"/>
            </a:solidFill>
            <a:prstDash val="dot"/>
            <a:round/>
            <a:headEnd/>
            <a:tailEnd/>
          </a:ln>
          <a:effectLst>
            <a:outerShdw blurRad="63500" dist="20000" dir="5400000" rotWithShape="0">
              <a:srgbClr val="000000">
                <a:alpha val="37999"/>
              </a:srgbClr>
            </a:outerShdw>
          </a:effectLst>
          <a:extLst>
            <a:ext uri="{909E8E84-426E-40DD-AFC4-6F175D3DCCD1}">
              <a14:hiddenFill xmlns:a14="http://schemas.microsoft.com/office/drawing/2010/main">
                <a:noFill/>
              </a14:hiddenFill>
            </a:ext>
          </a:extLst>
        </p:spPr>
      </p:cxnSp>
      <p:pic>
        <p:nvPicPr>
          <p:cNvPr id="14341" name="Picture 1" descr="TAB_allwhite.ep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22288" y="509588"/>
            <a:ext cx="1663700"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47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1972" y="188640"/>
            <a:ext cx="5842992" cy="1143000"/>
          </a:xfrm>
        </p:spPr>
        <p:txBody>
          <a:bodyPr/>
          <a:lstStyle/>
          <a:p>
            <a:pPr algn="r"/>
            <a:r>
              <a:rPr lang="en-GB" sz="3000" dirty="0" smtClean="0"/>
              <a:t>Cleaning protocol</a:t>
            </a:r>
            <a:endParaRPr lang="en-GB" sz="3000" dirty="0"/>
          </a:p>
        </p:txBody>
      </p:sp>
      <p:sp>
        <p:nvSpPr>
          <p:cNvPr id="3" name="Content Placeholder 2"/>
          <p:cNvSpPr>
            <a:spLocks noGrp="1"/>
          </p:cNvSpPr>
          <p:nvPr>
            <p:ph idx="1"/>
          </p:nvPr>
        </p:nvSpPr>
        <p:spPr>
          <a:xfrm>
            <a:off x="395536" y="1314164"/>
            <a:ext cx="8355412" cy="4995155"/>
          </a:xfrm>
          <a:noFill/>
          <a:ln>
            <a:noFill/>
          </a:ln>
        </p:spPr>
        <p:txBody>
          <a:bodyPr/>
          <a:lstStyle/>
          <a:p>
            <a:pPr algn="just"/>
            <a:r>
              <a:rPr lang="en-GB" sz="1800" dirty="0" smtClean="0"/>
              <a:t>Thorough cleaning, using a long-acting preventative anti-virus cleaning product, in areas including lecture theatres, labs and offices. Frequent touch points such as lifts, door handles, kitchens and toilets, will all be cleaned thoroughly each morning by Estates staff.</a:t>
            </a:r>
          </a:p>
          <a:p>
            <a:pPr marL="0" lvl="0" indent="0" algn="just">
              <a:buNone/>
            </a:pPr>
            <a:endParaRPr lang="en-GB" sz="1800" dirty="0" smtClean="0"/>
          </a:p>
          <a:p>
            <a:pPr algn="just"/>
            <a:r>
              <a:rPr lang="en-GB" sz="1800" dirty="0" smtClean="0"/>
              <a:t>It </a:t>
            </a:r>
            <a:r>
              <a:rPr lang="en-GB" sz="1800" dirty="0"/>
              <a:t>is important that colleagues and students play their part in cleaning, maintaining social distancing and following instructions for the use of buildings to ensure that they minimise the risk of infection to themselves and others</a:t>
            </a:r>
            <a:r>
              <a:rPr lang="en-GB" sz="1800" dirty="0" smtClean="0"/>
              <a:t>.</a:t>
            </a:r>
          </a:p>
          <a:p>
            <a:pPr marL="0" lvl="0" indent="0" algn="just">
              <a:buNone/>
            </a:pPr>
            <a:endParaRPr lang="en-GB" sz="1800" dirty="0" smtClean="0"/>
          </a:p>
          <a:p>
            <a:pPr algn="just"/>
            <a:r>
              <a:rPr lang="en-GB" sz="1800" dirty="0" smtClean="0"/>
              <a:t>In </a:t>
            </a:r>
            <a:r>
              <a:rPr lang="en-GB" sz="1800" dirty="0"/>
              <a:t>areas such as lecture theatres, as well as the daily clean, wipes will be provided for staff to clean surfaces and equipment they have </a:t>
            </a:r>
            <a:r>
              <a:rPr lang="en-GB" sz="1800" dirty="0" smtClean="0"/>
              <a:t>touched after </a:t>
            </a:r>
            <a:r>
              <a:rPr lang="en-GB" sz="1800" dirty="0"/>
              <a:t>use.  </a:t>
            </a:r>
            <a:endParaRPr lang="en-GB" sz="1800" dirty="0" smtClean="0"/>
          </a:p>
          <a:p>
            <a:pPr marL="0" lvl="0" indent="0" algn="just">
              <a:buNone/>
            </a:pPr>
            <a:endParaRPr lang="en-GB" sz="1800" dirty="0" smtClean="0"/>
          </a:p>
          <a:p>
            <a:pPr algn="just"/>
            <a:r>
              <a:rPr lang="en-GB" sz="1800" dirty="0" smtClean="0"/>
              <a:t>The </a:t>
            </a:r>
            <a:r>
              <a:rPr lang="en-GB" sz="1800" dirty="0"/>
              <a:t>comprehensive cleaning information can be found on </a:t>
            </a:r>
            <a:r>
              <a:rPr lang="en-GB" sz="1800" dirty="0">
                <a:hlinkClick r:id="rId2" action="ppaction://hlinkfile"/>
              </a:rPr>
              <a:t>StaffNet</a:t>
            </a:r>
            <a:r>
              <a:rPr lang="en-GB" sz="1800" dirty="0"/>
              <a:t>, alongside detailed guidance about how to return to campus for </a:t>
            </a:r>
            <a:r>
              <a:rPr lang="en-GB" sz="1800" dirty="0">
                <a:hlinkClick r:id="rId3"/>
              </a:rPr>
              <a:t>managers</a:t>
            </a:r>
            <a:r>
              <a:rPr lang="en-GB" sz="1800" dirty="0"/>
              <a:t> and </a:t>
            </a:r>
            <a:r>
              <a:rPr lang="en-GB" sz="1800" dirty="0">
                <a:hlinkClick r:id="rId4"/>
              </a:rPr>
              <a:t>staff</a:t>
            </a:r>
            <a:r>
              <a:rPr lang="en-GB" sz="1800" dirty="0"/>
              <a:t>.</a:t>
            </a:r>
          </a:p>
        </p:txBody>
      </p:sp>
    </p:spTree>
    <p:extLst>
      <p:ext uri="{BB962C8B-B14F-4D97-AF65-F5344CB8AC3E}">
        <p14:creationId xmlns:p14="http://schemas.microsoft.com/office/powerpoint/2010/main" val="2742752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1972" y="188640"/>
            <a:ext cx="5842992" cy="1143000"/>
          </a:xfrm>
        </p:spPr>
        <p:txBody>
          <a:bodyPr/>
          <a:lstStyle/>
          <a:p>
            <a:pPr algn="r"/>
            <a:r>
              <a:rPr lang="en-GB" sz="3000" dirty="0" smtClean="0"/>
              <a:t>Access to IT equipment</a:t>
            </a:r>
            <a:endParaRPr lang="en-GB" sz="3000" dirty="0"/>
          </a:p>
        </p:txBody>
      </p:sp>
      <p:sp>
        <p:nvSpPr>
          <p:cNvPr id="3" name="Content Placeholder 2"/>
          <p:cNvSpPr>
            <a:spLocks noGrp="1"/>
          </p:cNvSpPr>
          <p:nvPr>
            <p:ph idx="1"/>
          </p:nvPr>
        </p:nvSpPr>
        <p:spPr>
          <a:xfrm>
            <a:off x="665364" y="1556792"/>
            <a:ext cx="8229600" cy="4680520"/>
          </a:xfrm>
          <a:noFill/>
          <a:ln>
            <a:noFill/>
          </a:ln>
        </p:spPr>
        <p:txBody>
          <a:bodyPr/>
          <a:lstStyle/>
          <a:p>
            <a:pPr lvl="0" algn="just"/>
            <a:r>
              <a:rPr lang="en-GB" sz="2000" dirty="0" smtClean="0"/>
              <a:t>Where possible we are identifying a limited pool of available furniture (e.g. office chairs) and IT equipment (e.g. keyboards/monitors) for colleagues who have </a:t>
            </a:r>
            <a:r>
              <a:rPr lang="en-GB" sz="2000" dirty="0"/>
              <a:t>previously taken equipment </a:t>
            </a:r>
            <a:r>
              <a:rPr lang="en-GB" sz="2000" dirty="0" smtClean="0"/>
              <a:t>home and are now required to return to campus part-time. </a:t>
            </a:r>
          </a:p>
          <a:p>
            <a:pPr lvl="0" algn="just"/>
            <a:endParaRPr lang="en-GB" sz="2000" dirty="0" smtClean="0"/>
          </a:p>
          <a:p>
            <a:pPr lvl="0" algn="just"/>
            <a:r>
              <a:rPr lang="en-GB" sz="2000" dirty="0" smtClean="0"/>
              <a:t>Arrangements will be made locally by your building lead and staff should discuss their needs with their line manager.</a:t>
            </a:r>
          </a:p>
          <a:p>
            <a:pPr lvl="0" algn="just"/>
            <a:endParaRPr lang="en-GB" sz="2000" dirty="0" smtClean="0"/>
          </a:p>
          <a:p>
            <a:pPr lvl="0" algn="just"/>
            <a:r>
              <a:rPr lang="en-GB" sz="2000" dirty="0"/>
              <a:t>Any </a:t>
            </a:r>
            <a:r>
              <a:rPr lang="en-GB" sz="2000" dirty="0" smtClean="0"/>
              <a:t>pooled furniture </a:t>
            </a:r>
            <a:r>
              <a:rPr lang="en-GB" sz="2000" dirty="0"/>
              <a:t>and IT equipment </a:t>
            </a:r>
            <a:r>
              <a:rPr lang="en-GB" sz="2000" dirty="0" smtClean="0"/>
              <a:t>reallocated should be logged locally. </a:t>
            </a:r>
          </a:p>
          <a:p>
            <a:pPr lvl="0"/>
            <a:endParaRPr lang="en-GB" sz="2000" dirty="0"/>
          </a:p>
        </p:txBody>
      </p:sp>
    </p:spTree>
    <p:extLst>
      <p:ext uri="{BB962C8B-B14F-4D97-AF65-F5344CB8AC3E}">
        <p14:creationId xmlns:p14="http://schemas.microsoft.com/office/powerpoint/2010/main" val="3384851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1972" y="188640"/>
            <a:ext cx="5842992" cy="1143000"/>
          </a:xfrm>
        </p:spPr>
        <p:txBody>
          <a:bodyPr/>
          <a:lstStyle/>
          <a:p>
            <a:pPr algn="r"/>
            <a:r>
              <a:rPr lang="en-GB" sz="3000" dirty="0" smtClean="0"/>
              <a:t>PS staff</a:t>
            </a:r>
            <a:endParaRPr lang="en-GB" sz="3000" dirty="0"/>
          </a:p>
        </p:txBody>
      </p:sp>
      <p:sp>
        <p:nvSpPr>
          <p:cNvPr id="3" name="Content Placeholder 2"/>
          <p:cNvSpPr>
            <a:spLocks noGrp="1"/>
          </p:cNvSpPr>
          <p:nvPr>
            <p:ph idx="1"/>
          </p:nvPr>
        </p:nvSpPr>
        <p:spPr>
          <a:xfrm>
            <a:off x="611560" y="1331640"/>
            <a:ext cx="8229600" cy="4680520"/>
          </a:xfrm>
          <a:noFill/>
          <a:ln>
            <a:noFill/>
          </a:ln>
        </p:spPr>
        <p:txBody>
          <a:bodyPr/>
          <a:lstStyle/>
          <a:p>
            <a:pPr lvl="0" algn="just"/>
            <a:r>
              <a:rPr lang="en-GB" sz="2000" dirty="0" smtClean="0"/>
              <a:t>In </a:t>
            </a:r>
            <a:r>
              <a:rPr lang="en-GB" sz="2000" dirty="0"/>
              <a:t>the initial return to campus the following groups of staff will be prioritised for return to campus on a phased and rotated basis:</a:t>
            </a:r>
          </a:p>
          <a:p>
            <a:pPr lvl="1" algn="just"/>
            <a:r>
              <a:rPr lang="en-GB" sz="1600" dirty="0"/>
              <a:t>Student Services staff</a:t>
            </a:r>
          </a:p>
          <a:p>
            <a:pPr lvl="1" algn="just"/>
            <a:r>
              <a:rPr lang="en-GB" sz="1600" dirty="0"/>
              <a:t>Reception staff/Front line help desks</a:t>
            </a:r>
          </a:p>
          <a:p>
            <a:pPr lvl="1" algn="just"/>
            <a:r>
              <a:rPr lang="en-GB" sz="1600" dirty="0"/>
              <a:t>TLSE facing staff who can best deliver their role on campus </a:t>
            </a:r>
          </a:p>
          <a:p>
            <a:pPr lvl="1" algn="just"/>
            <a:r>
              <a:rPr lang="en-GB" sz="1600" dirty="0"/>
              <a:t>Staff supporting leadership and academic teams who need to be on campus for their own work</a:t>
            </a:r>
          </a:p>
          <a:p>
            <a:pPr lvl="0" algn="just"/>
            <a:r>
              <a:rPr lang="en-GB" sz="2000" dirty="0"/>
              <a:t>It will be important that we have a visible PS leadership on </a:t>
            </a:r>
            <a:r>
              <a:rPr lang="en-GB" sz="2000" dirty="0" smtClean="0"/>
              <a:t>campus</a:t>
            </a:r>
          </a:p>
          <a:p>
            <a:pPr lvl="0" algn="just"/>
            <a:r>
              <a:rPr lang="en-GB" sz="2000" dirty="0" smtClean="0"/>
              <a:t>Many </a:t>
            </a:r>
            <a:r>
              <a:rPr lang="en-GB" sz="2000" dirty="0"/>
              <a:t>PS colleagues are </a:t>
            </a:r>
            <a:r>
              <a:rPr lang="en-GB" sz="2000" dirty="0" smtClean="0"/>
              <a:t>likely </a:t>
            </a:r>
            <a:r>
              <a:rPr lang="en-GB" sz="2000" dirty="0"/>
              <a:t>to continue to work from home for at least 2 or 3 days a week where appropriate for their role and where it is safe for them to do </a:t>
            </a:r>
            <a:r>
              <a:rPr lang="en-GB" sz="2000" dirty="0" smtClean="0"/>
              <a:t>so</a:t>
            </a:r>
            <a:endParaRPr lang="en-GB" sz="2000" dirty="0"/>
          </a:p>
          <a:p>
            <a:pPr lvl="0" algn="just"/>
            <a:r>
              <a:rPr lang="en-GB" sz="2000" dirty="0"/>
              <a:t>Most PS staff will work on a form of </a:t>
            </a:r>
            <a:r>
              <a:rPr lang="en-GB" sz="2000" dirty="0" smtClean="0"/>
              <a:t>rota</a:t>
            </a:r>
            <a:endParaRPr lang="en-GB" sz="2000" dirty="0"/>
          </a:p>
          <a:p>
            <a:pPr lvl="0" algn="just"/>
            <a:r>
              <a:rPr lang="en-GB" sz="2000" dirty="0"/>
              <a:t>Where there is no need for a PS member of staff to work on campus, they will be asked to continue to work at </a:t>
            </a:r>
            <a:r>
              <a:rPr lang="en-GB" sz="2000" dirty="0" smtClean="0"/>
              <a:t>home (this </a:t>
            </a:r>
            <a:r>
              <a:rPr lang="en-GB" sz="2000" dirty="0"/>
              <a:t>may be subject to change as Government advice on social distancing requirements are either relaxed or </a:t>
            </a:r>
            <a:r>
              <a:rPr lang="en-GB" sz="2000" dirty="0" smtClean="0"/>
              <a:t>removed)</a:t>
            </a:r>
            <a:endParaRPr lang="en-GB" sz="2000" dirty="0"/>
          </a:p>
          <a:p>
            <a:pPr lvl="0" algn="just"/>
            <a:endParaRPr lang="en-GB" sz="2000" dirty="0"/>
          </a:p>
        </p:txBody>
      </p:sp>
    </p:spTree>
    <p:extLst>
      <p:ext uri="{BB962C8B-B14F-4D97-AF65-F5344CB8AC3E}">
        <p14:creationId xmlns:p14="http://schemas.microsoft.com/office/powerpoint/2010/main" val="2901452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1972" y="188640"/>
            <a:ext cx="5842992" cy="1143000"/>
          </a:xfrm>
        </p:spPr>
        <p:txBody>
          <a:bodyPr/>
          <a:lstStyle/>
          <a:p>
            <a:pPr algn="r"/>
            <a:r>
              <a:rPr lang="en-GB" sz="3000" dirty="0" smtClean="0"/>
              <a:t>PGR Students in Offices</a:t>
            </a:r>
            <a:endParaRPr lang="en-GB" sz="3000" dirty="0"/>
          </a:p>
        </p:txBody>
      </p:sp>
      <p:sp>
        <p:nvSpPr>
          <p:cNvPr id="3" name="Content Placeholder 2"/>
          <p:cNvSpPr>
            <a:spLocks noGrp="1"/>
          </p:cNvSpPr>
          <p:nvPr>
            <p:ph idx="1"/>
          </p:nvPr>
        </p:nvSpPr>
        <p:spPr>
          <a:xfrm>
            <a:off x="323528" y="1331640"/>
            <a:ext cx="8551470" cy="4680520"/>
          </a:xfrm>
          <a:noFill/>
          <a:ln>
            <a:noFill/>
          </a:ln>
        </p:spPr>
        <p:txBody>
          <a:bodyPr/>
          <a:lstStyle/>
          <a:p>
            <a:pPr lvl="0" algn="just"/>
            <a:r>
              <a:rPr lang="en-GB" sz="1900" dirty="0" smtClean="0"/>
              <a:t>There </a:t>
            </a:r>
            <a:r>
              <a:rPr lang="en-GB" sz="1900" dirty="0"/>
              <a:t>must be no unrestricted return for PGRs to </a:t>
            </a:r>
            <a:r>
              <a:rPr lang="en-GB" sz="1900" dirty="0" smtClean="0"/>
              <a:t>campus and PGRs </a:t>
            </a:r>
            <a:r>
              <a:rPr lang="en-GB" sz="1900" dirty="0"/>
              <a:t>will be expected to continue to work from home for a significant part, and for some, all of their working </a:t>
            </a:r>
            <a:r>
              <a:rPr lang="en-GB" sz="1900" dirty="0" smtClean="0"/>
              <a:t>week.</a:t>
            </a:r>
            <a:endParaRPr lang="en-GB" sz="1900" dirty="0"/>
          </a:p>
          <a:p>
            <a:pPr lvl="0" algn="just"/>
            <a:endParaRPr lang="en-GB" sz="1200" dirty="0" smtClean="0"/>
          </a:p>
          <a:p>
            <a:pPr lvl="0" algn="just"/>
            <a:r>
              <a:rPr lang="en-GB" sz="1900" dirty="0" smtClean="0"/>
              <a:t>Schools </a:t>
            </a:r>
            <a:r>
              <a:rPr lang="en-GB" sz="1900" dirty="0"/>
              <a:t>should survey their PGRs to identify those </a:t>
            </a:r>
            <a:r>
              <a:rPr lang="en-GB" sz="1900" dirty="0" smtClean="0"/>
              <a:t>who would </a:t>
            </a:r>
            <a:r>
              <a:rPr lang="en-GB" sz="1900" dirty="0"/>
              <a:t>like/need access space on campus for part of their working </a:t>
            </a:r>
            <a:r>
              <a:rPr lang="en-GB" sz="1900" dirty="0" smtClean="0"/>
              <a:t>week.</a:t>
            </a:r>
          </a:p>
          <a:p>
            <a:pPr lvl="0" algn="just"/>
            <a:endParaRPr lang="en-GB" sz="1200" dirty="0" smtClean="0"/>
          </a:p>
          <a:p>
            <a:pPr lvl="0" algn="just"/>
            <a:r>
              <a:rPr lang="en-GB" sz="1900" dirty="0" smtClean="0"/>
              <a:t>Based </a:t>
            </a:r>
            <a:r>
              <a:rPr lang="en-GB" sz="1900" dirty="0"/>
              <a:t>on these responses, rotas should be produced </a:t>
            </a:r>
            <a:r>
              <a:rPr lang="en-GB" sz="1900" dirty="0" smtClean="0"/>
              <a:t>and </a:t>
            </a:r>
            <a:r>
              <a:rPr lang="en-GB" sz="1900" dirty="0"/>
              <a:t>communicated to </a:t>
            </a:r>
            <a:r>
              <a:rPr lang="en-GB" sz="1900" dirty="0" smtClean="0"/>
              <a:t>PGRs, the </a:t>
            </a:r>
            <a:r>
              <a:rPr lang="en-GB" sz="1900" dirty="0"/>
              <a:t>rota must be signed off by the HoSO or their </a:t>
            </a:r>
            <a:r>
              <a:rPr lang="en-GB" sz="1900" dirty="0" smtClean="0"/>
              <a:t>delegate and a record held.</a:t>
            </a:r>
          </a:p>
          <a:p>
            <a:pPr lvl="0" algn="just"/>
            <a:endParaRPr lang="en-GB" sz="1200" dirty="0" smtClean="0"/>
          </a:p>
          <a:p>
            <a:pPr lvl="0" algn="just"/>
            <a:r>
              <a:rPr lang="en-GB" sz="1900" dirty="0" smtClean="0"/>
              <a:t>Guidance </a:t>
            </a:r>
            <a:r>
              <a:rPr lang="en-GB" sz="1900" dirty="0"/>
              <a:t>for social distancing and cleaning of PGR spaces should follow the guidance published by Estates for shared </a:t>
            </a:r>
            <a:r>
              <a:rPr lang="en-GB" sz="1900" dirty="0" smtClean="0"/>
              <a:t>workspaces.</a:t>
            </a:r>
          </a:p>
          <a:p>
            <a:pPr lvl="0" algn="just"/>
            <a:endParaRPr lang="en-GB" sz="1200" dirty="0" smtClean="0"/>
          </a:p>
          <a:p>
            <a:pPr lvl="0" algn="just"/>
            <a:r>
              <a:rPr lang="en-GB" sz="1900" dirty="0" smtClean="0"/>
              <a:t>It </a:t>
            </a:r>
            <a:r>
              <a:rPr lang="en-GB" sz="1900" dirty="0"/>
              <a:t>is recommended that space is prioritised for TAs and then for PGRs who cannot work from home or who for wellbeing reasons would benefit from being on </a:t>
            </a:r>
            <a:r>
              <a:rPr lang="en-GB" sz="1900" dirty="0" smtClean="0"/>
              <a:t>campus</a:t>
            </a:r>
            <a:endParaRPr lang="en-GB" sz="1900" dirty="0"/>
          </a:p>
          <a:p>
            <a:pPr lvl="0"/>
            <a:endParaRPr lang="en-GB" sz="2000" dirty="0"/>
          </a:p>
        </p:txBody>
      </p:sp>
    </p:spTree>
    <p:extLst>
      <p:ext uri="{BB962C8B-B14F-4D97-AF65-F5344CB8AC3E}">
        <p14:creationId xmlns:p14="http://schemas.microsoft.com/office/powerpoint/2010/main" val="23889901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1972" y="188640"/>
            <a:ext cx="5842992" cy="1143000"/>
          </a:xfrm>
        </p:spPr>
        <p:txBody>
          <a:bodyPr/>
          <a:lstStyle/>
          <a:p>
            <a:pPr algn="r"/>
            <a:r>
              <a:rPr lang="en-GB" dirty="0" smtClean="0"/>
              <a:t>Reopening </a:t>
            </a:r>
            <a:r>
              <a:rPr lang="en-GB" dirty="0"/>
              <a:t>of our buildings </a:t>
            </a:r>
            <a:endParaRPr lang="en-GB" sz="3000" dirty="0"/>
          </a:p>
        </p:txBody>
      </p:sp>
      <p:sp>
        <p:nvSpPr>
          <p:cNvPr id="3" name="Content Placeholder 2"/>
          <p:cNvSpPr>
            <a:spLocks noGrp="1"/>
          </p:cNvSpPr>
          <p:nvPr>
            <p:ph idx="1"/>
          </p:nvPr>
        </p:nvSpPr>
        <p:spPr>
          <a:xfrm>
            <a:off x="611560" y="1331640"/>
            <a:ext cx="8229600" cy="4680520"/>
          </a:xfrm>
          <a:noFill/>
          <a:ln>
            <a:noFill/>
          </a:ln>
        </p:spPr>
        <p:txBody>
          <a:bodyPr/>
          <a:lstStyle/>
          <a:p>
            <a:r>
              <a:rPr lang="en-GB" sz="2000" dirty="0" smtClean="0"/>
              <a:t>HoSOs</a:t>
            </a:r>
            <a:r>
              <a:rPr lang="en-GB" sz="2000" dirty="0"/>
              <a:t>, working with their </a:t>
            </a:r>
            <a:r>
              <a:rPr lang="en-GB" sz="2000" dirty="0" err="1"/>
              <a:t>HoS</a:t>
            </a:r>
            <a:r>
              <a:rPr lang="en-GB" sz="2000" dirty="0"/>
              <a:t> and SLT, are responsible for overseeing the safe opening of their buildings supported by their operations lead (the </a:t>
            </a:r>
            <a:r>
              <a:rPr lang="en-GB" sz="2000" dirty="0" err="1"/>
              <a:t>DoFO</a:t>
            </a:r>
            <a:r>
              <a:rPr lang="en-GB" sz="2000" dirty="0"/>
              <a:t> will oversee for Faculty Office buildings). </a:t>
            </a:r>
            <a:endParaRPr lang="en-GB" sz="2000" dirty="0" smtClean="0"/>
          </a:p>
          <a:p>
            <a:endParaRPr lang="en-GB" sz="2000" dirty="0" smtClean="0"/>
          </a:p>
          <a:p>
            <a:r>
              <a:rPr lang="en-GB" sz="2000" dirty="0" smtClean="0"/>
              <a:t>Where </a:t>
            </a:r>
            <a:r>
              <a:rPr lang="en-GB" sz="2000" dirty="0"/>
              <a:t>a building is shared, a lead should be designated and a small coordinating group set up. </a:t>
            </a:r>
            <a:endParaRPr lang="en-GB" sz="2000" dirty="0" smtClean="0"/>
          </a:p>
          <a:p>
            <a:endParaRPr lang="en-GB" sz="2000" dirty="0" smtClean="0"/>
          </a:p>
          <a:p>
            <a:r>
              <a:rPr lang="en-GB" sz="2000" dirty="0" smtClean="0"/>
              <a:t>School Buildings will open on a phased basis during September. </a:t>
            </a:r>
          </a:p>
          <a:p>
            <a:endParaRPr lang="en-GB" sz="2000" dirty="0" smtClean="0"/>
          </a:p>
          <a:p>
            <a:r>
              <a:rPr lang="en-GB" sz="2000" dirty="0" smtClean="0"/>
              <a:t>Permission must be agreed from Estates/CRCS for the reopening of buildings and will be coordinated by Rachel Watters on a weekly basis.</a:t>
            </a:r>
            <a:endParaRPr lang="en-GB" sz="2000" dirty="0"/>
          </a:p>
        </p:txBody>
      </p:sp>
    </p:spTree>
    <p:extLst>
      <p:ext uri="{BB962C8B-B14F-4D97-AF65-F5344CB8AC3E}">
        <p14:creationId xmlns:p14="http://schemas.microsoft.com/office/powerpoint/2010/main" val="19653926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1972" y="188640"/>
            <a:ext cx="5842992" cy="1143000"/>
          </a:xfrm>
        </p:spPr>
        <p:txBody>
          <a:bodyPr/>
          <a:lstStyle/>
          <a:p>
            <a:pPr algn="r"/>
            <a:r>
              <a:rPr lang="en-GB" dirty="0" smtClean="0"/>
              <a:t>Process for reopening building</a:t>
            </a:r>
            <a:endParaRPr lang="en-GB" sz="3000" dirty="0"/>
          </a:p>
        </p:txBody>
      </p:sp>
      <p:sp>
        <p:nvSpPr>
          <p:cNvPr id="3" name="Content Placeholder 2"/>
          <p:cNvSpPr>
            <a:spLocks noGrp="1"/>
          </p:cNvSpPr>
          <p:nvPr>
            <p:ph idx="1"/>
          </p:nvPr>
        </p:nvSpPr>
        <p:spPr>
          <a:xfrm>
            <a:off x="665364" y="1331640"/>
            <a:ext cx="8229600" cy="5985792"/>
          </a:xfrm>
          <a:noFill/>
          <a:ln>
            <a:noFill/>
          </a:ln>
        </p:spPr>
        <p:txBody>
          <a:bodyPr/>
          <a:lstStyle/>
          <a:p>
            <a:pPr marL="0" indent="0">
              <a:buNone/>
            </a:pPr>
            <a:r>
              <a:rPr lang="en-GB" sz="1300" dirty="0" smtClean="0"/>
              <a:t>For </a:t>
            </a:r>
            <a:r>
              <a:rPr lang="en-GB" sz="1300" dirty="0"/>
              <a:t>each Faculty Building the following steps must be completed:</a:t>
            </a:r>
          </a:p>
          <a:p>
            <a:pPr marL="228600" indent="-228600">
              <a:buFont typeface="+mj-lt"/>
              <a:buAutoNum type="arabicPeriod"/>
            </a:pPr>
            <a:r>
              <a:rPr lang="en-GB" sz="1200" dirty="0" smtClean="0"/>
              <a:t>A </a:t>
            </a:r>
            <a:r>
              <a:rPr lang="en-GB" sz="1200" dirty="0"/>
              <a:t>risk assessment should be completed by the relevant HoSO/DOFO for each building they are responsible for, supported by the local operations </a:t>
            </a:r>
            <a:r>
              <a:rPr lang="en-GB" sz="1200" dirty="0" smtClean="0"/>
              <a:t>lead or Safety Advisor, </a:t>
            </a:r>
            <a:r>
              <a:rPr lang="en-GB" sz="1200" dirty="0"/>
              <a:t>which considers all risks relating to the physical building, </a:t>
            </a:r>
            <a:r>
              <a:rPr lang="en-GB" sz="1200" dirty="0" smtClean="0"/>
              <a:t>and in particular risk </a:t>
            </a:r>
            <a:r>
              <a:rPr lang="en-GB" sz="1200" dirty="0"/>
              <a:t>relating to the transmission of </a:t>
            </a:r>
            <a:r>
              <a:rPr lang="en-GB" sz="1200" dirty="0" smtClean="0"/>
              <a:t>COVID-19.  The following guidance supports the completion of a risk assessment: </a:t>
            </a:r>
            <a:r>
              <a:rPr lang="en-GB" sz="1200" dirty="0" smtClean="0">
                <a:hlinkClick r:id="rId4"/>
              </a:rPr>
              <a:t>CRCS </a:t>
            </a:r>
            <a:r>
              <a:rPr lang="en-GB" sz="1200" dirty="0">
                <a:hlinkClick r:id="rId4"/>
              </a:rPr>
              <a:t>- COVID-19 safety principles alert level </a:t>
            </a:r>
            <a:r>
              <a:rPr lang="en-GB" sz="1200" dirty="0" smtClean="0">
                <a:hlinkClick r:id="rId4"/>
              </a:rPr>
              <a:t>3</a:t>
            </a:r>
            <a:r>
              <a:rPr lang="en-GB" sz="1200" dirty="0" smtClean="0"/>
              <a:t>.</a:t>
            </a:r>
          </a:p>
          <a:p>
            <a:pPr marL="228600" indent="-228600">
              <a:buFont typeface="+mj-lt"/>
              <a:buAutoNum type="arabicPeriod"/>
            </a:pPr>
            <a:endParaRPr lang="en-GB" sz="1200" dirty="0"/>
          </a:p>
          <a:p>
            <a:pPr marL="228600" indent="-228600">
              <a:buFont typeface="+mj-lt"/>
              <a:buAutoNum type="arabicPeriod"/>
            </a:pPr>
            <a:r>
              <a:rPr lang="en-GB" sz="1200" dirty="0" smtClean="0"/>
              <a:t>Relevant </a:t>
            </a:r>
            <a:r>
              <a:rPr lang="en-GB" sz="1200" dirty="0"/>
              <a:t>PIs or managers (designated by the HoS/HoSO/DoFO) must complete the PI checklist </a:t>
            </a:r>
            <a:r>
              <a:rPr lang="en-GB" sz="1200" dirty="0" smtClean="0"/>
              <a:t>(refreshed checklist embedded below) </a:t>
            </a:r>
            <a:r>
              <a:rPr lang="en-GB" sz="1200" dirty="0"/>
              <a:t>or the line manager checklist </a:t>
            </a:r>
            <a:r>
              <a:rPr lang="en-GB" sz="1200" dirty="0" smtClean="0"/>
              <a:t>(refreshed checklist embedded below) </a:t>
            </a:r>
            <a:r>
              <a:rPr lang="en-GB" sz="1200" dirty="0"/>
              <a:t>for their team which should then be passed to the HoS/DoFO for information. The Head of School doesn’t need to submit a checklist to the CRCS Group any more.</a:t>
            </a:r>
          </a:p>
          <a:p>
            <a:pPr marL="228600" indent="-228600">
              <a:buFont typeface="+mj-lt"/>
              <a:buAutoNum type="arabicPeriod"/>
            </a:pPr>
            <a:endParaRPr lang="en-GB" sz="1200" dirty="0"/>
          </a:p>
          <a:p>
            <a:pPr marL="228600" indent="-228600">
              <a:buFont typeface="+mj-lt"/>
              <a:buAutoNum type="arabicPeriod"/>
            </a:pPr>
            <a:r>
              <a:rPr lang="en-GB" sz="1200" dirty="0" smtClean="0"/>
              <a:t>Managers </a:t>
            </a:r>
            <a:r>
              <a:rPr lang="en-GB" sz="1200" dirty="0"/>
              <a:t>may need to discuss staffs concerns about returning to campus, and there are a number of documents that managers can use to support these conversations. These include the Managers Guidance for supporting staff to campus working </a:t>
            </a:r>
            <a:r>
              <a:rPr lang="en-GB" sz="1200" dirty="0" smtClean="0"/>
              <a:t>(embedded below) </a:t>
            </a:r>
            <a:r>
              <a:rPr lang="en-GB" sz="1200" dirty="0"/>
              <a:t>and </a:t>
            </a:r>
            <a:r>
              <a:rPr lang="en-GB" sz="1200" dirty="0">
                <a:hlinkClick r:id="rId5"/>
              </a:rPr>
              <a:t>Managing staff return to work - health risks</a:t>
            </a:r>
            <a:r>
              <a:rPr lang="en-GB" sz="1200" dirty="0"/>
              <a:t>. </a:t>
            </a:r>
          </a:p>
          <a:p>
            <a:pPr marL="228600" indent="-228600">
              <a:buFont typeface="+mj-lt"/>
              <a:buAutoNum type="arabicPeriod"/>
            </a:pPr>
            <a:endParaRPr lang="en-GB" sz="1200" dirty="0"/>
          </a:p>
          <a:p>
            <a:pPr marL="228600" indent="-228600">
              <a:buFont typeface="+mj-lt"/>
              <a:buAutoNum type="arabicPeriod"/>
            </a:pPr>
            <a:r>
              <a:rPr lang="en-GB" sz="1200" dirty="0" smtClean="0"/>
              <a:t>Once </a:t>
            </a:r>
            <a:r>
              <a:rPr lang="en-GB" sz="1200" dirty="0"/>
              <a:t>all relevant checklists have been completed, the relevant HoSO or DoFO must ensure that the </a:t>
            </a:r>
            <a:r>
              <a:rPr lang="en-GB" sz="1200" dirty="0">
                <a:hlinkClick r:id="rId6"/>
              </a:rPr>
              <a:t>clearance certificate</a:t>
            </a:r>
            <a:r>
              <a:rPr lang="en-GB" sz="1200" dirty="0"/>
              <a:t> for the building has been completed, signed off by the Head of Planning, Compliance and Governance and displayed in a prominent position within the building.</a:t>
            </a:r>
          </a:p>
          <a:p>
            <a:pPr marL="228600" indent="-228600">
              <a:buFont typeface="+mj-lt"/>
              <a:buAutoNum type="arabicPeriod"/>
            </a:pPr>
            <a:endParaRPr lang="en-GB" sz="1200" dirty="0"/>
          </a:p>
          <a:p>
            <a:pPr marL="228600" indent="-228600">
              <a:buFont typeface="+mj-lt"/>
              <a:buAutoNum type="arabicPeriod"/>
            </a:pPr>
            <a:r>
              <a:rPr lang="en-GB" sz="1200" dirty="0" smtClean="0"/>
              <a:t>The </a:t>
            </a:r>
            <a:r>
              <a:rPr lang="en-GB" sz="1200" dirty="0"/>
              <a:t>Head of Planning, Compliance and Governance will inform the CRCS once an area is </a:t>
            </a:r>
            <a:r>
              <a:rPr lang="en-GB" sz="1200" dirty="0" smtClean="0"/>
              <a:t>operational.</a:t>
            </a:r>
            <a:endParaRPr lang="en-GB" sz="1200" dirty="0"/>
          </a:p>
          <a:p>
            <a:pPr marL="228600" indent="-228600">
              <a:buFont typeface="+mj-lt"/>
              <a:buAutoNum type="arabicPeriod"/>
            </a:pPr>
            <a:endParaRPr lang="en-GB" sz="1200" dirty="0"/>
          </a:p>
          <a:p>
            <a:pPr marL="228600" indent="-228600">
              <a:buFont typeface="+mj-lt"/>
              <a:buAutoNum type="arabicPeriod"/>
            </a:pPr>
            <a:r>
              <a:rPr lang="en-GB" sz="1200" dirty="0" smtClean="0"/>
              <a:t>All </a:t>
            </a:r>
            <a:r>
              <a:rPr lang="en-GB" sz="1200" dirty="0"/>
              <a:t>staff returning to campus should be issued with the </a:t>
            </a:r>
            <a:r>
              <a:rPr lang="en-GB" sz="1200" dirty="0">
                <a:hlinkClick r:id="rId7"/>
              </a:rPr>
              <a:t>IT guidance and checklist </a:t>
            </a:r>
            <a:r>
              <a:rPr lang="en-GB" sz="1200" dirty="0"/>
              <a:t>which outlines what checks needs to be done on IT equipment once on campus. </a:t>
            </a:r>
          </a:p>
        </p:txBody>
      </p:sp>
      <p:graphicFrame>
        <p:nvGraphicFramePr>
          <p:cNvPr id="4" name="Object 3"/>
          <p:cNvGraphicFramePr>
            <a:graphicFrameLocks noChangeAspect="1"/>
          </p:cNvGraphicFramePr>
          <p:nvPr>
            <p:extLst/>
          </p:nvPr>
        </p:nvGraphicFramePr>
        <p:xfrm>
          <a:off x="4860032" y="6086475"/>
          <a:ext cx="914400" cy="771525"/>
        </p:xfrm>
        <a:graphic>
          <a:graphicData uri="http://schemas.openxmlformats.org/presentationml/2006/ole">
            <mc:AlternateContent xmlns:mc="http://schemas.openxmlformats.org/markup-compatibility/2006">
              <mc:Choice xmlns:v="urn:schemas-microsoft-com:vml" Requires="v">
                <p:oleObj spid="_x0000_s1050" name="Document" showAsIcon="1" r:id="rId8" imgW="914400" imgH="771480" progId="Word.Document.12">
                  <p:embed/>
                </p:oleObj>
              </mc:Choice>
              <mc:Fallback>
                <p:oleObj name="Document" showAsIcon="1" r:id="rId8" imgW="914400" imgH="771480" progId="Word.Document.12">
                  <p:embed/>
                  <p:pic>
                    <p:nvPicPr>
                      <p:cNvPr id="4" name="Object 3"/>
                      <p:cNvPicPr/>
                      <p:nvPr/>
                    </p:nvPicPr>
                    <p:blipFill>
                      <a:blip r:embed="rId9"/>
                      <a:stretch>
                        <a:fillRect/>
                      </a:stretch>
                    </p:blipFill>
                    <p:spPr>
                      <a:xfrm>
                        <a:off x="4860032" y="6086475"/>
                        <a:ext cx="914400" cy="771525"/>
                      </a:xfrm>
                      <a:prstGeom prst="rect">
                        <a:avLst/>
                      </a:prstGeom>
                    </p:spPr>
                  </p:pic>
                </p:oleObj>
              </mc:Fallback>
            </mc:AlternateContent>
          </a:graphicData>
        </a:graphic>
      </p:graphicFrame>
      <p:graphicFrame>
        <p:nvGraphicFramePr>
          <p:cNvPr id="5" name="Object 4"/>
          <p:cNvGraphicFramePr>
            <a:graphicFrameLocks noChangeAspect="1"/>
          </p:cNvGraphicFramePr>
          <p:nvPr>
            <p:extLst/>
          </p:nvPr>
        </p:nvGraphicFramePr>
        <p:xfrm>
          <a:off x="5963098" y="6086474"/>
          <a:ext cx="914400" cy="771525"/>
        </p:xfrm>
        <a:graphic>
          <a:graphicData uri="http://schemas.openxmlformats.org/presentationml/2006/ole">
            <mc:AlternateContent xmlns:mc="http://schemas.openxmlformats.org/markup-compatibility/2006">
              <mc:Choice xmlns:v="urn:schemas-microsoft-com:vml" Requires="v">
                <p:oleObj spid="_x0000_s1051" name="Document" showAsIcon="1" r:id="rId10" imgW="914400" imgH="771480" progId="Word.Document.12">
                  <p:embed/>
                </p:oleObj>
              </mc:Choice>
              <mc:Fallback>
                <p:oleObj name="Document" showAsIcon="1" r:id="rId10" imgW="914400" imgH="771480" progId="Word.Document.12">
                  <p:embed/>
                  <p:pic>
                    <p:nvPicPr>
                      <p:cNvPr id="5" name="Object 4"/>
                      <p:cNvPicPr/>
                      <p:nvPr/>
                    </p:nvPicPr>
                    <p:blipFill>
                      <a:blip r:embed="rId11"/>
                      <a:stretch>
                        <a:fillRect/>
                      </a:stretch>
                    </p:blipFill>
                    <p:spPr>
                      <a:xfrm>
                        <a:off x="5963098" y="6086474"/>
                        <a:ext cx="914400" cy="771525"/>
                      </a:xfrm>
                      <a:prstGeom prst="rect">
                        <a:avLst/>
                      </a:prstGeom>
                    </p:spPr>
                  </p:pic>
                </p:oleObj>
              </mc:Fallback>
            </mc:AlternateContent>
          </a:graphicData>
        </a:graphic>
      </p:graphicFrame>
      <p:graphicFrame>
        <p:nvGraphicFramePr>
          <p:cNvPr id="6" name="Object 5"/>
          <p:cNvGraphicFramePr>
            <a:graphicFrameLocks noChangeAspect="1"/>
          </p:cNvGraphicFramePr>
          <p:nvPr>
            <p:extLst/>
          </p:nvPr>
        </p:nvGraphicFramePr>
        <p:xfrm>
          <a:off x="7308304" y="6086475"/>
          <a:ext cx="914400" cy="771525"/>
        </p:xfrm>
        <a:graphic>
          <a:graphicData uri="http://schemas.openxmlformats.org/presentationml/2006/ole">
            <mc:AlternateContent xmlns:mc="http://schemas.openxmlformats.org/markup-compatibility/2006">
              <mc:Choice xmlns:v="urn:schemas-microsoft-com:vml" Requires="v">
                <p:oleObj spid="_x0000_s1052" name="Document" showAsIcon="1" r:id="rId12" imgW="914400" imgH="771480" progId="Word.Document.12">
                  <p:embed/>
                </p:oleObj>
              </mc:Choice>
              <mc:Fallback>
                <p:oleObj name="Document" showAsIcon="1" r:id="rId12" imgW="914400" imgH="771480" progId="Word.Document.12">
                  <p:embed/>
                  <p:pic>
                    <p:nvPicPr>
                      <p:cNvPr id="6" name="Object 5"/>
                      <p:cNvPicPr/>
                      <p:nvPr/>
                    </p:nvPicPr>
                    <p:blipFill>
                      <a:blip r:embed="rId13"/>
                      <a:stretch>
                        <a:fillRect/>
                      </a:stretch>
                    </p:blipFill>
                    <p:spPr>
                      <a:xfrm>
                        <a:off x="7308304" y="6086475"/>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790295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1972" y="188640"/>
            <a:ext cx="5842992" cy="1143000"/>
          </a:xfrm>
        </p:spPr>
        <p:txBody>
          <a:bodyPr/>
          <a:lstStyle/>
          <a:p>
            <a:pPr algn="r"/>
            <a:r>
              <a:rPr lang="en-GB" dirty="0" smtClean="0"/>
              <a:t>Faculty building leads</a:t>
            </a:r>
            <a:endParaRPr lang="en-GB" sz="3000" dirty="0"/>
          </a:p>
        </p:txBody>
      </p:sp>
      <p:sp>
        <p:nvSpPr>
          <p:cNvPr id="3" name="Content Placeholder 2"/>
          <p:cNvSpPr>
            <a:spLocks noGrp="1"/>
          </p:cNvSpPr>
          <p:nvPr>
            <p:ph idx="1"/>
          </p:nvPr>
        </p:nvSpPr>
        <p:spPr>
          <a:xfrm>
            <a:off x="611560" y="1331640"/>
            <a:ext cx="8229600" cy="4680520"/>
          </a:xfrm>
          <a:noFill/>
          <a:ln>
            <a:noFill/>
          </a:ln>
        </p:spPr>
        <p:txBody>
          <a:bodyPr/>
          <a:lstStyle/>
          <a:p>
            <a:pPr lvl="0"/>
            <a:r>
              <a:rPr lang="en-GB" sz="2000" dirty="0" smtClean="0"/>
              <a:t>AMBS: </a:t>
            </a:r>
            <a:r>
              <a:rPr lang="en-GB" sz="2000" dirty="0"/>
              <a:t>Janine Ellis</a:t>
            </a:r>
          </a:p>
          <a:p>
            <a:pPr lvl="0"/>
            <a:r>
              <a:rPr lang="en-GB" sz="2000" dirty="0"/>
              <a:t>Ellen Wilkinson: Kay Hodgson</a:t>
            </a:r>
          </a:p>
          <a:p>
            <a:pPr lvl="0"/>
            <a:r>
              <a:rPr lang="en-GB" sz="2000" dirty="0"/>
              <a:t>Sam Alexander: Jayne Hindle</a:t>
            </a:r>
          </a:p>
          <a:p>
            <a:pPr lvl="0"/>
            <a:r>
              <a:rPr lang="en-GB" sz="2000" dirty="0"/>
              <a:t>Martin Harris Centre: Jayne Hindle</a:t>
            </a:r>
          </a:p>
          <a:p>
            <a:pPr lvl="0"/>
            <a:r>
              <a:rPr lang="en-GB" sz="2000" dirty="0"/>
              <a:t>Humanities </a:t>
            </a:r>
            <a:r>
              <a:rPr lang="en-GB" sz="2000" dirty="0" err="1"/>
              <a:t>Bridgeford</a:t>
            </a:r>
            <a:r>
              <a:rPr lang="en-GB" sz="2000" dirty="0"/>
              <a:t> Street: Kay Hodgson</a:t>
            </a:r>
          </a:p>
          <a:p>
            <a:pPr lvl="0"/>
            <a:r>
              <a:rPr lang="en-GB" sz="2000" dirty="0"/>
              <a:t>Arthur Lewis Building: Alison Wilson</a:t>
            </a:r>
          </a:p>
          <a:p>
            <a:pPr lvl="0"/>
            <a:r>
              <a:rPr lang="en-GB" sz="2000" dirty="0"/>
              <a:t>Williamson: Alison Wilson </a:t>
            </a:r>
          </a:p>
          <a:p>
            <a:pPr lvl="0"/>
            <a:r>
              <a:rPr lang="en-GB" sz="2000" dirty="0"/>
              <a:t>Mansfield Cooper: Jayne Hindle</a:t>
            </a:r>
          </a:p>
          <a:p>
            <a:pPr lvl="0"/>
            <a:r>
              <a:rPr lang="en-GB" sz="2000" dirty="0"/>
              <a:t>Waterloo Place (Dean’s Office): Hannah Rundle</a:t>
            </a:r>
          </a:p>
          <a:p>
            <a:pPr lvl="0"/>
            <a:r>
              <a:rPr lang="en-GB" sz="2000" dirty="0"/>
              <a:t>Waterloo Place (Manchester China </a:t>
            </a:r>
            <a:r>
              <a:rPr lang="en-GB" sz="2000" dirty="0" smtClean="0"/>
              <a:t>Institute): Alison Wilson</a:t>
            </a:r>
          </a:p>
          <a:p>
            <a:pPr lvl="0"/>
            <a:r>
              <a:rPr lang="en-GB" sz="2000" dirty="0" smtClean="0"/>
              <a:t>Waterloo Place (Confucius </a:t>
            </a:r>
            <a:r>
              <a:rPr lang="en-GB" sz="2000" dirty="0"/>
              <a:t>Institute): Jayne Hindle</a:t>
            </a:r>
          </a:p>
          <a:p>
            <a:pPr lvl="0"/>
            <a:r>
              <a:rPr lang="en-GB" sz="2000" dirty="0"/>
              <a:t>Waterloo Place (Legal Advice Centre): Alison Wilson</a:t>
            </a:r>
          </a:p>
          <a:p>
            <a:pPr lvl="0"/>
            <a:r>
              <a:rPr lang="en-GB" sz="2000" dirty="0"/>
              <a:t>Crawford House: Hannah Rundle</a:t>
            </a:r>
          </a:p>
          <a:p>
            <a:pPr marL="0" indent="0">
              <a:buNone/>
            </a:pPr>
            <a:endParaRPr lang="en-GB" sz="2000" dirty="0"/>
          </a:p>
        </p:txBody>
      </p:sp>
    </p:spTree>
    <p:extLst>
      <p:ext uri="{BB962C8B-B14F-4D97-AF65-F5344CB8AC3E}">
        <p14:creationId xmlns:p14="http://schemas.microsoft.com/office/powerpoint/2010/main" val="32244531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1972" y="188640"/>
            <a:ext cx="5842992" cy="1143000"/>
          </a:xfrm>
        </p:spPr>
        <p:txBody>
          <a:bodyPr/>
          <a:lstStyle/>
          <a:p>
            <a:pPr algn="r"/>
            <a:r>
              <a:rPr lang="en-GB" dirty="0" err="1" smtClean="0"/>
              <a:t>Comms</a:t>
            </a:r>
            <a:r>
              <a:rPr lang="en-GB" dirty="0" smtClean="0"/>
              <a:t> plans</a:t>
            </a:r>
            <a:endParaRPr lang="en-GB" sz="3000" dirty="0"/>
          </a:p>
        </p:txBody>
      </p:sp>
      <p:sp>
        <p:nvSpPr>
          <p:cNvPr id="3" name="Content Placeholder 2"/>
          <p:cNvSpPr>
            <a:spLocks noGrp="1"/>
          </p:cNvSpPr>
          <p:nvPr>
            <p:ph idx="1"/>
          </p:nvPr>
        </p:nvSpPr>
        <p:spPr>
          <a:xfrm>
            <a:off x="539552" y="1484784"/>
            <a:ext cx="8424936" cy="4680520"/>
          </a:xfrm>
          <a:noFill/>
          <a:ln>
            <a:noFill/>
          </a:ln>
        </p:spPr>
        <p:txBody>
          <a:bodyPr/>
          <a:lstStyle/>
          <a:p>
            <a:pPr algn="just"/>
            <a:r>
              <a:rPr lang="en-GB" sz="1600" dirty="0" smtClean="0"/>
              <a:t>Message from Hannah outlining Humanities guidance timeline- Sent</a:t>
            </a:r>
          </a:p>
          <a:p>
            <a:pPr algn="just"/>
            <a:endParaRPr lang="en-GB" sz="1600" dirty="0" smtClean="0"/>
          </a:p>
          <a:p>
            <a:pPr algn="just"/>
            <a:r>
              <a:rPr lang="en-GB" sz="1600" dirty="0" smtClean="0"/>
              <a:t>Advance message and Humanities guidance </a:t>
            </a:r>
            <a:r>
              <a:rPr lang="en-GB" sz="1600" dirty="0"/>
              <a:t>t</a:t>
            </a:r>
            <a:r>
              <a:rPr lang="en-GB" sz="1600" dirty="0" smtClean="0"/>
              <a:t>o </a:t>
            </a:r>
            <a:r>
              <a:rPr lang="en-GB" sz="1600" dirty="0" err="1" smtClean="0"/>
              <a:t>HoS</a:t>
            </a:r>
            <a:r>
              <a:rPr lang="en-GB" sz="1600" dirty="0" smtClean="0"/>
              <a:t> and </a:t>
            </a:r>
            <a:r>
              <a:rPr lang="en-GB" sz="1600" dirty="0" err="1" smtClean="0"/>
              <a:t>HoSA’s</a:t>
            </a:r>
            <a:r>
              <a:rPr lang="en-GB" sz="1600" dirty="0" smtClean="0"/>
              <a:t>, to be shared with School academic and PS leadership teams  - Wednesday 2 September - Sent</a:t>
            </a:r>
          </a:p>
          <a:p>
            <a:pPr algn="just"/>
            <a:endParaRPr lang="en-GB" sz="1600" dirty="0" smtClean="0"/>
          </a:p>
          <a:p>
            <a:pPr algn="just"/>
            <a:r>
              <a:rPr lang="en-GB" sz="1600" dirty="0" smtClean="0"/>
              <a:t>All Humanities staff message and guidance – Thursday 3 September</a:t>
            </a:r>
          </a:p>
          <a:p>
            <a:pPr algn="just"/>
            <a:endParaRPr lang="en-GB" sz="1600" dirty="0" smtClean="0"/>
          </a:p>
          <a:p>
            <a:pPr algn="just"/>
            <a:r>
              <a:rPr lang="en-GB" sz="1600" dirty="0" smtClean="0"/>
              <a:t>Core Brief – update from Martin Evans and Janine Ellis  - Wednesday 9 September</a:t>
            </a:r>
          </a:p>
          <a:p>
            <a:pPr algn="just"/>
            <a:endParaRPr lang="en-GB" sz="1600" dirty="0" smtClean="0"/>
          </a:p>
          <a:p>
            <a:pPr algn="just"/>
            <a:r>
              <a:rPr lang="en-GB" sz="1600" dirty="0" smtClean="0"/>
              <a:t>Local cascades </a:t>
            </a:r>
            <a:r>
              <a:rPr lang="en-GB" sz="1600" dirty="0"/>
              <a:t>to take </a:t>
            </a:r>
            <a:r>
              <a:rPr lang="en-GB" sz="1600" dirty="0" smtClean="0"/>
              <a:t>place face-to-face where possible at Leadership Team and Department level</a:t>
            </a:r>
          </a:p>
          <a:p>
            <a:pPr algn="just"/>
            <a:endParaRPr lang="en-GB" sz="1600" dirty="0" smtClean="0"/>
          </a:p>
          <a:p>
            <a:pPr algn="just"/>
            <a:r>
              <a:rPr lang="en-GB" sz="1600" dirty="0" smtClean="0"/>
              <a:t>Information shared via existing local channels.</a:t>
            </a:r>
          </a:p>
          <a:p>
            <a:pPr algn="just"/>
            <a:endParaRPr lang="en-GB" sz="1600" dirty="0" smtClean="0"/>
          </a:p>
          <a:p>
            <a:pPr algn="just"/>
            <a:r>
              <a:rPr lang="en-GB" sz="1600" dirty="0" smtClean="0"/>
              <a:t>The </a:t>
            </a:r>
            <a:r>
              <a:rPr lang="en-GB" sz="1600" dirty="0" err="1" smtClean="0"/>
              <a:t>Comms</a:t>
            </a:r>
            <a:r>
              <a:rPr lang="en-GB" sz="1600" dirty="0" smtClean="0"/>
              <a:t> Team is on hand to support with drafting local messages.</a:t>
            </a:r>
          </a:p>
          <a:p>
            <a:pPr algn="just"/>
            <a:endParaRPr lang="en-GB" sz="1600" dirty="0" smtClean="0"/>
          </a:p>
          <a:p>
            <a:pPr algn="just"/>
            <a:r>
              <a:rPr lang="en-GB" sz="1600" dirty="0" smtClean="0"/>
              <a:t>University FAQs to be shared and updated regularly</a:t>
            </a:r>
            <a:endParaRPr lang="en-GB" sz="2000" dirty="0"/>
          </a:p>
        </p:txBody>
      </p:sp>
    </p:spTree>
    <p:extLst>
      <p:ext uri="{BB962C8B-B14F-4D97-AF65-F5344CB8AC3E}">
        <p14:creationId xmlns:p14="http://schemas.microsoft.com/office/powerpoint/2010/main" val="26880441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188640"/>
            <a:ext cx="6195172" cy="1143000"/>
          </a:xfrm>
        </p:spPr>
        <p:txBody>
          <a:bodyPr/>
          <a:lstStyle/>
          <a:p>
            <a:pPr algn="r"/>
            <a:r>
              <a:rPr lang="en-GB" dirty="0" smtClean="0"/>
              <a:t>Key actions for building leads</a:t>
            </a:r>
            <a:endParaRPr lang="en-GB" sz="3000" dirty="0"/>
          </a:p>
        </p:txBody>
      </p:sp>
      <p:sp>
        <p:nvSpPr>
          <p:cNvPr id="3" name="Content Placeholder 2"/>
          <p:cNvSpPr>
            <a:spLocks noGrp="1"/>
          </p:cNvSpPr>
          <p:nvPr>
            <p:ph idx="1"/>
          </p:nvPr>
        </p:nvSpPr>
        <p:spPr>
          <a:xfrm>
            <a:off x="611560" y="1331640"/>
            <a:ext cx="8229600" cy="4680520"/>
          </a:xfrm>
          <a:noFill/>
          <a:ln>
            <a:noFill/>
          </a:ln>
        </p:spPr>
        <p:txBody>
          <a:bodyPr/>
          <a:lstStyle/>
          <a:p>
            <a:r>
              <a:rPr lang="en-GB" sz="2000" dirty="0" smtClean="0"/>
              <a:t>Agree </a:t>
            </a:r>
            <a:r>
              <a:rPr lang="en-GB" sz="2000" dirty="0"/>
              <a:t>spaces that need to reopen, in the required order, appropriately risk assessed and signed off by Estates</a:t>
            </a:r>
            <a:r>
              <a:rPr lang="en-GB" sz="2000" dirty="0" smtClean="0"/>
              <a:t>.</a:t>
            </a:r>
          </a:p>
          <a:p>
            <a:r>
              <a:rPr lang="en-GB" sz="2000" dirty="0" smtClean="0"/>
              <a:t>Ensure all required </a:t>
            </a:r>
            <a:r>
              <a:rPr lang="en-GB" sz="2000" dirty="0" err="1" smtClean="0"/>
              <a:t>covid</a:t>
            </a:r>
            <a:r>
              <a:rPr lang="en-GB" sz="2000" dirty="0" smtClean="0"/>
              <a:t>- secure measures are in place for the building(s).</a:t>
            </a:r>
          </a:p>
          <a:p>
            <a:r>
              <a:rPr lang="en-GB" sz="2000" dirty="0"/>
              <a:t>Plan for distribution of face masks and relevant </a:t>
            </a:r>
            <a:r>
              <a:rPr lang="en-GB" sz="2000" dirty="0" smtClean="0"/>
              <a:t>signage.</a:t>
            </a:r>
          </a:p>
          <a:p>
            <a:r>
              <a:rPr lang="en-GB" sz="2000" dirty="0"/>
              <a:t>Work with local line managers to agree who will be returning to campus, work patterns/rotas </a:t>
            </a:r>
            <a:r>
              <a:rPr lang="en-GB" sz="2000" dirty="0" err="1"/>
              <a:t>etc</a:t>
            </a:r>
            <a:r>
              <a:rPr lang="en-GB" sz="2000" dirty="0"/>
              <a:t> and ensure appropriate discussions and communications take place with </a:t>
            </a:r>
            <a:r>
              <a:rPr lang="en-GB" sz="2000" dirty="0" smtClean="0"/>
              <a:t>staff.</a:t>
            </a:r>
            <a:endParaRPr lang="en-GB" sz="2000" dirty="0"/>
          </a:p>
          <a:p>
            <a:r>
              <a:rPr lang="en-GB" sz="2000" dirty="0" smtClean="0"/>
              <a:t>Ensure arrangements are in place for staff inductions and </a:t>
            </a:r>
            <a:r>
              <a:rPr lang="en-GB" sz="2000" dirty="0"/>
              <a:t>establish </a:t>
            </a:r>
            <a:r>
              <a:rPr lang="en-GB" sz="2000" dirty="0" smtClean="0"/>
              <a:t>local process </a:t>
            </a:r>
            <a:r>
              <a:rPr lang="en-GB" sz="2000" dirty="0"/>
              <a:t>for ongoing monitoring, review and </a:t>
            </a:r>
            <a:r>
              <a:rPr lang="en-GB" sz="2000" dirty="0" smtClean="0"/>
              <a:t>feedback. </a:t>
            </a:r>
          </a:p>
          <a:p>
            <a:r>
              <a:rPr lang="en-GB" sz="2000" dirty="0" smtClean="0"/>
              <a:t>Ensure plans are in place for regular walk-</a:t>
            </a:r>
            <a:r>
              <a:rPr lang="en-GB" sz="2000" dirty="0" err="1" smtClean="0"/>
              <a:t>abouts</a:t>
            </a:r>
            <a:r>
              <a:rPr lang="en-GB" sz="2000" dirty="0" smtClean="0"/>
              <a:t> and monitoring of </a:t>
            </a:r>
            <a:r>
              <a:rPr lang="en-GB" sz="2000" dirty="0" err="1" smtClean="0"/>
              <a:t>covid</a:t>
            </a:r>
            <a:r>
              <a:rPr lang="en-GB" sz="2000" dirty="0" smtClean="0"/>
              <a:t>-secure measures.</a:t>
            </a:r>
          </a:p>
          <a:p>
            <a:r>
              <a:rPr lang="en-GB" sz="2000" dirty="0" smtClean="0"/>
              <a:t>Brief SLTs and make relevant local arrangements for briefings/Q&amp;As etc.</a:t>
            </a:r>
          </a:p>
          <a:p>
            <a:endParaRPr lang="en-GB" sz="2000" dirty="0"/>
          </a:p>
        </p:txBody>
      </p:sp>
    </p:spTree>
    <p:extLst>
      <p:ext uri="{BB962C8B-B14F-4D97-AF65-F5344CB8AC3E}">
        <p14:creationId xmlns:p14="http://schemas.microsoft.com/office/powerpoint/2010/main" val="24511478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664" y="2852936"/>
            <a:ext cx="5842992" cy="1143000"/>
          </a:xfrm>
        </p:spPr>
        <p:txBody>
          <a:bodyPr/>
          <a:lstStyle/>
          <a:p>
            <a:pPr algn="ctr"/>
            <a:r>
              <a:rPr lang="en-GB" dirty="0" smtClean="0"/>
              <a:t>Questions? </a:t>
            </a:r>
            <a:endParaRPr lang="en-GB" sz="3000" dirty="0"/>
          </a:p>
        </p:txBody>
      </p:sp>
    </p:spTree>
    <p:extLst>
      <p:ext uri="{BB962C8B-B14F-4D97-AF65-F5344CB8AC3E}">
        <p14:creationId xmlns:p14="http://schemas.microsoft.com/office/powerpoint/2010/main" val="1615633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1972" y="188640"/>
            <a:ext cx="5842992" cy="1143000"/>
          </a:xfrm>
        </p:spPr>
        <p:txBody>
          <a:bodyPr/>
          <a:lstStyle/>
          <a:p>
            <a:pPr algn="r"/>
            <a:r>
              <a:rPr lang="en-US" sz="2800" dirty="0" smtClean="0"/>
              <a:t>Key points</a:t>
            </a:r>
            <a:endParaRPr lang="en-GB" sz="3000" dirty="0"/>
          </a:p>
        </p:txBody>
      </p:sp>
      <p:sp>
        <p:nvSpPr>
          <p:cNvPr id="3" name="Content Placeholder 2"/>
          <p:cNvSpPr>
            <a:spLocks noGrp="1"/>
          </p:cNvSpPr>
          <p:nvPr>
            <p:ph idx="1"/>
          </p:nvPr>
        </p:nvSpPr>
        <p:spPr>
          <a:xfrm>
            <a:off x="539552" y="1556792"/>
            <a:ext cx="8229600" cy="4680520"/>
          </a:xfrm>
          <a:noFill/>
          <a:ln>
            <a:noFill/>
          </a:ln>
        </p:spPr>
        <p:txBody>
          <a:bodyPr/>
          <a:lstStyle/>
          <a:p>
            <a:pPr lvl="0" algn="just"/>
            <a:r>
              <a:rPr lang="en-GB" sz="2000" dirty="0"/>
              <a:t>Our first </a:t>
            </a:r>
            <a:r>
              <a:rPr lang="en-GB" sz="2000" dirty="0" smtClean="0"/>
              <a:t>priority- safety </a:t>
            </a:r>
            <a:r>
              <a:rPr lang="en-GB" sz="2000" dirty="0"/>
              <a:t>and </a:t>
            </a:r>
            <a:r>
              <a:rPr lang="en-GB" sz="2000" dirty="0" smtClean="0"/>
              <a:t>wellbeing. </a:t>
            </a:r>
          </a:p>
          <a:p>
            <a:pPr lvl="0" algn="just"/>
            <a:r>
              <a:rPr lang="en-GB" sz="2000" dirty="0" smtClean="0"/>
              <a:t>Optimal </a:t>
            </a:r>
            <a:r>
              <a:rPr lang="en-GB" sz="2000" dirty="0"/>
              <a:t>social distancing (2m) measures will result in a significant reduction of capacity (&lt;30%) on the </a:t>
            </a:r>
            <a:r>
              <a:rPr lang="en-GB" sz="2000" dirty="0" smtClean="0"/>
              <a:t>campus. </a:t>
            </a:r>
          </a:p>
          <a:p>
            <a:pPr lvl="0" algn="just"/>
            <a:r>
              <a:rPr lang="en-GB" sz="2000" dirty="0" smtClean="0"/>
              <a:t>At the current alert level there </a:t>
            </a:r>
            <a:r>
              <a:rPr lang="en-GB" sz="2000" dirty="0"/>
              <a:t>will be no full or unrestricted return to </a:t>
            </a:r>
            <a:r>
              <a:rPr lang="en-GB" sz="2000" dirty="0" smtClean="0"/>
              <a:t>campus.</a:t>
            </a:r>
            <a:endParaRPr lang="en-GB" sz="2000" dirty="0"/>
          </a:p>
          <a:p>
            <a:pPr lvl="0" algn="just"/>
            <a:r>
              <a:rPr lang="en-GB" sz="2000" dirty="0" smtClean="0"/>
              <a:t>Staff </a:t>
            </a:r>
            <a:r>
              <a:rPr lang="en-GB" sz="2000" dirty="0"/>
              <a:t>should only return to work on campus at the explicit request of their line </a:t>
            </a:r>
            <a:r>
              <a:rPr lang="en-GB" sz="2000" dirty="0" smtClean="0"/>
              <a:t>manager.</a:t>
            </a:r>
          </a:p>
          <a:p>
            <a:pPr lvl="0" algn="just"/>
            <a:r>
              <a:rPr lang="en-GB" sz="2000" dirty="0" smtClean="0"/>
              <a:t>Working </a:t>
            </a:r>
            <a:r>
              <a:rPr lang="en-GB" sz="2000" dirty="0"/>
              <a:t>arrangements will be agreed </a:t>
            </a:r>
            <a:r>
              <a:rPr lang="en-GB" sz="2000" dirty="0" smtClean="0"/>
              <a:t>by </a:t>
            </a:r>
            <a:r>
              <a:rPr lang="en-GB" sz="2000" dirty="0"/>
              <a:t>line </a:t>
            </a:r>
            <a:r>
              <a:rPr lang="en-GB" sz="2000" dirty="0" smtClean="0"/>
              <a:t>managers </a:t>
            </a:r>
            <a:r>
              <a:rPr lang="en-GB" sz="2000" dirty="0"/>
              <a:t>and signed off by the relevant </a:t>
            </a:r>
            <a:r>
              <a:rPr lang="en-GB" sz="2000" dirty="0" err="1"/>
              <a:t>DoFO</a:t>
            </a:r>
            <a:r>
              <a:rPr lang="en-GB" sz="2000" dirty="0"/>
              <a:t> or </a:t>
            </a:r>
            <a:r>
              <a:rPr lang="en-GB" sz="2000" dirty="0" err="1" smtClean="0"/>
              <a:t>HoSO</a:t>
            </a:r>
            <a:r>
              <a:rPr lang="en-GB" sz="2000" dirty="0" smtClean="0"/>
              <a:t>. </a:t>
            </a:r>
          </a:p>
          <a:p>
            <a:pPr lvl="0" algn="just"/>
            <a:r>
              <a:rPr lang="en-GB" sz="2000" dirty="0" smtClean="0"/>
              <a:t>Managers </a:t>
            </a:r>
            <a:r>
              <a:rPr lang="en-GB" sz="2000" dirty="0"/>
              <a:t>will aim to give staff at least </a:t>
            </a:r>
            <a:r>
              <a:rPr lang="en-GB" sz="2000" dirty="0" smtClean="0"/>
              <a:t>1 </a:t>
            </a:r>
            <a:r>
              <a:rPr lang="en-GB" sz="2000" dirty="0"/>
              <a:t>week’s notice of </a:t>
            </a:r>
            <a:r>
              <a:rPr lang="en-GB" sz="2000" dirty="0" smtClean="0"/>
              <a:t>return </a:t>
            </a:r>
            <a:r>
              <a:rPr lang="en-GB" sz="2000"/>
              <a:t>to </a:t>
            </a:r>
            <a:r>
              <a:rPr lang="en-GB" sz="2000" smtClean="0"/>
              <a:t>campus.</a:t>
            </a:r>
            <a:endParaRPr lang="en-GB" sz="2000" dirty="0" smtClean="0"/>
          </a:p>
          <a:p>
            <a:pPr algn="just"/>
            <a:r>
              <a:rPr lang="en-GB" sz="2000" dirty="0" smtClean="0"/>
              <a:t>The ‘</a:t>
            </a:r>
            <a:r>
              <a:rPr lang="en-GB" sz="2000" u="sng" dirty="0" smtClean="0">
                <a:hlinkClick r:id="rId2"/>
              </a:rPr>
              <a:t>Managing COVID-19 Infection on Campus</a:t>
            </a:r>
            <a:r>
              <a:rPr lang="en-GB" sz="2000" dirty="0" smtClean="0"/>
              <a:t>’ guidance must be followed if someone on campus develops coronavirus/COVID-19. </a:t>
            </a:r>
            <a:endParaRPr lang="en-GB"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1972" y="188640"/>
            <a:ext cx="5842992" cy="1143000"/>
          </a:xfrm>
        </p:spPr>
        <p:txBody>
          <a:bodyPr/>
          <a:lstStyle/>
          <a:p>
            <a:pPr algn="r"/>
            <a:r>
              <a:rPr lang="en-US" sz="2800" dirty="0" err="1" smtClean="0"/>
              <a:t>Covid</a:t>
            </a:r>
            <a:r>
              <a:rPr lang="en-US" sz="2800" dirty="0" smtClean="0"/>
              <a:t>-secure buildings</a:t>
            </a:r>
            <a:endParaRPr lang="en-GB" sz="3000" dirty="0"/>
          </a:p>
        </p:txBody>
      </p:sp>
      <p:sp>
        <p:nvSpPr>
          <p:cNvPr id="3" name="Content Placeholder 2"/>
          <p:cNvSpPr>
            <a:spLocks noGrp="1"/>
          </p:cNvSpPr>
          <p:nvPr>
            <p:ph idx="1"/>
          </p:nvPr>
        </p:nvSpPr>
        <p:spPr>
          <a:xfrm>
            <a:off x="539552" y="1412776"/>
            <a:ext cx="8229600" cy="4680520"/>
          </a:xfrm>
          <a:noFill/>
          <a:ln>
            <a:noFill/>
          </a:ln>
        </p:spPr>
        <p:txBody>
          <a:bodyPr/>
          <a:lstStyle/>
          <a:p>
            <a:pPr lvl="0" algn="just"/>
            <a:r>
              <a:rPr lang="en-GB" sz="2000" dirty="0"/>
              <a:t>Working with Estates we will need to ensure </a:t>
            </a:r>
            <a:r>
              <a:rPr lang="en-GB" sz="2000" dirty="0" smtClean="0"/>
              <a:t>buildings </a:t>
            </a:r>
            <a:r>
              <a:rPr lang="en-GB" sz="2000" dirty="0"/>
              <a:t>meet the requirements for a ‘</a:t>
            </a:r>
            <a:r>
              <a:rPr lang="en-GB" sz="2000" dirty="0" err="1"/>
              <a:t>Covid</a:t>
            </a:r>
            <a:r>
              <a:rPr lang="en-GB" sz="2000" dirty="0"/>
              <a:t>-secure’ workplace. </a:t>
            </a:r>
            <a:endParaRPr lang="en-GB" sz="2000" dirty="0" smtClean="0"/>
          </a:p>
          <a:p>
            <a:pPr marL="0" lvl="0" indent="0" algn="just">
              <a:buNone/>
            </a:pPr>
            <a:endParaRPr lang="en-GB" sz="2000" dirty="0"/>
          </a:p>
          <a:p>
            <a:pPr lvl="0" algn="just"/>
            <a:r>
              <a:rPr lang="en-GB" sz="2000" dirty="0" smtClean="0"/>
              <a:t>Measures include </a:t>
            </a:r>
            <a:r>
              <a:rPr lang="en-GB" sz="2000" dirty="0"/>
              <a:t>risk assessments, social distancing measures, low density occupancy of our buildings, rotas, handwashing and hand </a:t>
            </a:r>
            <a:r>
              <a:rPr lang="en-GB" sz="2000" dirty="0" smtClean="0"/>
              <a:t>sanitisation </a:t>
            </a:r>
            <a:r>
              <a:rPr lang="en-GB" sz="2000" dirty="0"/>
              <a:t>provision, installation of Perspex screens in reception and student services areas, face coverings, workflows to minimise movement to different areas of the building and contact with other people in the building, staff induction and communications plans. </a:t>
            </a:r>
          </a:p>
          <a:p>
            <a:pPr algn="just"/>
            <a:endParaRPr lang="en-GB" sz="2000" dirty="0" smtClean="0"/>
          </a:p>
          <a:p>
            <a:pPr algn="just"/>
            <a:r>
              <a:rPr lang="en-GB" sz="2000" dirty="0" smtClean="0"/>
              <a:t>Where </a:t>
            </a:r>
            <a:r>
              <a:rPr lang="en-GB" sz="2000" dirty="0"/>
              <a:t>colleagues share an office, the office space should be assessed by a </a:t>
            </a:r>
            <a:r>
              <a:rPr lang="en-GB" sz="2000" dirty="0" smtClean="0"/>
              <a:t>manager. </a:t>
            </a:r>
            <a:r>
              <a:rPr lang="en-GB" sz="2000" dirty="0"/>
              <a:t>A rota system to reduce the number of people in the office at any one time will need to be put in place and we must ensure that they can sit at least 2 metres apart from colleagues. </a:t>
            </a:r>
            <a:endParaRPr lang="en-GB" sz="2000" dirty="0" smtClean="0"/>
          </a:p>
          <a:p>
            <a:endParaRPr lang="en-GB" sz="2000" dirty="0"/>
          </a:p>
          <a:p>
            <a:pPr lvl="0"/>
            <a:endParaRPr lang="en-GB" sz="2000" dirty="0"/>
          </a:p>
        </p:txBody>
      </p:sp>
    </p:spTree>
    <p:extLst>
      <p:ext uri="{BB962C8B-B14F-4D97-AF65-F5344CB8AC3E}">
        <p14:creationId xmlns:p14="http://schemas.microsoft.com/office/powerpoint/2010/main" val="3762418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1972" y="188640"/>
            <a:ext cx="5842992" cy="1143000"/>
          </a:xfrm>
        </p:spPr>
        <p:txBody>
          <a:bodyPr/>
          <a:lstStyle/>
          <a:p>
            <a:pPr algn="r"/>
            <a:r>
              <a:rPr lang="en-US" sz="2800" dirty="0" smtClean="0"/>
              <a:t>Working arrangements</a:t>
            </a:r>
            <a:endParaRPr lang="en-GB" sz="3000" dirty="0"/>
          </a:p>
        </p:txBody>
      </p:sp>
      <p:sp>
        <p:nvSpPr>
          <p:cNvPr id="3" name="Content Placeholder 2"/>
          <p:cNvSpPr>
            <a:spLocks noGrp="1"/>
          </p:cNvSpPr>
          <p:nvPr>
            <p:ph idx="1"/>
          </p:nvPr>
        </p:nvSpPr>
        <p:spPr>
          <a:xfrm>
            <a:off x="611560" y="1331640"/>
            <a:ext cx="8352928" cy="4680520"/>
          </a:xfrm>
          <a:noFill/>
          <a:ln>
            <a:noFill/>
          </a:ln>
        </p:spPr>
        <p:txBody>
          <a:bodyPr/>
          <a:lstStyle/>
          <a:p>
            <a:pPr lvl="0" algn="just"/>
            <a:r>
              <a:rPr lang="en-GB" sz="1900" dirty="0"/>
              <a:t>Once our buildings are open the majority of colleagues will continue to work from home for a significant part, and for some, all of their working </a:t>
            </a:r>
            <a:r>
              <a:rPr lang="en-GB" sz="1900" dirty="0" smtClean="0"/>
              <a:t>week.</a:t>
            </a:r>
            <a:endParaRPr lang="en-GB" sz="1900" dirty="0"/>
          </a:p>
          <a:p>
            <a:pPr lvl="0" algn="just"/>
            <a:endParaRPr lang="en-GB" sz="1900" dirty="0" smtClean="0"/>
          </a:p>
          <a:p>
            <a:pPr algn="just"/>
            <a:r>
              <a:rPr lang="en-GB" sz="1900" dirty="0"/>
              <a:t>Colleagues are expected to continue to work from home for </a:t>
            </a:r>
            <a:r>
              <a:rPr lang="en-GB" sz="1900" u="sng" dirty="0"/>
              <a:t>at least</a:t>
            </a:r>
            <a:r>
              <a:rPr lang="en-GB" sz="1900" dirty="0"/>
              <a:t> 2 or 3 days a week where </a:t>
            </a:r>
            <a:r>
              <a:rPr lang="en-GB" sz="1900" u="sng" dirty="0"/>
              <a:t>appropriate for their role</a:t>
            </a:r>
            <a:r>
              <a:rPr lang="en-GB" sz="1900" dirty="0"/>
              <a:t> and where it is safe for them to do </a:t>
            </a:r>
            <a:r>
              <a:rPr lang="en-GB" sz="1900" dirty="0" smtClean="0"/>
              <a:t>so.</a:t>
            </a:r>
          </a:p>
          <a:p>
            <a:pPr algn="just"/>
            <a:endParaRPr lang="en-GB" sz="1900" dirty="0"/>
          </a:p>
          <a:p>
            <a:pPr lvl="0" algn="just"/>
            <a:r>
              <a:rPr lang="en-GB" sz="1900" dirty="0" smtClean="0"/>
              <a:t>Colleagues </a:t>
            </a:r>
            <a:r>
              <a:rPr lang="en-GB" sz="1900" dirty="0"/>
              <a:t>will only be required to return to campus where there is a specific business </a:t>
            </a:r>
            <a:r>
              <a:rPr lang="en-GB" sz="1900" dirty="0" smtClean="0"/>
              <a:t>need identified by the </a:t>
            </a:r>
            <a:r>
              <a:rPr lang="en-GB" sz="1900" dirty="0" err="1" smtClean="0"/>
              <a:t>HoS</a:t>
            </a:r>
            <a:r>
              <a:rPr lang="en-GB" sz="1900" dirty="0" smtClean="0"/>
              <a:t>/HoSO/</a:t>
            </a:r>
            <a:r>
              <a:rPr lang="en-GB" sz="1900" dirty="0" err="1" smtClean="0"/>
              <a:t>DoFO</a:t>
            </a:r>
            <a:r>
              <a:rPr lang="en-GB" sz="1900" dirty="0" smtClean="0"/>
              <a:t>. </a:t>
            </a:r>
            <a:r>
              <a:rPr lang="en-GB" sz="1900" dirty="0" err="1" smtClean="0"/>
              <a:t>E.g</a:t>
            </a:r>
            <a:r>
              <a:rPr lang="en-GB" sz="1900" dirty="0" smtClean="0"/>
              <a:t> teaching, lab work, student services provision.</a:t>
            </a:r>
          </a:p>
          <a:p>
            <a:pPr lvl="0" algn="just"/>
            <a:endParaRPr lang="en-GB" sz="1900" dirty="0" smtClean="0"/>
          </a:p>
          <a:p>
            <a:pPr lvl="0" algn="just"/>
            <a:r>
              <a:rPr lang="en-GB" sz="1900" dirty="0" smtClean="0"/>
              <a:t>Each </a:t>
            </a:r>
            <a:r>
              <a:rPr lang="en-GB" sz="1900" dirty="0"/>
              <a:t>individual’s working arrangements will be agreed with their line manager and must be signed off by the relevant HoSO or </a:t>
            </a:r>
            <a:r>
              <a:rPr lang="en-GB" sz="1900" dirty="0" err="1" smtClean="0"/>
              <a:t>DoFO</a:t>
            </a:r>
            <a:r>
              <a:rPr lang="en-GB" sz="1900" dirty="0" smtClean="0"/>
              <a:t> and a local record kept.</a:t>
            </a:r>
          </a:p>
        </p:txBody>
      </p:sp>
    </p:spTree>
    <p:extLst>
      <p:ext uri="{BB962C8B-B14F-4D97-AF65-F5344CB8AC3E}">
        <p14:creationId xmlns:p14="http://schemas.microsoft.com/office/powerpoint/2010/main" val="35729374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1972" y="188640"/>
            <a:ext cx="5842992" cy="1143000"/>
          </a:xfrm>
        </p:spPr>
        <p:txBody>
          <a:bodyPr/>
          <a:lstStyle/>
          <a:p>
            <a:pPr algn="r"/>
            <a:r>
              <a:rPr lang="en-US" sz="2800" dirty="0" smtClean="0"/>
              <a:t>Individual circumstances</a:t>
            </a:r>
            <a:endParaRPr lang="en-GB" sz="3000" dirty="0"/>
          </a:p>
        </p:txBody>
      </p:sp>
      <p:sp>
        <p:nvSpPr>
          <p:cNvPr id="3" name="Content Placeholder 2"/>
          <p:cNvSpPr>
            <a:spLocks noGrp="1"/>
          </p:cNvSpPr>
          <p:nvPr>
            <p:ph idx="1"/>
          </p:nvPr>
        </p:nvSpPr>
        <p:spPr>
          <a:xfrm>
            <a:off x="611560" y="1331640"/>
            <a:ext cx="8352928" cy="4680520"/>
          </a:xfrm>
          <a:noFill/>
          <a:ln>
            <a:noFill/>
          </a:ln>
        </p:spPr>
        <p:txBody>
          <a:bodyPr/>
          <a:lstStyle/>
          <a:p>
            <a:pPr algn="just"/>
            <a:r>
              <a:rPr lang="en-GB" sz="1900" dirty="0" smtClean="0"/>
              <a:t>Staff </a:t>
            </a:r>
            <a:r>
              <a:rPr lang="en-GB" sz="1900" dirty="0"/>
              <a:t>and </a:t>
            </a:r>
            <a:r>
              <a:rPr lang="en-GB" sz="1900" dirty="0" smtClean="0"/>
              <a:t>PGR students </a:t>
            </a:r>
            <a:r>
              <a:rPr lang="en-GB" sz="1900" dirty="0"/>
              <a:t>will need to be provided with </a:t>
            </a:r>
            <a:r>
              <a:rPr lang="en-GB" sz="1900" b="1" u="sng" dirty="0">
                <a:hlinkClick r:id="rId2"/>
              </a:rPr>
              <a:t>guidance on vulnerability</a:t>
            </a:r>
            <a:r>
              <a:rPr lang="en-GB" sz="1900" dirty="0"/>
              <a:t> in relation to COVID-19 and asked to self-declare </a:t>
            </a:r>
            <a:r>
              <a:rPr lang="en-GB" sz="1900" b="1" u="sng" dirty="0"/>
              <a:t>if</a:t>
            </a:r>
            <a:r>
              <a:rPr lang="en-GB" sz="1900" dirty="0"/>
              <a:t> the nature of their work or interactions on the campus require measures beyond those already in place to make the campus COVID-secure.</a:t>
            </a:r>
          </a:p>
          <a:p>
            <a:pPr lvl="0" algn="just"/>
            <a:endParaRPr lang="en-GB" sz="1900" dirty="0" smtClean="0"/>
          </a:p>
          <a:p>
            <a:pPr lvl="0" algn="just"/>
            <a:r>
              <a:rPr lang="en-GB" sz="1900" dirty="0" smtClean="0"/>
              <a:t>Where </a:t>
            </a:r>
            <a:r>
              <a:rPr lang="en-GB" sz="1900" dirty="0"/>
              <a:t>possible we will seek to allow the return to campus of staff and PGR students who cannot easily work from home, or who would </a:t>
            </a:r>
            <a:r>
              <a:rPr lang="en-GB" sz="1900" dirty="0" smtClean="0"/>
              <a:t>benefit, </a:t>
            </a:r>
            <a:r>
              <a:rPr lang="en-GB" sz="1900" dirty="0"/>
              <a:t>in terms of their personal </a:t>
            </a:r>
            <a:r>
              <a:rPr lang="en-GB" sz="1900" dirty="0" smtClean="0"/>
              <a:t>wellbeing, </a:t>
            </a:r>
            <a:r>
              <a:rPr lang="en-GB" sz="1900" dirty="0"/>
              <a:t>to return to </a:t>
            </a:r>
            <a:r>
              <a:rPr lang="en-GB" sz="1900" dirty="0" smtClean="0"/>
              <a:t>campus.</a:t>
            </a:r>
            <a:endParaRPr lang="en-GB" sz="1900" dirty="0"/>
          </a:p>
        </p:txBody>
      </p:sp>
    </p:spTree>
    <p:extLst>
      <p:ext uri="{BB962C8B-B14F-4D97-AF65-F5344CB8AC3E}">
        <p14:creationId xmlns:p14="http://schemas.microsoft.com/office/powerpoint/2010/main" val="11650687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1972" y="188640"/>
            <a:ext cx="5842992" cy="1143000"/>
          </a:xfrm>
        </p:spPr>
        <p:txBody>
          <a:bodyPr/>
          <a:lstStyle/>
          <a:p>
            <a:pPr algn="r"/>
            <a:r>
              <a:rPr lang="en-US" sz="2800" dirty="0" smtClean="0"/>
              <a:t>Arrangements for opening buildings</a:t>
            </a:r>
            <a:endParaRPr lang="en-GB" sz="3000" dirty="0"/>
          </a:p>
        </p:txBody>
      </p:sp>
      <p:sp>
        <p:nvSpPr>
          <p:cNvPr id="3" name="Content Placeholder 2"/>
          <p:cNvSpPr>
            <a:spLocks noGrp="1"/>
          </p:cNvSpPr>
          <p:nvPr>
            <p:ph idx="1"/>
          </p:nvPr>
        </p:nvSpPr>
        <p:spPr>
          <a:xfrm>
            <a:off x="251520" y="1331640"/>
            <a:ext cx="8589640" cy="4680520"/>
          </a:xfrm>
          <a:noFill/>
          <a:ln>
            <a:noFill/>
          </a:ln>
        </p:spPr>
        <p:txBody>
          <a:bodyPr/>
          <a:lstStyle/>
          <a:p>
            <a:pPr lvl="0" algn="just"/>
            <a:r>
              <a:rPr lang="en-GB" sz="1900" dirty="0"/>
              <a:t>During the first week of opening, buildings will normally be accessible to a limited group of staff </a:t>
            </a:r>
            <a:r>
              <a:rPr lang="en-GB" sz="1900" dirty="0" smtClean="0"/>
              <a:t>only.</a:t>
            </a:r>
          </a:p>
          <a:p>
            <a:pPr lvl="0" algn="just"/>
            <a:endParaRPr lang="en-GB" sz="1200" dirty="0" smtClean="0"/>
          </a:p>
          <a:p>
            <a:pPr lvl="0" algn="just"/>
            <a:r>
              <a:rPr lang="en-GB" sz="1900" dirty="0" smtClean="0"/>
              <a:t>Current </a:t>
            </a:r>
            <a:r>
              <a:rPr lang="en-GB" sz="1900" dirty="0"/>
              <a:t>access controls will remain in place until term </a:t>
            </a:r>
            <a:r>
              <a:rPr lang="en-GB" sz="1900" dirty="0" smtClean="0"/>
              <a:t>starts, liaison will be needed with John Ashton prior to the start of term.</a:t>
            </a:r>
          </a:p>
          <a:p>
            <a:pPr lvl="0" algn="just"/>
            <a:endParaRPr lang="en-GB" sz="1200" dirty="0" smtClean="0"/>
          </a:p>
          <a:p>
            <a:pPr lvl="0" algn="just"/>
            <a:r>
              <a:rPr lang="en-GB" sz="1900" dirty="0" smtClean="0"/>
              <a:t>Access </a:t>
            </a:r>
            <a:r>
              <a:rPr lang="en-GB" sz="1900" dirty="0"/>
              <a:t>to individual </a:t>
            </a:r>
            <a:r>
              <a:rPr lang="en-GB" sz="1900" dirty="0" smtClean="0"/>
              <a:t>offices </a:t>
            </a:r>
            <a:r>
              <a:rPr lang="en-GB" sz="1900" dirty="0"/>
              <a:t>must be approved by </a:t>
            </a:r>
            <a:r>
              <a:rPr lang="en-GB" sz="1900" dirty="0" smtClean="0"/>
              <a:t>building lead.</a:t>
            </a:r>
          </a:p>
          <a:p>
            <a:pPr lvl="0" algn="just"/>
            <a:endParaRPr lang="en-GB" sz="1200" dirty="0" smtClean="0"/>
          </a:p>
          <a:p>
            <a:pPr lvl="0" algn="just"/>
            <a:r>
              <a:rPr lang="en-GB" sz="1900" dirty="0" smtClean="0"/>
              <a:t>Colleagues </a:t>
            </a:r>
            <a:r>
              <a:rPr lang="en-GB" sz="1900" dirty="0"/>
              <a:t>may not be seated at their usual desk and in some cases may be asked to work in a different office or </a:t>
            </a:r>
            <a:r>
              <a:rPr lang="en-GB" sz="1900" dirty="0" smtClean="0"/>
              <a:t>building.</a:t>
            </a:r>
          </a:p>
          <a:p>
            <a:pPr lvl="0" algn="just"/>
            <a:endParaRPr lang="en-GB" sz="1200" dirty="0" smtClean="0"/>
          </a:p>
          <a:p>
            <a:pPr lvl="0" algn="just"/>
            <a:r>
              <a:rPr lang="en-GB" sz="1900" dirty="0" smtClean="0"/>
              <a:t>Plans </a:t>
            </a:r>
            <a:r>
              <a:rPr lang="en-GB" sz="1900" dirty="0"/>
              <a:t>for building reopening will need to accommodate staff who are based in the building from other parts of the </a:t>
            </a:r>
            <a:r>
              <a:rPr lang="en-GB" sz="1900" dirty="0" smtClean="0"/>
              <a:t>institution. </a:t>
            </a:r>
          </a:p>
          <a:p>
            <a:pPr lvl="0" algn="just"/>
            <a:endParaRPr lang="en-GB" sz="1200" dirty="0" smtClean="0"/>
          </a:p>
          <a:p>
            <a:pPr lvl="0" algn="just"/>
            <a:r>
              <a:rPr lang="en-GB" sz="1900" dirty="0" smtClean="0"/>
              <a:t>Staff </a:t>
            </a:r>
            <a:r>
              <a:rPr lang="en-GB" sz="1900" dirty="0"/>
              <a:t>inductions are essential to ensure staff are aware of safe practice </a:t>
            </a:r>
            <a:r>
              <a:rPr lang="en-GB" sz="1900" dirty="0" smtClean="0"/>
              <a:t>procedures</a:t>
            </a:r>
            <a:r>
              <a:rPr lang="en-GB" sz="1900" dirty="0"/>
              <a:t> </a:t>
            </a:r>
            <a:r>
              <a:rPr lang="en-GB" sz="1900" dirty="0" smtClean="0"/>
              <a:t>and must be completed before staff return to campus.</a:t>
            </a:r>
            <a:endParaRPr lang="en-GB" sz="1900" dirty="0"/>
          </a:p>
        </p:txBody>
      </p:sp>
    </p:spTree>
    <p:extLst>
      <p:ext uri="{BB962C8B-B14F-4D97-AF65-F5344CB8AC3E}">
        <p14:creationId xmlns:p14="http://schemas.microsoft.com/office/powerpoint/2010/main" val="37624128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1972" y="188640"/>
            <a:ext cx="5842992" cy="1143000"/>
          </a:xfrm>
        </p:spPr>
        <p:txBody>
          <a:bodyPr/>
          <a:lstStyle/>
          <a:p>
            <a:pPr algn="r"/>
            <a:r>
              <a:rPr lang="en-GB" sz="3000" dirty="0" smtClean="0"/>
              <a:t>Meetings and visitors</a:t>
            </a:r>
            <a:endParaRPr lang="en-GB" sz="3000" dirty="0"/>
          </a:p>
        </p:txBody>
      </p:sp>
      <p:sp>
        <p:nvSpPr>
          <p:cNvPr id="3" name="Content Placeholder 2"/>
          <p:cNvSpPr>
            <a:spLocks noGrp="1"/>
          </p:cNvSpPr>
          <p:nvPr>
            <p:ph idx="1"/>
          </p:nvPr>
        </p:nvSpPr>
        <p:spPr>
          <a:xfrm>
            <a:off x="611560" y="1331640"/>
            <a:ext cx="8229600" cy="4680520"/>
          </a:xfrm>
          <a:noFill/>
          <a:ln>
            <a:noFill/>
          </a:ln>
        </p:spPr>
        <p:txBody>
          <a:bodyPr/>
          <a:lstStyle/>
          <a:p>
            <a:pPr lvl="0" algn="just"/>
            <a:r>
              <a:rPr lang="en-GB" sz="2000" dirty="0"/>
              <a:t>Meetings should continue to be held virtually utilising Zoom or MS Teams, even if all participants for a meeting are present on the </a:t>
            </a:r>
            <a:r>
              <a:rPr lang="en-GB" sz="2000" dirty="0" smtClean="0"/>
              <a:t>campus.</a:t>
            </a:r>
          </a:p>
          <a:p>
            <a:pPr lvl="0" algn="just"/>
            <a:endParaRPr lang="en-GB" sz="2000" dirty="0" smtClean="0"/>
          </a:p>
          <a:p>
            <a:pPr lvl="0" algn="just"/>
            <a:r>
              <a:rPr lang="en-GB" sz="2000" dirty="0" smtClean="0"/>
              <a:t>If</a:t>
            </a:r>
            <a:r>
              <a:rPr lang="en-GB" sz="2000" dirty="0"/>
              <a:t>, exceptionally, any meetings are held on </a:t>
            </a:r>
            <a:r>
              <a:rPr lang="en-GB" sz="2000" dirty="0" smtClean="0"/>
              <a:t>campus, </a:t>
            </a:r>
            <a:r>
              <a:rPr lang="en-GB" sz="2000" dirty="0"/>
              <a:t>then 2m social distancing must be adhered to </a:t>
            </a:r>
            <a:r>
              <a:rPr lang="en-GB" sz="2000" dirty="0" smtClean="0"/>
              <a:t>and </a:t>
            </a:r>
            <a:r>
              <a:rPr lang="en-GB" sz="2000" dirty="0"/>
              <a:t>face coverings must be worn. </a:t>
            </a:r>
            <a:endParaRPr lang="en-GB" sz="2000" dirty="0" smtClean="0"/>
          </a:p>
          <a:p>
            <a:pPr lvl="0" algn="just"/>
            <a:endParaRPr lang="en-GB" sz="2000" dirty="0"/>
          </a:p>
          <a:p>
            <a:pPr lvl="0" algn="just"/>
            <a:r>
              <a:rPr lang="en-GB" sz="2000" dirty="0"/>
              <a:t>Only current staff </a:t>
            </a:r>
            <a:r>
              <a:rPr lang="en-GB" sz="2000" dirty="0" smtClean="0"/>
              <a:t>and </a:t>
            </a:r>
            <a:r>
              <a:rPr lang="en-GB" sz="2000" dirty="0"/>
              <a:t>current students should be accessing our buildings. Any engagement with visitors should be virtual, exceptions must be signed off by the </a:t>
            </a:r>
            <a:r>
              <a:rPr lang="en-GB" sz="2000" dirty="0" err="1"/>
              <a:t>HoS</a:t>
            </a:r>
            <a:r>
              <a:rPr lang="en-GB" sz="2000" dirty="0"/>
              <a:t>/HoSO or </a:t>
            </a:r>
            <a:r>
              <a:rPr lang="en-GB" sz="2000" dirty="0" err="1"/>
              <a:t>DoFO</a:t>
            </a:r>
            <a:r>
              <a:rPr lang="en-GB" sz="2000" dirty="0"/>
              <a:t> and must be logged for tracking purposes</a:t>
            </a:r>
            <a:r>
              <a:rPr lang="en-GB" sz="2000" dirty="0" smtClean="0"/>
              <a:t>.</a:t>
            </a:r>
          </a:p>
          <a:p>
            <a:pPr lvl="0" algn="just"/>
            <a:endParaRPr lang="en-GB" sz="2000" dirty="0"/>
          </a:p>
          <a:p>
            <a:pPr lvl="0" algn="just"/>
            <a:r>
              <a:rPr lang="en-GB" sz="2000" dirty="0"/>
              <a:t>Colleagues should not normally organise any internal or external events that require people’s physical attendance on campus. All events must be virtual. The exception to this are the agreed face to face student events/activities e.g. during welcome week. </a:t>
            </a:r>
          </a:p>
          <a:p>
            <a:pPr lvl="0"/>
            <a:endParaRPr lang="en-GB" sz="2000" dirty="0"/>
          </a:p>
        </p:txBody>
      </p:sp>
    </p:spTree>
    <p:extLst>
      <p:ext uri="{BB962C8B-B14F-4D97-AF65-F5344CB8AC3E}">
        <p14:creationId xmlns:p14="http://schemas.microsoft.com/office/powerpoint/2010/main" val="35591227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1972" y="188640"/>
            <a:ext cx="5842992" cy="1143000"/>
          </a:xfrm>
        </p:spPr>
        <p:txBody>
          <a:bodyPr/>
          <a:lstStyle/>
          <a:p>
            <a:pPr algn="r"/>
            <a:r>
              <a:rPr lang="en-GB" sz="3000" dirty="0" smtClean="0"/>
              <a:t>Car parking</a:t>
            </a:r>
            <a:endParaRPr lang="en-GB" sz="3000" dirty="0"/>
          </a:p>
        </p:txBody>
      </p:sp>
      <p:sp>
        <p:nvSpPr>
          <p:cNvPr id="3" name="Content Placeholder 2"/>
          <p:cNvSpPr>
            <a:spLocks noGrp="1"/>
          </p:cNvSpPr>
          <p:nvPr>
            <p:ph idx="1"/>
          </p:nvPr>
        </p:nvSpPr>
        <p:spPr>
          <a:xfrm>
            <a:off x="657995" y="1331640"/>
            <a:ext cx="8229600" cy="5121696"/>
          </a:xfrm>
          <a:noFill/>
          <a:ln>
            <a:noFill/>
          </a:ln>
        </p:spPr>
        <p:txBody>
          <a:bodyPr/>
          <a:lstStyle/>
          <a:p>
            <a:pPr algn="just"/>
            <a:r>
              <a:rPr lang="en-GB" sz="1400" dirty="0"/>
              <a:t>During lockdown, the barriers in some of our car parks have been in the up </a:t>
            </a:r>
            <a:r>
              <a:rPr lang="en-GB" sz="1400" dirty="0" smtClean="0"/>
              <a:t>position. From </a:t>
            </a:r>
            <a:r>
              <a:rPr lang="en-GB" sz="1400" dirty="0"/>
              <a:t>2 September 2020 the barriers at our Charles Street, Dilworth Street and Dover Street </a:t>
            </a:r>
            <a:r>
              <a:rPr lang="en-GB" sz="1400" dirty="0" smtClean="0"/>
              <a:t>car parks </a:t>
            </a:r>
            <a:r>
              <a:rPr lang="en-GB" sz="1400" dirty="0"/>
              <a:t>barriers will move to the down position.  Our Booth Street car park will be open with barriers in the down position</a:t>
            </a:r>
            <a:r>
              <a:rPr lang="en-GB" sz="1400" dirty="0" smtClean="0"/>
              <a:t>.</a:t>
            </a:r>
          </a:p>
          <a:p>
            <a:pPr marL="0" indent="0" algn="just">
              <a:buNone/>
            </a:pPr>
            <a:endParaRPr lang="en-GB" sz="1400" dirty="0"/>
          </a:p>
          <a:p>
            <a:pPr algn="just"/>
            <a:r>
              <a:rPr lang="en-GB" sz="1400" dirty="0"/>
              <a:t>There will also be some changes to car parking charges, to reflect the changing patterns of work and access to public transport</a:t>
            </a:r>
            <a:r>
              <a:rPr lang="en-GB" sz="1400" dirty="0" smtClean="0"/>
              <a:t>.</a:t>
            </a:r>
          </a:p>
          <a:p>
            <a:pPr marL="0" indent="0" algn="just">
              <a:buNone/>
            </a:pPr>
            <a:endParaRPr lang="en-GB" sz="1400" dirty="0"/>
          </a:p>
          <a:p>
            <a:pPr algn="just"/>
            <a:r>
              <a:rPr lang="en-GB" sz="1400" dirty="0"/>
              <a:t>Existing car park permit holders will start to be charged at </a:t>
            </a:r>
            <a:r>
              <a:rPr lang="en-GB" sz="1400" u="sng" dirty="0">
                <a:hlinkClick r:id="rId2"/>
              </a:rPr>
              <a:t>the current rate</a:t>
            </a:r>
            <a:r>
              <a:rPr lang="en-GB" sz="1400" dirty="0"/>
              <a:t> from 1 October 2020.  This will be reviewed in January 2021</a:t>
            </a:r>
            <a:r>
              <a:rPr lang="en-GB" sz="1400" dirty="0" smtClean="0"/>
              <a:t>.</a:t>
            </a:r>
          </a:p>
          <a:p>
            <a:pPr marL="0" indent="0" algn="just">
              <a:buNone/>
            </a:pPr>
            <a:endParaRPr lang="en-GB" sz="1400" dirty="0"/>
          </a:p>
          <a:p>
            <a:pPr algn="just"/>
            <a:r>
              <a:rPr lang="en-GB" sz="1400" dirty="0"/>
              <a:t>Those currently on the waiting list will be offered a Pay as You Go Permit (21-Hit Card) at £53, which allows 21 entries to the car park. Priority will be given to those who will be required on campus and will have difficulty travelling by public transport, cycling or walking</a:t>
            </a:r>
            <a:r>
              <a:rPr lang="en-GB" sz="1400" dirty="0" smtClean="0"/>
              <a:t>.</a:t>
            </a:r>
          </a:p>
          <a:p>
            <a:pPr marL="0" indent="0" algn="just">
              <a:buNone/>
            </a:pPr>
            <a:endParaRPr lang="en-GB" sz="1400" dirty="0"/>
          </a:p>
          <a:p>
            <a:pPr algn="just"/>
            <a:r>
              <a:rPr lang="en-GB" sz="1400" dirty="0"/>
              <a:t>Existing Pay as You Go Permit holders can use up their current card and then be charged the £53 for subsequent cards</a:t>
            </a:r>
            <a:r>
              <a:rPr lang="en-GB" sz="1400" dirty="0" smtClean="0"/>
              <a:t>.</a:t>
            </a:r>
          </a:p>
          <a:p>
            <a:pPr algn="just"/>
            <a:endParaRPr lang="en-GB" sz="1400" dirty="0"/>
          </a:p>
          <a:p>
            <a:pPr algn="just"/>
            <a:r>
              <a:rPr lang="en-GB" sz="1400" dirty="0"/>
              <a:t>Anyone wishing to apply for Pay as You Go Permits </a:t>
            </a:r>
            <a:r>
              <a:rPr lang="en-GB" sz="1400" dirty="0" smtClean="0"/>
              <a:t>not already </a:t>
            </a:r>
            <a:r>
              <a:rPr lang="en-GB" sz="1400" dirty="0"/>
              <a:t>on the waiting list can email the Carpark Office at </a:t>
            </a:r>
            <a:r>
              <a:rPr lang="en-GB" sz="1400" u="sng" dirty="0">
                <a:solidFill>
                  <a:schemeClr val="accent1">
                    <a:lumMod val="20000"/>
                    <a:lumOff val="80000"/>
                  </a:schemeClr>
                </a:solidFill>
                <a:hlinkClick r:id="rId3"/>
              </a:rPr>
              <a:t>carparking@manchester.ac.uk</a:t>
            </a:r>
            <a:r>
              <a:rPr lang="en-GB" sz="1400" dirty="0" smtClean="0">
                <a:solidFill>
                  <a:schemeClr val="accent1">
                    <a:lumMod val="20000"/>
                    <a:lumOff val="80000"/>
                  </a:schemeClr>
                </a:solidFill>
              </a:rPr>
              <a:t>.  Appointments will be given for staff to arrange to pick up permits from the car park office, though there will be a restriction on the number of permits processed each day to eliminate queuing.</a:t>
            </a:r>
            <a:endParaRPr lang="en-GB" sz="1400" dirty="0">
              <a:solidFill>
                <a:schemeClr val="accent1">
                  <a:lumMod val="20000"/>
                  <a:lumOff val="80000"/>
                </a:schemeClr>
              </a:solidFill>
            </a:endParaRPr>
          </a:p>
          <a:p>
            <a:pPr marL="0" lvl="0" indent="0" algn="just">
              <a:buNone/>
            </a:pPr>
            <a:endParaRPr lang="en-GB" sz="1400" dirty="0"/>
          </a:p>
        </p:txBody>
      </p:sp>
    </p:spTree>
    <p:extLst>
      <p:ext uri="{BB962C8B-B14F-4D97-AF65-F5344CB8AC3E}">
        <p14:creationId xmlns:p14="http://schemas.microsoft.com/office/powerpoint/2010/main" val="34626668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00192" y="188640"/>
            <a:ext cx="2594772" cy="1143000"/>
          </a:xfrm>
        </p:spPr>
        <p:txBody>
          <a:bodyPr/>
          <a:lstStyle/>
          <a:p>
            <a:pPr algn="r"/>
            <a:r>
              <a:rPr lang="en-GB" sz="3000" dirty="0" smtClean="0"/>
              <a:t>Ventilation</a:t>
            </a:r>
            <a:endParaRPr lang="en-GB" sz="3000" dirty="0"/>
          </a:p>
        </p:txBody>
      </p:sp>
      <p:sp>
        <p:nvSpPr>
          <p:cNvPr id="3" name="Content Placeholder 2"/>
          <p:cNvSpPr>
            <a:spLocks noGrp="1"/>
          </p:cNvSpPr>
          <p:nvPr>
            <p:ph idx="1"/>
          </p:nvPr>
        </p:nvSpPr>
        <p:spPr>
          <a:xfrm>
            <a:off x="611560" y="1331640"/>
            <a:ext cx="8229600" cy="4680520"/>
          </a:xfrm>
          <a:noFill/>
          <a:ln>
            <a:noFill/>
          </a:ln>
        </p:spPr>
        <p:txBody>
          <a:bodyPr/>
          <a:lstStyle/>
          <a:p>
            <a:pPr marL="0" lvl="0" indent="0" algn="just">
              <a:buNone/>
            </a:pPr>
            <a:r>
              <a:rPr lang="en-GB" sz="2000" dirty="0" smtClean="0"/>
              <a:t> </a:t>
            </a:r>
            <a:endParaRPr lang="en-GB" sz="2000" dirty="0"/>
          </a:p>
          <a:p>
            <a:pPr lvl="0"/>
            <a:endParaRPr lang="en-GB" sz="2000" dirty="0"/>
          </a:p>
        </p:txBody>
      </p:sp>
      <p:sp>
        <p:nvSpPr>
          <p:cNvPr id="4" name="Rectangle 3"/>
          <p:cNvSpPr/>
          <p:nvPr/>
        </p:nvSpPr>
        <p:spPr>
          <a:xfrm>
            <a:off x="611560" y="1340768"/>
            <a:ext cx="8352928" cy="5146024"/>
          </a:xfrm>
          <a:prstGeom prst="rect">
            <a:avLst/>
          </a:prstGeom>
        </p:spPr>
        <p:txBody>
          <a:bodyPr wrap="square">
            <a:spAutoFit/>
          </a:bodyPr>
          <a:lstStyle/>
          <a:p>
            <a:pPr marL="285750" indent="-285750" algn="just">
              <a:lnSpc>
                <a:spcPct val="107000"/>
              </a:lnSpc>
              <a:spcAft>
                <a:spcPts val="800"/>
              </a:spcAft>
              <a:buFont typeface="Arial" panose="020B0604020202020204" pitchFamily="34" charset="0"/>
              <a:buChar char="•"/>
            </a:pPr>
            <a:r>
              <a:rPr lang="en-GB"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We are following HSE </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advice and legislation </a:t>
            </a:r>
            <a:r>
              <a:rPr lang="en-GB"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to </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ensure ventilation and air-conditioning plant operational adjustments are in line with HSE guidance</a:t>
            </a:r>
            <a:r>
              <a:rPr lang="en-GB"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Adjustments made include</a:t>
            </a:r>
            <a:r>
              <a:rPr lang="en-GB"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a:t>
            </a:r>
            <a:endPar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628650" lvl="1" indent="-171450" algn="just">
              <a:lnSpc>
                <a:spcPct val="107000"/>
              </a:lnSpc>
              <a:spcAft>
                <a:spcPts val="800"/>
              </a:spcAft>
              <a:buFont typeface="Arial" panose="020B0604020202020204" pitchFamily="34" charset="0"/>
              <a:buChar char="•"/>
            </a:pPr>
            <a:r>
              <a:rPr lang="en-GB" sz="12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Central </a:t>
            </a:r>
            <a:r>
              <a:rPr lang="en-GB" sz="12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ventilation </a:t>
            </a:r>
            <a:r>
              <a:rPr lang="en-GB" sz="12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Plant: </a:t>
            </a:r>
            <a:r>
              <a:rPr lang="en-GB" sz="1200"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This </a:t>
            </a:r>
            <a:r>
              <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involves adjusting ventilation recirculation </a:t>
            </a:r>
            <a:r>
              <a:rPr lang="en-GB" sz="1200"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systems, </a:t>
            </a:r>
            <a:r>
              <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to operate on </a:t>
            </a:r>
            <a:r>
              <a:rPr lang="en-GB" sz="1200"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fresh </a:t>
            </a:r>
            <a:r>
              <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air only i.e. circulation of air has been turned off</a:t>
            </a:r>
            <a:r>
              <a:rPr lang="en-GB" sz="1200"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 Fresh </a:t>
            </a:r>
            <a:r>
              <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air plant </a:t>
            </a:r>
            <a:r>
              <a:rPr lang="en-GB" sz="1200"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has been adjusted to </a:t>
            </a:r>
            <a:r>
              <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increase to the operating periods (e.g. plant starting earlier and shutting off later</a:t>
            </a:r>
            <a:r>
              <a:rPr lang="en-GB" sz="1200"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 Where ventilation </a:t>
            </a:r>
            <a:r>
              <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rates based on occupancy levels, these are adjusted so higher ventilation levels remain continuously.</a:t>
            </a:r>
          </a:p>
          <a:p>
            <a:pPr marL="628650" lvl="1" indent="-171450" algn="just">
              <a:lnSpc>
                <a:spcPct val="107000"/>
              </a:lnSpc>
              <a:spcAft>
                <a:spcPts val="800"/>
              </a:spcAft>
              <a:buFont typeface="Arial" panose="020B0604020202020204" pitchFamily="34" charset="0"/>
              <a:buChar char="•"/>
            </a:pPr>
            <a:r>
              <a:rPr lang="en-GB" sz="12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Local </a:t>
            </a:r>
            <a:r>
              <a:rPr lang="en-GB" sz="1200" b="1"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Air-conditioning: </a:t>
            </a:r>
            <a:r>
              <a:rPr lang="en-GB" sz="1200"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Based </a:t>
            </a:r>
            <a:r>
              <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on the HSE guidance  “The risk of air conditioning spreading coronavirus (COVID-19) in the workplace is extremely low as long as there is an adequate supply of fresh air and ventilation,” local air conditioning systems (heat pumps and fan coils units) have </a:t>
            </a:r>
            <a:r>
              <a:rPr lang="en-GB" sz="1200"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remained </a:t>
            </a:r>
            <a:r>
              <a:rPr lang="en-GB" sz="1200" dirty="0">
                <a:solidFill>
                  <a:schemeClr val="bg1"/>
                </a:solidFill>
                <a:latin typeface="Calibri" panose="020F0502020204030204" pitchFamily="34" charset="0"/>
                <a:ea typeface="Calibri" panose="020F0502020204030204" pitchFamily="34" charset="0"/>
                <a:cs typeface="Times New Roman" panose="02020603050405020304" pitchFamily="18" charset="0"/>
              </a:rPr>
              <a:t>unchanged.</a:t>
            </a:r>
          </a:p>
          <a:p>
            <a:pPr marL="285750" indent="-285750" algn="just">
              <a:lnSpc>
                <a:spcPct val="107000"/>
              </a:lnSpc>
              <a:spcAft>
                <a:spcPts val="800"/>
              </a:spcAft>
              <a:buFont typeface="Arial" panose="020B0604020202020204" pitchFamily="34" charset="0"/>
              <a:buChar char="•"/>
            </a:pPr>
            <a:r>
              <a:rPr lang="en-GB"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Estates &amp; Facilities (E&amp;F) </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are working with Faculties, School Safety Managers and Safety Services to ensure actions undertaken are understood, and to communicate any local measures required by occupants, once campus is re-opened i.e. opening windows where </a:t>
            </a:r>
            <a:r>
              <a:rPr lang="en-GB"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appropriate </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to increase ventilation etc. </a:t>
            </a:r>
            <a:r>
              <a:rPr lang="en-GB"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 Where </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required, Faculty and School Safety Managers will </a:t>
            </a:r>
            <a:r>
              <a:rPr lang="en-GB"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need to review </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local risks outside the control of the E&amp;F, alongside the Government’s coronavirus guidelines. </a:t>
            </a:r>
          </a:p>
          <a:p>
            <a:pPr marL="285750" indent="-285750" algn="just">
              <a:lnSpc>
                <a:spcPct val="107000"/>
              </a:lnSpc>
              <a:spcAft>
                <a:spcPts val="800"/>
              </a:spcAft>
              <a:buFont typeface="Arial" panose="020B0604020202020204" pitchFamily="34" charset="0"/>
              <a:buChar char="•"/>
            </a:pPr>
            <a:r>
              <a:rPr lang="en-GB" dirty="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E&amp;F </a:t>
            </a:r>
            <a:r>
              <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rPr>
              <a:t>will continue to review and take appropriate actions, as and when new guidance is issued by the HSE.</a:t>
            </a:r>
            <a:endParaRPr lang="en-GB"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063074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TotalTime>
  <Words>2469</Words>
  <Application>Microsoft Office PowerPoint</Application>
  <PresentationFormat>On-screen Show (4:3)</PresentationFormat>
  <Paragraphs>162</Paragraphs>
  <Slides>19</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4" baseType="lpstr">
      <vt:lpstr>Arial</vt:lpstr>
      <vt:lpstr>Calibri</vt:lpstr>
      <vt:lpstr>Times New Roman</vt:lpstr>
      <vt:lpstr>Office Theme</vt:lpstr>
      <vt:lpstr>Document</vt:lpstr>
      <vt:lpstr>PowerPoint Presentation</vt:lpstr>
      <vt:lpstr>Key points</vt:lpstr>
      <vt:lpstr>Covid-secure buildings</vt:lpstr>
      <vt:lpstr>Working arrangements</vt:lpstr>
      <vt:lpstr>Individual circumstances</vt:lpstr>
      <vt:lpstr>Arrangements for opening buildings</vt:lpstr>
      <vt:lpstr>Meetings and visitors</vt:lpstr>
      <vt:lpstr>Car parking</vt:lpstr>
      <vt:lpstr>Ventilation</vt:lpstr>
      <vt:lpstr>Cleaning protocol</vt:lpstr>
      <vt:lpstr>Access to IT equipment</vt:lpstr>
      <vt:lpstr>PS staff</vt:lpstr>
      <vt:lpstr>PGR Students in Offices</vt:lpstr>
      <vt:lpstr>Reopening of our buildings </vt:lpstr>
      <vt:lpstr>Process for reopening building</vt:lpstr>
      <vt:lpstr>Faculty building leads</vt:lpstr>
      <vt:lpstr>Comms plans</vt:lpstr>
      <vt:lpstr>Key actions for building leads</vt:lpstr>
      <vt:lpstr>Questions? </vt:lpstr>
    </vt:vector>
  </TitlesOfParts>
  <Company>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MZYSSPB2</dc:creator>
  <cp:lastModifiedBy>Karen O'rourke</cp:lastModifiedBy>
  <cp:revision>39</cp:revision>
  <dcterms:created xsi:type="dcterms:W3CDTF">2012-06-12T15:56:20Z</dcterms:created>
  <dcterms:modified xsi:type="dcterms:W3CDTF">2020-09-09T08:32:50Z</dcterms:modified>
</cp:coreProperties>
</file>