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19"/>
  </p:notesMasterIdLst>
  <p:sldIdLst>
    <p:sldId id="256" r:id="rId6"/>
    <p:sldId id="257" r:id="rId7"/>
    <p:sldId id="269" r:id="rId8"/>
    <p:sldId id="270" r:id="rId9"/>
    <p:sldId id="271" r:id="rId10"/>
    <p:sldId id="280" r:id="rId11"/>
    <p:sldId id="273" r:id="rId12"/>
    <p:sldId id="274" r:id="rId13"/>
    <p:sldId id="275" r:id="rId14"/>
    <p:sldId id="276" r:id="rId15"/>
    <p:sldId id="277" r:id="rId16"/>
    <p:sldId id="278" r:id="rId17"/>
    <p:sldId id="279" r:id="rId18"/>
  </p:sldIdLst>
  <p:sldSz cx="9144000" cy="6858000" type="screen4x3"/>
  <p:notesSz cx="6797675"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orient="horz" pos="4065">
          <p15:clr>
            <a:srgbClr val="A4A3A4"/>
          </p15:clr>
        </p15:guide>
        <p15:guide id="3" orient="horz" pos="255">
          <p15:clr>
            <a:srgbClr val="A4A3A4"/>
          </p15:clr>
        </p15:guide>
        <p15:guide id="4" orient="horz" pos="1162">
          <p15:clr>
            <a:srgbClr val="A4A3A4"/>
          </p15:clr>
        </p15:guide>
        <p15:guide id="5" pos="2880">
          <p15:clr>
            <a:srgbClr val="A4A3A4"/>
          </p15:clr>
        </p15:guide>
        <p15:guide id="6" pos="249">
          <p15:clr>
            <a:srgbClr val="A4A3A4"/>
          </p15:clr>
        </p15:guide>
        <p15:guide id="7" pos="551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1" roundtripDataSignature="AMtx7mjErL3d2AF/CVMHdLrSSfPOo+uLH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65" d="100"/>
          <a:sy n="65" d="100"/>
        </p:scale>
        <p:origin x="1320" y="40"/>
      </p:cViewPr>
      <p:guideLst>
        <p:guide orient="horz" pos="2160"/>
        <p:guide orient="horz" pos="4065"/>
        <p:guide orient="horz" pos="255"/>
        <p:guide orient="horz" pos="1162"/>
        <p:guide pos="2880"/>
        <p:guide pos="249"/>
        <p:guide pos="5511"/>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notesMaster" Target="notesMasters/notesMaster1.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41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641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907"/>
            <a:ext cx="5438140" cy="44677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0091"/>
            <a:ext cx="2945659" cy="49641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0091"/>
            <a:ext cx="2945659" cy="49641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09298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1XDQ-jdAqOk"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docs.google.com/document/d/1IUgtsDGwp3AkMNNaqJ4iiYk9QEKapB_mo2MMa0WVLe0/edit?usp=sharing" TargetMode="External"/><Relationship Id="rId4" Type="http://schemas.openxmlformats.org/officeDocument/2006/relationships/hyperlink" Target="https://www.youtube.com/watch?v=Hs2nIBlr-w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5b6d2253e8_2_0: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5b6d2253e8_2_0: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GB" sz="1200" b="1">
                <a:latin typeface="Calibri"/>
                <a:ea typeface="Calibri"/>
                <a:cs typeface="Calibri"/>
                <a:sym typeface="Calibri"/>
              </a:rPr>
              <a:t>Slide 1 - Get started with the Library:</a:t>
            </a:r>
            <a:endParaRPr sz="1100">
              <a:latin typeface="Calibri"/>
              <a:ea typeface="Calibri"/>
              <a:cs typeface="Calibri"/>
              <a:sym typeface="Calibri"/>
            </a:endParaRPr>
          </a:p>
          <a:p>
            <a:pPr marL="0" lvl="0" indent="0" algn="l" rtl="0">
              <a:lnSpc>
                <a:spcPct val="150000"/>
              </a:lnSpc>
              <a:spcBef>
                <a:spcPts val="1000"/>
              </a:spcBef>
              <a:spcAft>
                <a:spcPts val="0"/>
              </a:spcAft>
              <a:buSzPts val="1400"/>
              <a:buNone/>
            </a:pPr>
            <a:r>
              <a:rPr lang="en-GB" sz="1200">
                <a:latin typeface="Calibri"/>
                <a:ea typeface="Calibri"/>
                <a:cs typeface="Calibri"/>
                <a:sym typeface="Calibri"/>
              </a:rPr>
              <a:t>Hello everyone, </a:t>
            </a:r>
            <a:endParaRPr sz="1100">
              <a:latin typeface="Calibri"/>
              <a:ea typeface="Calibri"/>
              <a:cs typeface="Calibri"/>
              <a:sym typeface="Calibri"/>
            </a:endParaRPr>
          </a:p>
          <a:p>
            <a:pPr marL="0" lvl="0" indent="0" algn="l" rtl="0">
              <a:lnSpc>
                <a:spcPct val="150000"/>
              </a:lnSpc>
              <a:spcBef>
                <a:spcPts val="1000"/>
              </a:spcBef>
              <a:spcAft>
                <a:spcPts val="0"/>
              </a:spcAft>
              <a:buSzPts val="1400"/>
              <a:buNone/>
            </a:pPr>
            <a:r>
              <a:rPr lang="en-GB" sz="1200">
                <a:latin typeface="Calibri"/>
                <a:ea typeface="Calibri"/>
                <a:cs typeface="Calibri"/>
                <a:sym typeface="Calibri"/>
              </a:rPr>
              <a:t>On behalf of the Library welcome to the University of Manchester!</a:t>
            </a:r>
            <a:endParaRPr sz="1100">
              <a:latin typeface="Calibri"/>
              <a:ea typeface="Calibri"/>
              <a:cs typeface="Calibri"/>
              <a:sym typeface="Calibri"/>
            </a:endParaRPr>
          </a:p>
          <a:p>
            <a:pPr marL="0" lvl="0" indent="0" algn="l" rtl="0">
              <a:lnSpc>
                <a:spcPct val="150000"/>
              </a:lnSpc>
              <a:spcBef>
                <a:spcPts val="1000"/>
              </a:spcBef>
              <a:spcAft>
                <a:spcPts val="0"/>
              </a:spcAft>
              <a:buSzPts val="1400"/>
              <a:buNone/>
            </a:pPr>
            <a:r>
              <a:rPr lang="en-GB" sz="1200">
                <a:latin typeface="Calibri"/>
                <a:ea typeface="Calibri"/>
                <a:cs typeface="Calibri"/>
                <a:sym typeface="Calibri"/>
              </a:rPr>
              <a:t>My name is [insert name] from the [insert affiliation] team and I am here to talk to you about how the Library will help you get started and support you as a student.</a:t>
            </a:r>
            <a:endParaRPr sz="1100">
              <a:latin typeface="Calibri"/>
              <a:ea typeface="Calibri"/>
              <a:cs typeface="Calibri"/>
              <a:sym typeface="Calibri"/>
            </a:endParaRPr>
          </a:p>
        </p:txBody>
      </p:sp>
      <p:sp>
        <p:nvSpPr>
          <p:cNvPr id="162" name="Google Shape;162;g5b6d2253e8_2_0: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5b6d2253e8_2_111: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5b6d2253e8_2_111: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GB" b="1"/>
              <a:t>Slide 21 – Where can I get support with my work?</a:t>
            </a:r>
            <a:endParaRPr b="1"/>
          </a:p>
          <a:p>
            <a:pPr marL="0" lvl="0" indent="0" algn="l" rtl="0">
              <a:lnSpc>
                <a:spcPct val="115000"/>
              </a:lnSpc>
              <a:spcBef>
                <a:spcPts val="1000"/>
              </a:spcBef>
              <a:spcAft>
                <a:spcPts val="0"/>
              </a:spcAft>
              <a:buClr>
                <a:schemeClr val="dk1"/>
              </a:buClr>
              <a:buSzPts val="1100"/>
              <a:buFont typeface="Arial"/>
              <a:buNone/>
            </a:pPr>
            <a:r>
              <a:rPr lang="en-GB"/>
              <a:t>As I mentioned earlier, one answer to this question is – the Library!</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GB"/>
              <a:t>These include My Learning Essentials and My Research Essentials.</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None/>
            </a:pPr>
            <a:r>
              <a:rPr lang="en-GB"/>
              <a:t>These services can be found on the Library website or by asking any member of Library staff.</a:t>
            </a:r>
            <a:endParaRPr b="1"/>
          </a:p>
        </p:txBody>
      </p:sp>
      <p:sp>
        <p:nvSpPr>
          <p:cNvPr id="319" name="Google Shape;319;g5b6d2253e8_2_111: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5b6d2253e8_2_11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5b6d2253e8_2_118: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GB" b="1" dirty="0"/>
              <a:t>Slide 22 – My Learning Essentials</a:t>
            </a:r>
            <a:endParaRPr b="1" dirty="0"/>
          </a:p>
          <a:p>
            <a:pPr marL="0" lvl="0" indent="0" algn="l" rtl="0">
              <a:lnSpc>
                <a:spcPct val="115000"/>
              </a:lnSpc>
              <a:spcBef>
                <a:spcPts val="1200"/>
              </a:spcBef>
              <a:spcAft>
                <a:spcPts val="0"/>
              </a:spcAft>
              <a:buClr>
                <a:schemeClr val="dk1"/>
              </a:buClr>
              <a:buSzPts val="1100"/>
              <a:buFont typeface="Arial"/>
              <a:buNone/>
            </a:pPr>
            <a:r>
              <a:rPr lang="en-GB" dirty="0"/>
              <a:t>You can find lots of support through the Library, whatever your assignment.</a:t>
            </a:r>
            <a:endParaRPr dirty="0"/>
          </a:p>
          <a:p>
            <a:pPr marL="0" lvl="0" indent="0" algn="l" rtl="0">
              <a:lnSpc>
                <a:spcPct val="115000"/>
              </a:lnSpc>
              <a:spcBef>
                <a:spcPts val="1200"/>
              </a:spcBef>
              <a:spcAft>
                <a:spcPts val="0"/>
              </a:spcAft>
              <a:buClr>
                <a:schemeClr val="dk1"/>
              </a:buClr>
              <a:buSzPts val="1100"/>
              <a:buFont typeface="Arial"/>
              <a:buNone/>
            </a:pPr>
            <a:r>
              <a:rPr lang="en-GB" dirty="0"/>
              <a:t>My Learning Essentials is the Library’s award winning academic skills support programme.</a:t>
            </a:r>
            <a:endParaRPr dirty="0"/>
          </a:p>
          <a:p>
            <a:pPr marL="0" lvl="0" indent="0" algn="l" rtl="0">
              <a:lnSpc>
                <a:spcPct val="115000"/>
              </a:lnSpc>
              <a:spcBef>
                <a:spcPts val="1200"/>
              </a:spcBef>
              <a:spcAft>
                <a:spcPts val="0"/>
              </a:spcAft>
              <a:buClr>
                <a:schemeClr val="dk1"/>
              </a:buClr>
              <a:buSzPts val="1100"/>
              <a:buFont typeface="Arial"/>
              <a:buNone/>
            </a:pPr>
            <a:r>
              <a:rPr lang="en-GB" dirty="0"/>
              <a:t>It focuses on those skills you need to succeed in university, but that are not always explicitly taught in your programme. This includes conducting literature reviews, critical analysis, academic writing, advanced library searching, managing stress and many others.</a:t>
            </a:r>
            <a:endParaRPr dirty="0"/>
          </a:p>
          <a:p>
            <a:pPr marL="0" lvl="0" indent="0" algn="l" rtl="0">
              <a:lnSpc>
                <a:spcPct val="115000"/>
              </a:lnSpc>
              <a:spcBef>
                <a:spcPts val="1200"/>
              </a:spcBef>
              <a:spcAft>
                <a:spcPts val="0"/>
              </a:spcAft>
              <a:buClr>
                <a:schemeClr val="dk1"/>
              </a:buClr>
              <a:buSzPts val="1100"/>
              <a:buFont typeface="Arial"/>
              <a:buNone/>
            </a:pPr>
            <a:r>
              <a:rPr lang="en-GB" dirty="0"/>
              <a:t>We can also help you with referencing and finding the information you need for your assignments.</a:t>
            </a:r>
            <a:endParaRPr dirty="0"/>
          </a:p>
          <a:p>
            <a:pPr marL="0" lvl="0" indent="0" algn="l" rtl="0">
              <a:lnSpc>
                <a:spcPct val="115000"/>
              </a:lnSpc>
              <a:spcBef>
                <a:spcPts val="1200"/>
              </a:spcBef>
              <a:spcAft>
                <a:spcPts val="0"/>
              </a:spcAft>
              <a:buClr>
                <a:schemeClr val="dk1"/>
              </a:buClr>
              <a:buSzPts val="1100"/>
              <a:buFont typeface="Arial"/>
              <a:buNone/>
            </a:pPr>
            <a:r>
              <a:rPr lang="en-GB" dirty="0"/>
              <a:t>All of these services are free and you can use them as much as you want or need throughout your time at the University. You can access them online or in person. You can choose the skills you want to develop as well as where and how you want to develop them.</a:t>
            </a:r>
            <a:endParaRPr b="1" dirty="0"/>
          </a:p>
        </p:txBody>
      </p:sp>
      <p:sp>
        <p:nvSpPr>
          <p:cNvPr id="327" name="Google Shape;327;g5b6d2253e8_2_118: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5b6d2253e8_2_23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5b6d2253e8_2_231: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1100"/>
              <a:buFont typeface="Arial"/>
              <a:buNone/>
            </a:pPr>
            <a:r>
              <a:rPr lang="en-GB" b="1" dirty="0"/>
              <a:t>Slide 23 – My Research Essentials</a:t>
            </a:r>
            <a:endParaRPr b="1" dirty="0"/>
          </a:p>
          <a:p>
            <a:pPr marL="0" lvl="0" indent="0" algn="l" rtl="0">
              <a:lnSpc>
                <a:spcPct val="115000"/>
              </a:lnSpc>
              <a:spcBef>
                <a:spcPts val="1000"/>
              </a:spcBef>
              <a:spcAft>
                <a:spcPts val="0"/>
              </a:spcAft>
              <a:buClr>
                <a:schemeClr val="dk1"/>
              </a:buClr>
              <a:buSzPts val="1100"/>
              <a:buFont typeface="Arial"/>
              <a:buNone/>
            </a:pPr>
            <a:r>
              <a:rPr lang="en-GB" dirty="0"/>
              <a:t>My Research Essentials is primarily aimed at Postgraduate Research Students and Research Staff; however, a lot of the support offered here will also be beneficial to PGTs.</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GB" dirty="0"/>
              <a:t>My Research Essentials includes support on wellbeing and resilience for researchers, resources to use during the research process, dissemination of research and raising your research profile.</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GB" dirty="0"/>
              <a:t>Alongside our workshops and online resources, we also host different events through My Research Essentials, such as Shut Up and Write sessions – which you may find particularly useful when writing up assignments or your dissertation.</a:t>
            </a:r>
            <a:endParaRPr b="1" dirty="0">
              <a:solidFill>
                <a:srgbClr val="000000"/>
              </a:solidFill>
            </a:endParaRPr>
          </a:p>
        </p:txBody>
      </p:sp>
      <p:sp>
        <p:nvSpPr>
          <p:cNvPr id="338" name="Google Shape;338;g5b6d2253e8_2_231: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5c7845295e_1_81: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5c7845295e_1_81: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b="1"/>
              <a:t>Slide 24 - Get started webpages:</a:t>
            </a:r>
            <a:endParaRPr b="1"/>
          </a:p>
          <a:p>
            <a:pPr marL="0" lvl="0" indent="0" algn="l" rtl="0">
              <a:lnSpc>
                <a:spcPct val="115000"/>
              </a:lnSpc>
              <a:spcBef>
                <a:spcPts val="1200"/>
              </a:spcBef>
              <a:spcAft>
                <a:spcPts val="0"/>
              </a:spcAft>
              <a:buClr>
                <a:schemeClr val="dk1"/>
              </a:buClr>
              <a:buSzPts val="1100"/>
              <a:buFont typeface="Arial"/>
              <a:buNone/>
            </a:pPr>
            <a:r>
              <a:rPr lang="en-GB"/>
              <a:t>This presentation is part of the Library’s Get started campaign. You can visit the Get started web pages at any time. During the first four weeks of term Get started will be linked directly from the Library homepage to help you find detailed guides to some of the things I have discussed today. </a:t>
            </a:r>
            <a:endParaRPr/>
          </a:p>
          <a:p>
            <a:pPr marL="0" lvl="0" indent="0" algn="l" rtl="0">
              <a:lnSpc>
                <a:spcPct val="115000"/>
              </a:lnSpc>
              <a:spcBef>
                <a:spcPts val="1200"/>
              </a:spcBef>
              <a:spcAft>
                <a:spcPts val="0"/>
              </a:spcAft>
              <a:buClr>
                <a:schemeClr val="dk1"/>
              </a:buClr>
              <a:buSzPts val="1100"/>
              <a:buFont typeface="Arial"/>
              <a:buNone/>
            </a:pPr>
            <a:r>
              <a:rPr lang="en-GB"/>
              <a:t> </a:t>
            </a:r>
            <a:r>
              <a:rPr lang="en-GB" b="1"/>
              <a:t>Thanks for listening and enjoy your time at the University!</a:t>
            </a:r>
            <a:endParaRPr b="1">
              <a:solidFill>
                <a:srgbClr val="000000"/>
              </a:solidFill>
            </a:endParaRPr>
          </a:p>
        </p:txBody>
      </p:sp>
      <p:sp>
        <p:nvSpPr>
          <p:cNvPr id="349" name="Google Shape;349;g5c7845295e_1_81: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bc80df65e_0_0: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g5bc80df65e_0_0: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1">
                <a:solidFill>
                  <a:srgbClr val="000000"/>
                </a:solidFill>
                <a:latin typeface="Calibri"/>
                <a:ea typeface="Calibri"/>
                <a:cs typeface="Calibri"/>
                <a:sym typeface="Calibri"/>
              </a:rPr>
              <a:t>If video does not play automatically use copy this link into your browser:</a:t>
            </a:r>
            <a:r>
              <a:rPr lang="en-GB" b="1" u="sng">
                <a:solidFill>
                  <a:schemeClr val="hlink"/>
                </a:solidFill>
                <a:hlinkClick r:id="rId3"/>
              </a:rPr>
              <a:t>https://youtu.be/1XDQ-jdAqOk</a:t>
            </a:r>
            <a:r>
              <a:rPr lang="en-GB" b="1">
                <a:solidFill>
                  <a:srgbClr val="000000"/>
                </a:solidFill>
              </a:rPr>
              <a:t> </a:t>
            </a:r>
            <a:endParaRPr/>
          </a:p>
          <a:p>
            <a:pPr marL="0" lvl="0" indent="0" algn="l" rtl="0">
              <a:lnSpc>
                <a:spcPct val="100000"/>
              </a:lnSpc>
              <a:spcBef>
                <a:spcPts val="0"/>
              </a:spcBef>
              <a:spcAft>
                <a:spcPts val="0"/>
              </a:spcAft>
              <a:buSzPts val="1400"/>
              <a:buNone/>
            </a:pPr>
            <a:endParaRPr sz="1200" b="0" i="0" u="none" strike="noStrike" cap="none">
              <a:solidFill>
                <a:srgbClr val="000000"/>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​Occasionally, PowerPoint may present the error, "SECURITY WARNING References to external media objects have been blocked" or will not play a video. These instructions will help you to play videos without blocking them.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1. Click on the "File" tab in the upper left corner of PowerPoint.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2. Select "Options" from the menu that opens to the left.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3. In the new window that opens, choose "Trust Center" from the left menu and select the "Trust Center Settings" button.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4. Choose the "Protected View" item from the left menu and uncheck all three boxes. Click the "OK" button.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5. Close PowerPoint and all boxes, then reopen the desired PowerPoint document. </a:t>
            </a:r>
            <a:endParaRPr/>
          </a:p>
          <a:p>
            <a:pPr marL="0" lvl="0" indent="0" algn="l" rtl="0">
              <a:lnSpc>
                <a:spcPct val="100000"/>
              </a:lnSpc>
              <a:spcBef>
                <a:spcPts val="0"/>
              </a:spcBef>
              <a:spcAft>
                <a:spcPts val="0"/>
              </a:spcAft>
              <a:buSzPts val="1400"/>
              <a:buNone/>
            </a:pPr>
            <a:r>
              <a:rPr lang="en-GB" sz="1200" b="0" i="0" u="none" strike="noStrike" cap="none">
                <a:solidFill>
                  <a:srgbClr val="000000"/>
                </a:solidFill>
                <a:latin typeface="Calibri"/>
                <a:ea typeface="Calibri"/>
                <a:cs typeface="Calibri"/>
                <a:sym typeface="Calibri"/>
              </a:rPr>
              <a:t>6. Repeat steps two and three from part one of these instructions. </a:t>
            </a:r>
            <a:endParaRPr/>
          </a:p>
          <a:p>
            <a:pPr marL="0" lvl="0" indent="0" algn="l" rtl="0">
              <a:lnSpc>
                <a:spcPct val="100000"/>
              </a:lnSpc>
              <a:spcBef>
                <a:spcPts val="0"/>
              </a:spcBef>
              <a:spcAft>
                <a:spcPts val="0"/>
              </a:spcAft>
              <a:buSzPts val="1400"/>
              <a:buNone/>
            </a:pPr>
            <a:endParaRPr sz="1200" b="1">
              <a:solidFill>
                <a:srgbClr val="000000"/>
              </a:solidFill>
              <a:latin typeface="Calibri"/>
              <a:ea typeface="Calibri"/>
              <a:cs typeface="Calibri"/>
              <a:sym typeface="Calibri"/>
            </a:endParaRPr>
          </a:p>
          <a:p>
            <a:pPr marL="0" lvl="0" indent="0" algn="l" rtl="0">
              <a:spcBef>
                <a:spcPts val="0"/>
              </a:spcBef>
              <a:spcAft>
                <a:spcPts val="0"/>
              </a:spcAft>
              <a:buNone/>
            </a:pPr>
            <a:r>
              <a:rPr lang="en-GB" b="1"/>
              <a:t>Slide 2 - Find a favourite place to study:</a:t>
            </a:r>
            <a:endParaRPr b="1"/>
          </a:p>
          <a:p>
            <a:pPr marL="0" lvl="0" indent="0" algn="l" rtl="0">
              <a:spcBef>
                <a:spcPts val="0"/>
              </a:spcBef>
              <a:spcAft>
                <a:spcPts val="0"/>
              </a:spcAft>
              <a:buNone/>
            </a:pPr>
            <a:endParaRPr/>
          </a:p>
          <a:p>
            <a:pPr marL="0" lvl="0" indent="0" algn="l" rtl="0">
              <a:spcBef>
                <a:spcPts val="0"/>
              </a:spcBef>
              <a:spcAft>
                <a:spcPts val="0"/>
              </a:spcAft>
              <a:buNone/>
            </a:pPr>
            <a:r>
              <a:rPr lang="en-GB"/>
              <a:t>The University of Manchester Library is the third biggest academic research library in the UK (first and second place go to the British Library and Oxford University Library).</a:t>
            </a:r>
            <a:endParaRPr/>
          </a:p>
          <a:p>
            <a:pPr marL="0" lvl="0" indent="0" algn="l" rtl="0">
              <a:spcBef>
                <a:spcPts val="0"/>
              </a:spcBef>
              <a:spcAft>
                <a:spcPts val="0"/>
              </a:spcAft>
              <a:buNone/>
            </a:pPr>
            <a:endParaRPr/>
          </a:p>
          <a:p>
            <a:pPr marL="0" lvl="0" indent="0" algn="l" rtl="0">
              <a:spcBef>
                <a:spcPts val="0"/>
              </a:spcBef>
              <a:spcAft>
                <a:spcPts val="0"/>
              </a:spcAft>
              <a:buNone/>
            </a:pPr>
            <a:r>
              <a:rPr lang="en-GB"/>
              <a:t>We have eleven different Library sites here at Manchester, all of which offer a mixture of individual study spaces and flexible group study areas to support you with the full range of your study activity.</a:t>
            </a:r>
            <a:endParaRPr/>
          </a:p>
          <a:p>
            <a:pPr marL="0" lvl="0" indent="0" algn="l" rtl="0">
              <a:spcBef>
                <a:spcPts val="0"/>
              </a:spcBef>
              <a:spcAft>
                <a:spcPts val="0"/>
              </a:spcAft>
              <a:buNone/>
            </a:pPr>
            <a:endParaRPr/>
          </a:p>
          <a:p>
            <a:pPr marL="0" lvl="0" indent="0" algn="l" rtl="0">
              <a:spcBef>
                <a:spcPts val="0"/>
              </a:spcBef>
              <a:spcAft>
                <a:spcPts val="0"/>
              </a:spcAft>
              <a:buNone/>
            </a:pPr>
            <a:r>
              <a:rPr lang="en-GB"/>
              <a:t>Each of these Library sites offers a unique study experience and as you settle in you will decide on your favourites! Whether you want to study in complete quiet, engage in group study, adapt flexible study spaces to suit your needs or study in a beautiful historic setting – there is something for everyone! The following video gives you a taste of the different options which are available to you:</a:t>
            </a:r>
            <a:endParaRPr/>
          </a:p>
          <a:p>
            <a:pPr marL="0" lvl="0" indent="0" algn="l" rtl="0">
              <a:lnSpc>
                <a:spcPct val="100000"/>
              </a:lnSpc>
              <a:spcBef>
                <a:spcPts val="0"/>
              </a:spcBef>
              <a:spcAft>
                <a:spcPts val="0"/>
              </a:spcAft>
              <a:buSzPts val="1400"/>
              <a:buNone/>
            </a:pPr>
            <a:r>
              <a:rPr lang="en-GB" sz="1200">
                <a:latin typeface="Calibri"/>
                <a:ea typeface="Calibri"/>
                <a:cs typeface="Calibri"/>
                <a:sym typeface="Calibri"/>
              </a:rPr>
              <a:t> </a:t>
            </a:r>
            <a:endParaRPr sz="120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en-GB" sz="1200">
                <a:solidFill>
                  <a:srgbClr val="000000"/>
                </a:solidFill>
                <a:latin typeface="Calibri"/>
                <a:ea typeface="Calibri"/>
                <a:cs typeface="Calibri"/>
                <a:sym typeface="Calibri"/>
              </a:rPr>
              <a:t>*Play study spaces video: </a:t>
            </a:r>
            <a:r>
              <a:rPr lang="en-GB" sz="1200" u="sng">
                <a:solidFill>
                  <a:srgbClr val="0000FF"/>
                </a:solidFill>
                <a:latin typeface="Calibri"/>
                <a:ea typeface="Calibri"/>
                <a:cs typeface="Calibri"/>
                <a:sym typeface="Calibri"/>
                <a:hlinkClick r:id="rId4"/>
              </a:rPr>
              <a:t>https://www.youtube.com/watch?v=Hs2nIBlr-wM</a:t>
            </a:r>
            <a:r>
              <a:rPr lang="en-GB" sz="1200">
                <a:latin typeface="Calibri"/>
                <a:ea typeface="Calibri"/>
                <a:cs typeface="Calibri"/>
                <a:sym typeface="Calibri"/>
              </a:rPr>
              <a:t> </a:t>
            </a:r>
            <a:r>
              <a:rPr lang="en-GB" sz="1200">
                <a:solidFill>
                  <a:srgbClr val="000000"/>
                </a:solidFill>
                <a:latin typeface="Calibri"/>
                <a:ea typeface="Calibri"/>
                <a:cs typeface="Calibri"/>
                <a:sym typeface="Calibri"/>
              </a:rPr>
              <a:t>to demonstrate the variety of study spaces available </a:t>
            </a:r>
            <a:endParaRPr sz="1200">
              <a:solidFill>
                <a:srgbClr val="000000"/>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solidFill>
                <a:srgbClr val="000000"/>
              </a:solidFill>
            </a:endParaRPr>
          </a:p>
          <a:p>
            <a:pPr marL="0" lvl="0" indent="0" algn="l" rtl="0">
              <a:lnSpc>
                <a:spcPct val="100000"/>
              </a:lnSpc>
              <a:spcBef>
                <a:spcPts val="0"/>
              </a:spcBef>
              <a:spcAft>
                <a:spcPts val="0"/>
              </a:spcAft>
              <a:buSzPts val="1400"/>
              <a:buNone/>
            </a:pPr>
            <a:r>
              <a:rPr lang="en-GB">
                <a:solidFill>
                  <a:srgbClr val="000000"/>
                </a:solidFill>
              </a:rPr>
              <a:t>Library sites and locations by subject: </a:t>
            </a:r>
            <a:r>
              <a:rPr lang="en-GB" u="sng">
                <a:solidFill>
                  <a:schemeClr val="hlink"/>
                </a:solidFill>
                <a:hlinkClick r:id="rId5"/>
              </a:rPr>
              <a:t>https://docs.google.com/document/d/1IUgtsDGwp3AkMNNaqJ4iiYk9QEKapB_mo2MMa0WVLe0/edit?usp=sharing</a:t>
            </a:r>
            <a:r>
              <a:rPr lang="en-GB">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GB">
                <a:solidFill>
                  <a:srgbClr val="000000"/>
                </a:solidFill>
              </a:rPr>
              <a:t>Select only relevant locations in presentation and mention where students can find their subject’s books in the Library.</a:t>
            </a:r>
            <a:endParaRPr>
              <a:solidFill>
                <a:srgbClr val="000000"/>
              </a:solidFill>
            </a:endParaRPr>
          </a:p>
          <a:p>
            <a:pPr marL="0" lvl="0" indent="0" algn="l" rtl="0">
              <a:lnSpc>
                <a:spcPct val="100000"/>
              </a:lnSpc>
              <a:spcBef>
                <a:spcPts val="0"/>
              </a:spcBef>
              <a:spcAft>
                <a:spcPts val="0"/>
              </a:spcAft>
              <a:buSzPts val="1400"/>
              <a:buNone/>
            </a:pPr>
            <a:endParaRPr sz="1200">
              <a:solidFill>
                <a:schemeClr val="dk1"/>
              </a:solidFill>
              <a:latin typeface="Calibri"/>
              <a:ea typeface="Calibri"/>
              <a:cs typeface="Calibri"/>
              <a:sym typeface="Calibri"/>
            </a:endParaRPr>
          </a:p>
        </p:txBody>
      </p:sp>
      <p:sp>
        <p:nvSpPr>
          <p:cNvPr id="168" name="Google Shape;168;g5bc80df65e_0_0: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solidFill>
                  <a:srgbClr val="000000"/>
                </a:solidFill>
              </a:rPr>
              <a:t>2</a:t>
            </a:fld>
            <a:endParaRP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5b6d2253e8_2_74: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5b6d2253e8_2_74: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b="1"/>
              <a:t>Slide 14 - How do I Get in? / Access the Library:</a:t>
            </a:r>
            <a:endParaRPr/>
          </a:p>
          <a:p>
            <a:pPr marL="0" lvl="0" indent="0" algn="l" rtl="0">
              <a:lnSpc>
                <a:spcPct val="115000"/>
              </a:lnSpc>
              <a:spcBef>
                <a:spcPts val="1000"/>
              </a:spcBef>
              <a:spcAft>
                <a:spcPts val="0"/>
              </a:spcAft>
              <a:buNone/>
            </a:pPr>
            <a:r>
              <a:rPr lang="en-GB"/>
              <a:t>To access a library, simply swipe your card on the access gates at the front of the building and you’re in!</a:t>
            </a:r>
            <a:endParaRPr/>
          </a:p>
          <a:p>
            <a:pPr marL="0" lvl="0" indent="0" algn="l" rtl="0">
              <a:lnSpc>
                <a:spcPct val="115000"/>
              </a:lnSpc>
              <a:spcBef>
                <a:spcPts val="1200"/>
              </a:spcBef>
              <a:spcAft>
                <a:spcPts val="0"/>
              </a:spcAft>
              <a:buNone/>
            </a:pPr>
            <a:r>
              <a:rPr lang="en-GB"/>
              <a:t>Your ID card also enables you to borrow, request and renew books as well as print, scan and photocopy.</a:t>
            </a:r>
            <a:endParaRPr/>
          </a:p>
          <a:p>
            <a:pPr marL="0" lvl="0" indent="0" algn="l" rtl="0">
              <a:lnSpc>
                <a:spcPct val="115000"/>
              </a:lnSpc>
              <a:spcBef>
                <a:spcPts val="1200"/>
              </a:spcBef>
              <a:spcAft>
                <a:spcPts val="0"/>
              </a:spcAft>
              <a:buNone/>
            </a:pPr>
            <a:r>
              <a:rPr lang="en-GB"/>
              <a:t>Finally, using your card you can book one of the many group study spaces available. See the Get started webpages for step-by-step video guides to each of these processes.</a:t>
            </a:r>
            <a:endParaRPr/>
          </a:p>
          <a:p>
            <a:pPr marL="0" lvl="0" indent="0" algn="l" rtl="0">
              <a:lnSpc>
                <a:spcPct val="115000"/>
              </a:lnSpc>
              <a:spcBef>
                <a:spcPts val="0"/>
              </a:spcBef>
              <a:spcAft>
                <a:spcPts val="1000"/>
              </a:spcAft>
              <a:buNone/>
            </a:pPr>
            <a:r>
              <a:rPr lang="en-GB"/>
              <a:t>For security reasons it is important to carry your student card with you on campus at all times</a:t>
            </a:r>
            <a:endParaRPr b="1"/>
          </a:p>
        </p:txBody>
      </p:sp>
      <p:sp>
        <p:nvSpPr>
          <p:cNvPr id="256" name="Google Shape;256;g5b6d2253e8_2_74: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5b6d2253e8_2_81: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5b6d2253e8_2_81: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Slide 15 - Library Website:</a:t>
            </a:r>
            <a:endParaRPr b="1"/>
          </a:p>
          <a:p>
            <a:pPr marL="0" lvl="0" indent="0" algn="l" rtl="0">
              <a:spcBef>
                <a:spcPts val="0"/>
              </a:spcBef>
              <a:spcAft>
                <a:spcPts val="0"/>
              </a:spcAft>
              <a:buNone/>
            </a:pPr>
            <a:r>
              <a:rPr lang="en-GB"/>
              <a:t>All of our resources, as well as help and support, can be found via the library website. </a:t>
            </a:r>
            <a:endParaRPr/>
          </a:p>
          <a:p>
            <a:pPr marL="0" lvl="0" indent="0" algn="l" rtl="0">
              <a:lnSpc>
                <a:spcPct val="115000"/>
              </a:lnSpc>
              <a:spcBef>
                <a:spcPts val="1200"/>
              </a:spcBef>
              <a:spcAft>
                <a:spcPts val="0"/>
              </a:spcAft>
              <a:buNone/>
            </a:pPr>
            <a:r>
              <a:rPr lang="en-GB"/>
              <a:t>You will also find Library Search, helping you to find and access books, journals and databases online.</a:t>
            </a:r>
            <a:endParaRPr/>
          </a:p>
          <a:p>
            <a:pPr marL="0" lvl="0" indent="0" algn="l" rtl="0">
              <a:spcBef>
                <a:spcPts val="0"/>
              </a:spcBef>
              <a:spcAft>
                <a:spcPts val="0"/>
              </a:spcAft>
              <a:buNone/>
            </a:pPr>
            <a:endParaRPr/>
          </a:p>
          <a:p>
            <a:pPr marL="0" lvl="0" indent="0" algn="l" rtl="0">
              <a:spcBef>
                <a:spcPts val="0"/>
              </a:spcBef>
              <a:spcAft>
                <a:spcPts val="0"/>
              </a:spcAft>
              <a:buNone/>
            </a:pPr>
            <a:r>
              <a:rPr lang="en-GB"/>
              <a:t>If there is a book you need that we don’t have you can submit a request through the Order a book scheme and we’ll buy a copy for the Library’s collections.</a:t>
            </a:r>
            <a:endParaRPr b="1"/>
          </a:p>
        </p:txBody>
      </p:sp>
      <p:sp>
        <p:nvSpPr>
          <p:cNvPr id="264" name="Google Shape;264;g5b6d2253e8_2_81: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solidFill>
                  <a:srgbClr val="000000"/>
                </a:solidFill>
              </a:rPr>
              <a:t>4</a:t>
            </a:fld>
            <a:endParaRPr>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5b6d2253e8_2_86: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5b6d2253e8_2_86: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b="1"/>
              <a:t>Slide 16 - How Can I find Out About My Subject / Subject guide:</a:t>
            </a:r>
            <a:endParaRPr/>
          </a:p>
          <a:p>
            <a:pPr marL="0" lvl="0" indent="0" algn="l" rtl="0">
              <a:lnSpc>
                <a:spcPct val="115000"/>
              </a:lnSpc>
              <a:spcBef>
                <a:spcPts val="1200"/>
              </a:spcBef>
              <a:spcAft>
                <a:spcPts val="0"/>
              </a:spcAft>
              <a:buClr>
                <a:schemeClr val="dk1"/>
              </a:buClr>
              <a:buSzPts val="1100"/>
              <a:buFont typeface="Arial"/>
              <a:buNone/>
            </a:pPr>
            <a:r>
              <a:rPr lang="en-GB"/>
              <a:t>We have created a subject guide for every major topic studied at the University. Your subject guide is a great place to start when looking for resources for your assignments.</a:t>
            </a:r>
            <a:endParaRPr/>
          </a:p>
          <a:p>
            <a:pPr marL="0" lvl="0" indent="0" algn="l" rtl="0">
              <a:lnSpc>
                <a:spcPct val="115000"/>
              </a:lnSpc>
              <a:spcBef>
                <a:spcPts val="1200"/>
              </a:spcBef>
              <a:spcAft>
                <a:spcPts val="0"/>
              </a:spcAft>
              <a:buClr>
                <a:schemeClr val="dk1"/>
              </a:buClr>
              <a:buSzPts val="1100"/>
              <a:buFont typeface="Arial"/>
              <a:buNone/>
            </a:pPr>
            <a:r>
              <a:rPr lang="en-GB"/>
              <a:t>We also have guides that provide information on referencing, research support, useful websites and other library resources. </a:t>
            </a:r>
            <a:endParaRPr/>
          </a:p>
          <a:p>
            <a:pPr marL="0" lvl="0" indent="0" algn="l" rtl="0">
              <a:lnSpc>
                <a:spcPct val="115000"/>
              </a:lnSpc>
              <a:spcBef>
                <a:spcPts val="1200"/>
              </a:spcBef>
              <a:spcAft>
                <a:spcPts val="0"/>
              </a:spcAft>
              <a:buClr>
                <a:schemeClr val="dk1"/>
              </a:buClr>
              <a:buSzPts val="1100"/>
              <a:buFont typeface="Arial"/>
              <a:buNone/>
            </a:pPr>
            <a:r>
              <a:rPr lang="en-GB"/>
              <a:t>After this presentation, why not check out the Library website and bookmark your guide for future reference?</a:t>
            </a:r>
            <a:endParaRPr/>
          </a:p>
          <a:p>
            <a:pPr marL="0" lvl="0" indent="0" algn="l" rtl="0">
              <a:lnSpc>
                <a:spcPct val="115000"/>
              </a:lnSpc>
              <a:spcBef>
                <a:spcPts val="0"/>
              </a:spcBef>
              <a:spcAft>
                <a:spcPts val="0"/>
              </a:spcAft>
              <a:buClr>
                <a:schemeClr val="dk1"/>
              </a:buClr>
              <a:buSzPts val="1400"/>
              <a:buFont typeface="Arial"/>
              <a:buNone/>
            </a:pPr>
            <a:endParaRPr/>
          </a:p>
        </p:txBody>
      </p:sp>
      <p:sp>
        <p:nvSpPr>
          <p:cNvPr id="271" name="Google Shape;271;g5b6d2253e8_2_86: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5c7845295e_1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5c7845295e_1_0: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b="1"/>
              <a:t>Slide 17 - My Manchester:</a:t>
            </a:r>
            <a:endParaRPr/>
          </a:p>
          <a:p>
            <a:pPr marL="0" lvl="0" indent="0" algn="l" rtl="0">
              <a:lnSpc>
                <a:spcPct val="115000"/>
              </a:lnSpc>
              <a:spcBef>
                <a:spcPts val="1200"/>
              </a:spcBef>
              <a:spcAft>
                <a:spcPts val="0"/>
              </a:spcAft>
              <a:buClr>
                <a:schemeClr val="dk1"/>
              </a:buClr>
              <a:buSzPts val="1100"/>
              <a:buFont typeface="Arial"/>
              <a:buNone/>
            </a:pPr>
            <a:r>
              <a:rPr lang="en-GB"/>
              <a:t>My Manchester is the University’s online student portal, giving you access to all key student services in one place and is another way to access the Library’s services and support, as well as your Library account.</a:t>
            </a:r>
            <a:endParaRPr/>
          </a:p>
          <a:p>
            <a:pPr marL="0" lvl="0" indent="0" algn="l" rtl="0">
              <a:lnSpc>
                <a:spcPct val="115000"/>
              </a:lnSpc>
              <a:spcBef>
                <a:spcPts val="1200"/>
              </a:spcBef>
              <a:spcAft>
                <a:spcPts val="0"/>
              </a:spcAft>
              <a:buClr>
                <a:schemeClr val="dk1"/>
              </a:buClr>
              <a:buSzPts val="1100"/>
              <a:buFont typeface="Arial"/>
              <a:buNone/>
            </a:pPr>
            <a:r>
              <a:rPr lang="en-GB"/>
              <a:t>You can find out more about My Manchester on the IT Services webpages.</a:t>
            </a:r>
            <a:endParaRPr/>
          </a:p>
          <a:p>
            <a:pPr marL="0" lvl="0" indent="0" algn="l" rtl="0">
              <a:lnSpc>
                <a:spcPct val="100000"/>
              </a:lnSpc>
              <a:spcBef>
                <a:spcPts val="0"/>
              </a:spcBef>
              <a:spcAft>
                <a:spcPts val="0"/>
              </a:spcAft>
              <a:buNone/>
            </a:pPr>
            <a:endParaRPr b="1">
              <a:solidFill>
                <a:srgbClr val="000000"/>
              </a:solidFill>
            </a:endParaRPr>
          </a:p>
        </p:txBody>
      </p:sp>
      <p:sp>
        <p:nvSpPr>
          <p:cNvPr id="278" name="Google Shape;278;g5c7845295e_1_0: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extLst>
      <p:ext uri="{BB962C8B-B14F-4D97-AF65-F5344CB8AC3E}">
        <p14:creationId xmlns:p14="http://schemas.microsoft.com/office/powerpoint/2010/main" val="1809513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5b6d2253e8_2_98: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5b6d2253e8_2_98: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b="1"/>
              <a:t>Slide 18 - Ask us for help in person:</a:t>
            </a:r>
            <a:endParaRPr/>
          </a:p>
          <a:p>
            <a:pPr marL="0" lvl="0" indent="0" algn="l" rtl="0">
              <a:lnSpc>
                <a:spcPct val="115000"/>
              </a:lnSpc>
              <a:spcBef>
                <a:spcPts val="1200"/>
              </a:spcBef>
              <a:spcAft>
                <a:spcPts val="0"/>
              </a:spcAft>
              <a:buClr>
                <a:schemeClr val="dk1"/>
              </a:buClr>
              <a:buSzPts val="1100"/>
              <a:buFont typeface="Arial"/>
              <a:buNone/>
            </a:pPr>
            <a:r>
              <a:rPr lang="en-GB"/>
              <a:t>There is always a lot to take in at the start of your course. If you take one thing away from this presentation remember that Library staff are always on hand to help.</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Ask any member of staff for help or visit one of our library information desks.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GB"/>
              <a:t>IT support is also available at the Main Library, AGLC and Joule Library sites. If you encounter any issues or need support downloading software onto your own laptop or device visit the Library reception desk where you will be referred to a member of IT staff. </a:t>
            </a:r>
            <a:endParaRPr b="1"/>
          </a:p>
        </p:txBody>
      </p:sp>
      <p:sp>
        <p:nvSpPr>
          <p:cNvPr id="285" name="Google Shape;285;g5b6d2253e8_2_98: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5b6d2253e8_2_105:notes"/>
          <p:cNvSpPr>
            <a:spLocks noGrp="1" noRot="1" noChangeAspect="1"/>
          </p:cNvSpPr>
          <p:nvPr>
            <p:ph type="sldImg" idx="2"/>
          </p:nvPr>
        </p:nvSpPr>
        <p:spPr>
          <a:xfrm>
            <a:off x="917575" y="744538"/>
            <a:ext cx="4962600" cy="3722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5b6d2253e8_2_105: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GB" b="1"/>
              <a:t>Slide 19 - Ask us for help online:</a:t>
            </a:r>
            <a:endParaRPr/>
          </a:p>
          <a:p>
            <a:pPr marL="0" lvl="0" indent="0" algn="l" rtl="0">
              <a:lnSpc>
                <a:spcPct val="115000"/>
              </a:lnSpc>
              <a:spcBef>
                <a:spcPts val="1200"/>
              </a:spcBef>
              <a:spcAft>
                <a:spcPts val="0"/>
              </a:spcAft>
              <a:buClr>
                <a:schemeClr val="dk1"/>
              </a:buClr>
              <a:buSzPts val="1100"/>
              <a:buFont typeface="Arial"/>
              <a:buNone/>
            </a:pPr>
            <a:r>
              <a:rPr lang="en-GB"/>
              <a:t>Support is available 24/7 via our live chat service, accessed via the chat box visible on every page of the Library website.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If you want a re-cap or to go through some of the points made in this presentation in more detail visit staff at “Get started anytime”, available at all of our library sites over September.</a:t>
            </a:r>
            <a:endParaRPr b="1"/>
          </a:p>
        </p:txBody>
      </p:sp>
      <p:sp>
        <p:nvSpPr>
          <p:cNvPr id="292" name="Google Shape;292;g5b6d2253e8_2_105: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589aa73eb9_0_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589aa73eb9_0_6:notes"/>
          <p:cNvSpPr txBox="1">
            <a:spLocks noGrp="1"/>
          </p:cNvSpPr>
          <p:nvPr>
            <p:ph type="body" idx="1"/>
          </p:nvPr>
        </p:nvSpPr>
        <p:spPr>
          <a:xfrm>
            <a:off x="679768" y="4715907"/>
            <a:ext cx="5438100" cy="4467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t>Slide 20 - The transition to postgraduate study:</a:t>
            </a:r>
            <a:endParaRPr b="1"/>
          </a:p>
          <a:p>
            <a:pPr marL="0" lvl="0" indent="0" algn="l" rtl="0">
              <a:lnSpc>
                <a:spcPct val="115000"/>
              </a:lnSpc>
              <a:spcBef>
                <a:spcPts val="1000"/>
              </a:spcBef>
              <a:spcAft>
                <a:spcPts val="0"/>
              </a:spcAft>
              <a:buClr>
                <a:schemeClr val="dk1"/>
              </a:buClr>
              <a:buSzPts val="1100"/>
              <a:buFont typeface="Arial"/>
              <a:buNone/>
            </a:pPr>
            <a:r>
              <a:rPr lang="en-GB"/>
              <a:t>A big part of postgraduate study is learning independently. You will need to manage your time effectively to fit your study around your other priorities while developing the skills needed to be successful. </a:t>
            </a:r>
            <a:endParaRPr/>
          </a:p>
          <a:p>
            <a:pPr marL="0" lvl="0" indent="0" algn="l" rtl="0">
              <a:lnSpc>
                <a:spcPct val="115000"/>
              </a:lnSpc>
              <a:spcBef>
                <a:spcPts val="1200"/>
              </a:spcBef>
              <a:spcAft>
                <a:spcPts val="0"/>
              </a:spcAft>
              <a:buClr>
                <a:schemeClr val="dk1"/>
              </a:buClr>
              <a:buSzPts val="1100"/>
              <a:buFont typeface="Arial"/>
              <a:buNone/>
            </a:pPr>
            <a:r>
              <a:rPr lang="en-GB"/>
              <a:t>Some important skills in postgraduate study include:</a:t>
            </a:r>
            <a:endParaRPr/>
          </a:p>
          <a:p>
            <a:pPr marL="0" lvl="0" indent="0" algn="l" rtl="0">
              <a:lnSpc>
                <a:spcPct val="115000"/>
              </a:lnSpc>
              <a:spcBef>
                <a:spcPts val="1200"/>
              </a:spcBef>
              <a:spcAft>
                <a:spcPts val="0"/>
              </a:spcAft>
              <a:buClr>
                <a:schemeClr val="dk1"/>
              </a:buClr>
              <a:buSzPts val="1100"/>
              <a:buFont typeface="Arial"/>
              <a:buNone/>
            </a:pPr>
            <a:r>
              <a:rPr lang="en-GB"/>
              <a:t>Communication with your tutors and course mates</a:t>
            </a:r>
            <a:endParaRPr/>
          </a:p>
          <a:p>
            <a:pPr marL="0" lvl="0" indent="0" algn="l" rtl="0">
              <a:lnSpc>
                <a:spcPct val="115000"/>
              </a:lnSpc>
              <a:spcBef>
                <a:spcPts val="1000"/>
              </a:spcBef>
              <a:spcAft>
                <a:spcPts val="0"/>
              </a:spcAft>
              <a:buClr>
                <a:schemeClr val="dk1"/>
              </a:buClr>
              <a:buSzPts val="1100"/>
              <a:buFont typeface="Arial"/>
              <a:buNone/>
            </a:pPr>
            <a:r>
              <a:rPr lang="en-GB"/>
              <a:t>Searching more deeply and broadly for the information you need</a:t>
            </a:r>
            <a:endParaRPr/>
          </a:p>
          <a:p>
            <a:pPr marL="0" lvl="0" indent="0" algn="l" rtl="0">
              <a:lnSpc>
                <a:spcPct val="115000"/>
              </a:lnSpc>
              <a:spcBef>
                <a:spcPts val="1000"/>
              </a:spcBef>
              <a:spcAft>
                <a:spcPts val="0"/>
              </a:spcAft>
              <a:buClr>
                <a:schemeClr val="dk1"/>
              </a:buClr>
              <a:buSzPts val="1100"/>
              <a:buFont typeface="Arial"/>
              <a:buNone/>
            </a:pPr>
            <a:r>
              <a:rPr lang="en-GB"/>
              <a:t>Critical Skills in interpreting what you read and hear</a:t>
            </a:r>
            <a:endParaRPr/>
          </a:p>
          <a:p>
            <a:pPr marL="0" lvl="0" indent="0" algn="l" rtl="0">
              <a:lnSpc>
                <a:spcPct val="115000"/>
              </a:lnSpc>
              <a:spcBef>
                <a:spcPts val="1000"/>
              </a:spcBef>
              <a:spcAft>
                <a:spcPts val="0"/>
              </a:spcAft>
              <a:buClr>
                <a:schemeClr val="dk1"/>
              </a:buClr>
              <a:buSzPts val="1100"/>
              <a:buFont typeface="Arial"/>
              <a:buNone/>
            </a:pPr>
            <a:r>
              <a:rPr lang="en-GB"/>
              <a:t>And Independent Research Skills to go further in your learning</a:t>
            </a:r>
            <a:endParaRPr/>
          </a:p>
          <a:p>
            <a:pPr marL="457200" lvl="0" indent="0" algn="l" rtl="0">
              <a:lnSpc>
                <a:spcPct val="115000"/>
              </a:lnSpc>
              <a:spcBef>
                <a:spcPts val="0"/>
              </a:spcBef>
              <a:spcAft>
                <a:spcPts val="0"/>
              </a:spcAft>
              <a:buClr>
                <a:schemeClr val="dk1"/>
              </a:buClr>
              <a:buSzPts val="1100"/>
              <a:buFont typeface="Arial"/>
              <a:buNone/>
            </a:pPr>
            <a:r>
              <a:rPr lang="en-GB"/>
              <a:t> </a:t>
            </a:r>
            <a:endParaRPr/>
          </a:p>
          <a:p>
            <a:pPr marL="0" lvl="0" indent="0" algn="l" rtl="0">
              <a:lnSpc>
                <a:spcPct val="115000"/>
              </a:lnSpc>
              <a:spcBef>
                <a:spcPts val="1200"/>
              </a:spcBef>
              <a:spcAft>
                <a:spcPts val="0"/>
              </a:spcAft>
              <a:buClr>
                <a:schemeClr val="dk1"/>
              </a:buClr>
              <a:buSzPts val="1100"/>
              <a:buFont typeface="Arial"/>
              <a:buNone/>
            </a:pPr>
            <a:r>
              <a:rPr lang="en-GB"/>
              <a:t>Alongside the support you will receive in your schools and faculties, the Library is a great source of support, advice and training that can help you develop these skills, and others.  </a:t>
            </a:r>
            <a:endParaRPr/>
          </a:p>
          <a:p>
            <a:pPr marL="0" lvl="0" indent="0" algn="l" rtl="0">
              <a:lnSpc>
                <a:spcPct val="115000"/>
              </a:lnSpc>
              <a:spcBef>
                <a:spcPts val="1200"/>
              </a:spcBef>
              <a:spcAft>
                <a:spcPts val="0"/>
              </a:spcAft>
              <a:buClr>
                <a:schemeClr val="dk1"/>
              </a:buClr>
              <a:buSzPts val="1100"/>
              <a:buFont typeface="Arial"/>
              <a:buNone/>
            </a:pPr>
            <a:r>
              <a:rPr lang="en-GB"/>
              <a:t>Though you will study independently remember that you are not alone as a postgraduate student. There are plenty of opportunities for you to study and work in groups and with others. Indeed, many of our courses actively promote peer mentoring and peer-assisted study schemes so make sure you also use the support available to you!</a:t>
            </a:r>
            <a:endParaRPr sz="1000">
              <a:solidFill>
                <a:srgbClr val="000000"/>
              </a:solidFill>
            </a:endParaRPr>
          </a:p>
        </p:txBody>
      </p:sp>
      <p:sp>
        <p:nvSpPr>
          <p:cNvPr id="299" name="Google Shape;299;g589aa73eb9_0_6:notes"/>
          <p:cNvSpPr txBox="1">
            <a:spLocks noGrp="1"/>
          </p:cNvSpPr>
          <p:nvPr>
            <p:ph type="sldNum" idx="12"/>
          </p:nvPr>
        </p:nvSpPr>
        <p:spPr>
          <a:xfrm>
            <a:off x="3850443" y="9430091"/>
            <a:ext cx="2945700" cy="496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solidFill>
                  <a:srgbClr val="000000"/>
                </a:solidFill>
              </a:rPr>
              <a:t>9</a:t>
            </a:fld>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5c7845295e_1_12"/>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5c7845295e_1_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g5c7845295e_1_12"/>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5c7845295e_1_12"/>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5c7845295e_1_1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g5c7845295e_1_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5c7845295e_1_69"/>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g5c7845295e_1_69"/>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g5c7845295e_1_69"/>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5c7845295e_1_6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g5c7845295e_1_75"/>
          <p:cNvSpPr txBox="1">
            <a:spLocks noGrp="1"/>
          </p:cNvSpPr>
          <p:nvPr>
            <p:ph type="title"/>
          </p:nvPr>
        </p:nvSpPr>
        <p:spPr>
          <a:xfrm rot="5400000">
            <a:off x="4732350" y="2171688"/>
            <a:ext cx="5851500"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5c7845295e_1_75"/>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g5c7845295e_1_7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5c7845295e_1_7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5c7845295e_1_7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3" name="Google Shape;93;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2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99" name="Google Shape;99;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3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105" name="Google Shape;105;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3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11" name="Google Shape;111;p3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112" name="Google Shape;112;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3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18" name="Google Shape;118;p3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19" name="Google Shape;119;p3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20" name="Google Shape;120;p3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21" name="Google Shape;121;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4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4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36" name="Google Shape;136;p4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37" name="Google Shape;137;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g5c7845295e_1_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5c7845295e_1_18"/>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g5c7845295e_1_18"/>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g5c7845295e_1_18"/>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5c7845295e_1_18"/>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4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41"/>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3" name="Google Shape;143;p4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44" name="Google Shape;144;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42"/>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0" name="Google Shape;150;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43"/>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43"/>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6" name="Google Shape;156;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g5c7845295e_1_24"/>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5c7845295e_1_24"/>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g5c7845295e_1_2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5c7845295e_1_2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5c7845295e_1_2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g5c7845295e_1_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5c7845295e_1_30"/>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g5c7845295e_1_30"/>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g5c7845295e_1_3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g5c7845295e_1_3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5c7845295e_1_3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g5c7845295e_1_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5c7845295e_1_37"/>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g5c7845295e_1_37"/>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g5c7845295e_1_37"/>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g5c7845295e_1_37"/>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g5c7845295e_1_3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5c7845295e_1_3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g5c7845295e_1_3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g5c7845295e_1_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5c7845295e_1_4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5c7845295e_1_4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5c7845295e_1_4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g5c7845295e_1_51"/>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5c7845295e_1_51"/>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g5c7845295e_1_5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g5c7845295e_1_55"/>
          <p:cNvSpPr txBox="1">
            <a:spLocks noGrp="1"/>
          </p:cNvSpPr>
          <p:nvPr>
            <p:ph type="title"/>
          </p:nvPr>
        </p:nvSpPr>
        <p:spPr>
          <a:xfrm>
            <a:off x="457200" y="273050"/>
            <a:ext cx="3008400" cy="11619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g5c7845295e_1_55"/>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g5c7845295e_1_55"/>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g5c7845295e_1_5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5c7845295e_1_5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g5c7845295e_1_5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g5c7845295e_1_62"/>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5c7845295e_1_62"/>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g5c7845295e_1_62"/>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g5c7845295e_1_62"/>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g5c7845295e_1_62"/>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5c7845295e_1_6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g5c7845295e_1_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5c7845295e_1_6"/>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g5c7845295e_1_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5c7845295e_1_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5c7845295e_1_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84"/>
        <p:cNvGrpSpPr/>
        <p:nvPr/>
      </p:nvGrpSpPr>
      <p:grpSpPr>
        <a:xfrm>
          <a:off x="0" y="0"/>
          <a:ext cx="0" cy="0"/>
          <a:chOff x="0" y="0"/>
          <a:chExt cx="0" cy="0"/>
        </a:xfrm>
      </p:grpSpPr>
      <p:sp>
        <p:nvSpPr>
          <p:cNvPr id="85" name="Google Shape;85;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2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1XDQ-jdAqO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hyperlink" Target="http://www.youtube.com/watch?v=1XDQ-jdAqO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g5b6d2253e8_2_0"/>
          <p:cNvPicPr preferRelativeResize="0"/>
          <p:nvPr/>
        </p:nvPicPr>
        <p:blipFill rotWithShape="1">
          <a:blip r:embed="rId3">
            <a:alphaModFix/>
          </a:blip>
          <a:srcRect/>
          <a:stretch/>
        </p:blipFill>
        <p:spPr>
          <a:xfrm>
            <a:off x="560484" y="1158043"/>
            <a:ext cx="8023030" cy="454191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Shape 320"/>
        <p:cNvGrpSpPr/>
        <p:nvPr/>
      </p:nvGrpSpPr>
      <p:grpSpPr>
        <a:xfrm>
          <a:off x="0" y="0"/>
          <a:ext cx="0" cy="0"/>
          <a:chOff x="0" y="0"/>
          <a:chExt cx="0" cy="0"/>
        </a:xfrm>
      </p:grpSpPr>
      <p:sp>
        <p:nvSpPr>
          <p:cNvPr id="321" name="Google Shape;321;g5b6d2253e8_2_111"/>
          <p:cNvSpPr/>
          <p:nvPr/>
        </p:nvSpPr>
        <p:spPr>
          <a:xfrm>
            <a:off x="197250" y="326300"/>
            <a:ext cx="8611200" cy="1275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000"/>
              <a:buFont typeface="Arial"/>
              <a:buNone/>
            </a:pPr>
            <a:r>
              <a:rPr lang="en-GB" sz="4000" b="1" i="0" u="none" strike="noStrike" cap="none">
                <a:solidFill>
                  <a:srgbClr val="8000A2"/>
                </a:solidFill>
                <a:latin typeface="Calibri"/>
                <a:ea typeface="Calibri"/>
                <a:cs typeface="Calibri"/>
                <a:sym typeface="Calibri"/>
              </a:rPr>
              <a:t>Where can I get support with </a:t>
            </a:r>
            <a:endParaRPr sz="4000" b="1" i="0" u="none" strike="noStrike" cap="none">
              <a:solidFill>
                <a:srgbClr val="8000A2"/>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4000"/>
              <a:buFont typeface="Arial"/>
              <a:buNone/>
            </a:pPr>
            <a:r>
              <a:rPr lang="en-GB" sz="4000" b="1" i="0" u="none" strike="noStrike" cap="none">
                <a:solidFill>
                  <a:srgbClr val="8000A2"/>
                </a:solidFill>
                <a:latin typeface="Calibri"/>
                <a:ea typeface="Calibri"/>
                <a:cs typeface="Calibri"/>
                <a:sym typeface="Calibri"/>
              </a:rPr>
              <a:t>my work?</a:t>
            </a:r>
            <a:endParaRPr sz="4000" b="1" i="0" u="none" strike="noStrike" cap="none">
              <a:solidFill>
                <a:srgbClr val="8000A2"/>
              </a:solidFill>
              <a:latin typeface="Calibri"/>
              <a:ea typeface="Calibri"/>
              <a:cs typeface="Calibri"/>
              <a:sym typeface="Calibri"/>
            </a:endParaRPr>
          </a:p>
        </p:txBody>
      </p:sp>
      <p:sp>
        <p:nvSpPr>
          <p:cNvPr id="322" name="Google Shape;322;g5b6d2253e8_2_111"/>
          <p:cNvSpPr/>
          <p:nvPr/>
        </p:nvSpPr>
        <p:spPr>
          <a:xfrm>
            <a:off x="1874066" y="2727725"/>
            <a:ext cx="5330700" cy="11952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My Learning Essentials</a:t>
            </a:r>
            <a:endParaRPr sz="2800" b="1" i="0" u="none" strike="noStrike" cap="none">
              <a:solidFill>
                <a:srgbClr val="8000A2"/>
              </a:solidFill>
              <a:latin typeface="Calibri"/>
              <a:ea typeface="Calibri"/>
              <a:cs typeface="Calibri"/>
              <a:sym typeface="Calibri"/>
            </a:endParaRPr>
          </a:p>
        </p:txBody>
      </p:sp>
      <p:sp>
        <p:nvSpPr>
          <p:cNvPr id="323" name="Google Shape;323;g5b6d2253e8_2_111"/>
          <p:cNvSpPr/>
          <p:nvPr/>
        </p:nvSpPr>
        <p:spPr>
          <a:xfrm>
            <a:off x="1798525" y="4449983"/>
            <a:ext cx="5391900" cy="11952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My Research Essentials</a:t>
            </a:r>
            <a:endParaRPr sz="2800" b="1" i="0" u="none" strike="noStrike" cap="none">
              <a:solidFill>
                <a:srgbClr val="8000A2"/>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328"/>
        <p:cNvGrpSpPr/>
        <p:nvPr/>
      </p:nvGrpSpPr>
      <p:grpSpPr>
        <a:xfrm>
          <a:off x="0" y="0"/>
          <a:ext cx="0" cy="0"/>
          <a:chOff x="0" y="0"/>
          <a:chExt cx="0" cy="0"/>
        </a:xfrm>
      </p:grpSpPr>
      <p:sp>
        <p:nvSpPr>
          <p:cNvPr id="329" name="Google Shape;329;g5b6d2253e8_2_118"/>
          <p:cNvSpPr/>
          <p:nvPr/>
        </p:nvSpPr>
        <p:spPr>
          <a:xfrm>
            <a:off x="0" y="0"/>
            <a:ext cx="9144000" cy="6858000"/>
          </a:xfrm>
          <a:prstGeom prst="rect">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30" name="Google Shape;330;g5b6d2253e8_2_118"/>
          <p:cNvPicPr preferRelativeResize="0"/>
          <p:nvPr/>
        </p:nvPicPr>
        <p:blipFill rotWithShape="1">
          <a:blip r:embed="rId3">
            <a:alphaModFix/>
          </a:blip>
          <a:srcRect/>
          <a:stretch/>
        </p:blipFill>
        <p:spPr>
          <a:xfrm>
            <a:off x="5381828" y="1365839"/>
            <a:ext cx="3798675" cy="5519539"/>
          </a:xfrm>
          <a:prstGeom prst="rect">
            <a:avLst/>
          </a:prstGeom>
          <a:noFill/>
          <a:ln>
            <a:noFill/>
          </a:ln>
        </p:spPr>
      </p:pic>
      <p:sp>
        <p:nvSpPr>
          <p:cNvPr id="331" name="Google Shape;331;g5b6d2253e8_2_118"/>
          <p:cNvSpPr/>
          <p:nvPr/>
        </p:nvSpPr>
        <p:spPr>
          <a:xfrm>
            <a:off x="323527" y="392635"/>
            <a:ext cx="59766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4000"/>
              <a:buFont typeface="Arial"/>
              <a:buNone/>
            </a:pPr>
            <a:r>
              <a:rPr lang="en-GB" sz="4000" b="1" i="0" u="none" strike="noStrike" cap="none">
                <a:solidFill>
                  <a:srgbClr val="8000A2"/>
                </a:solidFill>
                <a:latin typeface="Calibri"/>
                <a:ea typeface="Calibri"/>
                <a:cs typeface="Calibri"/>
                <a:sym typeface="Calibri"/>
              </a:rPr>
              <a:t>My Learning Essentials</a:t>
            </a:r>
            <a:endParaRPr sz="4000" b="1" i="0" u="none" strike="noStrike" cap="none">
              <a:solidFill>
                <a:srgbClr val="8000A2"/>
              </a:solidFill>
              <a:latin typeface="Calibri"/>
              <a:ea typeface="Calibri"/>
              <a:cs typeface="Calibri"/>
              <a:sym typeface="Calibri"/>
            </a:endParaRPr>
          </a:p>
        </p:txBody>
      </p:sp>
      <p:sp>
        <p:nvSpPr>
          <p:cNvPr id="332" name="Google Shape;332;g5b6d2253e8_2_118"/>
          <p:cNvSpPr/>
          <p:nvPr/>
        </p:nvSpPr>
        <p:spPr>
          <a:xfrm>
            <a:off x="425841" y="3651538"/>
            <a:ext cx="37311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Online resources</a:t>
            </a:r>
            <a:endParaRPr sz="2800" b="1" i="0" u="none" strike="noStrike" cap="none">
              <a:solidFill>
                <a:srgbClr val="8000A2"/>
              </a:solidFill>
              <a:latin typeface="Calibri"/>
              <a:ea typeface="Calibri"/>
              <a:cs typeface="Calibri"/>
              <a:sym typeface="Calibri"/>
            </a:endParaRPr>
          </a:p>
        </p:txBody>
      </p:sp>
      <p:sp>
        <p:nvSpPr>
          <p:cNvPr id="333" name="Google Shape;333;g5b6d2253e8_2_118"/>
          <p:cNvSpPr/>
          <p:nvPr/>
        </p:nvSpPr>
        <p:spPr>
          <a:xfrm>
            <a:off x="478114" y="2225126"/>
            <a:ext cx="36888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Workshops</a:t>
            </a:r>
            <a:endParaRPr sz="2800" b="1" i="0" u="none" strike="noStrike" cap="none">
              <a:solidFill>
                <a:srgbClr val="8000A2"/>
              </a:solidFill>
              <a:latin typeface="Calibri"/>
              <a:ea typeface="Calibri"/>
              <a:cs typeface="Calibri"/>
              <a:sym typeface="Calibri"/>
            </a:endParaRPr>
          </a:p>
        </p:txBody>
      </p:sp>
      <p:sp>
        <p:nvSpPr>
          <p:cNvPr id="334" name="Google Shape;334;g5b6d2253e8_2_118"/>
          <p:cNvSpPr/>
          <p:nvPr/>
        </p:nvSpPr>
        <p:spPr>
          <a:xfrm>
            <a:off x="423195" y="5079403"/>
            <a:ext cx="37986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Drop-ins</a:t>
            </a:r>
            <a:endParaRPr sz="2800" b="1" i="0" u="none" strike="noStrike" cap="none">
              <a:solidFill>
                <a:srgbClr val="8000A2"/>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339"/>
        <p:cNvGrpSpPr/>
        <p:nvPr/>
      </p:nvGrpSpPr>
      <p:grpSpPr>
        <a:xfrm>
          <a:off x="0" y="0"/>
          <a:ext cx="0" cy="0"/>
          <a:chOff x="0" y="0"/>
          <a:chExt cx="0" cy="0"/>
        </a:xfrm>
      </p:grpSpPr>
      <p:sp>
        <p:nvSpPr>
          <p:cNvPr id="340" name="Google Shape;340;g5b6d2253e8_2_231"/>
          <p:cNvSpPr/>
          <p:nvPr/>
        </p:nvSpPr>
        <p:spPr>
          <a:xfrm>
            <a:off x="0" y="0"/>
            <a:ext cx="9144000" cy="6858000"/>
          </a:xfrm>
          <a:prstGeom prst="rect">
            <a:avLst/>
          </a:prstGeom>
          <a:solidFill>
            <a:schemeClr val="l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g5b6d2253e8_2_231"/>
          <p:cNvSpPr/>
          <p:nvPr/>
        </p:nvSpPr>
        <p:spPr>
          <a:xfrm>
            <a:off x="323525" y="392625"/>
            <a:ext cx="65166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4000"/>
              <a:buFont typeface="Arial"/>
              <a:buNone/>
            </a:pPr>
            <a:r>
              <a:rPr lang="en-GB" sz="4000" b="1" i="0" u="none" strike="noStrike" cap="none">
                <a:solidFill>
                  <a:srgbClr val="8000A2"/>
                </a:solidFill>
                <a:latin typeface="Calibri"/>
                <a:ea typeface="Calibri"/>
                <a:cs typeface="Calibri"/>
                <a:sym typeface="Calibri"/>
              </a:rPr>
              <a:t>My Research Essentials</a:t>
            </a:r>
            <a:endParaRPr sz="4000" b="1" i="0" u="none" strike="noStrike" cap="none">
              <a:solidFill>
                <a:srgbClr val="8000A2"/>
              </a:solidFill>
              <a:latin typeface="Calibri"/>
              <a:ea typeface="Calibri"/>
              <a:cs typeface="Calibri"/>
              <a:sym typeface="Calibri"/>
            </a:endParaRPr>
          </a:p>
        </p:txBody>
      </p:sp>
      <p:sp>
        <p:nvSpPr>
          <p:cNvPr id="342" name="Google Shape;342;g5b6d2253e8_2_231"/>
          <p:cNvSpPr/>
          <p:nvPr/>
        </p:nvSpPr>
        <p:spPr>
          <a:xfrm>
            <a:off x="426927" y="3651537"/>
            <a:ext cx="37485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Online resources</a:t>
            </a:r>
            <a:endParaRPr sz="2800" b="1" i="0" u="none" strike="noStrike" cap="none">
              <a:solidFill>
                <a:srgbClr val="8000A2"/>
              </a:solidFill>
              <a:latin typeface="Calibri"/>
              <a:ea typeface="Calibri"/>
              <a:cs typeface="Calibri"/>
              <a:sym typeface="Calibri"/>
            </a:endParaRPr>
          </a:p>
        </p:txBody>
      </p:sp>
      <p:sp>
        <p:nvSpPr>
          <p:cNvPr id="343" name="Google Shape;343;g5b6d2253e8_2_231"/>
          <p:cNvSpPr/>
          <p:nvPr/>
        </p:nvSpPr>
        <p:spPr>
          <a:xfrm>
            <a:off x="479444" y="2225125"/>
            <a:ext cx="37059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Workshops</a:t>
            </a:r>
            <a:endParaRPr sz="2800" b="1" i="0" u="none" strike="noStrike" cap="none">
              <a:solidFill>
                <a:srgbClr val="8000A2"/>
              </a:solidFill>
              <a:latin typeface="Calibri"/>
              <a:ea typeface="Calibri"/>
              <a:cs typeface="Calibri"/>
              <a:sym typeface="Calibri"/>
            </a:endParaRPr>
          </a:p>
        </p:txBody>
      </p:sp>
      <p:sp>
        <p:nvSpPr>
          <p:cNvPr id="344" name="Google Shape;344;g5b6d2253e8_2_231"/>
          <p:cNvSpPr/>
          <p:nvPr/>
        </p:nvSpPr>
        <p:spPr>
          <a:xfrm>
            <a:off x="424268" y="5079403"/>
            <a:ext cx="38163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GB" sz="2800" b="1" i="0" u="none" strike="noStrike" cap="none">
                <a:solidFill>
                  <a:srgbClr val="8000A2"/>
                </a:solidFill>
                <a:latin typeface="Calibri"/>
                <a:ea typeface="Calibri"/>
                <a:cs typeface="Calibri"/>
                <a:sym typeface="Calibri"/>
              </a:rPr>
              <a:t>Events</a:t>
            </a:r>
            <a:endParaRPr sz="2800" b="1" i="0" u="none" strike="noStrike" cap="none">
              <a:solidFill>
                <a:srgbClr val="8000A2"/>
              </a:solidFill>
              <a:latin typeface="Calibri"/>
              <a:ea typeface="Calibri"/>
              <a:cs typeface="Calibri"/>
              <a:sym typeface="Calibri"/>
            </a:endParaRPr>
          </a:p>
        </p:txBody>
      </p:sp>
      <p:pic>
        <p:nvPicPr>
          <p:cNvPr id="345" name="Google Shape;345;g5b6d2253e8_2_231"/>
          <p:cNvPicPr preferRelativeResize="0"/>
          <p:nvPr/>
        </p:nvPicPr>
        <p:blipFill rotWithShape="1">
          <a:blip r:embed="rId3">
            <a:alphaModFix/>
          </a:blip>
          <a:srcRect/>
          <a:stretch/>
        </p:blipFill>
        <p:spPr>
          <a:xfrm>
            <a:off x="5764649" y="1481500"/>
            <a:ext cx="3188250" cy="52880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0"/>
        <p:cNvGrpSpPr/>
        <p:nvPr/>
      </p:nvGrpSpPr>
      <p:grpSpPr>
        <a:xfrm>
          <a:off x="0" y="0"/>
          <a:ext cx="0" cy="0"/>
          <a:chOff x="0" y="0"/>
          <a:chExt cx="0" cy="0"/>
        </a:xfrm>
      </p:grpSpPr>
      <p:sp>
        <p:nvSpPr>
          <p:cNvPr id="351" name="Google Shape;351;g5c7845295e_1_81"/>
          <p:cNvSpPr/>
          <p:nvPr/>
        </p:nvSpPr>
        <p:spPr>
          <a:xfrm>
            <a:off x="10157" y="5229200"/>
            <a:ext cx="9133800" cy="13083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8000A2"/>
                </a:solidFill>
                <a:latin typeface="Calibri"/>
                <a:ea typeface="Calibri"/>
                <a:cs typeface="Calibri"/>
                <a:sym typeface="Calibri"/>
              </a:rPr>
              <a:t>www.manchester.ac.uk/library/get-started</a:t>
            </a:r>
            <a:endParaRPr sz="3200" b="1" i="0" u="none" strike="noStrike" cap="none">
              <a:solidFill>
                <a:srgbClr val="8000A2"/>
              </a:solidFill>
              <a:latin typeface="Calibri"/>
              <a:ea typeface="Calibri"/>
              <a:cs typeface="Calibri"/>
              <a:sym typeface="Calibri"/>
            </a:endParaRPr>
          </a:p>
        </p:txBody>
      </p:sp>
      <p:grpSp>
        <p:nvGrpSpPr>
          <p:cNvPr id="352" name="Google Shape;352;g5c7845295e_1_81"/>
          <p:cNvGrpSpPr/>
          <p:nvPr/>
        </p:nvGrpSpPr>
        <p:grpSpPr>
          <a:xfrm>
            <a:off x="3131742" y="3587885"/>
            <a:ext cx="4896230" cy="1252500"/>
            <a:chOff x="2915816" y="4372557"/>
            <a:chExt cx="5775900" cy="1252500"/>
          </a:xfrm>
        </p:grpSpPr>
        <p:sp>
          <p:nvSpPr>
            <p:cNvPr id="353" name="Google Shape;353;g5c7845295e_1_81"/>
            <p:cNvSpPr/>
            <p:nvPr/>
          </p:nvSpPr>
          <p:spPr>
            <a:xfrm>
              <a:off x="2915816" y="4372557"/>
              <a:ext cx="5775900" cy="12525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chemeClr val="lt1"/>
                </a:solidFill>
                <a:latin typeface="Calibri"/>
                <a:ea typeface="Calibri"/>
                <a:cs typeface="Calibri"/>
                <a:sym typeface="Calibri"/>
              </a:endParaRPr>
            </a:p>
          </p:txBody>
        </p:sp>
        <p:sp>
          <p:nvSpPr>
            <p:cNvPr id="354" name="Google Shape;354;g5c7845295e_1_81"/>
            <p:cNvSpPr/>
            <p:nvPr/>
          </p:nvSpPr>
          <p:spPr>
            <a:xfrm>
              <a:off x="3805430" y="4706383"/>
              <a:ext cx="4291800" cy="584700"/>
            </a:xfrm>
            <a:prstGeom prst="rect">
              <a:avLst/>
            </a:prstGeom>
            <a:solidFill>
              <a:srgbClr val="FFCE1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8000A2"/>
                  </a:solidFill>
                  <a:latin typeface="Calibri"/>
                  <a:ea typeface="Calibri"/>
                  <a:cs typeface="Calibri"/>
                  <a:sym typeface="Calibri"/>
                </a:rPr>
                <a:t>Thanks for listening!</a:t>
              </a: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5bc80df65e_0_0"/>
          <p:cNvSpPr/>
          <p:nvPr/>
        </p:nvSpPr>
        <p:spPr>
          <a:xfrm>
            <a:off x="395295" y="226365"/>
            <a:ext cx="7920900" cy="12363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000"/>
              <a:buFont typeface="Arial"/>
              <a:buNone/>
            </a:pPr>
            <a:r>
              <a:rPr lang="en-GB" sz="4000" b="1" i="0" u="none" strike="noStrike" cap="none">
                <a:solidFill>
                  <a:srgbClr val="8000A2"/>
                </a:solidFill>
                <a:latin typeface="Calibri"/>
                <a:ea typeface="Calibri"/>
                <a:cs typeface="Calibri"/>
                <a:sym typeface="Calibri"/>
              </a:rPr>
              <a:t>   Where can I go to study?</a:t>
            </a:r>
            <a:endParaRPr sz="4000" b="1" i="0" u="none" strike="noStrike" cap="none">
              <a:solidFill>
                <a:srgbClr val="8000A2"/>
              </a:solidFill>
              <a:latin typeface="Calibri"/>
              <a:ea typeface="Calibri"/>
              <a:cs typeface="Calibri"/>
              <a:sym typeface="Calibri"/>
            </a:endParaRPr>
          </a:p>
        </p:txBody>
      </p:sp>
      <p:sp>
        <p:nvSpPr>
          <p:cNvPr id="171" name="Google Shape;171;g5bc80df65e_0_0"/>
          <p:cNvSpPr/>
          <p:nvPr/>
        </p:nvSpPr>
        <p:spPr>
          <a:xfrm>
            <a:off x="1763688" y="6169496"/>
            <a:ext cx="5616600" cy="543900"/>
          </a:xfrm>
          <a:prstGeom prst="roundRect">
            <a:avLst>
              <a:gd name="adj" fmla="val 16667"/>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sng" strike="noStrike" cap="none">
                <a:solidFill>
                  <a:schemeClr val="hlink"/>
                </a:solidFill>
                <a:latin typeface="Calibri"/>
                <a:ea typeface="Calibri"/>
                <a:cs typeface="Calibri"/>
                <a:sym typeface="Calibri"/>
                <a:hlinkClick r:id="rId3"/>
              </a:rPr>
              <a:t>https://youtu.be/1XDQ-jdAqOk </a:t>
            </a:r>
            <a:endParaRPr sz="1800" b="0" i="0" u="none" strike="noStrike" cap="none">
              <a:solidFill>
                <a:schemeClr val="dk1"/>
              </a:solidFill>
              <a:latin typeface="Calibri"/>
              <a:ea typeface="Calibri"/>
              <a:cs typeface="Calibri"/>
              <a:sym typeface="Calibri"/>
            </a:endParaRPr>
          </a:p>
        </p:txBody>
      </p:sp>
      <p:pic>
        <p:nvPicPr>
          <p:cNvPr id="172" name="Google Shape;172;g5bc80df65e_0_0" descr="A quick guide to the variety of study spaces available to students at The University of Manchester Library" title="Study Spaces June 19 Update">
            <a:hlinkClick r:id="rId4"/>
          </p:cNvPr>
          <p:cNvPicPr preferRelativeResize="0"/>
          <p:nvPr/>
        </p:nvPicPr>
        <p:blipFill rotWithShape="1">
          <a:blip r:embed="rId5">
            <a:alphaModFix/>
          </a:blip>
          <a:srcRect/>
          <a:stretch/>
        </p:blipFill>
        <p:spPr>
          <a:xfrm>
            <a:off x="450125" y="1538875"/>
            <a:ext cx="8091457" cy="45484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7"/>
        <p:cNvGrpSpPr/>
        <p:nvPr/>
      </p:nvGrpSpPr>
      <p:grpSpPr>
        <a:xfrm>
          <a:off x="0" y="0"/>
          <a:ext cx="0" cy="0"/>
          <a:chOff x="0" y="0"/>
          <a:chExt cx="0" cy="0"/>
        </a:xfrm>
      </p:grpSpPr>
      <p:pic>
        <p:nvPicPr>
          <p:cNvPr id="258" name="Google Shape;258;g5b6d2253e8_2_74"/>
          <p:cNvPicPr preferRelativeResize="0"/>
          <p:nvPr/>
        </p:nvPicPr>
        <p:blipFill rotWithShape="1">
          <a:blip r:embed="rId4">
            <a:alphaModFix/>
          </a:blip>
          <a:srcRect/>
          <a:stretch/>
        </p:blipFill>
        <p:spPr>
          <a:xfrm>
            <a:off x="323528" y="3933056"/>
            <a:ext cx="4053025" cy="2736304"/>
          </a:xfrm>
          <a:prstGeom prst="rect">
            <a:avLst/>
          </a:prstGeom>
          <a:noFill/>
          <a:ln>
            <a:noFill/>
          </a:ln>
          <a:effectLst>
            <a:outerShdw blurRad="292100" dist="139700" dir="2700000" algn="tl" rotWithShape="0">
              <a:srgbClr val="333333">
                <a:alpha val="64313"/>
              </a:srgbClr>
            </a:outerShdw>
          </a:effectLst>
        </p:spPr>
      </p:pic>
      <p:sp>
        <p:nvSpPr>
          <p:cNvPr id="259" name="Google Shape;259;g5b6d2253e8_2_74"/>
          <p:cNvSpPr/>
          <p:nvPr/>
        </p:nvSpPr>
        <p:spPr>
          <a:xfrm>
            <a:off x="323528" y="392635"/>
            <a:ext cx="48966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GB" sz="3600" b="1" i="0" u="none" strike="noStrike" cap="none">
                <a:solidFill>
                  <a:srgbClr val="6C2C91"/>
                </a:solidFill>
                <a:latin typeface="Calibri"/>
                <a:ea typeface="Calibri"/>
                <a:cs typeface="Calibri"/>
                <a:sym typeface="Calibri"/>
              </a:rPr>
              <a:t>How do I get in?</a:t>
            </a:r>
            <a:endParaRPr sz="3600" b="1" i="0" u="none" strike="noStrike" cap="none">
              <a:solidFill>
                <a:srgbClr val="6C2C91"/>
              </a:solidFill>
              <a:latin typeface="Calibri"/>
              <a:ea typeface="Calibri"/>
              <a:cs typeface="Calibri"/>
              <a:sym typeface="Calibri"/>
            </a:endParaRPr>
          </a:p>
        </p:txBody>
      </p:sp>
      <p:sp>
        <p:nvSpPr>
          <p:cNvPr id="260" name="Google Shape;260;g5b6d2253e8_2_74"/>
          <p:cNvSpPr/>
          <p:nvPr/>
        </p:nvSpPr>
        <p:spPr>
          <a:xfrm>
            <a:off x="4932040" y="392635"/>
            <a:ext cx="38166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GB" sz="2800" b="1" i="0" u="none" strike="noStrike" cap="none">
                <a:solidFill>
                  <a:srgbClr val="6C2C91"/>
                </a:solidFill>
                <a:latin typeface="Calibri"/>
                <a:ea typeface="Calibri"/>
                <a:cs typeface="Calibri"/>
                <a:sym typeface="Calibri"/>
              </a:rPr>
              <a:t>Your University I.D card</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5b6d2253e8_2_81"/>
          <p:cNvSpPr/>
          <p:nvPr/>
        </p:nvSpPr>
        <p:spPr>
          <a:xfrm>
            <a:off x="647564" y="5733256"/>
            <a:ext cx="78489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GB" sz="4000" b="1" i="0" u="none" strike="noStrike" cap="none">
                <a:solidFill>
                  <a:srgbClr val="6C2C91"/>
                </a:solidFill>
                <a:latin typeface="Calibri"/>
                <a:ea typeface="Calibri"/>
                <a:cs typeface="Calibri"/>
                <a:sym typeface="Calibri"/>
              </a:rPr>
              <a:t>www.manchester.ac.uk/library</a:t>
            </a:r>
            <a:endParaRPr sz="4000" b="1" i="0" u="none" strike="noStrike" cap="none">
              <a:solidFill>
                <a:srgbClr val="6C2C91"/>
              </a:solidFill>
              <a:latin typeface="Calibri"/>
              <a:ea typeface="Calibri"/>
              <a:cs typeface="Calibri"/>
              <a:sym typeface="Calibri"/>
            </a:endParaRPr>
          </a:p>
        </p:txBody>
      </p:sp>
      <p:pic>
        <p:nvPicPr>
          <p:cNvPr id="267" name="Google Shape;267;g5b6d2253e8_2_81"/>
          <p:cNvPicPr preferRelativeResize="0"/>
          <p:nvPr/>
        </p:nvPicPr>
        <p:blipFill rotWithShape="1">
          <a:blip r:embed="rId3">
            <a:alphaModFix/>
          </a:blip>
          <a:srcRect/>
          <a:stretch/>
        </p:blipFill>
        <p:spPr>
          <a:xfrm>
            <a:off x="98175" y="342150"/>
            <a:ext cx="8839201" cy="496509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2"/>
        <p:cNvGrpSpPr/>
        <p:nvPr/>
      </p:nvGrpSpPr>
      <p:grpSpPr>
        <a:xfrm>
          <a:off x="0" y="0"/>
          <a:ext cx="0" cy="0"/>
          <a:chOff x="0" y="0"/>
          <a:chExt cx="0" cy="0"/>
        </a:xfrm>
      </p:grpSpPr>
      <p:sp>
        <p:nvSpPr>
          <p:cNvPr id="273" name="Google Shape;273;g5b6d2253e8_2_86"/>
          <p:cNvSpPr/>
          <p:nvPr/>
        </p:nvSpPr>
        <p:spPr>
          <a:xfrm>
            <a:off x="225750" y="158400"/>
            <a:ext cx="8566200" cy="11262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GB" sz="3600" b="1" i="0" u="none" strike="noStrike" cap="none">
                <a:solidFill>
                  <a:srgbClr val="6C2C91"/>
                </a:solidFill>
                <a:latin typeface="Calibri"/>
                <a:ea typeface="Calibri"/>
                <a:cs typeface="Calibri"/>
                <a:sym typeface="Calibri"/>
              </a:rPr>
              <a:t>How can I find out about my subject?</a:t>
            </a:r>
            <a:endParaRPr sz="3600" b="1" i="0" u="none" strike="noStrike" cap="none">
              <a:solidFill>
                <a:srgbClr val="6C2C91"/>
              </a:solidFill>
              <a:latin typeface="Calibri"/>
              <a:ea typeface="Calibri"/>
              <a:cs typeface="Calibri"/>
              <a:sym typeface="Calibri"/>
            </a:endParaRPr>
          </a:p>
        </p:txBody>
      </p:sp>
      <p:pic>
        <p:nvPicPr>
          <p:cNvPr id="274" name="Google Shape;274;g5b6d2253e8_2_86"/>
          <p:cNvPicPr preferRelativeResize="0"/>
          <p:nvPr/>
        </p:nvPicPr>
        <p:blipFill rotWithShape="1">
          <a:blip r:embed="rId4">
            <a:alphaModFix/>
          </a:blip>
          <a:srcRect/>
          <a:stretch/>
        </p:blipFill>
        <p:spPr>
          <a:xfrm>
            <a:off x="0" y="1614625"/>
            <a:ext cx="9144002" cy="513630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5c7845295e_1_0"/>
          <p:cNvSpPr/>
          <p:nvPr/>
        </p:nvSpPr>
        <p:spPr>
          <a:xfrm>
            <a:off x="0" y="-23001"/>
            <a:ext cx="45366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000"/>
              <a:buFont typeface="Arial"/>
              <a:buNone/>
            </a:pPr>
            <a:r>
              <a:rPr lang="en-GB" sz="4000" b="1" i="0" u="none" strike="noStrike" cap="none">
                <a:solidFill>
                  <a:srgbClr val="6C2C91"/>
                </a:solidFill>
                <a:latin typeface="Calibri"/>
                <a:ea typeface="Calibri"/>
                <a:cs typeface="Calibri"/>
                <a:sym typeface="Calibri"/>
              </a:rPr>
              <a:t>My Manchester</a:t>
            </a:r>
            <a:endParaRPr sz="4000" b="1" i="0" u="none" strike="noStrike" cap="none">
              <a:solidFill>
                <a:srgbClr val="6C2C91"/>
              </a:solidFill>
              <a:latin typeface="Calibri"/>
              <a:ea typeface="Calibri"/>
              <a:cs typeface="Calibri"/>
              <a:sym typeface="Calibri"/>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3848"/>
            <a:ext cx="9144000" cy="4425762"/>
          </a:xfrm>
          <a:prstGeom prst="rect">
            <a:avLst/>
          </a:prstGeom>
        </p:spPr>
      </p:pic>
    </p:spTree>
    <p:extLst>
      <p:ext uri="{BB962C8B-B14F-4D97-AF65-F5344CB8AC3E}">
        <p14:creationId xmlns:p14="http://schemas.microsoft.com/office/powerpoint/2010/main" val="3202308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g5b6d2253e8_2_98"/>
          <p:cNvPicPr preferRelativeResize="0"/>
          <p:nvPr/>
        </p:nvPicPr>
        <p:blipFill rotWithShape="1">
          <a:blip r:embed="rId3">
            <a:alphaModFix/>
          </a:blip>
          <a:srcRect l="13629"/>
          <a:stretch/>
        </p:blipFill>
        <p:spPr>
          <a:xfrm>
            <a:off x="0" y="-199250"/>
            <a:ext cx="9144000" cy="7057253"/>
          </a:xfrm>
          <a:prstGeom prst="rect">
            <a:avLst/>
          </a:prstGeom>
          <a:noFill/>
          <a:ln>
            <a:noFill/>
          </a:ln>
        </p:spPr>
      </p:pic>
      <p:sp>
        <p:nvSpPr>
          <p:cNvPr id="288" name="Google Shape;288;g5b6d2253e8_2_98"/>
          <p:cNvSpPr/>
          <p:nvPr/>
        </p:nvSpPr>
        <p:spPr>
          <a:xfrm>
            <a:off x="323525" y="392625"/>
            <a:ext cx="55062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000"/>
              <a:buFont typeface="Arial"/>
              <a:buNone/>
            </a:pPr>
            <a:r>
              <a:rPr lang="en-GB" sz="4000" b="1" i="0" u="none" strike="noStrike" cap="none">
                <a:solidFill>
                  <a:srgbClr val="6C2C91"/>
                </a:solidFill>
                <a:latin typeface="Calibri"/>
                <a:ea typeface="Calibri"/>
                <a:cs typeface="Calibri"/>
                <a:sym typeface="Calibri"/>
              </a:rPr>
              <a:t>Ask us for help</a:t>
            </a:r>
            <a:endParaRPr sz="4000" b="1" i="0" u="none" strike="noStrike" cap="none">
              <a:solidFill>
                <a:srgbClr val="6C2C9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5b6d2253e8_2_105"/>
          <p:cNvSpPr/>
          <p:nvPr/>
        </p:nvSpPr>
        <p:spPr>
          <a:xfrm>
            <a:off x="323525" y="392625"/>
            <a:ext cx="5506200" cy="94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4000"/>
              <a:buFont typeface="Arial"/>
              <a:buNone/>
            </a:pPr>
            <a:r>
              <a:rPr lang="en-GB" sz="4000" b="1" i="0" u="none" strike="noStrike" cap="none">
                <a:solidFill>
                  <a:srgbClr val="6C2C91"/>
                </a:solidFill>
                <a:latin typeface="Calibri"/>
                <a:ea typeface="Calibri"/>
                <a:cs typeface="Calibri"/>
                <a:sym typeface="Calibri"/>
              </a:rPr>
              <a:t>Ask us for help</a:t>
            </a:r>
            <a:endParaRPr sz="4000" b="1" i="0" u="none" strike="noStrike" cap="none">
              <a:solidFill>
                <a:srgbClr val="6C2C91"/>
              </a:solidFill>
              <a:latin typeface="Calibri"/>
              <a:ea typeface="Calibri"/>
              <a:cs typeface="Calibri"/>
              <a:sym typeface="Calibri"/>
            </a:endParaRPr>
          </a:p>
        </p:txBody>
      </p:sp>
      <p:pic>
        <p:nvPicPr>
          <p:cNvPr id="295" name="Google Shape;295;g5b6d2253e8_2_105"/>
          <p:cNvPicPr preferRelativeResize="0"/>
          <p:nvPr/>
        </p:nvPicPr>
        <p:blipFill>
          <a:blip r:embed="rId3">
            <a:alphaModFix/>
          </a:blip>
          <a:stretch>
            <a:fillRect/>
          </a:stretch>
        </p:blipFill>
        <p:spPr>
          <a:xfrm>
            <a:off x="0" y="1655675"/>
            <a:ext cx="9144000" cy="4381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0"/>
        <p:cNvGrpSpPr/>
        <p:nvPr/>
      </p:nvGrpSpPr>
      <p:grpSpPr>
        <a:xfrm>
          <a:off x="0" y="0"/>
          <a:ext cx="0" cy="0"/>
          <a:chOff x="0" y="0"/>
          <a:chExt cx="0" cy="0"/>
        </a:xfrm>
      </p:grpSpPr>
      <p:grpSp>
        <p:nvGrpSpPr>
          <p:cNvPr id="301" name="Google Shape;301;g589aa73eb9_0_6"/>
          <p:cNvGrpSpPr/>
          <p:nvPr/>
        </p:nvGrpSpPr>
        <p:grpSpPr>
          <a:xfrm>
            <a:off x="357960" y="1381507"/>
            <a:ext cx="8435705" cy="5379192"/>
            <a:chOff x="357960" y="328771"/>
            <a:chExt cx="8435705" cy="5379192"/>
          </a:xfrm>
        </p:grpSpPr>
        <p:sp>
          <p:nvSpPr>
            <p:cNvPr id="302" name="Google Shape;302;g589aa73eb9_0_6"/>
            <p:cNvSpPr/>
            <p:nvPr/>
          </p:nvSpPr>
          <p:spPr>
            <a:xfrm>
              <a:off x="3463526" y="328771"/>
              <a:ext cx="2196300" cy="1431300"/>
            </a:xfrm>
            <a:prstGeom prst="roundRect">
              <a:avLst>
                <a:gd name="adj" fmla="val 16667"/>
              </a:avLst>
            </a:prstGeom>
            <a:solidFill>
              <a:srgbClr val="FFCE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g589aa73eb9_0_6"/>
            <p:cNvSpPr txBox="1"/>
            <p:nvPr/>
          </p:nvSpPr>
          <p:spPr>
            <a:xfrm>
              <a:off x="3489902" y="398648"/>
              <a:ext cx="2126377" cy="1291800"/>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GB" sz="2300" b="0" i="0" u="none" strike="noStrike" cap="none" dirty="0">
                  <a:solidFill>
                    <a:srgbClr val="6B2C91"/>
                  </a:solidFill>
                  <a:latin typeface="Calibri"/>
                  <a:ea typeface="Calibri"/>
                  <a:cs typeface="Calibri"/>
                  <a:sym typeface="Calibri"/>
                </a:rPr>
                <a:t>Communication</a:t>
              </a:r>
              <a:endParaRPr sz="2300" b="0" i="0" u="none" strike="noStrike" cap="none" dirty="0">
                <a:solidFill>
                  <a:srgbClr val="6B2C91"/>
                </a:solidFill>
                <a:latin typeface="Calibri"/>
                <a:ea typeface="Calibri"/>
                <a:cs typeface="Calibri"/>
                <a:sym typeface="Calibri"/>
              </a:endParaRPr>
            </a:p>
          </p:txBody>
        </p:sp>
        <p:sp>
          <p:nvSpPr>
            <p:cNvPr id="304" name="Google Shape;304;g589aa73eb9_0_6"/>
            <p:cNvSpPr/>
            <p:nvPr/>
          </p:nvSpPr>
          <p:spPr>
            <a:xfrm>
              <a:off x="3872015" y="1380224"/>
              <a:ext cx="4306800" cy="4306800"/>
            </a:xfrm>
            <a:custGeom>
              <a:avLst/>
              <a:gdLst/>
              <a:ahLst/>
              <a:cxnLst/>
              <a:rect l="l" t="t" r="r" b="b"/>
              <a:pathLst>
                <a:path w="120000" h="120000" extrusionOk="0">
                  <a:moveTo>
                    <a:pt x="50425" y="769"/>
                  </a:moveTo>
                  <a:lnTo>
                    <a:pt x="50425" y="769"/>
                  </a:lnTo>
                  <a:cubicBezTo>
                    <a:pt x="71920" y="-2706"/>
                    <a:pt x="93611" y="5738"/>
                    <a:pt x="107100" y="22831"/>
                  </a:cubicBezTo>
                </a:path>
              </a:pathLst>
            </a:custGeom>
            <a:noFill/>
            <a:ln w="9525" cap="flat" cmpd="sng">
              <a:solidFill>
                <a:srgbClr val="6B2C9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g589aa73eb9_0_6"/>
            <p:cNvSpPr/>
            <p:nvPr/>
          </p:nvSpPr>
          <p:spPr>
            <a:xfrm>
              <a:off x="6786665" y="2217103"/>
              <a:ext cx="2007000" cy="1304400"/>
            </a:xfrm>
            <a:prstGeom prst="roundRect">
              <a:avLst>
                <a:gd name="adj" fmla="val 16667"/>
              </a:avLst>
            </a:prstGeom>
            <a:solidFill>
              <a:srgbClr val="FFCE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589aa73eb9_0_6"/>
            <p:cNvSpPr txBox="1"/>
            <p:nvPr/>
          </p:nvSpPr>
          <p:spPr>
            <a:xfrm>
              <a:off x="6850346" y="2280784"/>
              <a:ext cx="1879500" cy="1177200"/>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GB" sz="2300" b="0" i="0" u="none" strike="noStrike" cap="none">
                  <a:solidFill>
                    <a:srgbClr val="6B2C91"/>
                  </a:solidFill>
                  <a:latin typeface="Calibri"/>
                  <a:ea typeface="Calibri"/>
                  <a:cs typeface="Calibri"/>
                  <a:sym typeface="Calibri"/>
                </a:rPr>
                <a:t>Advanced searching</a:t>
              </a:r>
              <a:endParaRPr sz="2300" b="0" i="0" u="none" strike="noStrike" cap="none">
                <a:solidFill>
                  <a:srgbClr val="6B2C91"/>
                </a:solidFill>
                <a:latin typeface="Calibri"/>
                <a:ea typeface="Calibri"/>
                <a:cs typeface="Calibri"/>
                <a:sym typeface="Calibri"/>
              </a:endParaRPr>
            </a:p>
          </p:txBody>
        </p:sp>
        <p:sp>
          <p:nvSpPr>
            <p:cNvPr id="307" name="Google Shape;307;g589aa73eb9_0_6"/>
            <p:cNvSpPr/>
            <p:nvPr/>
          </p:nvSpPr>
          <p:spPr>
            <a:xfrm>
              <a:off x="3614517" y="453594"/>
              <a:ext cx="4306800" cy="4306800"/>
            </a:xfrm>
            <a:custGeom>
              <a:avLst/>
              <a:gdLst/>
              <a:ahLst/>
              <a:cxnLst/>
              <a:rect l="l" t="t" r="r" b="b"/>
              <a:pathLst>
                <a:path w="120000" h="120000" extrusionOk="0">
                  <a:moveTo>
                    <a:pt x="114021" y="86110"/>
                  </a:moveTo>
                  <a:cubicBezTo>
                    <a:pt x="103220" y="108457"/>
                    <a:pt x="79775" y="121847"/>
                    <a:pt x="55039" y="119795"/>
                  </a:cubicBezTo>
                </a:path>
              </a:pathLst>
            </a:custGeom>
            <a:noFill/>
            <a:ln w="9525" cap="flat" cmpd="sng">
              <a:solidFill>
                <a:srgbClr val="6B2C9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589aa73eb9_0_6"/>
            <p:cNvSpPr/>
            <p:nvPr/>
          </p:nvSpPr>
          <p:spPr>
            <a:xfrm>
              <a:off x="3558191" y="4341122"/>
              <a:ext cx="2007000" cy="1304400"/>
            </a:xfrm>
            <a:prstGeom prst="roundRect">
              <a:avLst>
                <a:gd name="adj" fmla="val 16667"/>
              </a:avLst>
            </a:prstGeom>
            <a:solidFill>
              <a:srgbClr val="FFCE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589aa73eb9_0_6"/>
            <p:cNvSpPr txBox="1"/>
            <p:nvPr/>
          </p:nvSpPr>
          <p:spPr>
            <a:xfrm>
              <a:off x="3621872" y="4404803"/>
              <a:ext cx="1879500" cy="1177200"/>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GB" sz="2300" b="0" i="0" u="none" strike="noStrike" cap="none">
                  <a:solidFill>
                    <a:srgbClr val="6B2C91"/>
                  </a:solidFill>
                  <a:latin typeface="Calibri"/>
                  <a:ea typeface="Calibri"/>
                  <a:cs typeface="Calibri"/>
                  <a:sym typeface="Calibri"/>
                </a:rPr>
                <a:t>Critical skills</a:t>
              </a:r>
              <a:endParaRPr sz="2300" b="0" i="0" u="none" strike="noStrike" cap="none">
                <a:solidFill>
                  <a:srgbClr val="6B2C91"/>
                </a:solidFill>
                <a:latin typeface="Calibri"/>
                <a:ea typeface="Calibri"/>
                <a:cs typeface="Calibri"/>
                <a:sym typeface="Calibri"/>
              </a:endParaRPr>
            </a:p>
          </p:txBody>
        </p:sp>
        <p:sp>
          <p:nvSpPr>
            <p:cNvPr id="310" name="Google Shape;310;g589aa73eb9_0_6"/>
            <p:cNvSpPr/>
            <p:nvPr/>
          </p:nvSpPr>
          <p:spPr>
            <a:xfrm>
              <a:off x="1215965" y="441444"/>
              <a:ext cx="4306800" cy="4306800"/>
            </a:xfrm>
            <a:custGeom>
              <a:avLst/>
              <a:gdLst/>
              <a:ahLst/>
              <a:cxnLst/>
              <a:rect l="l" t="t" r="r" b="b"/>
              <a:pathLst>
                <a:path w="120000" h="120000" extrusionOk="0">
                  <a:moveTo>
                    <a:pt x="64589" y="119824"/>
                  </a:moveTo>
                  <a:lnTo>
                    <a:pt x="64589" y="119824"/>
                  </a:lnTo>
                  <a:cubicBezTo>
                    <a:pt x="40465" y="121675"/>
                    <a:pt x="17590" y="108855"/>
                    <a:pt x="6577" y="87312"/>
                  </a:cubicBezTo>
                </a:path>
              </a:pathLst>
            </a:custGeom>
            <a:noFill/>
            <a:ln w="9525" cap="flat" cmpd="sng">
              <a:solidFill>
                <a:srgbClr val="6B2C9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g589aa73eb9_0_6"/>
            <p:cNvSpPr/>
            <p:nvPr/>
          </p:nvSpPr>
          <p:spPr>
            <a:xfrm>
              <a:off x="357960" y="2248812"/>
              <a:ext cx="2007000" cy="1304400"/>
            </a:xfrm>
            <a:prstGeom prst="roundRect">
              <a:avLst>
                <a:gd name="adj" fmla="val 16667"/>
              </a:avLst>
            </a:prstGeom>
            <a:solidFill>
              <a:srgbClr val="FFCE1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g589aa73eb9_0_6"/>
            <p:cNvSpPr txBox="1"/>
            <p:nvPr/>
          </p:nvSpPr>
          <p:spPr>
            <a:xfrm>
              <a:off x="421641" y="2312493"/>
              <a:ext cx="1879500" cy="1177200"/>
            </a:xfrm>
            <a:prstGeom prst="rect">
              <a:avLst/>
            </a:prstGeom>
            <a:noFill/>
            <a:ln>
              <a:noFill/>
            </a:ln>
          </p:spPr>
          <p:txBody>
            <a:bodyPr spcFirstLastPara="1" wrap="square" lIns="87625" tIns="87625" rIns="87625" bIns="87625"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GB" sz="2300" b="0" i="0" u="none" strike="noStrike" cap="none">
                  <a:solidFill>
                    <a:srgbClr val="6B2C91"/>
                  </a:solidFill>
                  <a:latin typeface="Calibri"/>
                  <a:ea typeface="Calibri"/>
                  <a:cs typeface="Calibri"/>
                  <a:sym typeface="Calibri"/>
                </a:rPr>
                <a:t>Independent research skills</a:t>
              </a:r>
              <a:endParaRPr sz="2300" b="0" i="0" u="none" strike="noStrike" cap="none">
                <a:solidFill>
                  <a:srgbClr val="6B2C91"/>
                </a:solidFill>
                <a:latin typeface="Calibri"/>
                <a:ea typeface="Calibri"/>
                <a:cs typeface="Calibri"/>
                <a:sym typeface="Calibri"/>
              </a:endParaRPr>
            </a:p>
          </p:txBody>
        </p:sp>
        <p:sp>
          <p:nvSpPr>
            <p:cNvPr id="313" name="Google Shape;313;g589aa73eb9_0_6"/>
            <p:cNvSpPr/>
            <p:nvPr/>
          </p:nvSpPr>
          <p:spPr>
            <a:xfrm>
              <a:off x="974733" y="1401163"/>
              <a:ext cx="4306800" cy="4306800"/>
            </a:xfrm>
            <a:custGeom>
              <a:avLst/>
              <a:gdLst/>
              <a:ahLst/>
              <a:cxnLst/>
              <a:rect l="l" t="t" r="r" b="b"/>
              <a:pathLst>
                <a:path w="120000" h="120000" extrusionOk="0">
                  <a:moveTo>
                    <a:pt x="12664" y="23132"/>
                  </a:moveTo>
                  <a:lnTo>
                    <a:pt x="12664" y="23132"/>
                  </a:lnTo>
                  <a:cubicBezTo>
                    <a:pt x="25942" y="6084"/>
                    <a:pt x="47361" y="-2507"/>
                    <a:pt x="68740" y="640"/>
                  </a:cubicBezTo>
                </a:path>
              </a:pathLst>
            </a:custGeom>
            <a:noFill/>
            <a:ln w="9525" cap="flat" cmpd="sng">
              <a:solidFill>
                <a:srgbClr val="6B2C9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14" name="Google Shape;314;g589aa73eb9_0_6"/>
          <p:cNvSpPr/>
          <p:nvPr/>
        </p:nvSpPr>
        <p:spPr>
          <a:xfrm>
            <a:off x="395523" y="188650"/>
            <a:ext cx="5971800" cy="1008000"/>
          </a:xfrm>
          <a:prstGeom prst="chevron">
            <a:avLst>
              <a:gd name="adj" fmla="val 50000"/>
            </a:avLst>
          </a:prstGeom>
          <a:solidFill>
            <a:srgbClr val="FFCE1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GB" sz="3600" b="1" i="0" u="none" strike="noStrike" cap="none">
                <a:solidFill>
                  <a:srgbClr val="6B2C91"/>
                </a:solidFill>
                <a:latin typeface="Calibri"/>
                <a:ea typeface="Calibri"/>
                <a:cs typeface="Calibri"/>
                <a:sym typeface="Calibri"/>
              </a:rPr>
              <a:t>What is different about being a postgraduate?</a:t>
            </a:r>
            <a:endParaRPr sz="3600" b="1" i="0" u="none" strike="noStrike" cap="none">
              <a:solidFill>
                <a:srgbClr val="6B2C91"/>
              </a:solidFill>
              <a:latin typeface="Calibri"/>
              <a:ea typeface="Calibri"/>
              <a:cs typeface="Calibri"/>
              <a:sym typeface="Calibri"/>
            </a:endParaRPr>
          </a:p>
        </p:txBody>
      </p:sp>
      <p:pic>
        <p:nvPicPr>
          <p:cNvPr id="315" name="Google Shape;315;g589aa73eb9_0_6"/>
          <p:cNvPicPr preferRelativeResize="0"/>
          <p:nvPr/>
        </p:nvPicPr>
        <p:blipFill rotWithShape="1">
          <a:blip r:embed="rId4">
            <a:alphaModFix/>
          </a:blip>
          <a:srcRect/>
          <a:stretch/>
        </p:blipFill>
        <p:spPr>
          <a:xfrm>
            <a:off x="2843809" y="3140968"/>
            <a:ext cx="3456381" cy="19946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0B5C560472D943BA28607D142B0C00" ma:contentTypeVersion="0" ma:contentTypeDescription="Create a new document." ma:contentTypeScope="" ma:versionID="b68575f3efe7cc6a83fa0434c95101bf">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C26748-6733-4BE5-97ED-F0016E529461}">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EE26DA2E-C5BE-48B1-AF41-D27BF7D840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C874C73F-A2F8-426E-98D8-83954EF6F3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1569</Words>
  <Application>Microsoft Office PowerPoint</Application>
  <PresentationFormat>On-screen Show (4:3)</PresentationFormat>
  <Paragraphs>126</Paragraphs>
  <Slides>13</Slides>
  <Notes>13</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 Jeffreys</dc:creator>
  <cp:lastModifiedBy>Kevin Little</cp:lastModifiedBy>
  <cp:revision>5</cp:revision>
  <dcterms:created xsi:type="dcterms:W3CDTF">2016-06-24T11:45:31Z</dcterms:created>
  <dcterms:modified xsi:type="dcterms:W3CDTF">2019-09-25T13:49:15Z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0x010100810B5C560472D943BA28607D142B0C00</vt:lpwstr>
  </property>
</Properties>
</file>