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65"/>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
        <p:nvSpPr>
          <p:cNvPr id="8" name="TextBox 7"/>
          <p:cNvSpPr txBox="1"/>
          <p:nvPr userDrawn="1"/>
        </p:nvSpPr>
        <p:spPr>
          <a:xfrm>
            <a:off x="6516481" y="389930"/>
            <a:ext cx="2232248" cy="707886"/>
          </a:xfrm>
          <a:prstGeom prst="rect">
            <a:avLst/>
          </a:prstGeom>
          <a:noFill/>
          <a:ln w="19050">
            <a:solidFill>
              <a:schemeClr val="tx1"/>
            </a:solidFill>
          </a:ln>
        </p:spPr>
        <p:txBody>
          <a:bodyPr wrap="square" rtlCol="0">
            <a:spAutoFit/>
          </a:bodyPr>
          <a:lstStyle/>
          <a:p>
            <a:r>
              <a:rPr lang="en-GB" sz="2000" dirty="0"/>
              <a:t>From</a:t>
            </a:r>
            <a:r>
              <a:rPr lang="en-GB" sz="2000" baseline="0" dirty="0"/>
              <a:t> </a:t>
            </a:r>
            <a:r>
              <a:rPr lang="en-GB" sz="2000" b="1" baseline="0" dirty="0"/>
              <a:t>Prehistory</a:t>
            </a:r>
            <a:r>
              <a:rPr lang="en-GB" sz="2000" baseline="0" dirty="0"/>
              <a:t> to </a:t>
            </a:r>
            <a:r>
              <a:rPr lang="en-GB" sz="2000" b="1" baseline="0" dirty="0"/>
              <a:t>Primary Schools</a:t>
            </a:r>
            <a:endParaRPr lang="en-GB" sz="2000" b="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889" y="377036"/>
            <a:ext cx="1800200" cy="762516"/>
          </a:xfrm>
          <a:prstGeom prst="rect">
            <a:avLst/>
          </a:prstGeom>
        </p:spPr>
      </p:pic>
    </p:spTree>
    <p:extLst>
      <p:ext uri="{BB962C8B-B14F-4D97-AF65-F5344CB8AC3E}">
        <p14:creationId xmlns:p14="http://schemas.microsoft.com/office/powerpoint/2010/main" val="56921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356831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246099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199013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376026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41829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256164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27662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109604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252287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99A179-8CD0-4990-A717-AA1121ACCFAB}" type="datetimeFigureOut">
              <a:rPr lang="en-GB" smtClean="0"/>
              <a:t>07/04/2022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DECEFC-D080-4B5A-B323-E74C75A1DA82}" type="slidenum">
              <a:rPr lang="en-GB" smtClean="0"/>
              <a:t>‹#›</a:t>
            </a:fld>
            <a:endParaRPr lang="en-GB"/>
          </a:p>
        </p:txBody>
      </p:sp>
    </p:spTree>
    <p:extLst>
      <p:ext uri="{BB962C8B-B14F-4D97-AF65-F5344CB8AC3E}">
        <p14:creationId xmlns:p14="http://schemas.microsoft.com/office/powerpoint/2010/main" val="306083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276872"/>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3701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6516481" y="389930"/>
            <a:ext cx="2232248" cy="707886"/>
          </a:xfrm>
          <a:prstGeom prst="rect">
            <a:avLst/>
          </a:prstGeom>
          <a:noFill/>
          <a:ln w="19050">
            <a:solidFill>
              <a:schemeClr val="tx1"/>
            </a:solidFill>
          </a:ln>
        </p:spPr>
        <p:txBody>
          <a:bodyPr wrap="square" rtlCol="0">
            <a:spAutoFit/>
          </a:bodyPr>
          <a:lstStyle/>
          <a:p>
            <a:r>
              <a:rPr lang="en-GB" sz="2000" dirty="0"/>
              <a:t>From</a:t>
            </a:r>
            <a:r>
              <a:rPr lang="en-GB" sz="2000" baseline="0" dirty="0"/>
              <a:t> </a:t>
            </a:r>
            <a:r>
              <a:rPr lang="en-GB" sz="2000" b="1" baseline="0" dirty="0"/>
              <a:t>Prehistory</a:t>
            </a:r>
            <a:r>
              <a:rPr lang="en-GB" sz="2000" baseline="0" dirty="0"/>
              <a:t> to </a:t>
            </a:r>
            <a:r>
              <a:rPr lang="en-GB" sz="2000" b="1" baseline="0" dirty="0"/>
              <a:t>Primary Schools</a:t>
            </a:r>
            <a:endParaRPr lang="en-GB" sz="2000" b="1"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7889" y="377036"/>
            <a:ext cx="1800200" cy="762516"/>
          </a:xfrm>
          <a:prstGeom prst="rect">
            <a:avLst/>
          </a:prstGeom>
        </p:spPr>
      </p:pic>
      <p:sp>
        <p:nvSpPr>
          <p:cNvPr id="10" name="Rectangle 9"/>
          <p:cNvSpPr/>
          <p:nvPr userDrawn="1"/>
        </p:nvSpPr>
        <p:spPr>
          <a:xfrm>
            <a:off x="4570704" y="6117012"/>
            <a:ext cx="1323509"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94214" y="6117012"/>
            <a:ext cx="131978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13993" y="6117012"/>
            <a:ext cx="1174432" cy="288032"/>
          </a:xfrm>
          <a:prstGeom prst="rect">
            <a:avLst/>
          </a:prstGeom>
          <a:gradFill>
            <a:gsLst>
              <a:gs pos="0">
                <a:srgbClr val="FFF200">
                  <a:alpha val="32000"/>
                </a:srgbClr>
              </a:gs>
              <a:gs pos="93744">
                <a:srgbClr val="FF3200">
                  <a:alpha val="61000"/>
                </a:srgbClr>
              </a:gs>
              <a:gs pos="84000">
                <a:srgbClr val="FF7A00">
                  <a:alpha val="72000"/>
                </a:srgbClr>
              </a:gs>
              <a:gs pos="100000">
                <a:srgbClr val="FF0300"/>
              </a:gs>
              <a:gs pos="100000">
                <a:srgbClr val="4D080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683567" y="6117012"/>
            <a:ext cx="388713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321837" y="6405044"/>
            <a:ext cx="936104" cy="338554"/>
          </a:xfrm>
          <a:prstGeom prst="rect">
            <a:avLst/>
          </a:prstGeom>
          <a:noFill/>
        </p:spPr>
        <p:txBody>
          <a:bodyPr wrap="square" rtlCol="0">
            <a:spAutoFit/>
          </a:bodyPr>
          <a:lstStyle/>
          <a:p>
            <a:r>
              <a:rPr lang="en-GB" sz="1600" dirty="0"/>
              <a:t>9600 BC</a:t>
            </a:r>
          </a:p>
        </p:txBody>
      </p:sp>
      <p:sp>
        <p:nvSpPr>
          <p:cNvPr id="20" name="TextBox 19"/>
          <p:cNvSpPr txBox="1"/>
          <p:nvPr userDrawn="1"/>
        </p:nvSpPr>
        <p:spPr>
          <a:xfrm>
            <a:off x="4102652" y="6405044"/>
            <a:ext cx="936104" cy="338554"/>
          </a:xfrm>
          <a:prstGeom prst="rect">
            <a:avLst/>
          </a:prstGeom>
          <a:noFill/>
        </p:spPr>
        <p:txBody>
          <a:bodyPr wrap="square" rtlCol="0">
            <a:spAutoFit/>
          </a:bodyPr>
          <a:lstStyle/>
          <a:p>
            <a:r>
              <a:rPr lang="en-GB" sz="1600" dirty="0"/>
              <a:t>4000 BC</a:t>
            </a:r>
          </a:p>
        </p:txBody>
      </p:sp>
      <p:sp>
        <p:nvSpPr>
          <p:cNvPr id="21" name="TextBox 20"/>
          <p:cNvSpPr txBox="1"/>
          <p:nvPr userDrawn="1"/>
        </p:nvSpPr>
        <p:spPr>
          <a:xfrm>
            <a:off x="5426162" y="6405044"/>
            <a:ext cx="936104" cy="338554"/>
          </a:xfrm>
          <a:prstGeom prst="rect">
            <a:avLst/>
          </a:prstGeom>
          <a:noFill/>
        </p:spPr>
        <p:txBody>
          <a:bodyPr wrap="square" rtlCol="0">
            <a:spAutoFit/>
          </a:bodyPr>
          <a:lstStyle/>
          <a:p>
            <a:r>
              <a:rPr lang="en-GB" sz="1600" dirty="0"/>
              <a:t>2400 BC</a:t>
            </a:r>
          </a:p>
        </p:txBody>
      </p:sp>
      <p:sp>
        <p:nvSpPr>
          <p:cNvPr id="22" name="TextBox 21"/>
          <p:cNvSpPr txBox="1"/>
          <p:nvPr userDrawn="1"/>
        </p:nvSpPr>
        <p:spPr>
          <a:xfrm>
            <a:off x="6745941" y="6405044"/>
            <a:ext cx="936104" cy="338554"/>
          </a:xfrm>
          <a:prstGeom prst="rect">
            <a:avLst/>
          </a:prstGeom>
          <a:noFill/>
        </p:spPr>
        <p:txBody>
          <a:bodyPr wrap="square" rtlCol="0">
            <a:spAutoFit/>
          </a:bodyPr>
          <a:lstStyle/>
          <a:p>
            <a:pPr algn="ctr"/>
            <a:r>
              <a:rPr lang="en-GB" sz="1600" dirty="0"/>
              <a:t>800 BC</a:t>
            </a:r>
          </a:p>
        </p:txBody>
      </p:sp>
      <p:sp>
        <p:nvSpPr>
          <p:cNvPr id="23" name="TextBox 22"/>
          <p:cNvSpPr txBox="1"/>
          <p:nvPr userDrawn="1"/>
        </p:nvSpPr>
        <p:spPr>
          <a:xfrm>
            <a:off x="7920373" y="6405044"/>
            <a:ext cx="936104" cy="338554"/>
          </a:xfrm>
          <a:prstGeom prst="rect">
            <a:avLst/>
          </a:prstGeom>
          <a:noFill/>
        </p:spPr>
        <p:txBody>
          <a:bodyPr wrap="square" rtlCol="0">
            <a:spAutoFit/>
          </a:bodyPr>
          <a:lstStyle/>
          <a:p>
            <a:pPr algn="ctr"/>
            <a:r>
              <a:rPr lang="en-GB" sz="1600" dirty="0"/>
              <a:t>43 AD</a:t>
            </a:r>
          </a:p>
        </p:txBody>
      </p:sp>
      <p:sp>
        <p:nvSpPr>
          <p:cNvPr id="25" name="TextBox 24"/>
          <p:cNvSpPr txBox="1"/>
          <p:nvPr userDrawn="1"/>
        </p:nvSpPr>
        <p:spPr>
          <a:xfrm>
            <a:off x="2069073" y="6103349"/>
            <a:ext cx="1116124" cy="338554"/>
          </a:xfrm>
          <a:prstGeom prst="rect">
            <a:avLst/>
          </a:prstGeom>
          <a:noFill/>
        </p:spPr>
        <p:txBody>
          <a:bodyPr wrap="square" rtlCol="0">
            <a:spAutoFit/>
          </a:bodyPr>
          <a:lstStyle/>
          <a:p>
            <a:pPr algn="ctr"/>
            <a:r>
              <a:rPr lang="en-GB" sz="1600" dirty="0"/>
              <a:t>Mesolithic</a:t>
            </a:r>
          </a:p>
        </p:txBody>
      </p:sp>
      <p:sp>
        <p:nvSpPr>
          <p:cNvPr id="26" name="TextBox 25"/>
          <p:cNvSpPr txBox="1"/>
          <p:nvPr userDrawn="1"/>
        </p:nvSpPr>
        <p:spPr>
          <a:xfrm>
            <a:off x="4674396" y="6103349"/>
            <a:ext cx="1116124" cy="338554"/>
          </a:xfrm>
          <a:prstGeom prst="rect">
            <a:avLst/>
          </a:prstGeom>
          <a:noFill/>
        </p:spPr>
        <p:txBody>
          <a:bodyPr wrap="square" rtlCol="0">
            <a:spAutoFit/>
          </a:bodyPr>
          <a:lstStyle/>
          <a:p>
            <a:pPr algn="ctr"/>
            <a:r>
              <a:rPr lang="en-GB" sz="1600" dirty="0"/>
              <a:t>Neolithic</a:t>
            </a:r>
          </a:p>
        </p:txBody>
      </p:sp>
      <p:sp>
        <p:nvSpPr>
          <p:cNvPr id="27" name="TextBox 26"/>
          <p:cNvSpPr txBox="1"/>
          <p:nvPr userDrawn="1"/>
        </p:nvSpPr>
        <p:spPr>
          <a:xfrm>
            <a:off x="5996042" y="6091751"/>
            <a:ext cx="1116124" cy="338554"/>
          </a:xfrm>
          <a:prstGeom prst="rect">
            <a:avLst/>
          </a:prstGeom>
          <a:noFill/>
        </p:spPr>
        <p:txBody>
          <a:bodyPr wrap="square" rtlCol="0">
            <a:spAutoFit/>
          </a:bodyPr>
          <a:lstStyle/>
          <a:p>
            <a:pPr algn="ctr"/>
            <a:r>
              <a:rPr lang="en-GB" sz="1600" dirty="0"/>
              <a:t>Bronze Age</a:t>
            </a:r>
          </a:p>
        </p:txBody>
      </p:sp>
      <p:sp>
        <p:nvSpPr>
          <p:cNvPr id="28" name="TextBox 27"/>
          <p:cNvSpPr txBox="1"/>
          <p:nvPr userDrawn="1"/>
        </p:nvSpPr>
        <p:spPr>
          <a:xfrm>
            <a:off x="7243147" y="6091751"/>
            <a:ext cx="1116124" cy="338554"/>
          </a:xfrm>
          <a:prstGeom prst="rect">
            <a:avLst/>
          </a:prstGeom>
          <a:noFill/>
        </p:spPr>
        <p:txBody>
          <a:bodyPr wrap="square" rtlCol="0">
            <a:spAutoFit/>
          </a:bodyPr>
          <a:lstStyle/>
          <a:p>
            <a:pPr algn="ctr"/>
            <a:r>
              <a:rPr lang="en-GB" sz="1600" b="1" dirty="0"/>
              <a:t>Iron Age</a:t>
            </a:r>
          </a:p>
        </p:txBody>
      </p:sp>
      <p:sp>
        <p:nvSpPr>
          <p:cNvPr id="24" name="TextBox 23"/>
          <p:cNvSpPr txBox="1"/>
          <p:nvPr userDrawn="1"/>
        </p:nvSpPr>
        <p:spPr>
          <a:xfrm>
            <a:off x="3001645" y="816386"/>
            <a:ext cx="2701280" cy="646331"/>
          </a:xfrm>
          <a:prstGeom prst="rect">
            <a:avLst/>
          </a:prstGeom>
          <a:noFill/>
        </p:spPr>
        <p:txBody>
          <a:bodyPr wrap="square" rtlCol="0">
            <a:spAutoFit/>
          </a:bodyPr>
          <a:lstStyle/>
          <a:p>
            <a:r>
              <a:rPr lang="en-GB" sz="3600" b="1" dirty="0"/>
              <a:t>The Iron Age</a:t>
            </a:r>
          </a:p>
        </p:txBody>
      </p:sp>
    </p:spTree>
    <p:extLst>
      <p:ext uri="{BB962C8B-B14F-4D97-AF65-F5344CB8AC3E}">
        <p14:creationId xmlns:p14="http://schemas.microsoft.com/office/powerpoint/2010/main" val="344471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ketchfab.com/3d-models/extraordinary-iron-age-chariot-burial-1b9ed2b66c3546efb90239f647f13e10"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ketchfab.com/3d-models/castell-henllys-cooks-house-july-2016-7d74ac7f44e24800a0f96e1a14a4f188" TargetMode="External"/><Relationship Id="rId2" Type="http://schemas.openxmlformats.org/officeDocument/2006/relationships/hyperlink" Target="https://sketchfab.com/3d-models/castell-henllys-2dd30f20dcae4a319756e9385045b6a4" TargetMode="External"/><Relationship Id="rId1" Type="http://schemas.openxmlformats.org/officeDocument/2006/relationships/slideLayout" Target="../slideLayouts/slideLayout2.xml"/><Relationship Id="rId5" Type="http://schemas.openxmlformats.org/officeDocument/2006/relationships/hyperlink" Target="https://sketchfab.com/3d-models/extraordinary-iron-age-chariot-burial-1b9ed2b66c3546efb90239f647f13e10" TargetMode="External"/><Relationship Id="rId4" Type="http://schemas.openxmlformats.org/officeDocument/2006/relationships/hyperlink" Target="https://sketchfab.com/3d-models/maiden-castle-iron-age-hillfort-lidar-model-a9646f6c64874a7f8f1570cee01d94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ketchfab.com/3d-models/castell-henllys-cooks-house-july-2016-7d74ac7f44e24800a0f96e1a14a4f188" TargetMode="External"/><Relationship Id="rId2" Type="http://schemas.openxmlformats.org/officeDocument/2006/relationships/hyperlink" Target="https://sketchfab.com/3d-models/castell-henllys-2dd30f20dcae4a319756e9385045b6a4"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ketchfab.com/3d-models/maiden-castle-iron-age-hillfort-lidar-model-a9646f6c64874a7f8f1570cee01d946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2348880"/>
            <a:ext cx="7048872" cy="2892524"/>
          </a:xfrm>
        </p:spPr>
        <p:txBody>
          <a:bodyPr>
            <a:normAutofit fontScale="92500" lnSpcReduction="10000"/>
          </a:bodyPr>
          <a:lstStyle/>
          <a:p>
            <a:pPr marL="457200" indent="-457200" algn="l">
              <a:buFont typeface="Arial" panose="020B0604020202020204" pitchFamily="34" charset="0"/>
              <a:buChar char="•"/>
            </a:pPr>
            <a:r>
              <a:rPr lang="en-GB" dirty="0">
                <a:solidFill>
                  <a:schemeClr val="tx1"/>
                </a:solidFill>
              </a:rPr>
              <a:t>The Iron Age began in 800 BC (about 2800 years ago), after the end of the Bronze Age</a:t>
            </a:r>
          </a:p>
          <a:p>
            <a:pPr marL="457200" indent="-457200" algn="l">
              <a:buFont typeface="Arial" panose="020B0604020202020204" pitchFamily="34" charset="0"/>
              <a:buChar char="•"/>
            </a:pPr>
            <a:r>
              <a:rPr lang="en-GB" dirty="0">
                <a:solidFill>
                  <a:schemeClr val="tx1"/>
                </a:solidFill>
              </a:rPr>
              <a:t>The Iron Age ended in 42AD (when the Romans arrived!)</a:t>
            </a:r>
          </a:p>
          <a:p>
            <a:pPr marL="457200" indent="-457200" algn="l">
              <a:buFont typeface="Arial" panose="020B0604020202020204" pitchFamily="34" charset="0"/>
              <a:buChar char="•"/>
            </a:pPr>
            <a:r>
              <a:rPr lang="en-GB" dirty="0">
                <a:solidFill>
                  <a:schemeClr val="tx1"/>
                </a:solidFill>
              </a:rPr>
              <a:t>The Iron Age lasted for about 850 years</a:t>
            </a:r>
          </a:p>
        </p:txBody>
      </p:sp>
      <p:sp>
        <p:nvSpPr>
          <p:cNvPr id="4" name="Subtitle 2"/>
          <p:cNvSpPr txBox="1">
            <a:spLocks/>
          </p:cNvSpPr>
          <p:nvPr/>
        </p:nvSpPr>
        <p:spPr>
          <a:xfrm>
            <a:off x="899592" y="16288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u="sng" dirty="0">
                <a:solidFill>
                  <a:schemeClr val="tx1"/>
                </a:solidFill>
              </a:rPr>
              <a:t>When was it?</a:t>
            </a:r>
          </a:p>
        </p:txBody>
      </p:sp>
      <p:cxnSp>
        <p:nvCxnSpPr>
          <p:cNvPr id="7" name="Straight Arrow Connector 6"/>
          <p:cNvCxnSpPr/>
          <p:nvPr/>
        </p:nvCxnSpPr>
        <p:spPr>
          <a:xfrm>
            <a:off x="6516216" y="5085184"/>
            <a:ext cx="1008112" cy="9361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15272" y="5297539"/>
            <a:ext cx="3825668" cy="646331"/>
          </a:xfrm>
          <a:prstGeom prst="rect">
            <a:avLst/>
          </a:prstGeom>
          <a:noFill/>
        </p:spPr>
        <p:txBody>
          <a:bodyPr wrap="square" rtlCol="0">
            <a:spAutoFit/>
          </a:bodyPr>
          <a:lstStyle/>
          <a:p>
            <a:pPr algn="ctr"/>
            <a:r>
              <a:rPr lang="en-GB" dirty="0" smtClean="0">
                <a:solidFill>
                  <a:schemeClr val="bg1"/>
                </a:solidFill>
              </a:rPr>
              <a:t>How do we know how old things are? Watch the ‘How old are things’ video!</a:t>
            </a:r>
            <a:endParaRPr lang="en-GB" dirty="0">
              <a:solidFill>
                <a:schemeClr val="bg1"/>
              </a:solidFill>
            </a:endParaRPr>
          </a:p>
        </p:txBody>
      </p:sp>
    </p:spTree>
    <p:extLst>
      <p:ext uri="{BB962C8B-B14F-4D97-AF65-F5344CB8AC3E}">
        <p14:creationId xmlns:p14="http://schemas.microsoft.com/office/powerpoint/2010/main" val="301502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44" y="1196752"/>
            <a:ext cx="8229600" cy="720080"/>
          </a:xfrm>
        </p:spPr>
        <p:txBody>
          <a:bodyPr>
            <a:normAutofit/>
          </a:bodyPr>
          <a:lstStyle/>
          <a:p>
            <a:pPr algn="l"/>
            <a:r>
              <a:rPr lang="en-GB" sz="3200" u="sng" dirty="0"/>
              <a:t>Iron Age technology</a:t>
            </a:r>
          </a:p>
        </p:txBody>
      </p:sp>
      <p:sp>
        <p:nvSpPr>
          <p:cNvPr id="3" name="Content Placeholder 2"/>
          <p:cNvSpPr>
            <a:spLocks noGrp="1"/>
          </p:cNvSpPr>
          <p:nvPr>
            <p:ph idx="1"/>
          </p:nvPr>
        </p:nvSpPr>
        <p:spPr>
          <a:xfrm>
            <a:off x="447144" y="1916832"/>
            <a:ext cx="5853048" cy="4104456"/>
          </a:xfrm>
        </p:spPr>
        <p:txBody>
          <a:bodyPr>
            <a:noAutofit/>
          </a:bodyPr>
          <a:lstStyle/>
          <a:p>
            <a:r>
              <a:rPr lang="en-GB" sz="2100" dirty="0"/>
              <a:t>Iron Age people traded and exchanged exotic materials, such as amber from the Baltic, coral from the Mediterranean, and glass - sometimes from as far away as the Middle East!</a:t>
            </a:r>
          </a:p>
          <a:p>
            <a:r>
              <a:rPr lang="en-GB" sz="2100" dirty="0"/>
              <a:t>Shiny metals made using fires and very high temperatures, and exotic materials like coral, may have been seen as powerful or magical.  Bronze mirrors might have been used in rituals to try and see into the future (called divination)!</a:t>
            </a:r>
          </a:p>
          <a:p>
            <a:r>
              <a:rPr lang="en-GB" sz="2100" u="sng" dirty="0"/>
              <a:t>Activity</a:t>
            </a:r>
            <a:r>
              <a:rPr lang="en-GB" sz="2100" dirty="0"/>
              <a:t>-Create your own magical artwork for a bronze mirror! Also look at your 3D printed Iron Age mirror!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060848"/>
            <a:ext cx="2733768" cy="3645024"/>
          </a:xfrm>
          <a:prstGeom prst="rect">
            <a:avLst/>
          </a:prstGeom>
        </p:spPr>
      </p:pic>
      <p:cxnSp>
        <p:nvCxnSpPr>
          <p:cNvPr id="5" name="Straight Arrow Connector 4"/>
          <p:cNvCxnSpPr/>
          <p:nvPr/>
        </p:nvCxnSpPr>
        <p:spPr>
          <a:xfrm flipV="1">
            <a:off x="2411760" y="5517232"/>
            <a:ext cx="4824536"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6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What did they believe?</a:t>
            </a:r>
          </a:p>
        </p:txBody>
      </p:sp>
      <p:sp>
        <p:nvSpPr>
          <p:cNvPr id="3" name="Content Placeholder 2"/>
          <p:cNvSpPr>
            <a:spLocks noGrp="1"/>
          </p:cNvSpPr>
          <p:nvPr>
            <p:ph idx="1"/>
          </p:nvPr>
        </p:nvSpPr>
        <p:spPr>
          <a:xfrm>
            <a:off x="467544" y="2204864"/>
            <a:ext cx="8229600" cy="3672408"/>
          </a:xfrm>
        </p:spPr>
        <p:txBody>
          <a:bodyPr>
            <a:normAutofit lnSpcReduction="10000"/>
          </a:bodyPr>
          <a:lstStyle/>
          <a:p>
            <a:r>
              <a:rPr lang="en-GB" dirty="0"/>
              <a:t>Iron Age people believed in more than one god - what do you think those gods might have been like?</a:t>
            </a:r>
          </a:p>
          <a:p>
            <a:r>
              <a:rPr lang="en-GB" dirty="0"/>
              <a:t>If you lived in the Iron Age, how would you communicate with the gods?</a:t>
            </a:r>
          </a:p>
          <a:p>
            <a:r>
              <a:rPr lang="en-GB" dirty="0"/>
              <a:t>How do you think Iron Age people dealt with their dead?</a:t>
            </a:r>
          </a:p>
        </p:txBody>
      </p:sp>
    </p:spTree>
    <p:extLst>
      <p:ext uri="{BB962C8B-B14F-4D97-AF65-F5344CB8AC3E}">
        <p14:creationId xmlns:p14="http://schemas.microsoft.com/office/powerpoint/2010/main" val="391482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What did they believe?</a:t>
            </a:r>
          </a:p>
        </p:txBody>
      </p:sp>
      <p:sp>
        <p:nvSpPr>
          <p:cNvPr id="3" name="Content Placeholder 2"/>
          <p:cNvSpPr>
            <a:spLocks noGrp="1"/>
          </p:cNvSpPr>
          <p:nvPr>
            <p:ph idx="1"/>
          </p:nvPr>
        </p:nvSpPr>
        <p:spPr>
          <a:xfrm>
            <a:off x="467544" y="2204864"/>
            <a:ext cx="5112568" cy="3672408"/>
          </a:xfrm>
        </p:spPr>
        <p:txBody>
          <a:bodyPr>
            <a:normAutofit/>
          </a:bodyPr>
          <a:lstStyle/>
          <a:p>
            <a:r>
              <a:rPr lang="en-GB" sz="2200" dirty="0"/>
              <a:t>The gods Iron Age people believed in were influenced by local landscapes. People living in places with grasslands might believe in </a:t>
            </a:r>
            <a:r>
              <a:rPr lang="en-GB" sz="2200" dirty="0" err="1"/>
              <a:t>Epona</a:t>
            </a:r>
            <a:r>
              <a:rPr lang="en-GB" sz="2200" dirty="0"/>
              <a:t>, the horse goddess. People living around the natural springs in modern day Bath would worship </a:t>
            </a:r>
            <a:r>
              <a:rPr lang="en-GB" sz="2200" dirty="0" err="1"/>
              <a:t>Sulis</a:t>
            </a:r>
            <a:r>
              <a:rPr lang="en-GB" sz="2200" dirty="0"/>
              <a:t>, goddess of the springs.</a:t>
            </a:r>
          </a:p>
          <a:p>
            <a:r>
              <a:rPr lang="en-GB" sz="2200" u="sng" dirty="0"/>
              <a:t>Activity:</a:t>
            </a:r>
            <a:r>
              <a:rPr lang="en-GB" sz="2200" dirty="0"/>
              <a:t> create your own Iron Age god with the comic task!</a:t>
            </a:r>
          </a:p>
        </p:txBody>
      </p:sp>
      <p:pic>
        <p:nvPicPr>
          <p:cNvPr id="5" name="Picture 4">
            <a:extLst>
              <a:ext uri="{FF2B5EF4-FFF2-40B4-BE49-F238E27FC236}">
                <a16:creationId xmlns:a16="http://schemas.microsoft.com/office/drawing/2014/main" id="{17CD38E2-2EB7-164A-97CB-45D61DC3A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48" t="51051" r="34053" b="2750"/>
          <a:stretch/>
        </p:blipFill>
        <p:spPr>
          <a:xfrm>
            <a:off x="5436096" y="2060848"/>
            <a:ext cx="3456384" cy="3620974"/>
          </a:xfrm>
          <a:prstGeom prst="rect">
            <a:avLst/>
          </a:prstGeom>
        </p:spPr>
      </p:pic>
    </p:spTree>
    <p:extLst>
      <p:ext uri="{BB962C8B-B14F-4D97-AF65-F5344CB8AC3E}">
        <p14:creationId xmlns:p14="http://schemas.microsoft.com/office/powerpoint/2010/main" val="291340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54" y="1295797"/>
            <a:ext cx="8229600" cy="720080"/>
          </a:xfrm>
        </p:spPr>
        <p:txBody>
          <a:bodyPr>
            <a:normAutofit/>
          </a:bodyPr>
          <a:lstStyle/>
          <a:p>
            <a:pPr algn="l"/>
            <a:r>
              <a:rPr lang="en-GB" sz="3200" u="sng" dirty="0"/>
              <a:t>What did they believe?</a:t>
            </a:r>
          </a:p>
        </p:txBody>
      </p:sp>
      <p:sp>
        <p:nvSpPr>
          <p:cNvPr id="3" name="Content Placeholder 2"/>
          <p:cNvSpPr>
            <a:spLocks noGrp="1"/>
          </p:cNvSpPr>
          <p:nvPr>
            <p:ph idx="1"/>
          </p:nvPr>
        </p:nvSpPr>
        <p:spPr>
          <a:xfrm>
            <a:off x="453254" y="1916832"/>
            <a:ext cx="5842771" cy="3672408"/>
          </a:xfrm>
        </p:spPr>
        <p:txBody>
          <a:bodyPr>
            <a:noAutofit/>
          </a:bodyPr>
          <a:lstStyle/>
          <a:p>
            <a:r>
              <a:rPr lang="en-GB" sz="2200" dirty="0"/>
              <a:t>Places like rivers, wetlands and woodlands were seen as special, and places where gods lived. People would deposit things in these special places as gifts or offerings to the gods.</a:t>
            </a:r>
          </a:p>
          <a:p>
            <a:r>
              <a:rPr lang="en-GB" sz="2200" dirty="0"/>
              <a:t>People buried and cremated their dead, like we do – some special people got impressive chariot burials. </a:t>
            </a:r>
          </a:p>
          <a:p>
            <a:r>
              <a:rPr lang="en-GB" sz="2200" dirty="0"/>
              <a:t>They also ‘</a:t>
            </a:r>
            <a:r>
              <a:rPr lang="en-GB" sz="2200" dirty="0" err="1"/>
              <a:t>excarnated</a:t>
            </a:r>
            <a:r>
              <a:rPr lang="en-GB" sz="2200" dirty="0"/>
              <a:t>’ some people, leaving bodies out to decompose, before collecting the bones.  All these treatments were linked to ideas of ‘transformation’ or regeneration of the soul or spirit.</a:t>
            </a:r>
          </a:p>
          <a:p>
            <a:endParaRPr lang="en-GB" sz="22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1556792"/>
            <a:ext cx="27336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10325" y="4149080"/>
            <a:ext cx="2592288" cy="1477328"/>
          </a:xfrm>
          <a:prstGeom prst="rect">
            <a:avLst/>
          </a:prstGeom>
          <a:noFill/>
          <a:ln cmpd="dbl">
            <a:solidFill>
              <a:schemeClr val="tx1"/>
            </a:solidFill>
          </a:ln>
        </p:spPr>
        <p:txBody>
          <a:bodyPr wrap="square" rtlCol="0">
            <a:spAutoFit/>
          </a:bodyPr>
          <a:lstStyle/>
          <a:p>
            <a:pPr algn="ctr"/>
            <a:r>
              <a:rPr lang="en-GB" dirty="0"/>
              <a:t>Look at </a:t>
            </a:r>
            <a:r>
              <a:rPr lang="en-GB" dirty="0">
                <a:hlinkClick r:id="rId3"/>
              </a:rPr>
              <a:t>this</a:t>
            </a:r>
            <a:r>
              <a:rPr lang="en-GB" dirty="0"/>
              <a:t> 3D models of an Iron Age chariot burial in Pocklington. Can you spot the horses and the chariot?</a:t>
            </a:r>
          </a:p>
        </p:txBody>
      </p:sp>
    </p:spTree>
    <p:extLst>
      <p:ext uri="{BB962C8B-B14F-4D97-AF65-F5344CB8AC3E}">
        <p14:creationId xmlns:p14="http://schemas.microsoft.com/office/powerpoint/2010/main" val="197914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Digital Resources</a:t>
            </a:r>
          </a:p>
        </p:txBody>
      </p:sp>
      <p:sp>
        <p:nvSpPr>
          <p:cNvPr id="3" name="Content Placeholder 2"/>
          <p:cNvSpPr>
            <a:spLocks noGrp="1"/>
          </p:cNvSpPr>
          <p:nvPr>
            <p:ph idx="1"/>
          </p:nvPr>
        </p:nvSpPr>
        <p:spPr>
          <a:xfrm>
            <a:off x="467544" y="2204864"/>
            <a:ext cx="8229600" cy="3672408"/>
          </a:xfrm>
        </p:spPr>
        <p:txBody>
          <a:bodyPr>
            <a:normAutofit/>
          </a:bodyPr>
          <a:lstStyle/>
          <a:p>
            <a:pPr marL="0" indent="0">
              <a:buNone/>
            </a:pPr>
            <a:r>
              <a:rPr lang="en-GB" sz="1100" u="sng" dirty="0"/>
              <a:t>3D Scans</a:t>
            </a:r>
          </a:p>
          <a:p>
            <a:pPr marL="0" indent="0">
              <a:buNone/>
            </a:pPr>
            <a:r>
              <a:rPr lang="en-GB" sz="1100" dirty="0"/>
              <a:t>Model of roundhouses: </a:t>
            </a:r>
            <a:r>
              <a:rPr lang="en-GB" sz="1100" dirty="0">
                <a:hlinkClick r:id="rId2"/>
              </a:rPr>
              <a:t>https://sketchfab.com/3d-models/castell-henllys-2dd30f20dcae4a319756e9385045b6a4</a:t>
            </a:r>
            <a:endParaRPr lang="en-GB" sz="1100" dirty="0"/>
          </a:p>
          <a:p>
            <a:pPr marL="0" indent="0">
              <a:buNone/>
            </a:pPr>
            <a:r>
              <a:rPr lang="en-GB" sz="1100" dirty="0"/>
              <a:t>Model of roundhouse without thatching:  </a:t>
            </a:r>
            <a:r>
              <a:rPr lang="en-GB" sz="1100" dirty="0">
                <a:hlinkClick r:id="rId3"/>
              </a:rPr>
              <a:t>https://sketchfab.com/3d-models/castell-henllys-cooks-house-july-2016-7d74ac7f44e24800a0f96e1a14a4f188</a:t>
            </a:r>
            <a:endParaRPr lang="en-GB" sz="1100" dirty="0"/>
          </a:p>
          <a:p>
            <a:pPr marL="0" indent="0">
              <a:buNone/>
            </a:pPr>
            <a:r>
              <a:rPr lang="en-GB" sz="1100" dirty="0"/>
              <a:t>Model of Maiden Castle hillfort:  </a:t>
            </a:r>
            <a:r>
              <a:rPr lang="en-GB" sz="1100" dirty="0">
                <a:hlinkClick r:id="rId4"/>
              </a:rPr>
              <a:t>https://sketchfab.com/3d-models/maiden-castle-iron-age-hillfort-lidar-model-a9646f6c64874a7f8f1570cee01d9461</a:t>
            </a:r>
            <a:endParaRPr lang="en-GB" sz="1100" dirty="0"/>
          </a:p>
          <a:p>
            <a:pPr marL="0" indent="0">
              <a:buNone/>
            </a:pPr>
            <a:r>
              <a:rPr lang="pt-BR" sz="1100" dirty="0" err="1"/>
              <a:t>Chariot</a:t>
            </a:r>
            <a:r>
              <a:rPr lang="pt-BR" sz="1100" dirty="0"/>
              <a:t> </a:t>
            </a:r>
            <a:r>
              <a:rPr lang="pt-BR" sz="1100" dirty="0" err="1"/>
              <a:t>burial</a:t>
            </a:r>
            <a:r>
              <a:rPr lang="pt-BR" sz="1100" dirty="0"/>
              <a:t> </a:t>
            </a:r>
            <a:r>
              <a:rPr lang="pt-BR" sz="1100" dirty="0">
                <a:hlinkClick r:id="rId5"/>
              </a:rPr>
              <a:t>https://sketchfab.com/3d-models/extraordinary-iron-age-chariot-burial-1b9ed2b66c3546efb90239f647f13e10</a:t>
            </a:r>
            <a:endParaRPr lang="pt-BR" sz="1100" dirty="0"/>
          </a:p>
          <a:p>
            <a:pPr marL="0" indent="0">
              <a:buNone/>
            </a:pPr>
            <a:endParaRPr lang="en-GB" sz="1100" dirty="0"/>
          </a:p>
          <a:p>
            <a:pPr marL="0" indent="0">
              <a:buNone/>
            </a:pPr>
            <a:endParaRPr lang="en-GB" sz="1100" dirty="0"/>
          </a:p>
          <a:p>
            <a:pPr marL="0" indent="0">
              <a:buNone/>
            </a:pPr>
            <a:r>
              <a:rPr lang="en-GB" sz="1100" u="sng" dirty="0"/>
              <a:t>Further Reading and Site Visits</a:t>
            </a:r>
          </a:p>
          <a:p>
            <a:pPr marL="0" indent="0">
              <a:buNone/>
            </a:pPr>
            <a:r>
              <a:rPr lang="en-GB" sz="1100" dirty="0" err="1"/>
              <a:t>Poulton</a:t>
            </a:r>
            <a:r>
              <a:rPr lang="en-GB" sz="1100" dirty="0"/>
              <a:t> Iron Age roundhouse and research project: http://www.poultonresearchproject.co.uk/</a:t>
            </a:r>
          </a:p>
          <a:p>
            <a:endParaRPr lang="en-GB" sz="1100" dirty="0"/>
          </a:p>
          <a:p>
            <a:endParaRPr lang="en-GB" sz="1100" dirty="0"/>
          </a:p>
        </p:txBody>
      </p:sp>
    </p:spTree>
    <p:extLst>
      <p:ext uri="{BB962C8B-B14F-4D97-AF65-F5344CB8AC3E}">
        <p14:creationId xmlns:p14="http://schemas.microsoft.com/office/powerpoint/2010/main" val="246499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Where people lived</a:t>
            </a:r>
          </a:p>
        </p:txBody>
      </p:sp>
      <p:sp>
        <p:nvSpPr>
          <p:cNvPr id="3" name="Content Placeholder 2"/>
          <p:cNvSpPr>
            <a:spLocks noGrp="1"/>
          </p:cNvSpPr>
          <p:nvPr>
            <p:ph idx="1"/>
          </p:nvPr>
        </p:nvSpPr>
        <p:spPr>
          <a:xfrm>
            <a:off x="467544" y="2204864"/>
            <a:ext cx="8229600" cy="3672408"/>
          </a:xfrm>
        </p:spPr>
        <p:txBody>
          <a:bodyPr>
            <a:normAutofit/>
          </a:bodyPr>
          <a:lstStyle/>
          <a:p>
            <a:r>
              <a:rPr lang="en-GB" dirty="0"/>
              <a:t>What do you think the landscape was like in the Iron Age?</a:t>
            </a:r>
          </a:p>
          <a:p>
            <a:r>
              <a:rPr lang="en-GB" dirty="0"/>
              <a:t>Why do you think woodlands and forests might have been important in the Iron Age?</a:t>
            </a:r>
          </a:p>
          <a:p>
            <a:r>
              <a:rPr lang="en-GB" dirty="0"/>
              <a:t>What do you think Iron Age villages looked like?</a:t>
            </a:r>
          </a:p>
        </p:txBody>
      </p:sp>
    </p:spTree>
    <p:extLst>
      <p:ext uri="{BB962C8B-B14F-4D97-AF65-F5344CB8AC3E}">
        <p14:creationId xmlns:p14="http://schemas.microsoft.com/office/powerpoint/2010/main" val="343807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720080"/>
          </a:xfrm>
        </p:spPr>
        <p:txBody>
          <a:bodyPr>
            <a:normAutofit/>
          </a:bodyPr>
          <a:lstStyle/>
          <a:p>
            <a:pPr algn="l"/>
            <a:r>
              <a:rPr lang="en-GB" sz="3200" u="sng" dirty="0"/>
              <a:t>Where people lived</a:t>
            </a:r>
          </a:p>
        </p:txBody>
      </p:sp>
      <p:sp>
        <p:nvSpPr>
          <p:cNvPr id="3" name="Content Placeholder 2"/>
          <p:cNvSpPr>
            <a:spLocks noGrp="1"/>
          </p:cNvSpPr>
          <p:nvPr>
            <p:ph idx="1"/>
          </p:nvPr>
        </p:nvSpPr>
        <p:spPr>
          <a:xfrm>
            <a:off x="395536" y="1916832"/>
            <a:ext cx="5539370" cy="3996444"/>
          </a:xfrm>
        </p:spPr>
        <p:txBody>
          <a:bodyPr>
            <a:noAutofit/>
          </a:bodyPr>
          <a:lstStyle/>
          <a:p>
            <a:r>
              <a:rPr lang="en-GB" sz="2100" dirty="0"/>
              <a:t>Britain would have been a patchwork of farms, with fields separated by ditches and hedges, and woodlands and forests.</a:t>
            </a:r>
          </a:p>
          <a:p>
            <a:r>
              <a:rPr lang="en-GB" sz="2100" dirty="0"/>
              <a:t>Although fields would be important to keep animals and grow crops, woodlands and forests were just as important to give people the wood they needed to build houses, and use for fuel.</a:t>
            </a:r>
          </a:p>
          <a:p>
            <a:r>
              <a:rPr lang="en-GB" sz="2100" dirty="0"/>
              <a:t>Iron Age people lived in roundhouses. Some people would live on farms, in small groups of roundhouses. Others would live in larger groups of roundhouses, like a village today.</a:t>
            </a:r>
          </a:p>
          <a:p>
            <a:pPr marL="0" indent="0">
              <a:buNone/>
            </a:pPr>
            <a:r>
              <a:rPr lang="en-GB" sz="2100" dirty="0"/>
              <a:t>   </a:t>
            </a:r>
          </a:p>
        </p:txBody>
      </p:sp>
      <p:sp>
        <p:nvSpPr>
          <p:cNvPr id="4" name="TextBox 3"/>
          <p:cNvSpPr txBox="1"/>
          <p:nvPr/>
        </p:nvSpPr>
        <p:spPr>
          <a:xfrm>
            <a:off x="6081545" y="4293096"/>
            <a:ext cx="2592288" cy="1200329"/>
          </a:xfrm>
          <a:prstGeom prst="rect">
            <a:avLst/>
          </a:prstGeom>
          <a:noFill/>
          <a:ln cmpd="dbl">
            <a:solidFill>
              <a:schemeClr val="tx1"/>
            </a:solidFill>
          </a:ln>
        </p:spPr>
        <p:txBody>
          <a:bodyPr wrap="square" rtlCol="0">
            <a:spAutoFit/>
          </a:bodyPr>
          <a:lstStyle/>
          <a:p>
            <a:pPr algn="ctr"/>
            <a:r>
              <a:rPr lang="en-GB" dirty="0"/>
              <a:t>Have a look at 3D models of reconstructed Iron Age roundhouses </a:t>
            </a:r>
            <a:r>
              <a:rPr lang="en-GB" dirty="0">
                <a:hlinkClick r:id="rId2"/>
              </a:rPr>
              <a:t>here</a:t>
            </a:r>
            <a:r>
              <a:rPr lang="en-GB" dirty="0"/>
              <a:t> and </a:t>
            </a:r>
            <a:r>
              <a:rPr lang="en-GB" dirty="0">
                <a:hlinkClick r:id="rId3"/>
              </a:rPr>
              <a:t>here</a:t>
            </a:r>
            <a:r>
              <a:rPr lang="en-GB" dirty="0"/>
              <a:t> .</a:t>
            </a:r>
          </a:p>
        </p:txBody>
      </p:sp>
      <p:pic>
        <p:nvPicPr>
          <p:cNvPr id="6" name="Picture 5">
            <a:extLst>
              <a:ext uri="{FF2B5EF4-FFF2-40B4-BE49-F238E27FC236}">
                <a16:creationId xmlns:a16="http://schemas.microsoft.com/office/drawing/2014/main" id="{BF5155D5-23BF-1F4C-B8B6-827333F7F5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11" t="6300" r="10803" b="67450"/>
          <a:stretch/>
        </p:blipFill>
        <p:spPr>
          <a:xfrm>
            <a:off x="5724128" y="1556792"/>
            <a:ext cx="3346534" cy="2323982"/>
          </a:xfrm>
          <a:prstGeom prst="rect">
            <a:avLst/>
          </a:prstGeom>
        </p:spPr>
      </p:pic>
    </p:spTree>
    <p:extLst>
      <p:ext uri="{BB962C8B-B14F-4D97-AF65-F5344CB8AC3E}">
        <p14:creationId xmlns:p14="http://schemas.microsoft.com/office/powerpoint/2010/main" val="220676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720080"/>
          </a:xfrm>
        </p:spPr>
        <p:txBody>
          <a:bodyPr>
            <a:normAutofit/>
          </a:bodyPr>
          <a:lstStyle/>
          <a:p>
            <a:pPr algn="l"/>
            <a:r>
              <a:rPr lang="en-GB" sz="3200" u="sng" dirty="0"/>
              <a:t>Where people lived</a:t>
            </a:r>
          </a:p>
        </p:txBody>
      </p:sp>
      <p:sp>
        <p:nvSpPr>
          <p:cNvPr id="3" name="Content Placeholder 2"/>
          <p:cNvSpPr>
            <a:spLocks noGrp="1"/>
          </p:cNvSpPr>
          <p:nvPr>
            <p:ph idx="1"/>
          </p:nvPr>
        </p:nvSpPr>
        <p:spPr>
          <a:xfrm>
            <a:off x="467544" y="1916832"/>
            <a:ext cx="4968552" cy="4104456"/>
          </a:xfrm>
        </p:spPr>
        <p:txBody>
          <a:bodyPr>
            <a:normAutofit lnSpcReduction="10000"/>
          </a:bodyPr>
          <a:lstStyle/>
          <a:p>
            <a:r>
              <a:rPr lang="en-GB" sz="2400" dirty="0"/>
              <a:t>People also make huge ‘hillforts’ in the Iron Age. These are hilltops with massive banks and ditches running around them. </a:t>
            </a:r>
          </a:p>
          <a:p>
            <a:r>
              <a:rPr lang="en-GB" sz="2400" dirty="0"/>
              <a:t>Some people think these were like castles, and suggest the Iron Age was full of war and conflict. </a:t>
            </a:r>
          </a:p>
          <a:p>
            <a:r>
              <a:rPr lang="en-GB" sz="2400" dirty="0"/>
              <a:t>Archaeologists now think most hillforts were occupied at certain times of the year for important events, like fairs and markets!</a:t>
            </a:r>
          </a:p>
        </p:txBody>
      </p:sp>
      <p:sp>
        <p:nvSpPr>
          <p:cNvPr id="4" name="TextBox 3"/>
          <p:cNvSpPr txBox="1"/>
          <p:nvPr/>
        </p:nvSpPr>
        <p:spPr>
          <a:xfrm>
            <a:off x="5724127" y="4580932"/>
            <a:ext cx="2870388" cy="923330"/>
          </a:xfrm>
          <a:prstGeom prst="rect">
            <a:avLst/>
          </a:prstGeom>
          <a:noFill/>
          <a:ln cmpd="dbl">
            <a:solidFill>
              <a:schemeClr val="tx1"/>
            </a:solidFill>
          </a:ln>
        </p:spPr>
        <p:txBody>
          <a:bodyPr wrap="square" rtlCol="0">
            <a:spAutoFit/>
          </a:bodyPr>
          <a:lstStyle/>
          <a:p>
            <a:pPr algn="ctr"/>
            <a:r>
              <a:rPr lang="en-GB" dirty="0"/>
              <a:t>Look at this 3D model of </a:t>
            </a:r>
            <a:r>
              <a:rPr lang="en-GB" dirty="0">
                <a:hlinkClick r:id="rId2"/>
              </a:rPr>
              <a:t>Maiden Castle</a:t>
            </a:r>
            <a:r>
              <a:rPr lang="en-GB" dirty="0"/>
              <a:t>, a Iron Age hillfort nearly 1km long!</a:t>
            </a:r>
          </a:p>
        </p:txBody>
      </p:sp>
      <p:pic>
        <p:nvPicPr>
          <p:cNvPr id="6" name="Picture 5">
            <a:extLst>
              <a:ext uri="{FF2B5EF4-FFF2-40B4-BE49-F238E27FC236}">
                <a16:creationId xmlns:a16="http://schemas.microsoft.com/office/drawing/2014/main" id="{C951CCD0-E0E2-C446-8B83-F32DD8590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8" t="2044" r="38629" b="73514"/>
          <a:stretch/>
        </p:blipFill>
        <p:spPr>
          <a:xfrm>
            <a:off x="5293424" y="1901042"/>
            <a:ext cx="3887088" cy="2320046"/>
          </a:xfrm>
          <a:prstGeom prst="rect">
            <a:avLst/>
          </a:prstGeom>
        </p:spPr>
      </p:pic>
    </p:spTree>
    <p:extLst>
      <p:ext uri="{BB962C8B-B14F-4D97-AF65-F5344CB8AC3E}">
        <p14:creationId xmlns:p14="http://schemas.microsoft.com/office/powerpoint/2010/main" val="30602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How people lived</a:t>
            </a:r>
          </a:p>
        </p:txBody>
      </p:sp>
      <p:sp>
        <p:nvSpPr>
          <p:cNvPr id="3" name="Content Placeholder 2"/>
          <p:cNvSpPr>
            <a:spLocks noGrp="1"/>
          </p:cNvSpPr>
          <p:nvPr>
            <p:ph idx="1"/>
          </p:nvPr>
        </p:nvSpPr>
        <p:spPr>
          <a:xfrm>
            <a:off x="467544" y="2204864"/>
            <a:ext cx="8229600" cy="3672408"/>
          </a:xfrm>
        </p:spPr>
        <p:txBody>
          <a:bodyPr/>
          <a:lstStyle/>
          <a:p>
            <a:r>
              <a:rPr lang="en-GB" dirty="0"/>
              <a:t>What type of jobs do you think people had in the Iron Age?</a:t>
            </a:r>
          </a:p>
          <a:p>
            <a:r>
              <a:rPr lang="en-GB" dirty="0"/>
              <a:t>Who do you think was in charge in Iron Age settlements?</a:t>
            </a:r>
          </a:p>
          <a:p>
            <a:r>
              <a:rPr lang="en-GB" dirty="0"/>
              <a:t>What do you think life would have been like for children like you in the Iron Age?</a:t>
            </a:r>
          </a:p>
        </p:txBody>
      </p:sp>
    </p:spTree>
    <p:extLst>
      <p:ext uri="{BB962C8B-B14F-4D97-AF65-F5344CB8AC3E}">
        <p14:creationId xmlns:p14="http://schemas.microsoft.com/office/powerpoint/2010/main" val="150412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58EB32-1087-4B43-B634-6F646BF55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457" t="35301" b="5901"/>
          <a:stretch/>
        </p:blipFill>
        <p:spPr>
          <a:xfrm>
            <a:off x="6444208" y="1181318"/>
            <a:ext cx="1878105" cy="3431009"/>
          </a:xfrm>
          <a:prstGeom prst="rect">
            <a:avLst/>
          </a:prstGeom>
        </p:spPr>
      </p:pic>
      <p:sp>
        <p:nvSpPr>
          <p:cNvPr id="2" name="Title 1"/>
          <p:cNvSpPr>
            <a:spLocks noGrp="1"/>
          </p:cNvSpPr>
          <p:nvPr>
            <p:ph type="title"/>
          </p:nvPr>
        </p:nvSpPr>
        <p:spPr>
          <a:xfrm>
            <a:off x="323528" y="1196752"/>
            <a:ext cx="8229600" cy="720080"/>
          </a:xfrm>
        </p:spPr>
        <p:txBody>
          <a:bodyPr>
            <a:normAutofit/>
          </a:bodyPr>
          <a:lstStyle/>
          <a:p>
            <a:pPr algn="l"/>
            <a:r>
              <a:rPr lang="en-GB" sz="3200" u="sng" dirty="0"/>
              <a:t>How people lived</a:t>
            </a:r>
          </a:p>
        </p:txBody>
      </p:sp>
      <p:sp>
        <p:nvSpPr>
          <p:cNvPr id="3" name="Content Placeholder 2"/>
          <p:cNvSpPr>
            <a:spLocks noGrp="1"/>
          </p:cNvSpPr>
          <p:nvPr>
            <p:ph idx="1"/>
          </p:nvPr>
        </p:nvSpPr>
        <p:spPr>
          <a:xfrm>
            <a:off x="323528" y="1916832"/>
            <a:ext cx="5256584" cy="3744416"/>
          </a:xfrm>
        </p:spPr>
        <p:txBody>
          <a:bodyPr>
            <a:noAutofit/>
          </a:bodyPr>
          <a:lstStyle/>
          <a:p>
            <a:r>
              <a:rPr lang="en-GB" sz="2200" dirty="0"/>
              <a:t>There were lots of jobs people could have had in the Iron Age. Farming would have been very important- some people would have stayed on their farms looking after their crops, but others may have moved around with their cows, sheep or pigs.</a:t>
            </a:r>
          </a:p>
          <a:p>
            <a:r>
              <a:rPr lang="en-GB" sz="2200" dirty="0"/>
              <a:t>People could also have been skilled crafts persons, making pots, fabric and clothes from wool and plant fibres, tools and weapons from metal and lots of things from wood - everything from tools to houses!</a:t>
            </a:r>
          </a:p>
        </p:txBody>
      </p:sp>
      <p:sp>
        <p:nvSpPr>
          <p:cNvPr id="6" name="Rounded Rectangle 5"/>
          <p:cNvSpPr/>
          <p:nvPr/>
        </p:nvSpPr>
        <p:spPr>
          <a:xfrm>
            <a:off x="5793527" y="4687749"/>
            <a:ext cx="2952328" cy="1141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865535" y="4647631"/>
            <a:ext cx="2880320" cy="1200329"/>
          </a:xfrm>
          <a:prstGeom prst="rect">
            <a:avLst/>
          </a:prstGeom>
          <a:noFill/>
        </p:spPr>
        <p:txBody>
          <a:bodyPr wrap="square" rtlCol="0">
            <a:spAutoFit/>
          </a:bodyPr>
          <a:lstStyle/>
          <a:p>
            <a:pPr algn="ctr"/>
            <a:r>
              <a:rPr lang="en-GB" dirty="0">
                <a:solidFill>
                  <a:schemeClr val="bg1"/>
                </a:solidFill>
              </a:rPr>
              <a:t>How do we </a:t>
            </a:r>
            <a:r>
              <a:rPr lang="en-GB" dirty="0" smtClean="0">
                <a:solidFill>
                  <a:schemeClr val="bg1"/>
                </a:solidFill>
              </a:rPr>
              <a:t>know what animals were alive in the Iron Age? Watch the ‘</a:t>
            </a:r>
            <a:r>
              <a:rPr lang="en-GB" dirty="0" err="1" smtClean="0">
                <a:solidFill>
                  <a:schemeClr val="bg1"/>
                </a:solidFill>
              </a:rPr>
              <a:t>Zooarchaeology</a:t>
            </a:r>
            <a:r>
              <a:rPr lang="en-GB" dirty="0" smtClean="0">
                <a:solidFill>
                  <a:schemeClr val="bg1"/>
                </a:solidFill>
              </a:rPr>
              <a:t>’ video!</a:t>
            </a:r>
            <a:endParaRPr lang="en-GB" dirty="0">
              <a:solidFill>
                <a:schemeClr val="bg1"/>
              </a:solidFill>
            </a:endParaRPr>
          </a:p>
        </p:txBody>
      </p:sp>
    </p:spTree>
    <p:extLst>
      <p:ext uri="{BB962C8B-B14F-4D97-AF65-F5344CB8AC3E}">
        <p14:creationId xmlns:p14="http://schemas.microsoft.com/office/powerpoint/2010/main" val="315051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20080"/>
          </a:xfrm>
        </p:spPr>
        <p:txBody>
          <a:bodyPr>
            <a:normAutofit/>
          </a:bodyPr>
          <a:lstStyle/>
          <a:p>
            <a:pPr algn="l"/>
            <a:r>
              <a:rPr lang="en-GB" sz="3200" u="sng" dirty="0"/>
              <a:t>How people lived</a:t>
            </a:r>
          </a:p>
        </p:txBody>
      </p:sp>
      <p:sp>
        <p:nvSpPr>
          <p:cNvPr id="3" name="Content Placeholder 2"/>
          <p:cNvSpPr>
            <a:spLocks noGrp="1"/>
          </p:cNvSpPr>
          <p:nvPr>
            <p:ph idx="1"/>
          </p:nvPr>
        </p:nvSpPr>
        <p:spPr>
          <a:xfrm>
            <a:off x="539552" y="1916832"/>
            <a:ext cx="5240721" cy="3672408"/>
          </a:xfrm>
        </p:spPr>
        <p:txBody>
          <a:bodyPr>
            <a:noAutofit/>
          </a:bodyPr>
          <a:lstStyle/>
          <a:p>
            <a:r>
              <a:rPr lang="en-GB" sz="2200" dirty="0"/>
              <a:t>If you were a child in the Iron Age, instead of going to school, you would be learning how to be a skilful farmer, potter, woodworker, metal worker or textile crafter.</a:t>
            </a:r>
          </a:p>
          <a:p>
            <a:r>
              <a:rPr lang="en-GB" sz="2200" dirty="0"/>
              <a:t>The idea that Iron Age societies were tribes with a ‘Chief’ is popular, but probably wrong. There would be authority figures, but these were probably important people in the community, like priests, master crafts persons or even warriors.</a:t>
            </a:r>
          </a:p>
        </p:txBody>
      </p:sp>
      <p:pic>
        <p:nvPicPr>
          <p:cNvPr id="5" name="Picture 4">
            <a:extLst>
              <a:ext uri="{FF2B5EF4-FFF2-40B4-BE49-F238E27FC236}">
                <a16:creationId xmlns:a16="http://schemas.microsoft.com/office/drawing/2014/main" id="{FE5AC77D-B4F2-1D42-9C4B-6670FE1A23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6" t="22183" r="5582" b="4318"/>
          <a:stretch/>
        </p:blipFill>
        <p:spPr>
          <a:xfrm>
            <a:off x="5613208" y="1844824"/>
            <a:ext cx="3530792" cy="3951312"/>
          </a:xfrm>
          <a:prstGeom prst="rect">
            <a:avLst/>
          </a:prstGeom>
        </p:spPr>
      </p:pic>
    </p:spTree>
    <p:extLst>
      <p:ext uri="{BB962C8B-B14F-4D97-AF65-F5344CB8AC3E}">
        <p14:creationId xmlns:p14="http://schemas.microsoft.com/office/powerpoint/2010/main" val="234957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720080"/>
          </a:xfrm>
        </p:spPr>
        <p:txBody>
          <a:bodyPr>
            <a:normAutofit/>
          </a:bodyPr>
          <a:lstStyle/>
          <a:p>
            <a:pPr algn="l"/>
            <a:r>
              <a:rPr lang="en-GB" sz="3200" u="sng" dirty="0"/>
              <a:t>Iron Age technology</a:t>
            </a:r>
          </a:p>
        </p:txBody>
      </p:sp>
      <p:sp>
        <p:nvSpPr>
          <p:cNvPr id="3" name="Content Placeholder 2"/>
          <p:cNvSpPr>
            <a:spLocks noGrp="1"/>
          </p:cNvSpPr>
          <p:nvPr>
            <p:ph idx="1"/>
          </p:nvPr>
        </p:nvSpPr>
        <p:spPr>
          <a:xfrm>
            <a:off x="467544" y="2204864"/>
            <a:ext cx="8229600" cy="3672408"/>
          </a:xfrm>
        </p:spPr>
        <p:txBody>
          <a:bodyPr>
            <a:normAutofit fontScale="92500" lnSpcReduction="10000"/>
          </a:bodyPr>
          <a:lstStyle/>
          <a:p>
            <a:r>
              <a:rPr lang="en-GB" dirty="0"/>
              <a:t>What types of raw (natural) material do you think were used in the Iron Age? </a:t>
            </a:r>
          </a:p>
          <a:p>
            <a:r>
              <a:rPr lang="en-GB" dirty="0"/>
              <a:t>What types of things were people making out of metal in the Iron Age?</a:t>
            </a:r>
          </a:p>
          <a:p>
            <a:r>
              <a:rPr lang="en-GB" dirty="0"/>
              <a:t>Things were being traded and exchanged over large distances in the Iron Age - where do you think some things in the British Iron Age came from? </a:t>
            </a:r>
          </a:p>
        </p:txBody>
      </p:sp>
    </p:spTree>
    <p:extLst>
      <p:ext uri="{BB962C8B-B14F-4D97-AF65-F5344CB8AC3E}">
        <p14:creationId xmlns:p14="http://schemas.microsoft.com/office/powerpoint/2010/main" val="10225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720080"/>
          </a:xfrm>
        </p:spPr>
        <p:txBody>
          <a:bodyPr>
            <a:normAutofit/>
          </a:bodyPr>
          <a:lstStyle/>
          <a:p>
            <a:pPr algn="l"/>
            <a:r>
              <a:rPr lang="en-GB" sz="3200" u="sng" dirty="0"/>
              <a:t>Iron Age technology</a:t>
            </a:r>
          </a:p>
        </p:txBody>
      </p:sp>
      <p:sp>
        <p:nvSpPr>
          <p:cNvPr id="3" name="Content Placeholder 2"/>
          <p:cNvSpPr>
            <a:spLocks noGrp="1"/>
          </p:cNvSpPr>
          <p:nvPr>
            <p:ph idx="1"/>
          </p:nvPr>
        </p:nvSpPr>
        <p:spPr>
          <a:xfrm>
            <a:off x="467544" y="1918573"/>
            <a:ext cx="5256584" cy="4174723"/>
          </a:xfrm>
        </p:spPr>
        <p:txBody>
          <a:bodyPr>
            <a:normAutofit fontScale="92500" lnSpcReduction="20000"/>
          </a:bodyPr>
          <a:lstStyle/>
          <a:p>
            <a:r>
              <a:rPr lang="en-GB" sz="2300" dirty="0"/>
              <a:t>People started using iron in the Iron Age. It was harder than bronze, but it was also more challenging to make things out of, and difficult to take care of (as it could rust), so people still used bronze as well. </a:t>
            </a:r>
          </a:p>
          <a:p>
            <a:r>
              <a:rPr lang="en-GB" sz="2300" dirty="0"/>
              <a:t>People also used pottery, wood, wool, plant fibres, bone, antler and leather/animal skins.</a:t>
            </a:r>
          </a:p>
          <a:p>
            <a:r>
              <a:rPr lang="en-GB" sz="2300" dirty="0"/>
              <a:t>Metal was used to make weapons like swords, axes and shields, jewellery (like brooches) and beautifully decorated items like mirrors and coins – the Iron Age was the first time people used money in Britain, which was made out of silver and gold!</a:t>
            </a:r>
          </a:p>
        </p:txBody>
      </p:sp>
      <p:pic>
        <p:nvPicPr>
          <p:cNvPr id="5" name="Picture 4">
            <a:extLst>
              <a:ext uri="{FF2B5EF4-FFF2-40B4-BE49-F238E27FC236}">
                <a16:creationId xmlns:a16="http://schemas.microsoft.com/office/drawing/2014/main" id="{FDD003AF-634D-6749-961C-C4EBF241B4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87" t="65000" r="4077" b="3767"/>
          <a:stretch/>
        </p:blipFill>
        <p:spPr>
          <a:xfrm>
            <a:off x="5652120" y="1230882"/>
            <a:ext cx="3443718" cy="2198118"/>
          </a:xfrm>
          <a:prstGeom prst="rect">
            <a:avLst/>
          </a:prstGeom>
        </p:spPr>
      </p:pic>
      <p:pic>
        <p:nvPicPr>
          <p:cNvPr id="5123" name="Picture 3" descr="G:\Documents\Work PC\Research\Prehistory to primary Schools\Powerpoints\DSC_08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58" r="15488"/>
          <a:stretch/>
        </p:blipFill>
        <p:spPr bwMode="auto">
          <a:xfrm>
            <a:off x="5940152" y="3501008"/>
            <a:ext cx="292400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3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1115</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Where people lived</vt:lpstr>
      <vt:lpstr>Where people lived</vt:lpstr>
      <vt:lpstr>Where people lived</vt:lpstr>
      <vt:lpstr>How people lived</vt:lpstr>
      <vt:lpstr>How people lived</vt:lpstr>
      <vt:lpstr>How people lived</vt:lpstr>
      <vt:lpstr>Iron Age technology</vt:lpstr>
      <vt:lpstr>Iron Age technology</vt:lpstr>
      <vt:lpstr>Iron Age technology</vt:lpstr>
      <vt:lpstr>What did they believe?</vt:lpstr>
      <vt:lpstr>What did they believe?</vt:lpstr>
      <vt:lpstr>What did they believe?</vt:lpstr>
      <vt:lpstr>Digital Resources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Overton</dc:creator>
  <cp:lastModifiedBy>Nicholas Overton</cp:lastModifiedBy>
  <cp:revision>27</cp:revision>
  <dcterms:created xsi:type="dcterms:W3CDTF">2019-04-26T08:58:01Z</dcterms:created>
  <dcterms:modified xsi:type="dcterms:W3CDTF">2022-04-07T14:59:56Z</dcterms:modified>
</cp:coreProperties>
</file>