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7" r:id="rId1"/>
  </p:sldMasterIdLst>
  <p:notesMasterIdLst>
    <p:notesMasterId r:id="rId24"/>
  </p:notesMasterIdLst>
  <p:sldIdLst>
    <p:sldId id="258" r:id="rId2"/>
    <p:sldId id="319" r:id="rId3"/>
    <p:sldId id="316" r:id="rId4"/>
    <p:sldId id="317" r:id="rId5"/>
    <p:sldId id="308" r:id="rId6"/>
    <p:sldId id="310" r:id="rId7"/>
    <p:sldId id="320" r:id="rId8"/>
    <p:sldId id="306" r:id="rId9"/>
    <p:sldId id="257" r:id="rId10"/>
    <p:sldId id="309" r:id="rId11"/>
    <p:sldId id="311" r:id="rId12"/>
    <p:sldId id="264" r:id="rId13"/>
    <p:sldId id="304" r:id="rId14"/>
    <p:sldId id="313" r:id="rId15"/>
    <p:sldId id="282" r:id="rId16"/>
    <p:sldId id="294" r:id="rId17"/>
    <p:sldId id="293" r:id="rId18"/>
    <p:sldId id="295" r:id="rId19"/>
    <p:sldId id="302" r:id="rId20"/>
    <p:sldId id="301" r:id="rId21"/>
    <p:sldId id="307" r:id="rId22"/>
    <p:sldId id="314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217848-175D-4381-9D81-BF95C90B1EB0}" v="13" dt="2022-09-14T06:43:37.14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ther Lennox" userId="f254565c-16c8-4722-881a-c140bbf6a0e4" providerId="ADAL" clId="{A5217848-175D-4381-9D81-BF95C90B1EB0}"/>
    <pc:docChg chg="undo custSel addSld delSld modSld sldOrd">
      <pc:chgData name="Heather Lennox" userId="f254565c-16c8-4722-881a-c140bbf6a0e4" providerId="ADAL" clId="{A5217848-175D-4381-9D81-BF95C90B1EB0}" dt="2022-09-14T06:51:32.696" v="2305" actId="20577"/>
      <pc:docMkLst>
        <pc:docMk/>
      </pc:docMkLst>
      <pc:sldChg chg="modSp mod">
        <pc:chgData name="Heather Lennox" userId="f254565c-16c8-4722-881a-c140bbf6a0e4" providerId="ADAL" clId="{A5217848-175D-4381-9D81-BF95C90B1EB0}" dt="2022-08-25T12:26:57.562" v="1134" actId="113"/>
        <pc:sldMkLst>
          <pc:docMk/>
          <pc:sldMk cId="0" sldId="257"/>
        </pc:sldMkLst>
        <pc:spChg chg="mod">
          <ac:chgData name="Heather Lennox" userId="f254565c-16c8-4722-881a-c140bbf6a0e4" providerId="ADAL" clId="{A5217848-175D-4381-9D81-BF95C90B1EB0}" dt="2022-08-25T12:26:57.562" v="1134" actId="113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8-22T09:32:25.514" v="14" actId="1076"/>
        <pc:sldMkLst>
          <pc:docMk/>
          <pc:sldMk cId="1184718" sldId="258"/>
        </pc:sldMkLst>
        <pc:spChg chg="mod">
          <ac:chgData name="Heather Lennox" userId="f254565c-16c8-4722-881a-c140bbf6a0e4" providerId="ADAL" clId="{A5217848-175D-4381-9D81-BF95C90B1EB0}" dt="2022-08-22T09:32:02.300" v="11" actId="20577"/>
          <ac:spMkLst>
            <pc:docMk/>
            <pc:sldMk cId="1184718" sldId="258"/>
            <ac:spMk id="14338" creationId="{00000000-0000-0000-0000-000000000000}"/>
          </ac:spMkLst>
        </pc:spChg>
        <pc:spChg chg="mod">
          <ac:chgData name="Heather Lennox" userId="f254565c-16c8-4722-881a-c140bbf6a0e4" providerId="ADAL" clId="{A5217848-175D-4381-9D81-BF95C90B1EB0}" dt="2022-08-22T09:31:40.046" v="3" actId="20577"/>
          <ac:spMkLst>
            <pc:docMk/>
            <pc:sldMk cId="1184718" sldId="258"/>
            <ac:spMk id="14339" creationId="{00000000-0000-0000-0000-000000000000}"/>
          </ac:spMkLst>
        </pc:spChg>
        <pc:picChg chg="mod">
          <ac:chgData name="Heather Lennox" userId="f254565c-16c8-4722-881a-c140bbf6a0e4" providerId="ADAL" clId="{A5217848-175D-4381-9D81-BF95C90B1EB0}" dt="2022-08-22T09:32:25.514" v="14" actId="1076"/>
          <ac:picMkLst>
            <pc:docMk/>
            <pc:sldMk cId="1184718" sldId="258"/>
            <ac:picMk id="14337" creationId="{00000000-0000-0000-0000-000000000000}"/>
          </ac:picMkLst>
        </pc:picChg>
      </pc:sldChg>
      <pc:sldChg chg="modSp mod ord">
        <pc:chgData name="Heather Lennox" userId="f254565c-16c8-4722-881a-c140bbf6a0e4" providerId="ADAL" clId="{A5217848-175D-4381-9D81-BF95C90B1EB0}" dt="2022-09-14T06:43:47.939" v="2010" actId="5793"/>
        <pc:sldMkLst>
          <pc:docMk/>
          <pc:sldMk cId="4026406833" sldId="264"/>
        </pc:sldMkLst>
        <pc:spChg chg="mod">
          <ac:chgData name="Heather Lennox" userId="f254565c-16c8-4722-881a-c140bbf6a0e4" providerId="ADAL" clId="{A5217848-175D-4381-9D81-BF95C90B1EB0}" dt="2022-09-14T06:43:47.939" v="2010" actId="5793"/>
          <ac:spMkLst>
            <pc:docMk/>
            <pc:sldMk cId="4026406833" sldId="264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46:54.306" v="2059" actId="20577"/>
        <pc:sldMkLst>
          <pc:docMk/>
          <pc:sldMk cId="2803643835" sldId="282"/>
        </pc:sldMkLst>
        <pc:spChg chg="mod">
          <ac:chgData name="Heather Lennox" userId="f254565c-16c8-4722-881a-c140bbf6a0e4" providerId="ADAL" clId="{A5217848-175D-4381-9D81-BF95C90B1EB0}" dt="2022-09-14T06:46:54.306" v="2059" actId="20577"/>
          <ac:spMkLst>
            <pc:docMk/>
            <pc:sldMk cId="2803643835" sldId="282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48:24.477" v="2091" actId="20577"/>
        <pc:sldMkLst>
          <pc:docMk/>
          <pc:sldMk cId="1678401992" sldId="293"/>
        </pc:sldMkLst>
        <pc:spChg chg="mod">
          <ac:chgData name="Heather Lennox" userId="f254565c-16c8-4722-881a-c140bbf6a0e4" providerId="ADAL" clId="{A5217848-175D-4381-9D81-BF95C90B1EB0}" dt="2022-09-14T06:48:24.477" v="2091" actId="20577"/>
          <ac:spMkLst>
            <pc:docMk/>
            <pc:sldMk cId="1678401992" sldId="293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8-25T12:32:48.574" v="1342" actId="20577"/>
        <pc:sldMkLst>
          <pc:docMk/>
          <pc:sldMk cId="2516100465" sldId="294"/>
        </pc:sldMkLst>
        <pc:spChg chg="mod">
          <ac:chgData name="Heather Lennox" userId="f254565c-16c8-4722-881a-c140bbf6a0e4" providerId="ADAL" clId="{A5217848-175D-4381-9D81-BF95C90B1EB0}" dt="2022-08-25T12:32:48.574" v="1342" actId="20577"/>
          <ac:spMkLst>
            <pc:docMk/>
            <pc:sldMk cId="2516100465" sldId="294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49:33.604" v="2125" actId="20577"/>
        <pc:sldMkLst>
          <pc:docMk/>
          <pc:sldMk cId="4168755314" sldId="295"/>
        </pc:sldMkLst>
        <pc:spChg chg="mod">
          <ac:chgData name="Heather Lennox" userId="f254565c-16c8-4722-881a-c140bbf6a0e4" providerId="ADAL" clId="{A5217848-175D-4381-9D81-BF95C90B1EB0}" dt="2022-08-25T12:35:11.830" v="1494" actId="20577"/>
          <ac:spMkLst>
            <pc:docMk/>
            <pc:sldMk cId="4168755314" sldId="295"/>
            <ac:spMk id="2" creationId="{00000000-0000-0000-0000-000000000000}"/>
          </ac:spMkLst>
        </pc:spChg>
        <pc:spChg chg="mod">
          <ac:chgData name="Heather Lennox" userId="f254565c-16c8-4722-881a-c140bbf6a0e4" providerId="ADAL" clId="{A5217848-175D-4381-9D81-BF95C90B1EB0}" dt="2022-09-14T06:49:33.604" v="2125" actId="20577"/>
          <ac:spMkLst>
            <pc:docMk/>
            <pc:sldMk cId="4168755314" sldId="295"/>
            <ac:spMk id="3" creationId="{00000000-0000-0000-0000-000000000000}"/>
          </ac:spMkLst>
        </pc:spChg>
      </pc:sldChg>
      <pc:sldChg chg="modSp del mod">
        <pc:chgData name="Heather Lennox" userId="f254565c-16c8-4722-881a-c140bbf6a0e4" providerId="ADAL" clId="{A5217848-175D-4381-9D81-BF95C90B1EB0}" dt="2022-09-14T06:45:40.786" v="2026" actId="2696"/>
        <pc:sldMkLst>
          <pc:docMk/>
          <pc:sldMk cId="2515815685" sldId="299"/>
        </pc:sldMkLst>
        <pc:spChg chg="mod">
          <ac:chgData name="Heather Lennox" userId="f254565c-16c8-4722-881a-c140bbf6a0e4" providerId="ADAL" clId="{A5217848-175D-4381-9D81-BF95C90B1EB0}" dt="2022-09-14T06:44:43.790" v="2011" actId="21"/>
          <ac:spMkLst>
            <pc:docMk/>
            <pc:sldMk cId="2515815685" sldId="299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51:32.696" v="2305" actId="20577"/>
        <pc:sldMkLst>
          <pc:docMk/>
          <pc:sldMk cId="3483932471" sldId="301"/>
        </pc:sldMkLst>
        <pc:spChg chg="mod">
          <ac:chgData name="Heather Lennox" userId="f254565c-16c8-4722-881a-c140bbf6a0e4" providerId="ADAL" clId="{A5217848-175D-4381-9D81-BF95C90B1EB0}" dt="2022-09-14T06:51:32.696" v="2305" actId="20577"/>
          <ac:spMkLst>
            <pc:docMk/>
            <pc:sldMk cId="3483932471" sldId="301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50:08.282" v="2130" actId="20577"/>
        <pc:sldMkLst>
          <pc:docMk/>
          <pc:sldMk cId="4222135262" sldId="302"/>
        </pc:sldMkLst>
        <pc:spChg chg="mod">
          <ac:chgData name="Heather Lennox" userId="f254565c-16c8-4722-881a-c140bbf6a0e4" providerId="ADAL" clId="{A5217848-175D-4381-9D81-BF95C90B1EB0}" dt="2022-09-14T06:50:08.282" v="2130" actId="20577"/>
          <ac:spMkLst>
            <pc:docMk/>
            <pc:sldMk cId="4222135262" sldId="302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37:59.066" v="1894" actId="20577"/>
        <pc:sldMkLst>
          <pc:docMk/>
          <pc:sldMk cId="1538042633" sldId="306"/>
        </pc:sldMkLst>
        <pc:spChg chg="mod">
          <ac:chgData name="Heather Lennox" userId="f254565c-16c8-4722-881a-c140bbf6a0e4" providerId="ADAL" clId="{A5217848-175D-4381-9D81-BF95C90B1EB0}" dt="2022-09-14T06:37:59.066" v="1894" actId="20577"/>
          <ac:spMkLst>
            <pc:docMk/>
            <pc:sldMk cId="1538042633" sldId="306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8-22T12:52:21.234" v="285" actId="20577"/>
        <pc:sldMkLst>
          <pc:docMk/>
          <pc:sldMk cId="1978242199" sldId="307"/>
        </pc:sldMkLst>
        <pc:spChg chg="mod">
          <ac:chgData name="Heather Lennox" userId="f254565c-16c8-4722-881a-c140bbf6a0e4" providerId="ADAL" clId="{A5217848-175D-4381-9D81-BF95C90B1EB0}" dt="2022-08-22T12:52:21.234" v="285" actId="20577"/>
          <ac:spMkLst>
            <pc:docMk/>
            <pc:sldMk cId="1978242199" sldId="307"/>
            <ac:spMk id="3" creationId="{00000000-0000-0000-0000-000000000000}"/>
          </ac:spMkLst>
        </pc:spChg>
      </pc:sldChg>
      <pc:sldChg chg="ord">
        <pc:chgData name="Heather Lennox" userId="f254565c-16c8-4722-881a-c140bbf6a0e4" providerId="ADAL" clId="{A5217848-175D-4381-9D81-BF95C90B1EB0}" dt="2022-08-22T09:35:24.938" v="20"/>
        <pc:sldMkLst>
          <pc:docMk/>
          <pc:sldMk cId="1721600544" sldId="308"/>
        </pc:sldMkLst>
      </pc:sldChg>
      <pc:sldChg chg="modSp mod">
        <pc:chgData name="Heather Lennox" userId="f254565c-16c8-4722-881a-c140bbf6a0e4" providerId="ADAL" clId="{A5217848-175D-4381-9D81-BF95C90B1EB0}" dt="2022-09-14T06:39:27.049" v="1926" actId="20577"/>
        <pc:sldMkLst>
          <pc:docMk/>
          <pc:sldMk cId="623563878" sldId="309"/>
        </pc:sldMkLst>
        <pc:spChg chg="mod">
          <ac:chgData name="Heather Lennox" userId="f254565c-16c8-4722-881a-c140bbf6a0e4" providerId="ADAL" clId="{A5217848-175D-4381-9D81-BF95C90B1EB0}" dt="2022-09-14T06:39:27.049" v="1926" actId="20577"/>
          <ac:spMkLst>
            <pc:docMk/>
            <pc:sldMk cId="623563878" sldId="309"/>
            <ac:spMk id="8" creationId="{00000000-0000-0000-0000-000000000000}"/>
          </ac:spMkLst>
        </pc:spChg>
      </pc:sldChg>
      <pc:sldChg chg="modSp mod ord">
        <pc:chgData name="Heather Lennox" userId="f254565c-16c8-4722-881a-c140bbf6a0e4" providerId="ADAL" clId="{A5217848-175D-4381-9D81-BF95C90B1EB0}" dt="2022-09-14T06:23:16.366" v="1877" actId="20577"/>
        <pc:sldMkLst>
          <pc:docMk/>
          <pc:sldMk cId="1588235762" sldId="310"/>
        </pc:sldMkLst>
        <pc:spChg chg="mod">
          <ac:chgData name="Heather Lennox" userId="f254565c-16c8-4722-881a-c140bbf6a0e4" providerId="ADAL" clId="{A5217848-175D-4381-9D81-BF95C90B1EB0}" dt="2022-09-14T06:23:16.366" v="1877" actId="20577"/>
          <ac:spMkLst>
            <pc:docMk/>
            <pc:sldMk cId="1588235762" sldId="310"/>
            <ac:spMk id="14339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46:04.098" v="2033" actId="20577"/>
        <pc:sldMkLst>
          <pc:docMk/>
          <pc:sldMk cId="1160573956" sldId="311"/>
        </pc:sldMkLst>
        <pc:spChg chg="mod">
          <ac:chgData name="Heather Lennox" userId="f254565c-16c8-4722-881a-c140bbf6a0e4" providerId="ADAL" clId="{A5217848-175D-4381-9D81-BF95C90B1EB0}" dt="2022-09-14T06:46:04.098" v="2033" actId="20577"/>
          <ac:spMkLst>
            <pc:docMk/>
            <pc:sldMk cId="1160573956" sldId="311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45:22.434" v="2025" actId="20577"/>
        <pc:sldMkLst>
          <pc:docMk/>
          <pc:sldMk cId="3567461323" sldId="313"/>
        </pc:sldMkLst>
        <pc:spChg chg="mod">
          <ac:chgData name="Heather Lennox" userId="f254565c-16c8-4722-881a-c140bbf6a0e4" providerId="ADAL" clId="{A5217848-175D-4381-9D81-BF95C90B1EB0}" dt="2022-09-14T06:45:22.434" v="2025" actId="20577"/>
          <ac:spMkLst>
            <pc:docMk/>
            <pc:sldMk cId="3567461323" sldId="313"/>
            <ac:spMk id="4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16:36.095" v="1679" actId="20577"/>
        <pc:sldMkLst>
          <pc:docMk/>
          <pc:sldMk cId="12678657" sldId="316"/>
        </pc:sldMkLst>
        <pc:spChg chg="mod">
          <ac:chgData name="Heather Lennox" userId="f254565c-16c8-4722-881a-c140bbf6a0e4" providerId="ADAL" clId="{A5217848-175D-4381-9D81-BF95C90B1EB0}" dt="2022-08-22T09:33:50.582" v="18" actId="20577"/>
          <ac:spMkLst>
            <pc:docMk/>
            <pc:sldMk cId="12678657" sldId="316"/>
            <ac:spMk id="2" creationId="{00000000-0000-0000-0000-000000000000}"/>
          </ac:spMkLst>
        </pc:spChg>
        <pc:spChg chg="mod">
          <ac:chgData name="Heather Lennox" userId="f254565c-16c8-4722-881a-c140bbf6a0e4" providerId="ADAL" clId="{A5217848-175D-4381-9D81-BF95C90B1EB0}" dt="2022-09-14T06:16:36.095" v="1679" actId="20577"/>
          <ac:spMkLst>
            <pc:docMk/>
            <pc:sldMk cId="12678657" sldId="316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20:37.677" v="1869" actId="14100"/>
        <pc:sldMkLst>
          <pc:docMk/>
          <pc:sldMk cId="4292912115" sldId="317"/>
        </pc:sldMkLst>
        <pc:spChg chg="mod">
          <ac:chgData name="Heather Lennox" userId="f254565c-16c8-4722-881a-c140bbf6a0e4" providerId="ADAL" clId="{A5217848-175D-4381-9D81-BF95C90B1EB0}" dt="2022-09-14T06:20:37.677" v="1869" actId="14100"/>
          <ac:spMkLst>
            <pc:docMk/>
            <pc:sldMk cId="4292912115" sldId="317"/>
            <ac:spMk id="8" creationId="{00000000-0000-0000-0000-000000000000}"/>
          </ac:spMkLst>
        </pc:spChg>
      </pc:sldChg>
      <pc:sldChg chg="del">
        <pc:chgData name="Heather Lennox" userId="f254565c-16c8-4722-881a-c140bbf6a0e4" providerId="ADAL" clId="{A5217848-175D-4381-9D81-BF95C90B1EB0}" dt="2022-08-22T12:37:57.040" v="31" actId="2696"/>
        <pc:sldMkLst>
          <pc:docMk/>
          <pc:sldMk cId="388154854" sldId="318"/>
        </pc:sldMkLst>
      </pc:sldChg>
      <pc:sldChg chg="addSp delSp modSp new mod">
        <pc:chgData name="Heather Lennox" userId="f254565c-16c8-4722-881a-c140bbf6a0e4" providerId="ADAL" clId="{A5217848-175D-4381-9D81-BF95C90B1EB0}" dt="2022-09-14T06:16:17.703" v="1675" actId="20577"/>
        <pc:sldMkLst>
          <pc:docMk/>
          <pc:sldMk cId="4203644502" sldId="319"/>
        </pc:sldMkLst>
        <pc:spChg chg="add mod">
          <ac:chgData name="Heather Lennox" userId="f254565c-16c8-4722-881a-c140bbf6a0e4" providerId="ADAL" clId="{A5217848-175D-4381-9D81-BF95C90B1EB0}" dt="2022-08-22T09:42:18.435" v="30" actId="207"/>
          <ac:spMkLst>
            <pc:docMk/>
            <pc:sldMk cId="4203644502" sldId="319"/>
            <ac:spMk id="4" creationId="{D00A500E-9D42-2F7F-1528-92BA7F8D8760}"/>
          </ac:spMkLst>
        </pc:spChg>
        <pc:graphicFrameChg chg="add mod modGraphic">
          <ac:chgData name="Heather Lennox" userId="f254565c-16c8-4722-881a-c140bbf6a0e4" providerId="ADAL" clId="{A5217848-175D-4381-9D81-BF95C90B1EB0}" dt="2022-09-14T06:16:17.703" v="1675" actId="20577"/>
          <ac:graphicFrameMkLst>
            <pc:docMk/>
            <pc:sldMk cId="4203644502" sldId="319"/>
            <ac:graphicFrameMk id="3" creationId="{2D2FF0AF-76A9-C9D6-08D2-7AC060E8DEDF}"/>
          </ac:graphicFrameMkLst>
        </pc:graphicFrameChg>
        <pc:picChg chg="add del mod">
          <ac:chgData name="Heather Lennox" userId="f254565c-16c8-4722-881a-c140bbf6a0e4" providerId="ADAL" clId="{A5217848-175D-4381-9D81-BF95C90B1EB0}" dt="2022-08-22T09:41:30.942" v="26"/>
          <ac:picMkLst>
            <pc:docMk/>
            <pc:sldMk cId="4203644502" sldId="319"/>
            <ac:picMk id="2" creationId="{F9005391-530D-C48C-AF44-C136F370A912}"/>
          </ac:picMkLst>
        </pc:picChg>
      </pc:sldChg>
      <pc:sldChg chg="new del">
        <pc:chgData name="Heather Lennox" userId="f254565c-16c8-4722-881a-c140bbf6a0e4" providerId="ADAL" clId="{A5217848-175D-4381-9D81-BF95C90B1EB0}" dt="2022-08-22T12:54:46.884" v="291" actId="2696"/>
        <pc:sldMkLst>
          <pc:docMk/>
          <pc:sldMk cId="1202529368" sldId="320"/>
        </pc:sldMkLst>
      </pc:sldChg>
      <pc:sldChg chg="modSp new mod ord">
        <pc:chgData name="Heather Lennox" userId="f254565c-16c8-4722-881a-c140bbf6a0e4" providerId="ADAL" clId="{A5217848-175D-4381-9D81-BF95C90B1EB0}" dt="2022-08-25T12:24:26.581" v="995" actId="20577"/>
        <pc:sldMkLst>
          <pc:docMk/>
          <pc:sldMk cId="3177781893" sldId="320"/>
        </pc:sldMkLst>
        <pc:spChg chg="mod">
          <ac:chgData name="Heather Lennox" userId="f254565c-16c8-4722-881a-c140bbf6a0e4" providerId="ADAL" clId="{A5217848-175D-4381-9D81-BF95C90B1EB0}" dt="2022-08-25T12:23:55.081" v="939" actId="207"/>
          <ac:spMkLst>
            <pc:docMk/>
            <pc:sldMk cId="3177781893" sldId="320"/>
            <ac:spMk id="2" creationId="{5C53AC8C-2F72-9BF1-BB35-44F1716D4963}"/>
          </ac:spMkLst>
        </pc:spChg>
        <pc:spChg chg="mod">
          <ac:chgData name="Heather Lennox" userId="f254565c-16c8-4722-881a-c140bbf6a0e4" providerId="ADAL" clId="{A5217848-175D-4381-9D81-BF95C90B1EB0}" dt="2022-08-25T12:24:26.581" v="995" actId="20577"/>
          <ac:spMkLst>
            <pc:docMk/>
            <pc:sldMk cId="3177781893" sldId="320"/>
            <ac:spMk id="3" creationId="{A9180FCB-C874-99BC-B33A-BD94338F926C}"/>
          </ac:spMkLst>
        </pc:spChg>
      </pc:sldChg>
      <pc:sldChg chg="new del">
        <pc:chgData name="Heather Lennox" userId="f254565c-16c8-4722-881a-c140bbf6a0e4" providerId="ADAL" clId="{A5217848-175D-4381-9D81-BF95C90B1EB0}" dt="2022-08-22T12:53:54.293" v="287" actId="2696"/>
        <pc:sldMkLst>
          <pc:docMk/>
          <pc:sldMk cId="4037410127" sldId="320"/>
        </pc:sldMkLst>
      </pc:sldChg>
      <pc:sldChg chg="new del">
        <pc:chgData name="Heather Lennox" userId="f254565c-16c8-4722-881a-c140bbf6a0e4" providerId="ADAL" clId="{A5217848-175D-4381-9D81-BF95C90B1EB0}" dt="2022-08-22T12:54:14.337" v="289" actId="680"/>
        <pc:sldMkLst>
          <pc:docMk/>
          <pc:sldMk cId="4038807281" sldId="32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7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437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8668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Current restrictions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8526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 reimbursement for purchase of alcohol outside of above. Use Supplier for events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7985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4481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7297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759-530A-46AC-842F-B07144F002F9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8A0A-4898-40BF-9009-4DA7E611EAC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40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105-8845-4543-9ED8-9E57E8E42CB7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8E4D-CDF4-4B1F-BD52-35BFB528DB8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03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6883-B614-42E6-9595-363FA777B038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5344-E335-44E9-ACDC-CB482645048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49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6232-AB33-4513-9527-F98CEC472D23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A139-7ABE-46A1-B082-C2C77667394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6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D916-7149-4247-856D-87DAB39295C7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F840-035C-411F-BA81-AF7A8ED78138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200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9641-23CB-4E80-A5B0-5F03D2E94610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A264-F771-4264-8DF0-4BB7F0DA3C6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11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4E03-F40B-4399-AC2E-A4C6E9D600B3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BDDC-0BFC-44A0-A4BA-47C3E99EB1A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07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F7DA-80EC-4CF7-AB7B-078F533B953B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E6293-7DA2-4D9E-8605-5715E69AF2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800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269B-21F6-4A71-848B-6E891C314B78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9173-A1D5-421E-B384-2A426DF314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819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48B1-3911-4AC2-8E3A-DF4A70CC86E7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D388-5704-4C64-A883-D899E857066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720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A9A3-945F-42AF-BCAE-8459AEA58868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E2F5-7E8D-47B8-82FB-3832A72B6BD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171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A7D1D-6254-4063-974C-6A2AE04E4B91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78614-5F41-4702-8E44-D9C8B2874F5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3" descr="brand_ppt_back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" descr="TAB_allwhite.eps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627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compliance-and-risk/travel/flowchar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finance/travel-expenses/trave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taffnet.manchester.ac.uk/social-sciences/policies-guidance/health-safety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eytravel-soss@manchester.ac.uk" TargetMode="External"/><Relationship Id="rId2" Type="http://schemas.openxmlformats.org/officeDocument/2006/relationships/hyperlink" Target="mailto:travel.helpdesk@manchester.ac.uk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sossdepartmental-finance@manchester.ac.uk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human-resources/current-staff/pay-conditions/expenses/about-online-expenses/" TargetMode="External"/><Relationship Id="rId2" Type="http://schemas.openxmlformats.org/officeDocument/2006/relationships/hyperlink" Target="https://sts.ds.man.ac.uk/adfs/ls/idpinitiatedsignon.aspx?LoginToRP=Dashboard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heather.lennox@manchester.ac.uk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social-sciences/policies-guidanc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finance.helpdesk@manchester.ac.uk" TargetMode="External"/><Relationship Id="rId4" Type="http://schemas.openxmlformats.org/officeDocument/2006/relationships/hyperlink" Target="https://www.staffnet.manchester.ac.uk/financ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sciences.manchester.ac.uk/staff-intranet/policies-and-procedure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michelle.kelly@manchester.ac.u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oSSDepartmental-finance@manchester.ac.u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SeedandSoSSfinance@manchester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11" y="-2266"/>
            <a:ext cx="9229725" cy="692308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625600"/>
            <a:ext cx="72548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4800" b="1" dirty="0">
                <a:solidFill>
                  <a:schemeClr val="bg1"/>
                </a:solidFill>
                <a:latin typeface="Open Sans"/>
                <a:cs typeface="Open Sans"/>
              </a:rPr>
              <a:t>SoSS Financial Guide</a:t>
            </a:r>
            <a:endParaRPr lang="en-US" sz="4800" b="1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04813" y="4295775"/>
            <a:ext cx="6821487" cy="50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bg1"/>
                </a:solidFill>
                <a:latin typeface="Open Sans"/>
                <a:cs typeface="Open Sans"/>
              </a:rPr>
              <a:t>2022/2023</a:t>
            </a:r>
          </a:p>
        </p:txBody>
      </p: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4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912" y="476672"/>
            <a:ext cx="4663430" cy="64807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Risk Assessments</a:t>
            </a:r>
            <a:endParaRPr lang="en-GB" sz="3000" dirty="0">
              <a:solidFill>
                <a:schemeClr val="bg1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idx="1"/>
          </p:nvPr>
        </p:nvSpPr>
        <p:spPr>
          <a:xfrm>
            <a:off x="467544" y="2132856"/>
            <a:ext cx="8157592" cy="43924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You must seek approval from your Head of Department (or line manager) prior to booking travel or accommodation:</a:t>
            </a:r>
          </a:p>
          <a:p>
            <a:pPr marL="0" lv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you must satisfy yourself that there is enough money in your account to cover your expenses. SDA / Finance can look up how much you have left</a:t>
            </a:r>
          </a:p>
          <a:p>
            <a:pPr lvl="1"/>
            <a:endParaRPr lang="en-GB" sz="1700" dirty="0">
              <a:solidFill>
                <a:schemeClr val="bg1"/>
              </a:solidFill>
            </a:endParaRP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you need to ensure have an approved risk assessment / pre-travel declaration in place before booking</a:t>
            </a:r>
          </a:p>
          <a:p>
            <a:pPr marL="342900" lvl="1" indent="0">
              <a:buNone/>
            </a:pPr>
            <a:endParaRPr lang="en-GB" sz="1700" dirty="0">
              <a:solidFill>
                <a:schemeClr val="bg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400" dirty="0">
                <a:solidFill>
                  <a:schemeClr val="bg1"/>
                </a:solidFill>
              </a:rPr>
              <a:t>Read the University’s financial regulations on travel related issues. </a:t>
            </a:r>
            <a:r>
              <a:rPr lang="en-GB" sz="2400" dirty="0">
                <a:solidFill>
                  <a:schemeClr val="bg1"/>
                </a:solidFill>
                <a:hlinkClick r:id="rId3"/>
              </a:rPr>
              <a:t>https://www.staffnet.manchester.ac.uk/compliance-and-risk/travel/flowchart</a:t>
            </a:r>
            <a:endParaRPr lang="en-GB" sz="2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3563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</a:rPr>
              <a:t>Financial Regulations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284984"/>
            <a:ext cx="7886700" cy="3240360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All trips and travel etc. must be </a:t>
            </a:r>
            <a:r>
              <a:rPr lang="en-GB" sz="2000" i="1" dirty="0">
                <a:solidFill>
                  <a:schemeClr val="bg1"/>
                </a:solidFill>
              </a:rPr>
              <a:t>bone fide</a:t>
            </a:r>
            <a:r>
              <a:rPr lang="en-GB" sz="2000" dirty="0">
                <a:solidFill>
                  <a:schemeClr val="bg1"/>
                </a:solidFill>
              </a:rPr>
              <a:t> university business.  Travel (flights &amp; trains) and accommodation must be booked through Key Travel. 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First class travel - permitted with </a:t>
            </a:r>
            <a:r>
              <a:rPr lang="en-GB" sz="2000" b="1" i="1" dirty="0">
                <a:solidFill>
                  <a:schemeClr val="bg1"/>
                </a:solidFill>
              </a:rPr>
              <a:t>prior</a:t>
            </a:r>
            <a:r>
              <a:rPr lang="en-GB" sz="2000" dirty="0">
                <a:solidFill>
                  <a:schemeClr val="bg1"/>
                </a:solidFill>
              </a:rPr>
              <a:t> agreement of the HoD (must make good business sense e.g. £10 more expensive).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The dates of outbound &amp; return travel are monitored in conjunction with the dates of conferences etc.</a:t>
            </a:r>
          </a:p>
        </p:txBody>
      </p:sp>
      <p:pic>
        <p:nvPicPr>
          <p:cNvPr id="4" name="Picture 3" descr="7 ways to travel around the world on a budget | ShadowsGalor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13" y="1268760"/>
            <a:ext cx="8134174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573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208" y="404664"/>
            <a:ext cx="2215158" cy="903633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</a:rPr>
              <a:t>Key Travel</a:t>
            </a:r>
            <a:endParaRPr lang="en-GB" sz="3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80920" cy="4968552"/>
          </a:xfr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The University travel management system is “Key Travel” which all staff must  use for booking rail travel, flights, and accommodation.</a:t>
            </a:r>
            <a:r>
              <a:rPr lang="en-GB" dirty="0"/>
              <a:t> </a:t>
            </a:r>
          </a:p>
          <a:p>
            <a:endParaRPr lang="en-GB" dirty="0"/>
          </a:p>
          <a:p>
            <a:r>
              <a:rPr lang="en-GB" sz="2000" dirty="0">
                <a:solidFill>
                  <a:schemeClr val="bg1"/>
                </a:solidFill>
              </a:rPr>
              <a:t>Please do not make bookings at weekends or late in the evening as airlines often require authorisation within a short space of time. 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sz="2000" dirty="0">
                <a:solidFill>
                  <a:schemeClr val="bg1"/>
                </a:solidFill>
                <a:hlinkClick r:id="rId3"/>
              </a:rPr>
              <a:t>https://www.staffnet.manchester.ac.uk/finance/travel-expenses/travel/</a:t>
            </a: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000" dirty="0">
                <a:solidFill>
                  <a:schemeClr val="bg1"/>
                </a:solidFill>
              </a:rPr>
              <a:t>Claims for subsistence will not be processed until after the trip has taken place (including travel for research and conferences)</a:t>
            </a:r>
          </a:p>
          <a:p>
            <a:pPr marL="0" indent="0">
              <a:lnSpc>
                <a:spcPct val="120000"/>
              </a:lnSpc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2000" dirty="0">
                <a:solidFill>
                  <a:schemeClr val="bg1"/>
                </a:solidFill>
              </a:rPr>
              <a:t>RSA is University money and the University’s main priority is that staff are safe.  A risk assessment is part of the Key Travel booking procedure.</a:t>
            </a:r>
          </a:p>
          <a:p>
            <a:pPr marL="0" indent="0">
              <a:lnSpc>
                <a:spcPct val="120000"/>
              </a:lnSpc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2000" dirty="0">
                <a:solidFill>
                  <a:schemeClr val="bg1"/>
                </a:solidFill>
                <a:hlinkClick r:id="rId4"/>
              </a:rPr>
              <a:t>https://www.staffnet.manchester.ac.uk/social-sciences/policies-guidance/health-safety/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2040" y="365127"/>
            <a:ext cx="3583310" cy="903633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Financial Regulations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047806" cy="51125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Remember to keep original and itemised receipts for expenses to be reimbursed.  Receipts versus the claim amounts are checked taking into account financial regulations.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4" name="Picture 3" descr="File:Receipts in Italy 11.png - Wikimedia Common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056" y="2492896"/>
            <a:ext cx="3313096" cy="384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388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sz="3600" dirty="0">
                <a:solidFill>
                  <a:schemeClr val="bg1"/>
                </a:solidFill>
              </a:rPr>
              <a:t>Financial Regulations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Like all employers, the University is obliged, by law, to follow the rules imposed by HM </a:t>
            </a:r>
            <a:r>
              <a:rPr lang="en-GB" dirty="0">
                <a:solidFill>
                  <a:schemeClr val="bg1">
                    <a:alpha val="98000"/>
                  </a:schemeClr>
                </a:solidFill>
              </a:rPr>
              <a:t>Revenue</a:t>
            </a:r>
            <a:r>
              <a:rPr lang="en-GB" dirty="0">
                <a:solidFill>
                  <a:schemeClr val="bg1"/>
                </a:solidFill>
              </a:rPr>
              <a:t> and Customs (HMRC).  These include a requirement that all payments are "</a:t>
            </a:r>
            <a:r>
              <a:rPr lang="en-GB" b="1" dirty="0">
                <a:solidFill>
                  <a:schemeClr val="bg1"/>
                </a:solidFill>
              </a:rPr>
              <a:t>wholly, necessarily and exclusively</a:t>
            </a:r>
            <a:r>
              <a:rPr lang="en-GB" dirty="0">
                <a:solidFill>
                  <a:schemeClr val="bg1"/>
                </a:solidFill>
              </a:rPr>
              <a:t>" for work purposes.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28650" y="1859340"/>
            <a:ext cx="81198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If this is not the case, expenses may be paid only at the discretion of the University - income tax and National Insurance Contributions (NIC’s) must be deducted from the payment.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*Humanities staff/students booking travel outside of Key Travel will have expense claims refused for any bookings made unless prior approval provided*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461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6216" y="476672"/>
            <a:ext cx="1896649" cy="72008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Key Travel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157592" cy="3993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If you have a look-not-book profile and need full access, or for issues with activity codes or approvals please contact: </a:t>
            </a:r>
            <a:r>
              <a:rPr lang="en-GB" sz="2000" u="sng" dirty="0">
                <a:solidFill>
                  <a:schemeClr val="bg1"/>
                </a:solidFill>
                <a:hlinkClick r:id="rId2"/>
              </a:rPr>
              <a:t>travel.helpdesk@manchester.ac.uk</a:t>
            </a: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For general queries, please contact the SoSS travel administrators via </a:t>
            </a:r>
            <a:r>
              <a:rPr lang="en-GB" sz="1800" u="sng" dirty="0">
                <a:solidFill>
                  <a:schemeClr val="bg1"/>
                </a:solidFill>
                <a:hlinkClick r:id="rId3"/>
              </a:rPr>
              <a:t>keytravel-soss@manchester.ac.uk</a:t>
            </a:r>
            <a:r>
              <a:rPr lang="en-GB" sz="1800" u="sng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en-GB" sz="1800" dirty="0">
              <a:solidFill>
                <a:schemeClr val="bg1"/>
              </a:solidFill>
            </a:endParaRPr>
          </a:p>
          <a:p>
            <a:r>
              <a:rPr lang="en-GB" sz="1800" dirty="0">
                <a:solidFill>
                  <a:schemeClr val="bg1"/>
                </a:solidFill>
              </a:rPr>
              <a:t>Hannah Mooney, Tamara Kuczer, Lizzie Weatherby, Olivia Jankiewicz, Imogen Smith, Ali Haneef</a:t>
            </a:r>
          </a:p>
          <a:p>
            <a:endParaRPr lang="en-GB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643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088" y="365127"/>
            <a:ext cx="3151262" cy="975642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Purchasing Goods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157592" cy="3993307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The University strongly encourages staff to have goods/services ordered </a:t>
            </a:r>
            <a:r>
              <a:rPr lang="en-GB" u="sng" dirty="0">
                <a:solidFill>
                  <a:schemeClr val="bg1"/>
                </a:solidFill>
              </a:rPr>
              <a:t>through e-marketplace / Oracle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Please don’t engage any supplier to undertake work for you until you are clear of procedures.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The University has approved suppliers which are to be used for items such as IT equipment or stationery.  Details from your Department Administrator.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University payment terms are 30 days from the date of an invoice.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100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5936" y="365127"/>
            <a:ext cx="4519414" cy="1263674"/>
          </a:xfrm>
        </p:spPr>
        <p:txBody>
          <a:bodyPr>
            <a:normAutofit/>
          </a:bodyPr>
          <a:lstStyle/>
          <a:p>
            <a:pPr algn="r"/>
            <a:r>
              <a:rPr lang="en-GB" sz="2800" dirty="0">
                <a:solidFill>
                  <a:schemeClr val="bg1"/>
                </a:solidFill>
              </a:rPr>
              <a:t>Purchasing IT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7958708" cy="4207322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IT Equipment (laptops, PCs, tablets) should be acquired by contacting IT Services directly (your DA will advise). Peripherals can be ordered using your RSA via </a:t>
            </a:r>
            <a:r>
              <a:rPr lang="en-GB" sz="2000" dirty="0">
                <a:solidFill>
                  <a:schemeClr val="bg1"/>
                </a:solidFill>
                <a:hlinkClick r:id="rId2"/>
              </a:rPr>
              <a:t>sossdepartmental-finance@manchester.ac.uk</a:t>
            </a:r>
            <a:r>
              <a:rPr lang="en-GB" sz="2000" dirty="0">
                <a:solidFill>
                  <a:schemeClr val="bg1"/>
                </a:solidFill>
              </a:rPr>
              <a:t>    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It is against financial regulations to acquire such items and then seek reimbursement through an expenses claim.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en-GB" sz="2000" dirty="0">
                <a:solidFill>
                  <a:schemeClr val="bg1"/>
                </a:solidFill>
              </a:rPr>
              <a:t>Any equipment purchased for use at home remains the property of the University and must be delivered to the University.</a:t>
            </a:r>
          </a:p>
          <a:p>
            <a:pPr marL="0" lv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It is not permissible to claim the cost of broadband for home use.  This is deemed as a taxable benefit.</a:t>
            </a:r>
          </a:p>
          <a:p>
            <a:pPr lvl="0"/>
            <a:endParaRPr lang="en-GB" sz="2000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401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365127"/>
            <a:ext cx="3943350" cy="831625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Expense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25625"/>
            <a:ext cx="8047806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All staff (excluding TAs and casuals) should submit their claims via the online expenses portal in </a:t>
            </a:r>
            <a:r>
              <a:rPr lang="en-GB" u="sng" dirty="0">
                <a:solidFill>
                  <a:schemeClr val="bg1"/>
                </a:solidFill>
                <a:hlinkClick r:id="rId2" tooltip="MyView Dashboard"/>
              </a:rPr>
              <a:t>MyView</a:t>
            </a:r>
            <a:r>
              <a:rPr lang="en-GB" dirty="0">
                <a:solidFill>
                  <a:schemeClr val="bg1"/>
                </a:solidFill>
              </a:rPr>
              <a:t>. Further details about the new portal are available:</a:t>
            </a:r>
            <a:r>
              <a:rPr lang="en-GB" dirty="0"/>
              <a:t> </a:t>
            </a:r>
            <a:r>
              <a:rPr lang="en-GB" dirty="0">
                <a:hlinkClick r:id="rId3"/>
              </a:rPr>
              <a:t>https://www.staffnet.manchester.ac.uk/human-resources/current-staff/pay-conditions/expenses/about-online-expenses/</a:t>
            </a:r>
            <a:endParaRPr lang="en-GB" dirty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sz="2000" u="sng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All expense claims must be submitted within 3 months of incurring the expenditure.</a:t>
            </a:r>
          </a:p>
          <a:p>
            <a:pPr lvl="0">
              <a:lnSpc>
                <a:spcPct val="110000"/>
              </a:lnSpc>
            </a:pPr>
            <a:r>
              <a:rPr lang="en-GB" sz="2000" dirty="0">
                <a:solidFill>
                  <a:schemeClr val="bg1"/>
                </a:solidFill>
              </a:rPr>
              <a:t>Claims must be clear; unclear forms will be rejected. Receipts must be uploaded.</a:t>
            </a:r>
          </a:p>
          <a:p>
            <a:pPr>
              <a:lnSpc>
                <a:spcPct val="110000"/>
              </a:lnSpc>
            </a:pPr>
            <a:r>
              <a:rPr lang="en-GB" sz="2000" dirty="0">
                <a:solidFill>
                  <a:schemeClr val="bg1"/>
                </a:solidFill>
              </a:rPr>
              <a:t>Be aware that goods purchased and reimbursed through expenses become the legal property of the University.  This applies irrespective of the source of funding used.</a:t>
            </a:r>
          </a:p>
          <a:p>
            <a:pPr lvl="0">
              <a:lnSpc>
                <a:spcPct val="110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755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7984" y="365127"/>
            <a:ext cx="4087366" cy="903634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Claim forms: Entertaining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8157592" cy="3921299"/>
          </a:xfrm>
        </p:spPr>
        <p:txBody>
          <a:bodyPr>
            <a:normAutofit/>
          </a:bodyPr>
          <a:lstStyle/>
          <a:p>
            <a:pPr lvl="0"/>
            <a:r>
              <a:rPr lang="en-GB" sz="2000" dirty="0">
                <a:solidFill>
                  <a:schemeClr val="bg1"/>
                </a:solidFill>
              </a:rPr>
              <a:t>If you are claiming the cost of a working or entertaining meal (i.e. if paying for more than your own meal) staff should ensure they select the appropriate sub-category; ‘Entertaining’, not ‘Subsistence’.</a:t>
            </a:r>
          </a:p>
          <a:p>
            <a:pPr marL="0" lv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You will then be asked to give further details of the meal and attendees. This allows the University finance team to make appropriate tax calculations on expenditure.</a:t>
            </a:r>
          </a:p>
          <a:p>
            <a:pPr marL="0" lv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lvl="0"/>
            <a:r>
              <a:rPr lang="en-GB" sz="2000" dirty="0">
                <a:solidFill>
                  <a:schemeClr val="bg1"/>
                </a:solidFill>
              </a:rPr>
              <a:t>When involved in entertaining</a:t>
            </a:r>
            <a:r>
              <a:rPr lang="en-GB" sz="2000" b="1" dirty="0">
                <a:solidFill>
                  <a:schemeClr val="bg1"/>
                </a:solidFill>
              </a:rPr>
              <a:t> on behalf of the University</a:t>
            </a:r>
            <a:r>
              <a:rPr lang="en-GB" sz="2000" dirty="0">
                <a:solidFill>
                  <a:schemeClr val="bg1"/>
                </a:solidFill>
              </a:rPr>
              <a:t>, colleagues should be aware that a 10% gratuity will be reimbursed by the University.  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135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D2FF0AF-76A9-C9D6-08D2-7AC060E8D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209892"/>
              </p:ext>
            </p:extLst>
          </p:nvPr>
        </p:nvGraphicFramePr>
        <p:xfrm>
          <a:off x="1709420" y="2414587"/>
          <a:ext cx="5725160" cy="3711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2580">
                  <a:extLst>
                    <a:ext uri="{9D8B030D-6E8A-4147-A177-3AD203B41FA5}">
                      <a16:colId xmlns:a16="http://schemas.microsoft.com/office/drawing/2014/main" val="2532260858"/>
                    </a:ext>
                  </a:extLst>
                </a:gridCol>
                <a:gridCol w="2862580">
                  <a:extLst>
                    <a:ext uri="{9D8B030D-6E8A-4147-A177-3AD203B41FA5}">
                      <a16:colId xmlns:a16="http://schemas.microsoft.com/office/drawing/2014/main" val="40420021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Type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Explanation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55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PR7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Fee and/or expense claim for external non-self employed individuals and students not on payroll. Pair fee claim with Starter Checklist (or CWG2 if claimant has never lived or worked in UK). Receipts with expense claims.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570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PR5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Staff fee claim (expense claims to be completed online via MyView). Not for TAs or Casuals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23565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Purchase Order (PO) and invoice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For companies and self-employed individuals live on Oracle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10125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One-off payment and invoice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For companies and self-employed individuals not on Oracle. Can only be used once. £5000 limit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25878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Casual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For short-term work up to 13 weeks, long-term ad-hoc work, and anyone on a Tier 4 visa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4991673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Credit card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Only to be used when no other payment option exists / conference registration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756678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D00A500E-9D42-2F7F-1528-92BA7F8D8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359441"/>
            <a:ext cx="733085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*Please consult 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heather.lennox@manchester.ac.uk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prior to engaging an individual or company not on Oracle or UoM payroll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are not sure which category the worker falls under*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644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912" y="365127"/>
            <a:ext cx="4735438" cy="831625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Entertaining &amp; Subsistence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39"/>
            <a:ext cx="8047806" cy="4188123"/>
          </a:xfrm>
        </p:spPr>
        <p:txBody>
          <a:bodyPr>
            <a:normAutofit lnSpcReduction="10000"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The University will pay for one alcoholic drink per person, per evening, when staff are on University business.  A “drink” being no more than a single glass of wine or pint of beer.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This rule applies:-</a:t>
            </a: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regardless of the source of funds</a:t>
            </a: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covers all types of University business, including subsistence (when staff are away on University business)</a:t>
            </a: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and business entertainment (when non-University staff are present).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While overseas, staff must comply with all local laws on the consumption of alcohol.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* Alcohol purchases for </a:t>
            </a:r>
            <a:r>
              <a:rPr lang="en-GB" sz="2000">
                <a:solidFill>
                  <a:schemeClr val="bg1"/>
                </a:solidFill>
              </a:rPr>
              <a:t>events etc. will </a:t>
            </a:r>
            <a:r>
              <a:rPr lang="en-GB" sz="2000" dirty="0">
                <a:solidFill>
                  <a:schemeClr val="bg1"/>
                </a:solidFill>
              </a:rPr>
              <a:t>not be reimbursed</a:t>
            </a:r>
          </a:p>
        </p:txBody>
      </p:sp>
    </p:spTree>
    <p:extLst>
      <p:ext uri="{BB962C8B-B14F-4D97-AF65-F5344CB8AC3E}">
        <p14:creationId xmlns:p14="http://schemas.microsoft.com/office/powerpoint/2010/main" val="3483932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152" y="365127"/>
            <a:ext cx="2575198" cy="903634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Reimbursement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157474" cy="417646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1600" dirty="0">
                <a:solidFill>
                  <a:schemeClr val="bg1"/>
                </a:solidFill>
              </a:rPr>
              <a:t>Once you have submitted your claim you should receive your reimbursement within 2-4 weeks.</a:t>
            </a:r>
          </a:p>
          <a:p>
            <a:pPr>
              <a:lnSpc>
                <a:spcPct val="100000"/>
              </a:lnSpc>
            </a:pPr>
            <a:endParaRPr lang="en-GB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1600" dirty="0">
                <a:solidFill>
                  <a:schemeClr val="bg1"/>
                </a:solidFill>
              </a:rPr>
              <a:t>P&amp;OD aim to pay staff expenses directly into bank accounts within 2 weeks of receiving the form.</a:t>
            </a:r>
          </a:p>
          <a:p>
            <a:pPr>
              <a:lnSpc>
                <a:spcPct val="100000"/>
              </a:lnSpc>
            </a:pPr>
            <a:endParaRPr lang="en-GB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1600" dirty="0">
                <a:solidFill>
                  <a:schemeClr val="bg1"/>
                </a:solidFill>
              </a:rPr>
              <a:t>Expenses are paid every Friday.</a:t>
            </a:r>
          </a:p>
          <a:p>
            <a:pPr>
              <a:lnSpc>
                <a:spcPct val="100000"/>
              </a:lnSpc>
            </a:pPr>
            <a:endParaRPr lang="en-GB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1600" dirty="0">
                <a:solidFill>
                  <a:schemeClr val="bg1"/>
                </a:solidFill>
              </a:rPr>
              <a:t>At busy periods, such as the lead up to Christmas, it may take longer for your reimbursement.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2421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Other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u="sng" dirty="0">
                <a:hlinkClick r:id="rId3"/>
              </a:rPr>
              <a:t>https://www.staffnet.manchester.ac.uk/social-sciences/policies-guidance/</a:t>
            </a:r>
            <a:endParaRPr lang="en-GB" u="sng" dirty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r>
              <a:rPr lang="en-GB" dirty="0">
                <a:hlinkClick r:id="rId4"/>
              </a:rPr>
              <a:t>https://www.staffnet.manchester.ac.uk/finance/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5"/>
              </a:rPr>
              <a:t>finance.helpdesk@manchester.ac.uk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9047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239494" cy="1080120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solidFill>
                  <a:schemeClr val="bg2"/>
                </a:solidFill>
              </a:rPr>
              <a:t>Research Support Allowance (RSA) – </a:t>
            </a:r>
            <a:r>
              <a:rPr lang="en-GB" sz="2800" b="1" dirty="0">
                <a:solidFill>
                  <a:schemeClr val="bg2"/>
                </a:solidFill>
              </a:rPr>
              <a:t>precise amount to be confirmed for 2022/23 </a:t>
            </a:r>
            <a:endParaRPr lang="en-GB" sz="2200" b="1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157592" cy="3888432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Academic Teaching &amp; Research and Teaching &amp; Scholarship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Academic Teaching only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Research staff  - those who do not have access to project-independent funds will be given a Career Development Allowance</a:t>
            </a:r>
          </a:p>
          <a:p>
            <a:pPr marL="342900" lvl="1" indent="0">
              <a:buNone/>
            </a:pPr>
            <a:r>
              <a:rPr lang="en-GB" sz="1700" dirty="0">
                <a:solidFill>
                  <a:schemeClr val="bg1"/>
                </a:solidFill>
              </a:rPr>
              <a:t>(pro rata for fractional or less-than-full-year appointments, with a minimum amount).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Rules around what the money can be spent on can be found at:</a:t>
            </a:r>
          </a:p>
          <a:p>
            <a:pPr marL="0" indent="0">
              <a:buNone/>
            </a:pPr>
            <a:r>
              <a:rPr lang="en-GB" sz="2000" u="sng" dirty="0">
                <a:solidFill>
                  <a:schemeClr val="bg1"/>
                </a:solidFill>
                <a:hlinkClick r:id="rId3"/>
              </a:rPr>
              <a:t>www.socialsciences.manchester.ac.uk/staff-intranet/policies-and-procedures/</a:t>
            </a:r>
            <a:endParaRPr lang="en-GB" sz="20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912" y="476672"/>
            <a:ext cx="4663430" cy="648072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Research Support Allowance (RSA)</a:t>
            </a:r>
            <a:endParaRPr lang="en-GB" sz="3000" dirty="0">
              <a:solidFill>
                <a:schemeClr val="bg1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idx="1"/>
          </p:nvPr>
        </p:nvSpPr>
        <p:spPr>
          <a:xfrm>
            <a:off x="467544" y="1484784"/>
            <a:ext cx="8157592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dirty="0">
                <a:solidFill>
                  <a:schemeClr val="bg1"/>
                </a:solidFill>
              </a:rPr>
              <a:t>The Management Accountant team will advise </a:t>
            </a:r>
            <a:r>
              <a:rPr lang="en-GB" sz="2800" dirty="0" err="1">
                <a:solidFill>
                  <a:schemeClr val="bg1"/>
                </a:solidFill>
              </a:rPr>
              <a:t>HoDs</a:t>
            </a:r>
            <a:r>
              <a:rPr lang="en-GB" sz="2800" dirty="0">
                <a:solidFill>
                  <a:schemeClr val="bg1"/>
                </a:solidFill>
              </a:rPr>
              <a:t> and relevant PS colleagues of RSA codes. </a:t>
            </a:r>
            <a:r>
              <a:rPr lang="en-GB" sz="2800" dirty="0" err="1">
                <a:solidFill>
                  <a:schemeClr val="bg1"/>
                </a:solidFill>
              </a:rPr>
              <a:t>HoDs</a:t>
            </a:r>
            <a:r>
              <a:rPr lang="en-GB" sz="2800" dirty="0">
                <a:solidFill>
                  <a:schemeClr val="bg1"/>
                </a:solidFill>
              </a:rPr>
              <a:t> will pass these on to academic colleagues.</a:t>
            </a:r>
          </a:p>
          <a:p>
            <a:pPr marL="0" indent="0">
              <a:buNone/>
            </a:pPr>
            <a:endParaRPr lang="en-GB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800" dirty="0">
                <a:solidFill>
                  <a:schemeClr val="bg1"/>
                </a:solidFill>
              </a:rPr>
              <a:t>Remember to use the P code &amp; task number (e.g. P12345 A09) for all spending on your RSA. </a:t>
            </a:r>
          </a:p>
          <a:p>
            <a:pPr marL="0" indent="0">
              <a:buNone/>
            </a:pPr>
            <a:endParaRPr lang="en-GB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800" dirty="0">
                <a:solidFill>
                  <a:schemeClr val="bg1"/>
                </a:solidFill>
              </a:rPr>
              <a:t>The P code &amp; task number should be added to online expense claims and quoted when asking Departmental Administrators to raise POs and make purchases and payments for you.</a:t>
            </a:r>
          </a:p>
          <a:p>
            <a:pPr marL="0" indent="0">
              <a:buNone/>
            </a:pP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912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486"/>
            <a:ext cx="9229725" cy="692308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625600"/>
            <a:ext cx="812762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4800" b="1" dirty="0">
                <a:solidFill>
                  <a:schemeClr val="bg1"/>
                </a:solidFill>
                <a:latin typeface="Open Sans"/>
                <a:cs typeface="Open Sans"/>
              </a:rPr>
              <a:t>Financial year runs 1 August – 31 July each year</a:t>
            </a:r>
            <a:endParaRPr lang="en-US" sz="4800" b="1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You Don't Know Jack! How Software Gets Developed Part IV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3429000"/>
            <a:ext cx="8136706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600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486"/>
            <a:ext cx="9229725" cy="692308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827584" y="1340768"/>
            <a:ext cx="7488832" cy="2841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Unspent balances are not carried forward from one financial year to the next (with the exception of research project accounts – the codes begin with R).  </a:t>
            </a:r>
          </a:p>
          <a:p>
            <a:r>
              <a:rPr lang="en-GB" sz="1600" dirty="0">
                <a:solidFill>
                  <a:schemeClr val="bg1"/>
                </a:solidFill>
              </a:rPr>
              <a:t>July is our busiest period for expenditure. </a:t>
            </a:r>
          </a:p>
          <a:p>
            <a:pPr marL="0" indent="0">
              <a:buNone/>
            </a:pPr>
            <a:endParaRPr lang="en-GB" sz="1600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1600" dirty="0">
                <a:solidFill>
                  <a:schemeClr val="bg1"/>
                </a:solidFill>
                <a:latin typeface="Open Sans"/>
                <a:cs typeface="Open Sans"/>
              </a:rPr>
              <a:t>The event date or when work was carried out is relevant to which year the account will be charged.</a:t>
            </a:r>
          </a:p>
          <a:p>
            <a:pPr>
              <a:lnSpc>
                <a:spcPct val="120000"/>
              </a:lnSpc>
            </a:pPr>
            <a:endParaRPr lang="en-GB" sz="1600" dirty="0">
              <a:solidFill>
                <a:schemeClr val="bg1"/>
              </a:solidFill>
              <a:latin typeface="Open Sans"/>
              <a:cs typeface="Open Sans"/>
            </a:endParaRPr>
          </a:p>
          <a:p>
            <a:pPr>
              <a:lnSpc>
                <a:spcPct val="120000"/>
              </a:lnSpc>
            </a:pPr>
            <a:r>
              <a:rPr lang="en-GB" sz="1600" dirty="0">
                <a:solidFill>
                  <a:schemeClr val="bg1"/>
                </a:solidFill>
                <a:latin typeface="Open Sans"/>
                <a:cs typeface="Open Sans"/>
              </a:rPr>
              <a:t>e.g. a conference held in September 2024 can’t be charged to the financial year 2022/23 even if paid for in July 2023. </a:t>
            </a:r>
          </a:p>
        </p:txBody>
      </p: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177" y="4221088"/>
            <a:ext cx="3515881" cy="263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235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AC8C-2F72-9BF1-BB35-44F1716D4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   </a:t>
            </a:r>
            <a:r>
              <a:rPr lang="en-GB" dirty="0">
                <a:solidFill>
                  <a:srgbClr val="FFFFFF"/>
                </a:solidFill>
              </a:rPr>
              <a:t>Casual Staff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80FCB-C874-99BC-B33A-BD94338F9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FFFFFF"/>
                </a:solidFill>
              </a:rPr>
              <a:t>You may wish to employ a casual worker for short-term, ad-hoc work, in particular to support with any research. A CAS1 should be completed and sent to </a:t>
            </a:r>
            <a:r>
              <a:rPr lang="en-GB" dirty="0">
                <a:solidFill>
                  <a:srgbClr val="FFFF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michelle.kelly@manchester.ac.uk</a:t>
            </a:r>
            <a:r>
              <a:rPr lang="en-GB" dirty="0">
                <a:solidFill>
                  <a:srgbClr val="FFFFFF"/>
                </a:solidFill>
              </a:rPr>
              <a:t> in the first instance. Please note that casuals should not begin work until their post has been confirmed and processed by P&amp;OD. It can take up to 8 weeks for posts to be set up</a:t>
            </a:r>
          </a:p>
        </p:txBody>
      </p:sp>
    </p:spTree>
    <p:extLst>
      <p:ext uri="{BB962C8B-B14F-4D97-AF65-F5344CB8AC3E}">
        <p14:creationId xmlns:p14="http://schemas.microsoft.com/office/powerpoint/2010/main" val="3177781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Support with finance transactions:</a:t>
            </a:r>
            <a:br>
              <a:rPr lang="en-GB" dirty="0">
                <a:solidFill>
                  <a:schemeClr val="bg1"/>
                </a:solidFill>
              </a:rPr>
            </a:b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Departmental Administrator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There are currently 5 Departmental Administrators supporting 8 departments.  Please provide as much notice as possible (at least 5 working days) when asking for assistance with: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>
                <a:solidFill>
                  <a:schemeClr val="bg1"/>
                </a:solidFill>
              </a:rPr>
              <a:t>Purchasing</a:t>
            </a:r>
          </a:p>
          <a:p>
            <a:r>
              <a:rPr lang="en-GB" dirty="0">
                <a:solidFill>
                  <a:schemeClr val="bg1"/>
                </a:solidFill>
              </a:rPr>
              <a:t>Payment of invoices (including supplier set up/reactivation and one off payments)</a:t>
            </a:r>
          </a:p>
          <a:p>
            <a:r>
              <a:rPr lang="en-GB" dirty="0">
                <a:solidFill>
                  <a:schemeClr val="bg1"/>
                </a:solidFill>
              </a:rPr>
              <a:t>Credit card transactions (i.e. conference bookings).  Only transactions that can’t be paid any other way can be done via this payment method</a:t>
            </a:r>
          </a:p>
          <a:p>
            <a:r>
              <a:rPr lang="en-GB" dirty="0">
                <a:solidFill>
                  <a:schemeClr val="bg1"/>
                </a:solidFill>
              </a:rPr>
              <a:t>Fee forms</a:t>
            </a:r>
          </a:p>
          <a:p>
            <a:r>
              <a:rPr lang="en-GB" dirty="0">
                <a:solidFill>
                  <a:schemeClr val="bg1"/>
                </a:solidFill>
              </a:rPr>
              <a:t>Inputting casual timesheets (must be approved prior to being submitted)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Generic email:   </a:t>
            </a:r>
            <a:r>
              <a:rPr lang="en-GB" dirty="0">
                <a:solidFill>
                  <a:schemeClr val="bg1"/>
                </a:solidFill>
                <a:hlinkClick r:id="rId2"/>
              </a:rPr>
              <a:t>SoSSDepartmental-finance@manchester.ac.uk</a:t>
            </a: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042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0" y="548680"/>
            <a:ext cx="5040560" cy="493937"/>
          </a:xfrm>
        </p:spPr>
        <p:txBody>
          <a:bodyPr/>
          <a:lstStyle/>
          <a:p>
            <a:r>
              <a:rPr lang="en-GB" sz="2800" dirty="0">
                <a:solidFill>
                  <a:schemeClr val="bg1">
                    <a:lumMod val="95000"/>
                  </a:schemeClr>
                </a:solidFill>
              </a:rPr>
              <a:t>Finance Office Contacts 1.71 HBS</a:t>
            </a:r>
            <a:endParaRPr lang="en-GB" sz="3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25625"/>
            <a:ext cx="8047806" cy="4351338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bg1">
                    <a:lumMod val="95000"/>
                  </a:schemeClr>
                </a:solidFill>
              </a:rPr>
              <a:t>Finance Office – any general queries should be sent to </a:t>
            </a:r>
            <a:r>
              <a:rPr lang="en-GB" sz="2000" u="sng" dirty="0">
                <a:solidFill>
                  <a:srgbClr val="FFFF00"/>
                </a:solidFill>
                <a:hlinkClick r:id="rId2"/>
              </a:rPr>
              <a:t>SeedandSoSSfinance@manchester.ac.uk</a:t>
            </a:r>
            <a:endParaRPr lang="en-GB" sz="2000" u="sng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GB" sz="2400" b="1" dirty="0">
              <a:solidFill>
                <a:schemeClr val="bg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en-GB" sz="2400" b="1" dirty="0">
                <a:solidFill>
                  <a:schemeClr val="bg1">
                    <a:lumMod val="95000"/>
                  </a:schemeClr>
                </a:solidFill>
              </a:rPr>
              <a:t>SoSS contact - Management Accountant - </a:t>
            </a:r>
            <a:r>
              <a:rPr lang="en-GB" sz="2400" dirty="0">
                <a:solidFill>
                  <a:schemeClr val="bg1">
                    <a:lumMod val="95000"/>
                  </a:schemeClr>
                </a:solidFill>
              </a:rPr>
              <a:t>Gareth Martin, Suzanne Davis</a:t>
            </a:r>
            <a:endParaRPr lang="en-GB" sz="2400" b="1" i="1" u="sng" dirty="0">
              <a:solidFill>
                <a:schemeClr val="bg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en-GB" sz="2400" u="sng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sz="2000" b="1" dirty="0">
                <a:solidFill>
                  <a:schemeClr val="bg1">
                    <a:lumMod val="95000"/>
                  </a:schemeClr>
                </a:solidFill>
              </a:rPr>
              <a:t>Head of Finance (SoSS) –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</a:rPr>
              <a:t>Lizzy Langton</a:t>
            </a:r>
          </a:p>
          <a:p>
            <a:r>
              <a:rPr lang="en-GB" sz="2000" b="1" dirty="0">
                <a:solidFill>
                  <a:schemeClr val="bg1">
                    <a:lumMod val="95000"/>
                  </a:schemeClr>
                </a:solidFill>
              </a:rPr>
              <a:t>Senior Finance Officer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</a:rPr>
              <a:t>– Karen Hildreth</a:t>
            </a:r>
          </a:p>
          <a:p>
            <a:r>
              <a:rPr lang="en-GB" sz="2000" b="1" dirty="0">
                <a:solidFill>
                  <a:schemeClr val="bg1">
                    <a:lumMod val="95000"/>
                  </a:schemeClr>
                </a:solidFill>
              </a:rPr>
              <a:t>Finance Officer (Financial Analysis &amp; Reporting) -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</a:rPr>
              <a:t>Stuart Baker</a:t>
            </a:r>
          </a:p>
          <a:p>
            <a:r>
              <a:rPr lang="en-GB" sz="2000" b="1" dirty="0">
                <a:solidFill>
                  <a:schemeClr val="bg1">
                    <a:lumMod val="95000"/>
                  </a:schemeClr>
                </a:solidFill>
              </a:rPr>
              <a:t>Senior Research Finance Officer -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</a:rPr>
              <a:t>Paul Henshall</a:t>
            </a:r>
            <a:endParaRPr lang="en-US" sz="2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EDDA3A3585444AA744C5EB2FDE325D" ma:contentTypeVersion="10" ma:contentTypeDescription="Create a new document." ma:contentTypeScope="" ma:versionID="77dc49ea6b6081e6a759a7ada61db2e5">
  <xsd:schema xmlns:xsd="http://www.w3.org/2001/XMLSchema" xmlns:xs="http://www.w3.org/2001/XMLSchema" xmlns:p="http://schemas.microsoft.com/office/2006/metadata/properties" xmlns:ns2="b6e9f9da-a1e5-4486-89fe-46a240835221" targetNamespace="http://schemas.microsoft.com/office/2006/metadata/properties" ma:root="true" ma:fieldsID="60181e4c436af4ed9cd6f9c96af7cee0" ns2:_="">
    <xsd:import namespace="b6e9f9da-a1e5-4486-89fe-46a2408352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9f9da-a1e5-4486-89fe-46a2408352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e9f9da-a1e5-4486-89fe-46a24083522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DF1F9FE-42AC-44C5-8533-45294DF59F0C}"/>
</file>

<file path=customXml/itemProps2.xml><?xml version="1.0" encoding="utf-8"?>
<ds:datastoreItem xmlns:ds="http://schemas.openxmlformats.org/officeDocument/2006/customXml" ds:itemID="{F4E9F153-7445-4AB9-A957-E411D6FFEF1E}"/>
</file>

<file path=customXml/itemProps3.xml><?xml version="1.0" encoding="utf-8"?>
<ds:datastoreItem xmlns:ds="http://schemas.openxmlformats.org/officeDocument/2006/customXml" ds:itemID="{FB9D6CA2-C0F7-400E-9098-121C275C3E5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2236</TotalTime>
  <Words>1816</Words>
  <Application>Microsoft Office PowerPoint</Application>
  <PresentationFormat>On-screen Show (4:3)</PresentationFormat>
  <Paragraphs>180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Research Support Allowance (RSA) – precise amount to be confirmed for 2022/23 </vt:lpstr>
      <vt:lpstr>Research Support Allowance (RSA)</vt:lpstr>
      <vt:lpstr>PowerPoint Presentation</vt:lpstr>
      <vt:lpstr>PowerPoint Presentation</vt:lpstr>
      <vt:lpstr>                       Casual Staff</vt:lpstr>
      <vt:lpstr>Support with finance transactions:  Departmental Administrator</vt:lpstr>
      <vt:lpstr>Finance Office Contacts 1.71 HBS</vt:lpstr>
      <vt:lpstr>Risk Assessments</vt:lpstr>
      <vt:lpstr>Financial Regulations</vt:lpstr>
      <vt:lpstr>Key Travel</vt:lpstr>
      <vt:lpstr>Financial Regulations</vt:lpstr>
      <vt:lpstr>Financial Regulations</vt:lpstr>
      <vt:lpstr>Key Travel</vt:lpstr>
      <vt:lpstr>Purchasing Goods</vt:lpstr>
      <vt:lpstr>Purchasing IT equipment</vt:lpstr>
      <vt:lpstr>Expense Claims</vt:lpstr>
      <vt:lpstr>Claim forms: Entertaining</vt:lpstr>
      <vt:lpstr>Entertaining &amp; Subsistence</vt:lpstr>
      <vt:lpstr>Reimbursement</vt:lpstr>
      <vt:lpstr>Other information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Heather Lennox</cp:lastModifiedBy>
  <cp:revision>224</cp:revision>
  <dcterms:created xsi:type="dcterms:W3CDTF">2012-06-12T15:56:20Z</dcterms:created>
  <dcterms:modified xsi:type="dcterms:W3CDTF">2022-09-14T06:51:33Z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0x01010094EDDA3A3585444AA744C5EB2FDE325D</vt:lpwstr>
  </property>
</Properties>
</file>