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65" r:id="rId4"/>
    <p:sldId id="264" r:id="rId5"/>
    <p:sldId id="266" r:id="rId6"/>
    <p:sldId id="267" r:id="rId7"/>
    <p:sldId id="268" r:id="rId8"/>
    <p:sldId id="269" r:id="rId9"/>
    <p:sldId id="259" r:id="rId10"/>
    <p:sldId id="263"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21"/>
  </p:normalViewPr>
  <p:slideViewPr>
    <p:cSldViewPr snapToGrid="0" snapToObjects="1">
      <p:cViewPr varScale="1">
        <p:scale>
          <a:sx n="90" d="100"/>
          <a:sy n="90" d="100"/>
        </p:scale>
        <p:origin x="23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D4F83-A53E-304F-BA48-C368A17CA3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F6D680-206A-C447-8DBB-D9134B35E2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FB55FD-83E7-3B4E-A637-18F0F7E08750}"/>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D4ECA6D5-8B83-DC4E-A913-B31DC8E10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059043-8823-B341-B0B2-B9DF545147A7}"/>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2094932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27087-3F8F-4240-9287-0206A22B8A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3D7CC3-CBD3-DF40-8555-5D691446728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3A6E82-C997-1045-980E-8BC2D0EE1304}"/>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9E6800C4-FC9E-1144-AE44-466B634727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EAF214-5ED9-B54E-BE28-08689701808B}"/>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755180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E11FA-05FB-EE4D-BDB6-3B3C2FE041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2DA3F6-8FCB-0545-ACD4-8D11DED8F5D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756616-E00F-9148-B08C-F4850AB215A1}"/>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BD4038FF-DE87-9A4C-A3AE-2A8878F2D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29BB7-E2EC-8C48-94B8-8A656A01BA39}"/>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273252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B22C3-8B5D-2746-A139-E4E481202B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263AE8-1F3E-864A-87D6-D70525D2E99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2C17C3-4589-7943-B043-8B54F015E1E4}"/>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597850FA-2459-B345-9714-A7B8F0CF2F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4C92FC-0628-F34B-89CB-9301F8138A80}"/>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1938177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8040E-931A-9F44-BC69-DDE9A6554E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580D81E-E987-A948-A74C-5AA39BFFDD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5F4EE64-8B12-B443-AF93-64F77E59BA92}"/>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E9492774-8A66-4D4B-AF2D-D83A88552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37C84D-C59E-3A41-A770-D7BF8CB1D341}"/>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3118377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CBCE2-7F64-E645-BDD6-56EEB8FE3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DE4F9D-A6E0-9D44-A8EB-2628B1265E1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9B0AD1-3FE8-3046-AB70-FA5FCB76945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30E75C-08CE-2447-88B2-A39A5693707A}"/>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6" name="Footer Placeholder 5">
            <a:extLst>
              <a:ext uri="{FF2B5EF4-FFF2-40B4-BE49-F238E27FC236}">
                <a16:creationId xmlns:a16="http://schemas.microsoft.com/office/drawing/2014/main" id="{E25BE591-2F61-AA4E-9DE2-43FCFB0E06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3E4A78-51BB-434B-8A06-D6163F984DA9}"/>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20771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BC914-4380-5449-99DF-27FB1B85FA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F6ACD2-87A2-5441-9698-B8819BBE1E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5BC31A7-9F96-E740-90AF-16DF9D89640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391A68-AB1B-1144-AC2A-BDE08300AD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2794A1B-8797-964C-A8AA-3FDE37404A1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18550F-882C-D84E-8C3C-6BE1A856A48E}"/>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8" name="Footer Placeholder 7">
            <a:extLst>
              <a:ext uri="{FF2B5EF4-FFF2-40B4-BE49-F238E27FC236}">
                <a16:creationId xmlns:a16="http://schemas.microsoft.com/office/drawing/2014/main" id="{C98654B9-250C-8845-9FE0-4F6277211F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110ABF-C75D-1441-916E-634CDB273F14}"/>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309208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DEEAD-759D-2A42-8ECF-FEB7399AE9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B621F9B-1F0D-164A-BE51-3556FE6BF7D2}"/>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4" name="Footer Placeholder 3">
            <a:extLst>
              <a:ext uri="{FF2B5EF4-FFF2-40B4-BE49-F238E27FC236}">
                <a16:creationId xmlns:a16="http://schemas.microsoft.com/office/drawing/2014/main" id="{2B7585F9-A53E-FF46-A114-B37D3C7A2D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AC197D-C27B-0743-85F9-D189F4279FB8}"/>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3191715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96B8DF-AFF6-B742-81E0-927FE1815FED}"/>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3" name="Footer Placeholder 2">
            <a:extLst>
              <a:ext uri="{FF2B5EF4-FFF2-40B4-BE49-F238E27FC236}">
                <a16:creationId xmlns:a16="http://schemas.microsoft.com/office/drawing/2014/main" id="{2A2BA68D-E032-A64D-8286-82783BC6AC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57820B-32AA-994B-B0F3-108A6B67F89C}"/>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1070397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8D381-20C4-3543-AC03-FF2F1FEC96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0FC39A-93E4-3445-9B18-838D447123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240BD9-3334-4848-B31D-891A147979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B4FC642-2C0E-7049-8B73-720EEC798D90}"/>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6" name="Footer Placeholder 5">
            <a:extLst>
              <a:ext uri="{FF2B5EF4-FFF2-40B4-BE49-F238E27FC236}">
                <a16:creationId xmlns:a16="http://schemas.microsoft.com/office/drawing/2014/main" id="{7A707E55-9C4E-BC4F-97B5-43EDB342B4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EDDDD0-D166-9142-90D8-3D39C2478F40}"/>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1284712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D6F40-350F-084A-8346-BAD7E4B89E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73AF9D-A63E-B642-96B0-ADF87E7AE1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2F3332-C1C5-8D40-8B9E-4228AF229A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72DCCEB-2AE7-7642-BC59-50C76D3F7638}"/>
              </a:ext>
            </a:extLst>
          </p:cNvPr>
          <p:cNvSpPr>
            <a:spLocks noGrp="1"/>
          </p:cNvSpPr>
          <p:nvPr>
            <p:ph type="dt" sz="half" idx="10"/>
          </p:nvPr>
        </p:nvSpPr>
        <p:spPr/>
        <p:txBody>
          <a:bodyPr/>
          <a:lstStyle/>
          <a:p>
            <a:fld id="{0D064070-EFCD-174B-AD1F-384C386A7849}" type="datetimeFigureOut">
              <a:rPr lang="en-US" smtClean="0"/>
              <a:t>2/3/21</a:t>
            </a:fld>
            <a:endParaRPr lang="en-US"/>
          </a:p>
        </p:txBody>
      </p:sp>
      <p:sp>
        <p:nvSpPr>
          <p:cNvPr id="6" name="Footer Placeholder 5">
            <a:extLst>
              <a:ext uri="{FF2B5EF4-FFF2-40B4-BE49-F238E27FC236}">
                <a16:creationId xmlns:a16="http://schemas.microsoft.com/office/drawing/2014/main" id="{9FC719EE-C08C-9746-A02F-71AFFA846C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D9A393-E512-DA47-87BD-F8C90AB979CC}"/>
              </a:ext>
            </a:extLst>
          </p:cNvPr>
          <p:cNvSpPr>
            <a:spLocks noGrp="1"/>
          </p:cNvSpPr>
          <p:nvPr>
            <p:ph type="sldNum" sz="quarter" idx="12"/>
          </p:nvPr>
        </p:nvSpPr>
        <p:spPr/>
        <p:txBody>
          <a:bodyPr/>
          <a:lstStyle/>
          <a:p>
            <a:fld id="{C15A8839-CB69-3E4F-8AD3-A3BF42120642}" type="slidenum">
              <a:rPr lang="en-US" smtClean="0"/>
              <a:t>‹#›</a:t>
            </a:fld>
            <a:endParaRPr lang="en-US"/>
          </a:p>
        </p:txBody>
      </p:sp>
    </p:spTree>
    <p:extLst>
      <p:ext uri="{BB962C8B-B14F-4D97-AF65-F5344CB8AC3E}">
        <p14:creationId xmlns:p14="http://schemas.microsoft.com/office/powerpoint/2010/main" val="1570296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185DBB-E60A-6249-8E97-3498422531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66B7DCA-0492-D242-96C8-ED8F77E4C6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04971F-5336-A746-9500-14BD76826F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64070-EFCD-174B-AD1F-384C386A7849}" type="datetimeFigureOut">
              <a:rPr lang="en-US" smtClean="0"/>
              <a:t>2/3/21</a:t>
            </a:fld>
            <a:endParaRPr lang="en-US"/>
          </a:p>
        </p:txBody>
      </p:sp>
      <p:sp>
        <p:nvSpPr>
          <p:cNvPr id="5" name="Footer Placeholder 4">
            <a:extLst>
              <a:ext uri="{FF2B5EF4-FFF2-40B4-BE49-F238E27FC236}">
                <a16:creationId xmlns:a16="http://schemas.microsoft.com/office/drawing/2014/main" id="{E35E80F3-EFE6-5040-9BBF-69C220D2BA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28AC43-2E46-DB4C-8488-9AB9E41F36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5A8839-CB69-3E4F-8AD3-A3BF42120642}" type="slidenum">
              <a:rPr lang="en-US" smtClean="0"/>
              <a:t>‹#›</a:t>
            </a:fld>
            <a:endParaRPr lang="en-US"/>
          </a:p>
        </p:txBody>
      </p:sp>
    </p:spTree>
    <p:extLst>
      <p:ext uri="{BB962C8B-B14F-4D97-AF65-F5344CB8AC3E}">
        <p14:creationId xmlns:p14="http://schemas.microsoft.com/office/powerpoint/2010/main" val="189290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ounsellingservice.manchester.ac.uk/help-in-a-crisis/" TargetMode="External"/><Relationship Id="rId2" Type="http://schemas.openxmlformats.org/officeDocument/2006/relationships/hyperlink" Target="https://app.manchester.ac.uk/public/Login.aspx?PageRequest=/training/profile.aspx&amp;Query=unitid%3d8136%26parentId%3d183%26returnId%3d183&amp;action=timeout" TargetMode="External"/><Relationship Id="rId1" Type="http://schemas.openxmlformats.org/officeDocument/2006/relationships/slideLayout" Target="../slideLayouts/slideLayout2.xml"/><Relationship Id="rId4" Type="http://schemas.openxmlformats.org/officeDocument/2006/relationships/hyperlink" Target="https://www.staffnet.manchester.ac.uk/tlso/toolkits/academicadvising/advisingtopics/academic-advising-online/"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effectivepractice.manchester.ac.uk/eph-home/digital/eph-home-digital-supporting-digital-wellbeing-discuss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reportandsupport.manchester.ac.uk/" TargetMode="External"/><Relationship Id="rId2" Type="http://schemas.openxmlformats.org/officeDocument/2006/relationships/hyperlink" Target="http://www.letsendhatecrim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adviceandresponse@manchester.ac.u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bustle.com/p/21-icebreakers-thatll-make-your-zoom-happy-hours-the-highlight-of-your-day-22774216" TargetMode="External"/><Relationship Id="rId2" Type="http://schemas.openxmlformats.org/officeDocument/2006/relationships/hyperlink" Target="https://elearning.bmh.manchester.ac.uk/traininghosting/Building_online_communities/HTML/Communities_s03.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E65BA-D93B-7343-821D-D40323CDF160}"/>
              </a:ext>
            </a:extLst>
          </p:cNvPr>
          <p:cNvSpPr>
            <a:spLocks noGrp="1"/>
          </p:cNvSpPr>
          <p:nvPr>
            <p:ph type="ctrTitle"/>
          </p:nvPr>
        </p:nvSpPr>
        <p:spPr/>
        <p:txBody>
          <a:bodyPr/>
          <a:lstStyle/>
          <a:p>
            <a:r>
              <a:rPr lang="en-US" dirty="0"/>
              <a:t>Academic advisor update and ‘drop-in’</a:t>
            </a:r>
          </a:p>
        </p:txBody>
      </p:sp>
      <p:sp>
        <p:nvSpPr>
          <p:cNvPr id="3" name="Subtitle 2">
            <a:extLst>
              <a:ext uri="{FF2B5EF4-FFF2-40B4-BE49-F238E27FC236}">
                <a16:creationId xmlns:a16="http://schemas.microsoft.com/office/drawing/2014/main" id="{43386199-C9BC-D740-A8FD-75C6C2FF59DD}"/>
              </a:ext>
            </a:extLst>
          </p:cNvPr>
          <p:cNvSpPr>
            <a:spLocks noGrp="1"/>
          </p:cNvSpPr>
          <p:nvPr>
            <p:ph type="subTitle" idx="1"/>
          </p:nvPr>
        </p:nvSpPr>
        <p:spPr/>
        <p:txBody>
          <a:bodyPr/>
          <a:lstStyle/>
          <a:p>
            <a:r>
              <a:rPr lang="en-US" dirty="0"/>
              <a:t>Wed 3</a:t>
            </a:r>
            <a:r>
              <a:rPr lang="en-US" baseline="30000" dirty="0"/>
              <a:t>rd</a:t>
            </a:r>
            <a:r>
              <a:rPr lang="en-US" dirty="0"/>
              <a:t> February 2.30pm</a:t>
            </a:r>
          </a:p>
        </p:txBody>
      </p:sp>
    </p:spTree>
    <p:extLst>
      <p:ext uri="{BB962C8B-B14F-4D97-AF65-F5344CB8AC3E}">
        <p14:creationId xmlns:p14="http://schemas.microsoft.com/office/powerpoint/2010/main" val="1436515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8BBDC-6F87-8A4B-8235-582D066E8616}"/>
              </a:ext>
            </a:extLst>
          </p:cNvPr>
          <p:cNvSpPr>
            <a:spLocks noGrp="1"/>
          </p:cNvSpPr>
          <p:nvPr>
            <p:ph type="title"/>
          </p:nvPr>
        </p:nvSpPr>
        <p:spPr/>
        <p:txBody>
          <a:bodyPr/>
          <a:lstStyle/>
          <a:p>
            <a:r>
              <a:rPr lang="en-US" dirty="0"/>
              <a:t>Academic advising semester 2</a:t>
            </a:r>
          </a:p>
        </p:txBody>
      </p:sp>
      <p:sp>
        <p:nvSpPr>
          <p:cNvPr id="3" name="Content Placeholder 2">
            <a:extLst>
              <a:ext uri="{FF2B5EF4-FFF2-40B4-BE49-F238E27FC236}">
                <a16:creationId xmlns:a16="http://schemas.microsoft.com/office/drawing/2014/main" id="{AB2BAB7F-67AC-E64C-985A-72F5DCC8845F}"/>
              </a:ext>
            </a:extLst>
          </p:cNvPr>
          <p:cNvSpPr>
            <a:spLocks noGrp="1"/>
          </p:cNvSpPr>
          <p:nvPr>
            <p:ph idx="1"/>
          </p:nvPr>
        </p:nvSpPr>
        <p:spPr/>
        <p:txBody>
          <a:bodyPr/>
          <a:lstStyle/>
          <a:p>
            <a:pPr marL="0" indent="0">
              <a:buNone/>
            </a:pPr>
            <a:r>
              <a:rPr lang="en-GB" dirty="0"/>
              <a:t>This document collates key resources to help you support your Academic Advisees while they are living and study online due to Covid-19. </a:t>
            </a:r>
          </a:p>
          <a:p>
            <a:pPr marL="0" indent="0">
              <a:buNone/>
            </a:pPr>
            <a:r>
              <a:rPr lang="en-GB" dirty="0"/>
              <a:t>Key web pages for this semester are:</a:t>
            </a:r>
            <a:br>
              <a:rPr lang="en-GB" dirty="0"/>
            </a:br>
            <a:endParaRPr lang="en-GB" dirty="0"/>
          </a:p>
          <a:p>
            <a:r>
              <a:rPr lang="en-GB" dirty="0"/>
              <a:t>Student Support microsite - student-facing information</a:t>
            </a:r>
          </a:p>
          <a:p>
            <a:r>
              <a:rPr lang="en-GB" dirty="0"/>
              <a:t>Teaching and Learning - advice for staff</a:t>
            </a:r>
          </a:p>
          <a:p>
            <a:r>
              <a:rPr lang="en-GB" dirty="0"/>
              <a:t>The Academic Advising Toolkit - staff-facing, but includes some information that can be signposted to students </a:t>
            </a:r>
          </a:p>
          <a:p>
            <a:pPr marL="0" indent="0">
              <a:buNone/>
            </a:pPr>
            <a:endParaRPr lang="en-US" dirty="0"/>
          </a:p>
        </p:txBody>
      </p:sp>
    </p:spTree>
    <p:extLst>
      <p:ext uri="{BB962C8B-B14F-4D97-AF65-F5344CB8AC3E}">
        <p14:creationId xmlns:p14="http://schemas.microsoft.com/office/powerpoint/2010/main" val="748334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C312E-49CE-BA4F-92D7-0A2F5197DF5A}"/>
              </a:ext>
            </a:extLst>
          </p:cNvPr>
          <p:cNvSpPr>
            <a:spLocks noGrp="1"/>
          </p:cNvSpPr>
          <p:nvPr>
            <p:ph type="title"/>
          </p:nvPr>
        </p:nvSpPr>
        <p:spPr/>
        <p:txBody>
          <a:bodyPr/>
          <a:lstStyle/>
          <a:p>
            <a:r>
              <a:rPr lang="en-US" dirty="0"/>
              <a:t>Helpful links</a:t>
            </a:r>
          </a:p>
        </p:txBody>
      </p:sp>
      <p:sp>
        <p:nvSpPr>
          <p:cNvPr id="3" name="Content Placeholder 2">
            <a:extLst>
              <a:ext uri="{FF2B5EF4-FFF2-40B4-BE49-F238E27FC236}">
                <a16:creationId xmlns:a16="http://schemas.microsoft.com/office/drawing/2014/main" id="{B9992B78-978E-0A48-AE2E-C9A967940879}"/>
              </a:ext>
            </a:extLst>
          </p:cNvPr>
          <p:cNvSpPr>
            <a:spLocks noGrp="1"/>
          </p:cNvSpPr>
          <p:nvPr>
            <p:ph idx="1"/>
          </p:nvPr>
        </p:nvSpPr>
        <p:spPr/>
        <p:txBody>
          <a:bodyPr>
            <a:normAutofit fontScale="92500" lnSpcReduction="20000"/>
          </a:bodyPr>
          <a:lstStyle/>
          <a:p>
            <a:r>
              <a:rPr lang="en-GB" dirty="0"/>
              <a:t>Link to online academic advisor training</a:t>
            </a:r>
          </a:p>
          <a:p>
            <a:r>
              <a:rPr lang="en-GB" u="sng" dirty="0">
                <a:hlinkClick r:id="rId2"/>
              </a:rPr>
              <a:t>https://app.manchester.ac.uk/public/Login.aspx?PageRequest=/training/profile.aspx&amp;Query=unitid%3d8136%26parentId%3d183%26returnId%3d183&amp;action=timeout</a:t>
            </a:r>
            <a:endParaRPr lang="en-GB" dirty="0"/>
          </a:p>
          <a:p>
            <a:pPr marL="0" indent="0">
              <a:buNone/>
            </a:pPr>
            <a:endParaRPr lang="en-GB" dirty="0"/>
          </a:p>
          <a:p>
            <a:r>
              <a:rPr lang="en-GB" dirty="0"/>
              <a:t>Help in a crisis</a:t>
            </a:r>
          </a:p>
          <a:p>
            <a:r>
              <a:rPr lang="en-GB" u="sng" dirty="0">
                <a:hlinkClick r:id="rId3"/>
              </a:rPr>
              <a:t>https://www.counsellingservice.manchester.ac.uk/help-in-a-crisis/</a:t>
            </a:r>
            <a:endParaRPr lang="en-GB" dirty="0"/>
          </a:p>
          <a:p>
            <a:pPr marL="0" indent="0">
              <a:buNone/>
            </a:pPr>
            <a:r>
              <a:rPr lang="en-GB" dirty="0"/>
              <a:t> </a:t>
            </a:r>
          </a:p>
          <a:p>
            <a:r>
              <a:rPr lang="en-GB" dirty="0"/>
              <a:t> academic advising online</a:t>
            </a:r>
          </a:p>
          <a:p>
            <a:r>
              <a:rPr lang="en-GB" u="sng" dirty="0">
                <a:hlinkClick r:id="rId4"/>
              </a:rPr>
              <a:t>https://www.staffnet.manchester.ac.uk/tlso/toolkits/academicadvising/advisingtopics/academic-advising-online/</a:t>
            </a:r>
            <a:endParaRPr lang="en-GB" dirty="0"/>
          </a:p>
          <a:p>
            <a:pPr marL="0" indent="0">
              <a:buNone/>
            </a:pPr>
            <a:endParaRPr lang="en-US" dirty="0"/>
          </a:p>
        </p:txBody>
      </p:sp>
    </p:spTree>
    <p:extLst>
      <p:ext uri="{BB962C8B-B14F-4D97-AF65-F5344CB8AC3E}">
        <p14:creationId xmlns:p14="http://schemas.microsoft.com/office/powerpoint/2010/main" val="757836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4B499-97F8-0042-83F6-5236643FCF2C}"/>
              </a:ext>
            </a:extLst>
          </p:cNvPr>
          <p:cNvSpPr>
            <a:spLocks noGrp="1"/>
          </p:cNvSpPr>
          <p:nvPr>
            <p:ph type="title"/>
          </p:nvPr>
        </p:nvSpPr>
        <p:spPr/>
        <p:txBody>
          <a:bodyPr/>
          <a:lstStyle/>
          <a:p>
            <a:r>
              <a:rPr lang="en-US" dirty="0"/>
              <a:t>Digital wellbeing</a:t>
            </a:r>
          </a:p>
        </p:txBody>
      </p:sp>
      <p:sp>
        <p:nvSpPr>
          <p:cNvPr id="3" name="Content Placeholder 2">
            <a:extLst>
              <a:ext uri="{FF2B5EF4-FFF2-40B4-BE49-F238E27FC236}">
                <a16:creationId xmlns:a16="http://schemas.microsoft.com/office/drawing/2014/main" id="{1DE13B51-9940-DD4F-A15A-DF5FFD116E5E}"/>
              </a:ext>
            </a:extLst>
          </p:cNvPr>
          <p:cNvSpPr>
            <a:spLocks noGrp="1"/>
          </p:cNvSpPr>
          <p:nvPr>
            <p:ph idx="1"/>
          </p:nvPr>
        </p:nvSpPr>
        <p:spPr/>
        <p:txBody>
          <a:bodyPr/>
          <a:lstStyle/>
          <a:p>
            <a:r>
              <a:rPr lang="en-GB" dirty="0"/>
              <a:t>Being aware of how we use technology and how its use can affect us has never been more important in terms of living and working sustainably.  </a:t>
            </a:r>
          </a:p>
          <a:p>
            <a:pPr lvl="0"/>
            <a:r>
              <a:rPr lang="en-GB" u="sng" dirty="0">
                <a:hlinkClick r:id="rId2" tooltip="BMH Effective Practice Hub - digital capabilities staffnet pages"/>
              </a:rPr>
              <a:t>Resources to support discussions around Digital Wellbeing</a:t>
            </a:r>
            <a:r>
              <a:rPr lang="en-GB" dirty="0"/>
              <a:t> with your students are available on the Digital Capabilities Effective Practice Hub. (Developed by </a:t>
            </a:r>
            <a:r>
              <a:rPr lang="en-GB" dirty="0" err="1"/>
              <a:t>Dr.</a:t>
            </a:r>
            <a:r>
              <a:rPr lang="en-GB" dirty="0"/>
              <a:t> Jane Mooney and </a:t>
            </a:r>
            <a:r>
              <a:rPr lang="en-GB" dirty="0" err="1"/>
              <a:t>Dr.</a:t>
            </a:r>
            <a:r>
              <a:rPr lang="en-GB" dirty="0"/>
              <a:t> Sarah Shepherd, FBMH)</a:t>
            </a:r>
          </a:p>
          <a:p>
            <a:pPr marL="0" indent="0">
              <a:buNone/>
            </a:pPr>
            <a:endParaRPr lang="en-US" dirty="0"/>
          </a:p>
        </p:txBody>
      </p:sp>
    </p:spTree>
    <p:extLst>
      <p:ext uri="{BB962C8B-B14F-4D97-AF65-F5344CB8AC3E}">
        <p14:creationId xmlns:p14="http://schemas.microsoft.com/office/powerpoint/2010/main" val="1804591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D5E58-DA16-7844-8544-DBC9B153AFEC}"/>
              </a:ext>
            </a:extLst>
          </p:cNvPr>
          <p:cNvSpPr>
            <a:spLocks noGrp="1"/>
          </p:cNvSpPr>
          <p:nvPr>
            <p:ph type="title"/>
          </p:nvPr>
        </p:nvSpPr>
        <p:spPr>
          <a:xfrm>
            <a:off x="4681537" y="185737"/>
            <a:ext cx="2919413" cy="942975"/>
          </a:xfrm>
        </p:spPr>
        <p:txBody>
          <a:bodyPr/>
          <a:lstStyle/>
          <a:p>
            <a:r>
              <a:rPr lang="en-US" dirty="0" err="1"/>
              <a:t>Togetherall</a:t>
            </a:r>
            <a:endParaRPr lang="en-US" dirty="0"/>
          </a:p>
        </p:txBody>
      </p:sp>
      <p:sp>
        <p:nvSpPr>
          <p:cNvPr id="3" name="Content Placeholder 2">
            <a:extLst>
              <a:ext uri="{FF2B5EF4-FFF2-40B4-BE49-F238E27FC236}">
                <a16:creationId xmlns:a16="http://schemas.microsoft.com/office/drawing/2014/main" id="{BCD29AC8-31E3-8246-B284-DD8EBB6ECE73}"/>
              </a:ext>
            </a:extLst>
          </p:cNvPr>
          <p:cNvSpPr>
            <a:spLocks noGrp="1"/>
          </p:cNvSpPr>
          <p:nvPr>
            <p:ph idx="1"/>
          </p:nvPr>
        </p:nvSpPr>
        <p:spPr>
          <a:xfrm>
            <a:off x="895350" y="1128712"/>
            <a:ext cx="4762500" cy="5046662"/>
          </a:xfrm>
        </p:spPr>
        <p:txBody>
          <a:bodyPr>
            <a:normAutofit/>
          </a:bodyPr>
          <a:lstStyle/>
          <a:p>
            <a:r>
              <a:rPr lang="en-US" dirty="0"/>
              <a:t>Online fatigue advice</a:t>
            </a:r>
          </a:p>
          <a:p>
            <a:pPr marL="0" indent="0">
              <a:buNone/>
            </a:pPr>
            <a:endParaRPr lang="en-US" dirty="0"/>
          </a:p>
          <a:p>
            <a:r>
              <a:rPr lang="en-US" dirty="0"/>
              <a:t>Online courses</a:t>
            </a:r>
          </a:p>
          <a:p>
            <a:pPr lvl="1"/>
            <a:r>
              <a:rPr lang="en-GB" dirty="0"/>
              <a:t>Managing Depression </a:t>
            </a:r>
          </a:p>
          <a:p>
            <a:pPr lvl="1"/>
            <a:r>
              <a:rPr lang="en-GB" dirty="0"/>
              <a:t>Managing Stress &amp; Worry </a:t>
            </a:r>
          </a:p>
          <a:p>
            <a:pPr lvl="1"/>
            <a:r>
              <a:rPr lang="en-GB" dirty="0"/>
              <a:t>Managing Health Anxiety </a:t>
            </a:r>
          </a:p>
          <a:p>
            <a:pPr lvl="1"/>
            <a:r>
              <a:rPr lang="en-GB" dirty="0"/>
              <a:t>Managing Phobias </a:t>
            </a:r>
          </a:p>
          <a:p>
            <a:pPr lvl="1"/>
            <a:r>
              <a:rPr lang="en-GB" dirty="0"/>
              <a:t>Managing Panic </a:t>
            </a:r>
          </a:p>
          <a:p>
            <a:pPr lvl="1"/>
            <a:r>
              <a:rPr lang="en-GB" dirty="0"/>
              <a:t>Managing OCD </a:t>
            </a:r>
          </a:p>
          <a:p>
            <a:pPr lvl="1"/>
            <a:r>
              <a:rPr lang="en-GB" dirty="0"/>
              <a:t>Managing Social Anxiety </a:t>
            </a:r>
          </a:p>
          <a:p>
            <a:pPr marL="457200" lvl="1" indent="0">
              <a:buNone/>
            </a:pPr>
            <a:endParaRPr lang="en-GB" dirty="0"/>
          </a:p>
          <a:p>
            <a:endParaRPr lang="en-GB" dirty="0"/>
          </a:p>
          <a:p>
            <a:pPr lvl="1"/>
            <a:endParaRPr lang="en-US" dirty="0"/>
          </a:p>
        </p:txBody>
      </p:sp>
      <p:sp>
        <p:nvSpPr>
          <p:cNvPr id="4" name="TextBox 3">
            <a:extLst>
              <a:ext uri="{FF2B5EF4-FFF2-40B4-BE49-F238E27FC236}">
                <a16:creationId xmlns:a16="http://schemas.microsoft.com/office/drawing/2014/main" id="{5FBE3CEE-C892-3446-976D-2CBB16AB72F3}"/>
              </a:ext>
            </a:extLst>
          </p:cNvPr>
          <p:cNvSpPr txBox="1"/>
          <p:nvPr/>
        </p:nvSpPr>
        <p:spPr>
          <a:xfrm>
            <a:off x="6900862" y="2482055"/>
            <a:ext cx="4129088" cy="3693319"/>
          </a:xfrm>
          <a:prstGeom prst="rect">
            <a:avLst/>
          </a:prstGeom>
          <a:noFill/>
        </p:spPr>
        <p:txBody>
          <a:bodyPr wrap="square" rtlCol="0">
            <a:spAutoFit/>
          </a:bodyPr>
          <a:lstStyle/>
          <a:p>
            <a:pPr marL="342900" lvl="1" indent="-342900">
              <a:buFont typeface="Arial" panose="020B0604020202020204" pitchFamily="34" charset="0"/>
              <a:buChar char="•"/>
            </a:pPr>
            <a:r>
              <a:rPr lang="en-GB" sz="2400" dirty="0"/>
              <a:t>Managing Self-harm</a:t>
            </a:r>
          </a:p>
          <a:p>
            <a:pPr marL="342900" lvl="1" indent="-342900">
              <a:buFont typeface="Arial" panose="020B0604020202020204" pitchFamily="34" charset="0"/>
              <a:buChar char="•"/>
            </a:pPr>
            <a:r>
              <a:rPr lang="en-GB" sz="2400" dirty="0"/>
              <a:t>Improve Your Sleep </a:t>
            </a:r>
          </a:p>
          <a:p>
            <a:pPr marL="342900" lvl="1" indent="-342900">
              <a:buFont typeface="Arial" panose="020B0604020202020204" pitchFamily="34" charset="0"/>
              <a:buChar char="•"/>
            </a:pPr>
            <a:r>
              <a:rPr lang="en-GB" sz="2400" dirty="0"/>
              <a:t>Managing Anger  </a:t>
            </a:r>
          </a:p>
          <a:p>
            <a:pPr marL="342900" indent="-342900">
              <a:buFont typeface="Arial" panose="020B0604020202020204" pitchFamily="34" charset="0"/>
              <a:buChar char="•"/>
            </a:pPr>
            <a:r>
              <a:rPr lang="en-GB" sz="2400" dirty="0"/>
              <a:t>Quit Smoking </a:t>
            </a:r>
          </a:p>
          <a:p>
            <a:pPr marL="342900" indent="-342900">
              <a:buFont typeface="Arial" panose="020B0604020202020204" pitchFamily="34" charset="0"/>
              <a:buChar char="•"/>
            </a:pPr>
            <a:r>
              <a:rPr lang="en-GB" sz="2400" dirty="0"/>
              <a:t>Cut Down Your Drinking </a:t>
            </a:r>
          </a:p>
          <a:p>
            <a:pPr marL="342900" indent="-342900">
              <a:buFont typeface="Arial" panose="020B0604020202020204" pitchFamily="34" charset="0"/>
              <a:buChar char="•"/>
            </a:pPr>
            <a:r>
              <a:rPr lang="en-GB" sz="2400" dirty="0"/>
              <a:t>Problem-Solving </a:t>
            </a:r>
          </a:p>
          <a:p>
            <a:pPr marL="342900" indent="-342900">
              <a:buFont typeface="Arial" panose="020B0604020202020204" pitchFamily="34" charset="0"/>
              <a:buChar char="•"/>
            </a:pPr>
            <a:r>
              <a:rPr lang="en-GB" sz="2400" dirty="0"/>
              <a:t>Balance Your Thinking </a:t>
            </a:r>
          </a:p>
          <a:p>
            <a:pPr marL="342900" indent="-342900">
              <a:buFont typeface="Arial" panose="020B0604020202020204" pitchFamily="34" charset="0"/>
              <a:buChar char="•"/>
            </a:pPr>
            <a:r>
              <a:rPr lang="en-GB" sz="2400" dirty="0"/>
              <a:t>Assertiveness Training </a:t>
            </a:r>
          </a:p>
          <a:p>
            <a:pPr marL="342900" indent="-342900">
              <a:buFont typeface="Arial" panose="020B0604020202020204" pitchFamily="34" charset="0"/>
              <a:buChar char="•"/>
            </a:pPr>
            <a:r>
              <a:rPr lang="en-GB" sz="2400" dirty="0"/>
              <a:t>Stop Procrastinating </a:t>
            </a:r>
          </a:p>
          <a:p>
            <a:endParaRPr lang="en-US" dirty="0"/>
          </a:p>
        </p:txBody>
      </p:sp>
    </p:spTree>
    <p:extLst>
      <p:ext uri="{BB962C8B-B14F-4D97-AF65-F5344CB8AC3E}">
        <p14:creationId xmlns:p14="http://schemas.microsoft.com/office/powerpoint/2010/main" val="3724702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CC1DF-29B5-C44D-91E3-BBB274C9D3B9}"/>
              </a:ext>
            </a:extLst>
          </p:cNvPr>
          <p:cNvSpPr>
            <a:spLocks noGrp="1"/>
          </p:cNvSpPr>
          <p:nvPr>
            <p:ph type="title"/>
          </p:nvPr>
        </p:nvSpPr>
        <p:spPr/>
        <p:txBody>
          <a:bodyPr/>
          <a:lstStyle/>
          <a:p>
            <a:r>
              <a:rPr lang="en-GB" dirty="0"/>
              <a:t>Hate Crime Awareness Week 1</a:t>
            </a:r>
            <a:r>
              <a:rPr lang="en-GB" baseline="30000" dirty="0"/>
              <a:t>st</a:t>
            </a:r>
            <a:r>
              <a:rPr lang="en-GB" dirty="0"/>
              <a:t> – 7</a:t>
            </a:r>
            <a:r>
              <a:rPr lang="en-GB" baseline="30000" dirty="0"/>
              <a:t>th</a:t>
            </a:r>
            <a:r>
              <a:rPr lang="en-GB" dirty="0"/>
              <a:t> Feb</a:t>
            </a:r>
            <a:endParaRPr lang="en-US" dirty="0"/>
          </a:p>
        </p:txBody>
      </p:sp>
      <p:sp>
        <p:nvSpPr>
          <p:cNvPr id="3" name="Content Placeholder 2">
            <a:extLst>
              <a:ext uri="{FF2B5EF4-FFF2-40B4-BE49-F238E27FC236}">
                <a16:creationId xmlns:a16="http://schemas.microsoft.com/office/drawing/2014/main" id="{A106F292-EA2D-A84B-A94B-9CFD3320F92E}"/>
              </a:ext>
            </a:extLst>
          </p:cNvPr>
          <p:cNvSpPr>
            <a:spLocks noGrp="1"/>
          </p:cNvSpPr>
          <p:nvPr>
            <p:ph idx="1"/>
          </p:nvPr>
        </p:nvSpPr>
        <p:spPr/>
        <p:txBody>
          <a:bodyPr>
            <a:normAutofit fontScale="92500" lnSpcReduction="10000"/>
          </a:bodyPr>
          <a:lstStyle/>
          <a:p>
            <a:pPr fontAlgn="base"/>
            <a:r>
              <a:rPr lang="en-GB" dirty="0"/>
              <a:t>Greater Manchester Hate Crime Awareness Week runs from 1 to 7 February 2021. The campaign is an opportunity to bring people together, highlight Greater Manchester’s zero tolerance to hate crime and encourage both victims and witnesses to take a stand and report hate crime.</a:t>
            </a:r>
          </a:p>
          <a:p>
            <a:pPr fontAlgn="base"/>
            <a:r>
              <a:rPr lang="en-GB" dirty="0"/>
              <a:t>No one should face hate, violence or abuse because of who they are, who they love, where they’re from, what they look like or what they believe. </a:t>
            </a:r>
          </a:p>
          <a:p>
            <a:pPr fontAlgn="base"/>
            <a:r>
              <a:rPr lang="en-GB" dirty="0"/>
              <a:t>Head to </a:t>
            </a:r>
            <a:r>
              <a:rPr lang="en-GB" u="sng" dirty="0">
                <a:hlinkClick r:id="rId2"/>
              </a:rPr>
              <a:t>www.letsendhatecrime.com</a:t>
            </a:r>
            <a:r>
              <a:rPr lang="en-GB" dirty="0"/>
              <a:t> to find out more and use the hashtag #</a:t>
            </a:r>
            <a:r>
              <a:rPr lang="en-GB" dirty="0" err="1"/>
              <a:t>WeStandTogether</a:t>
            </a:r>
            <a:r>
              <a:rPr lang="en-GB" dirty="0"/>
              <a:t> during the week.</a:t>
            </a:r>
          </a:p>
          <a:p>
            <a:pPr fontAlgn="base"/>
            <a:r>
              <a:rPr lang="en-GB" dirty="0"/>
              <a:t>If you’ve been a victim or witness of hate crime, you can report it to us by using </a:t>
            </a:r>
            <a:r>
              <a:rPr lang="en-GB" u="sng" dirty="0">
                <a:hlinkClick r:id="rId3"/>
              </a:rPr>
              <a:t>Report and Support</a:t>
            </a:r>
            <a:r>
              <a:rPr lang="en-GB" dirty="0"/>
              <a:t>. You can report something anonymously or report something and get support from an advisor.</a:t>
            </a:r>
          </a:p>
          <a:p>
            <a:pPr marL="0" indent="0">
              <a:buNone/>
            </a:pPr>
            <a:endParaRPr lang="en-US" dirty="0"/>
          </a:p>
        </p:txBody>
      </p:sp>
    </p:spTree>
    <p:extLst>
      <p:ext uri="{BB962C8B-B14F-4D97-AF65-F5344CB8AC3E}">
        <p14:creationId xmlns:p14="http://schemas.microsoft.com/office/powerpoint/2010/main" val="1792571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C568C-8859-5347-AB8F-F9EDF670F9CF}"/>
              </a:ext>
            </a:extLst>
          </p:cNvPr>
          <p:cNvSpPr>
            <a:spLocks noGrp="1"/>
          </p:cNvSpPr>
          <p:nvPr>
            <p:ph type="title"/>
          </p:nvPr>
        </p:nvSpPr>
        <p:spPr/>
        <p:txBody>
          <a:bodyPr/>
          <a:lstStyle/>
          <a:p>
            <a:r>
              <a:rPr lang="en-US" dirty="0"/>
              <a:t>Updates and reviews</a:t>
            </a:r>
          </a:p>
        </p:txBody>
      </p:sp>
      <p:sp>
        <p:nvSpPr>
          <p:cNvPr id="3" name="Content Placeholder 2">
            <a:extLst>
              <a:ext uri="{FF2B5EF4-FFF2-40B4-BE49-F238E27FC236}">
                <a16:creationId xmlns:a16="http://schemas.microsoft.com/office/drawing/2014/main" id="{70947220-F017-DF41-9EA6-9893FB0E821B}"/>
              </a:ext>
            </a:extLst>
          </p:cNvPr>
          <p:cNvSpPr>
            <a:spLocks noGrp="1"/>
          </p:cNvSpPr>
          <p:nvPr>
            <p:ph idx="1"/>
          </p:nvPr>
        </p:nvSpPr>
        <p:spPr/>
        <p:txBody>
          <a:bodyPr/>
          <a:lstStyle/>
          <a:p>
            <a:r>
              <a:rPr lang="en-GB" dirty="0"/>
              <a:t>Campus Life are currently leading a review of the Fitness to Study procedure.  Proposed changes are to make it more agile/better able to tie-in University staff appropriate to the specific FTS need.  An amended process should be in place for September</a:t>
            </a:r>
          </a:p>
          <a:p>
            <a:r>
              <a:rPr lang="en-GB" dirty="0"/>
              <a:t> Student Support Website and resources – a review is currently taking place and amendments to site expected over next couple of months</a:t>
            </a:r>
          </a:p>
          <a:p>
            <a:r>
              <a:rPr lang="en-GB" dirty="0"/>
              <a:t>Advice/reminder for AAs re GDPR/Safety concerns when responding to requests from third parties re student info (see below*)</a:t>
            </a:r>
          </a:p>
          <a:p>
            <a:pPr marL="0" indent="0">
              <a:buNone/>
            </a:pPr>
            <a:endParaRPr lang="en-US" dirty="0"/>
          </a:p>
        </p:txBody>
      </p:sp>
    </p:spTree>
    <p:extLst>
      <p:ext uri="{BB962C8B-B14F-4D97-AF65-F5344CB8AC3E}">
        <p14:creationId xmlns:p14="http://schemas.microsoft.com/office/powerpoint/2010/main" val="1206041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F690D-ED84-414C-ACD6-92F988EA6529}"/>
              </a:ext>
            </a:extLst>
          </p:cNvPr>
          <p:cNvSpPr>
            <a:spLocks noGrp="1"/>
          </p:cNvSpPr>
          <p:nvPr>
            <p:ph type="title"/>
          </p:nvPr>
        </p:nvSpPr>
        <p:spPr/>
        <p:txBody>
          <a:bodyPr/>
          <a:lstStyle/>
          <a:p>
            <a:r>
              <a:rPr lang="en-US" dirty="0"/>
              <a:t>GDPR</a:t>
            </a:r>
          </a:p>
        </p:txBody>
      </p:sp>
      <p:sp>
        <p:nvSpPr>
          <p:cNvPr id="3" name="Content Placeholder 2">
            <a:extLst>
              <a:ext uri="{FF2B5EF4-FFF2-40B4-BE49-F238E27FC236}">
                <a16:creationId xmlns:a16="http://schemas.microsoft.com/office/drawing/2014/main" id="{CD95B24B-97BE-4545-8945-40BEF543F5C7}"/>
              </a:ext>
            </a:extLst>
          </p:cNvPr>
          <p:cNvSpPr>
            <a:spLocks noGrp="1"/>
          </p:cNvSpPr>
          <p:nvPr>
            <p:ph idx="1"/>
          </p:nvPr>
        </p:nvSpPr>
        <p:spPr/>
        <p:txBody>
          <a:bodyPr/>
          <a:lstStyle/>
          <a:p>
            <a:pPr marL="0" indent="0">
              <a:buNone/>
            </a:pPr>
            <a:r>
              <a:rPr lang="en-GB" i="1" dirty="0"/>
              <a:t>The University receives regular requests from a whole range of third party sources asking staff to confirm or give out various facts/personal details about students. This could be in person or over the phone and can often be family members or partners seeking this information.</a:t>
            </a:r>
          </a:p>
          <a:p>
            <a:pPr marL="0" indent="0">
              <a:buNone/>
            </a:pPr>
            <a:r>
              <a:rPr lang="en-GB" i="1" dirty="0"/>
              <a:t>staff should advise they are not able to give out any information regarding an individual.</a:t>
            </a:r>
          </a:p>
          <a:p>
            <a:pPr marL="0" indent="0">
              <a:buNone/>
            </a:pPr>
            <a:r>
              <a:rPr lang="en-GB" i="1" dirty="0"/>
              <a:t>If you have any cause for concern regarding contact from third parties please do not hesitate to contact Campus Security on 0161 306 9966 and your line manager</a:t>
            </a:r>
            <a:endParaRPr lang="en-US" dirty="0"/>
          </a:p>
        </p:txBody>
      </p:sp>
    </p:spTree>
    <p:extLst>
      <p:ext uri="{BB962C8B-B14F-4D97-AF65-F5344CB8AC3E}">
        <p14:creationId xmlns:p14="http://schemas.microsoft.com/office/powerpoint/2010/main" val="97247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A156C-E977-2049-B29D-B0CD19A98991}"/>
              </a:ext>
            </a:extLst>
          </p:cNvPr>
          <p:cNvSpPr>
            <a:spLocks noGrp="1"/>
          </p:cNvSpPr>
          <p:nvPr>
            <p:ph type="title"/>
          </p:nvPr>
        </p:nvSpPr>
        <p:spPr/>
        <p:txBody>
          <a:bodyPr/>
          <a:lstStyle/>
          <a:p>
            <a:r>
              <a:rPr lang="en-US" dirty="0"/>
              <a:t>GDPR </a:t>
            </a:r>
            <a:r>
              <a:rPr lang="en-US" dirty="0" err="1"/>
              <a:t>contd</a:t>
            </a:r>
            <a:endParaRPr lang="en-US" dirty="0"/>
          </a:p>
        </p:txBody>
      </p:sp>
      <p:sp>
        <p:nvSpPr>
          <p:cNvPr id="3" name="Content Placeholder 2">
            <a:extLst>
              <a:ext uri="{FF2B5EF4-FFF2-40B4-BE49-F238E27FC236}">
                <a16:creationId xmlns:a16="http://schemas.microsoft.com/office/drawing/2014/main" id="{698209EA-04B4-8247-9447-90535B401FE7}"/>
              </a:ext>
            </a:extLst>
          </p:cNvPr>
          <p:cNvSpPr>
            <a:spLocks noGrp="1"/>
          </p:cNvSpPr>
          <p:nvPr>
            <p:ph idx="1"/>
          </p:nvPr>
        </p:nvSpPr>
        <p:spPr>
          <a:xfrm>
            <a:off x="838200" y="1397000"/>
            <a:ext cx="10515600" cy="5018088"/>
          </a:xfrm>
        </p:spPr>
        <p:txBody>
          <a:bodyPr>
            <a:normAutofit lnSpcReduction="10000"/>
          </a:bodyPr>
          <a:lstStyle/>
          <a:p>
            <a:r>
              <a:rPr lang="en-GB" i="1" dirty="0"/>
              <a:t>If you do receive any calls that you are unsure about, it is best to record the date/time and discuss with a colleague or line manager. </a:t>
            </a:r>
          </a:p>
          <a:p>
            <a:r>
              <a:rPr lang="en-GB" i="1" dirty="0"/>
              <a:t>The Advice and Response team in Campus Life can also be contacted to discuss any potential student safeguarding concerns.  </a:t>
            </a:r>
          </a:p>
          <a:p>
            <a:r>
              <a:rPr lang="en-GB" i="1" dirty="0"/>
              <a:t>If the query is of a nature such that it seems that some disclosure of information is in the student’s interest due to a risk situation (e.g. the student is in danger, an agency are asking for information, etc) you must contact </a:t>
            </a:r>
            <a:r>
              <a:rPr lang="en-GB" i="1" u="sng" dirty="0">
                <a:hlinkClick r:id="rId2"/>
              </a:rPr>
              <a:t>adviceandresponse@manchester.ac.uk</a:t>
            </a:r>
            <a:r>
              <a:rPr lang="en-GB" i="1" dirty="0"/>
              <a:t> and ask to speak to a manager.  </a:t>
            </a:r>
          </a:p>
          <a:p>
            <a:r>
              <a:rPr lang="en-GB" i="1" dirty="0"/>
              <a:t>Advice and Response will consider the situation and whether to request permission for disclosure from the Information Governance Office.  These situations will be rare.  In most cases the ‘neither confirm or deny’ approach is needed.</a:t>
            </a:r>
            <a:endParaRPr lang="en-GB" dirty="0"/>
          </a:p>
          <a:p>
            <a:pPr marL="0" indent="0">
              <a:buNone/>
            </a:pPr>
            <a:endParaRPr lang="en-US" dirty="0"/>
          </a:p>
        </p:txBody>
      </p:sp>
    </p:spTree>
    <p:extLst>
      <p:ext uri="{BB962C8B-B14F-4D97-AF65-F5344CB8AC3E}">
        <p14:creationId xmlns:p14="http://schemas.microsoft.com/office/powerpoint/2010/main" val="3652823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6F5B5-DF40-2F48-8B2B-2C05A8E6BC87}"/>
              </a:ext>
            </a:extLst>
          </p:cNvPr>
          <p:cNvSpPr>
            <a:spLocks noGrp="1"/>
          </p:cNvSpPr>
          <p:nvPr>
            <p:ph type="title"/>
          </p:nvPr>
        </p:nvSpPr>
        <p:spPr/>
        <p:txBody>
          <a:bodyPr/>
          <a:lstStyle/>
          <a:p>
            <a:r>
              <a:rPr lang="en-US" dirty="0"/>
              <a:t>Student support team updates</a:t>
            </a:r>
          </a:p>
        </p:txBody>
      </p:sp>
      <p:sp>
        <p:nvSpPr>
          <p:cNvPr id="3" name="Content Placeholder 2">
            <a:extLst>
              <a:ext uri="{FF2B5EF4-FFF2-40B4-BE49-F238E27FC236}">
                <a16:creationId xmlns:a16="http://schemas.microsoft.com/office/drawing/2014/main" id="{61FBCD84-55F6-944D-8659-84DA7B7E0189}"/>
              </a:ext>
            </a:extLst>
          </p:cNvPr>
          <p:cNvSpPr>
            <a:spLocks noGrp="1"/>
          </p:cNvSpPr>
          <p:nvPr>
            <p:ph idx="1"/>
          </p:nvPr>
        </p:nvSpPr>
        <p:spPr/>
        <p:txBody>
          <a:bodyPr/>
          <a:lstStyle/>
          <a:p>
            <a:pPr marL="0" indent="0">
              <a:buNone/>
            </a:pPr>
            <a:r>
              <a:rPr lang="en-US" dirty="0"/>
              <a:t>Rachid </a:t>
            </a:r>
            <a:r>
              <a:rPr lang="en-US" dirty="0" err="1"/>
              <a:t>M’Rabty</a:t>
            </a:r>
            <a:endParaRPr lang="en-US" dirty="0"/>
          </a:p>
        </p:txBody>
      </p:sp>
    </p:spTree>
    <p:extLst>
      <p:ext uri="{BB962C8B-B14F-4D97-AF65-F5344CB8AC3E}">
        <p14:creationId xmlns:p14="http://schemas.microsoft.com/office/powerpoint/2010/main" val="380859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F48BF-5B44-5F46-9140-7E8888C59885}"/>
              </a:ext>
            </a:extLst>
          </p:cNvPr>
          <p:cNvSpPr>
            <a:spLocks noGrp="1"/>
          </p:cNvSpPr>
          <p:nvPr>
            <p:ph type="title"/>
          </p:nvPr>
        </p:nvSpPr>
        <p:spPr/>
        <p:txBody>
          <a:bodyPr/>
          <a:lstStyle/>
          <a:p>
            <a:r>
              <a:rPr lang="en-GB" dirty="0"/>
              <a:t>Ice breakers in a group advising situation</a:t>
            </a:r>
            <a:br>
              <a:rPr lang="en-GB" dirty="0"/>
            </a:br>
            <a:endParaRPr lang="en-US" dirty="0"/>
          </a:p>
        </p:txBody>
      </p:sp>
      <p:sp>
        <p:nvSpPr>
          <p:cNvPr id="3" name="Content Placeholder 2">
            <a:extLst>
              <a:ext uri="{FF2B5EF4-FFF2-40B4-BE49-F238E27FC236}">
                <a16:creationId xmlns:a16="http://schemas.microsoft.com/office/drawing/2014/main" id="{C2BA9553-3CCA-784C-BF86-0AFB693854A5}"/>
              </a:ext>
            </a:extLst>
          </p:cNvPr>
          <p:cNvSpPr>
            <a:spLocks noGrp="1"/>
          </p:cNvSpPr>
          <p:nvPr>
            <p:ph idx="1"/>
          </p:nvPr>
        </p:nvSpPr>
        <p:spPr/>
        <p:txBody>
          <a:bodyPr/>
          <a:lstStyle/>
          <a:p>
            <a:pPr marL="0" indent="0">
              <a:buNone/>
            </a:pPr>
            <a:r>
              <a:rPr lang="en-GB" dirty="0"/>
              <a:t>Ice breakers in a group advising situation</a:t>
            </a:r>
          </a:p>
          <a:p>
            <a:r>
              <a:rPr lang="en-GB" dirty="0"/>
              <a:t>When an academic advising takes place in a group, it is important that all students feel included and comfortable about contributing.</a:t>
            </a:r>
          </a:p>
          <a:p>
            <a:pPr lvl="0"/>
            <a:r>
              <a:rPr lang="en-GB" dirty="0"/>
              <a:t>The </a:t>
            </a:r>
            <a:r>
              <a:rPr lang="en-GB" u="sng" dirty="0">
                <a:hlinkClick r:id="rId2" tooltip="Building an Online Community toolkit"/>
              </a:rPr>
              <a:t>Building an Online Community toolkit</a:t>
            </a:r>
            <a:r>
              <a:rPr lang="en-GB" dirty="0"/>
              <a:t> contains some </a:t>
            </a:r>
            <a:r>
              <a:rPr lang="en-GB" u="sng" dirty="0">
                <a:hlinkClick r:id="rId2" tooltip="Building an online community toolkit"/>
              </a:rPr>
              <a:t>icebreakers to aid online socialisation</a:t>
            </a:r>
            <a:r>
              <a:rPr lang="en-GB" dirty="0"/>
              <a:t>.</a:t>
            </a:r>
          </a:p>
          <a:p>
            <a:pPr lvl="0"/>
            <a:r>
              <a:rPr lang="en-GB" dirty="0"/>
              <a:t>An article from </a:t>
            </a:r>
            <a:r>
              <a:rPr lang="en-GB" dirty="0" err="1"/>
              <a:t>Bustle.com</a:t>
            </a:r>
            <a:r>
              <a:rPr lang="en-GB" dirty="0"/>
              <a:t> recommends </a:t>
            </a:r>
            <a:r>
              <a:rPr lang="en-GB" u="sng" dirty="0">
                <a:hlinkClick r:id="rId3" tooltip="21 Icebreakers article from Bustle.com"/>
              </a:rPr>
              <a:t>21 Icebreakers</a:t>
            </a:r>
            <a:r>
              <a:rPr lang="en-GB" dirty="0"/>
              <a:t> to liven up Zoom calls</a:t>
            </a:r>
          </a:p>
          <a:p>
            <a:pPr marL="0" indent="0">
              <a:buNone/>
            </a:pPr>
            <a:endParaRPr lang="en-US" dirty="0"/>
          </a:p>
        </p:txBody>
      </p:sp>
    </p:spTree>
    <p:extLst>
      <p:ext uri="{BB962C8B-B14F-4D97-AF65-F5344CB8AC3E}">
        <p14:creationId xmlns:p14="http://schemas.microsoft.com/office/powerpoint/2010/main" val="1609812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865</Words>
  <Application>Microsoft Macintosh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Academic advisor update and ‘drop-in’</vt:lpstr>
      <vt:lpstr>Digital wellbeing</vt:lpstr>
      <vt:lpstr>Togetherall</vt:lpstr>
      <vt:lpstr>Hate Crime Awareness Week 1st – 7th Feb</vt:lpstr>
      <vt:lpstr>Updates and reviews</vt:lpstr>
      <vt:lpstr>GDPR</vt:lpstr>
      <vt:lpstr>GDPR contd</vt:lpstr>
      <vt:lpstr>Student support team updates</vt:lpstr>
      <vt:lpstr>Ice breakers in a group advising situation </vt:lpstr>
      <vt:lpstr>Academic advising semester 2</vt:lpstr>
      <vt:lpstr>Helpful links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advisor update and ‘drop-in’</dc:title>
  <dc:creator>Liz Birchinall</dc:creator>
  <cp:lastModifiedBy>Liz Birchinall</cp:lastModifiedBy>
  <cp:revision>23</cp:revision>
  <dcterms:created xsi:type="dcterms:W3CDTF">2021-01-28T13:38:57Z</dcterms:created>
  <dcterms:modified xsi:type="dcterms:W3CDTF">2021-02-03T13:30:33Z</dcterms:modified>
</cp:coreProperties>
</file>