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5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GB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GB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GB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udentsupport.manchester.ac.uk/" TargetMode="External"/><Relationship Id="rId3" Type="http://schemas.openxmlformats.org/officeDocument/2006/relationships/hyperlink" Target="https://www.counsellingservice.manchester.ac.uk/workshops/" TargetMode="External"/><Relationship Id="rId7" Type="http://schemas.openxmlformats.org/officeDocument/2006/relationships/hyperlink" Target="https://www.theguardian.com/education/2020/mar/26/how-to-study-at-home-during-coronavirus-by-online-students-and-tutors?CMP=share_btn_link" TargetMode="External"/><Relationship Id="rId2" Type="http://schemas.openxmlformats.org/officeDocument/2006/relationships/hyperlink" Target="http://www.studentsupport.manchester.ac.uk/taking-care/wellbeing/looking-after-yourself/stress/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://documents.manchester.ac.uk/display.aspx?DocID=50999" TargetMode="External"/><Relationship Id="rId5" Type="http://schemas.openxmlformats.org/officeDocument/2006/relationships/hyperlink" Target="https://www.counsellingservice.manchester.ac.uk/coping-with-covid-19/" TargetMode="External"/><Relationship Id="rId4" Type="http://schemas.openxmlformats.org/officeDocument/2006/relationships/hyperlink" Target="https://www.counsellingservice.manchester.ac.uk/procrastination/" TargetMode="External"/><Relationship Id="rId9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self-compassion.org/" TargetMode="External"/><Relationship Id="rId3" Type="http://schemas.openxmlformats.org/officeDocument/2006/relationships/hyperlink" Target="http://www.edx.org/" TargetMode="External"/><Relationship Id="rId7" Type="http://schemas.openxmlformats.org/officeDocument/2006/relationships/hyperlink" Target="https://www.counsellingservice.manchester.ac.uk/buildyourmentalhealthexpertise/" TargetMode="External"/><Relationship Id="rId2" Type="http://schemas.openxmlformats.org/officeDocument/2006/relationships/hyperlink" Target="https://www.staffnet.manchester.ac.uk/coronavirus/news/display/?id=24152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://www.freemindfulness.org/home" TargetMode="External"/><Relationship Id="rId5" Type="http://schemas.openxmlformats.org/officeDocument/2006/relationships/hyperlink" Target="http://www.udemy.com/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://www.coursera.org/" TargetMode="External"/><Relationship Id="rId9" Type="http://schemas.openxmlformats.org/officeDocument/2006/relationships/hyperlink" Target="https://yogawithadriene.com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ider.com/stream-broadway-musicals-plays-for-free-online-limited-time-coronavirus-2020-3" TargetMode="External"/><Relationship Id="rId2" Type="http://schemas.openxmlformats.org/officeDocument/2006/relationships/hyperlink" Target="https://www.demotivateur.fr/article/visiter-des-musees-sans-bouger-de-son-canape-le-plan-parfait-pendant-la-quarantaine-19057" TargetMode="Externa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.png"/><Relationship Id="rId4" Type="http://schemas.openxmlformats.org/officeDocument/2006/relationships/hyperlink" Target="https://www.nationaltheatre.org.uk/nt-at-hom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nchester.ac.uk/coronavirus/support-current-students/assessment-pledge/" TargetMode="External"/><Relationship Id="rId2" Type="http://schemas.openxmlformats.org/officeDocument/2006/relationships/hyperlink" Target="mailto:funding@manchester.ac.uk" TargetMode="Externa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.png"/><Relationship Id="rId5" Type="http://schemas.openxmlformats.org/officeDocument/2006/relationships/hyperlink" Target="http://www.studentsupport.manchester.ac.uk/taking-care/wellbeing/behealthy/sleep/" TargetMode="External"/><Relationship Id="rId4" Type="http://schemas.openxmlformats.org/officeDocument/2006/relationships/hyperlink" Target="https://www.nhs.uk/oneyou/every-mind-matters/sleep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.manchester.gov.uk/info/200036/domestic_violence/550/get_help_and_advice_about_domestic_abuse" TargetMode="External"/><Relationship Id="rId2" Type="http://schemas.openxmlformats.org/officeDocument/2006/relationships/hyperlink" Target="http://www.endthefear.co.uk/" TargetMode="Externa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.png"/><Relationship Id="rId5" Type="http://schemas.openxmlformats.org/officeDocument/2006/relationships/hyperlink" Target="https://www.nhs.uk/live-well/alcohol-support/" TargetMode="External"/><Relationship Id="rId4" Type="http://schemas.openxmlformats.org/officeDocument/2006/relationships/hyperlink" Target="https://www.changegrowlive.org/drug-alcohol-service-manchester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s.manchester.ac.uk/display.aspx?DocID=48672" TargetMode="External"/><Relationship Id="rId2" Type="http://schemas.openxmlformats.org/officeDocument/2006/relationships/hyperlink" Target="https://www.youtube.com/watch?v=BmvNCdpHUYM" TargetMode="Externa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.png"/><Relationship Id="rId4" Type="http://schemas.openxmlformats.org/officeDocument/2006/relationships/hyperlink" Target="https://online.flippingbook.com/view/655999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opdoctors.co.uk/medical-articles/fear-of-going-out-fogo-during-the-covid-19-pandemic" TargetMode="External"/><Relationship Id="rId3" Type="http://schemas.openxmlformats.org/officeDocument/2006/relationships/hyperlink" Target="http://documents.manchester.ac.uk/display.aspx?DocID=48889" TargetMode="External"/><Relationship Id="rId7" Type="http://schemas.openxmlformats.org/officeDocument/2006/relationships/hyperlink" Target="https://www.oxforddevelopmentcentre.co.uk/coping-with-fear-and-anxiety-coming-out-of-covid-19-lockdown/" TargetMode="External"/><Relationship Id="rId2" Type="http://schemas.openxmlformats.org/officeDocument/2006/relationships/hyperlink" Target="https://youngminds.org.uk/blog/young-peoples-self-care-tips-for-self-isolation/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s://www.mentalhealth.org.uk/coronavirus/looking-after-your-mental-health-we-come-out-lockdown" TargetMode="External"/><Relationship Id="rId5" Type="http://schemas.openxmlformats.org/officeDocument/2006/relationships/hyperlink" Target="http://documents.manchester.ac.uk/display.aspx?DocID=48962" TargetMode="External"/><Relationship Id="rId4" Type="http://schemas.openxmlformats.org/officeDocument/2006/relationships/hyperlink" Target="http://documents.manchester.ac.uk/display.aspx?DocID=48919" TargetMode="External"/><Relationship Id="rId9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s.manchester.ac.uk/display.aspx?DocID=48889" TargetMode="External"/><Relationship Id="rId2" Type="http://schemas.openxmlformats.org/officeDocument/2006/relationships/hyperlink" Target="http://www.manchester.ac.uk/volunteers" TargetMode="Externa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.png"/><Relationship Id="rId5" Type="http://schemas.openxmlformats.org/officeDocument/2006/relationships/hyperlink" Target="https://www.staffnet.manchester.ac.uk/equality-and-diversity/staff-network/stress-at-work-group/" TargetMode="External"/><Relationship Id="rId4" Type="http://schemas.openxmlformats.org/officeDocument/2006/relationships/hyperlink" Target="https://internationalsociety.org.uk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scah.com/covid-19-resources" TargetMode="External"/><Relationship Id="rId3" Type="http://schemas.openxmlformats.org/officeDocument/2006/relationships/hyperlink" Target="https://www.counsellingservice.manchester.ac.uk/buildyourmentalhealthexpertise/" TargetMode="External"/><Relationship Id="rId7" Type="http://schemas.openxmlformats.org/officeDocument/2006/relationships/hyperlink" Target="https://www.cruse.org.uk/" TargetMode="External"/><Relationship Id="rId2" Type="http://schemas.openxmlformats.org/officeDocument/2006/relationships/hyperlink" Target="https://www.actionforhappiness.org/news/how-to-keep-mentally-healthy-during-uncertain-times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://www.selfhelpguides.ntw.nhs.uk/abmu/leaflets/selfhelp/Bereavement.pdf" TargetMode="External"/><Relationship Id="rId11" Type="http://schemas.openxmlformats.org/officeDocument/2006/relationships/image" Target="../media/image1.png"/><Relationship Id="rId5" Type="http://schemas.openxmlformats.org/officeDocument/2006/relationships/hyperlink" Target="https://www.nhs.uk/conditions/stress-anxiety-depression/coping-with-bereavement/" TargetMode="External"/><Relationship Id="rId10" Type="http://schemas.openxmlformats.org/officeDocument/2006/relationships/hyperlink" Target="https://1stcontact.net/" TargetMode="External"/><Relationship Id="rId4" Type="http://schemas.openxmlformats.org/officeDocument/2006/relationships/hyperlink" Target="https://web.ntw.nhs.uk/selfhelp/leaflets/Post%20traumatic%20Stress.pdf" TargetMode="External"/><Relationship Id="rId9" Type="http://schemas.openxmlformats.org/officeDocument/2006/relationships/hyperlink" Target="https://www.compassionatewellbeing.com/compassion-safe-relating-and-world-chang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90000"/>
              </a:lnSpc>
            </a:pPr>
            <a:r>
              <a:rPr lang="en-GB" sz="6000" b="0" strike="noStrike" spc="-1">
                <a:solidFill>
                  <a:srgbClr val="000000"/>
                </a:solidFill>
                <a:latin typeface="Calibri Light"/>
                <a:ea typeface="DejaVu Sans"/>
              </a:rPr>
              <a:t>Coping with the Covid19 Challenge</a:t>
            </a:r>
            <a:endParaRPr lang="en-GB" sz="6000" b="0" strike="noStrike" spc="-1"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1523880" y="3602160"/>
            <a:ext cx="9142560" cy="165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How to survive, even thrive</a:t>
            </a:r>
            <a:endParaRPr lang="en-GB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GB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University of Manchester Counselling and Mental Health Service</a:t>
            </a:r>
            <a:endParaRPr lang="en-GB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360000" y="457200"/>
            <a:ext cx="3455280" cy="83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Psychological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5183280" y="987480"/>
            <a:ext cx="6170760" cy="487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CustomShape 3"/>
          <p:cNvSpPr/>
          <p:nvPr/>
        </p:nvSpPr>
        <p:spPr>
          <a:xfrm>
            <a:off x="3816000" y="653040"/>
            <a:ext cx="7254000" cy="64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Esteem Needs: Prestige and feeling of accomplishment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55" name="CustomShape 4"/>
          <p:cNvSpPr/>
          <p:nvPr/>
        </p:nvSpPr>
        <p:spPr>
          <a:xfrm>
            <a:off x="3816000" y="1296000"/>
            <a:ext cx="7538040" cy="456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Top tips for managing stressful 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feelings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 smtClean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://www.studentsupport.manchester.ac.uk/taking-care/wellbeing/looking-after-yourself/stress</a:t>
            </a:r>
            <a:r>
              <a:rPr lang="en-GB" sz="1600" b="0" u="sng" strike="noStrike" spc="-1" dirty="0" smtClean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/</a:t>
            </a:r>
            <a:endParaRPr lang="en-GB" sz="1600" b="0" u="sng" strike="noStrike" spc="-1" dirty="0" smtClean="0">
              <a:solidFill>
                <a:srgbClr val="0563C1"/>
              </a:solidFill>
              <a:uFillTx/>
              <a:latin typeface="Calibri"/>
              <a:ea typeface="DejaVu San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For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workshops on managing anxiety, low mood, developing resilience, mindfulness and more: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https://www.counsellingservice.manchester.ac.uk/workshops/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Procrastination: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https://www.counsellingservice.manchester.ac.uk/procrastination/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spc="-1" dirty="0" smtClean="0">
                <a:solidFill>
                  <a:srgbClr val="000000"/>
                </a:solidFill>
                <a:latin typeface="Calibri"/>
                <a:ea typeface="DejaVu Sans"/>
              </a:rPr>
              <a:t>Managing under COVID19 – links addressing most aspects of life under COVID19: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spc="-1" dirty="0">
                <a:solidFill>
                  <a:srgbClr val="000000"/>
                </a:solidFill>
                <a:latin typeface="Calibri"/>
                <a:hlinkClick r:id="rId5"/>
              </a:rPr>
              <a:t>https://www.counsellingservice.manchester.ac.uk/coping-with-covid-19</a:t>
            </a:r>
            <a:r>
              <a:rPr lang="en-GB" sz="1600" spc="-1" dirty="0" smtClean="0">
                <a:solidFill>
                  <a:srgbClr val="000000"/>
                </a:solidFill>
                <a:latin typeface="Calibri"/>
                <a:hlinkClick r:id="rId5"/>
              </a:rPr>
              <a:t>/</a:t>
            </a:r>
            <a:r>
              <a:rPr lang="en-GB" sz="1600" spc="-1" dirty="0" smtClean="0">
                <a:solidFill>
                  <a:srgbClr val="000000"/>
                </a:solidFill>
                <a:latin typeface="Calibri"/>
              </a:rPr>
              <a:t> 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spc="-1" dirty="0">
                <a:solidFill>
                  <a:srgbClr val="000000"/>
                </a:solidFill>
                <a:latin typeface="Calibri"/>
                <a:hlinkClick r:id="rId6"/>
              </a:rPr>
              <a:t>http://</a:t>
            </a:r>
            <a:r>
              <a:rPr lang="en-GB" sz="1600" spc="-1" dirty="0" smtClean="0">
                <a:solidFill>
                  <a:srgbClr val="000000"/>
                </a:solidFill>
                <a:latin typeface="Calibri"/>
                <a:hlinkClick r:id="rId6"/>
              </a:rPr>
              <a:t>documents.manchester.ac.uk/display.aspx?DocID=50999</a:t>
            </a:r>
            <a:r>
              <a:rPr lang="en-GB" sz="1600" spc="-1" dirty="0" smtClean="0">
                <a:solidFill>
                  <a:srgbClr val="000000"/>
                </a:solidFill>
                <a:latin typeface="Calibri"/>
              </a:rPr>
              <a:t> 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How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to study at home during coronavirus – by online students and tutors :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  <a:hlinkClick r:id="rId7"/>
              </a:rPr>
              <a:t>https://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7"/>
              </a:rPr>
              <a:t>www.theguardian.com/education/2020/mar/26/how-to-study-at-home-during-coronavirus-by-online-students-and-tutors?CMP=share_btn_link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Taking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care of yourself personally &amp; academically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8"/>
              </a:rPr>
              <a:t>http://www.studentsupport.manchester.ac.uk/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56" name="Picture 1"/>
          <p:cNvPicPr/>
          <p:nvPr/>
        </p:nvPicPr>
        <p:blipFill>
          <a:blip r:embed="rId9"/>
          <a:stretch/>
        </p:blipFill>
        <p:spPr>
          <a:xfrm>
            <a:off x="363960" y="1152000"/>
            <a:ext cx="3051000" cy="2231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388440" y="457200"/>
            <a:ext cx="3930840" cy="69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Self Fullfillment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4412520" y="1247040"/>
            <a:ext cx="6170760" cy="487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9" name="CustomShape 3"/>
          <p:cNvSpPr/>
          <p:nvPr/>
        </p:nvSpPr>
        <p:spPr>
          <a:xfrm>
            <a:off x="4248000" y="792000"/>
            <a:ext cx="658260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Self-Actualisation: achieving one’s full potential, including creative activities</a:t>
            </a:r>
            <a:endParaRPr lang="en-GB" sz="1600" b="0" strike="noStrike" spc="-1">
              <a:latin typeface="Arial"/>
            </a:endParaRPr>
          </a:p>
        </p:txBody>
      </p:sp>
      <p:sp>
        <p:nvSpPr>
          <p:cNvPr id="160" name="CustomShape 4"/>
          <p:cNvSpPr/>
          <p:nvPr/>
        </p:nvSpPr>
        <p:spPr>
          <a:xfrm>
            <a:off x="4752000" y="1440000"/>
            <a:ext cx="5111280" cy="424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The pinnacle  covers a wide &amp; varied territory...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Using your time to develop new skills: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Staff Learning &amp; Development at home: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https://www.staffnet.manchester.ac.uk/coronavirus/news/display/?id=24152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3"/>
              </a:rPr>
              <a:t>www.edx.org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,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www.coursera.org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&amp;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www.udemy.com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3 of the largest Massive Online Open Courses (MOOCs) offer classes which can be monitored for free.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Turning your isolation into a retreat: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6"/>
              </a:rPr>
              <a:t>http://www.freemindfulness.org/home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Relaxation &amp; mindfulness downloads at bottom of page: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7"/>
              </a:rPr>
              <a:t>https://www.counsellingservice.manchester.ac.uk/buildyourmentalhealthexpertise/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Guided self compassion meditations: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8"/>
              </a:rPr>
              <a:t>https://self-compassion.org/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9"/>
              </a:rPr>
              <a:t>https://yogawithadriene.com/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(free yoga classes)</a:t>
            </a:r>
            <a:endParaRPr lang="en-GB" sz="1600" b="0" strike="noStrike" spc="-1" dirty="0">
              <a:latin typeface="Arial"/>
            </a:endParaRPr>
          </a:p>
        </p:txBody>
      </p:sp>
      <p:pic>
        <p:nvPicPr>
          <p:cNvPr id="161" name="Picture 1"/>
          <p:cNvPicPr/>
          <p:nvPr/>
        </p:nvPicPr>
        <p:blipFill>
          <a:blip r:embed="rId10"/>
          <a:stretch/>
        </p:blipFill>
        <p:spPr>
          <a:xfrm>
            <a:off x="364320" y="1152000"/>
            <a:ext cx="3051000" cy="2231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388440" y="457200"/>
            <a:ext cx="3930840" cy="69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Self Fullfillment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4412520" y="1247040"/>
            <a:ext cx="6170760" cy="487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CustomShape 3"/>
          <p:cNvSpPr/>
          <p:nvPr/>
        </p:nvSpPr>
        <p:spPr>
          <a:xfrm>
            <a:off x="4248000" y="792000"/>
            <a:ext cx="658260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Self-Actualisation: achieving one’s full potential, including creative activities</a:t>
            </a:r>
            <a:endParaRPr lang="en-GB" sz="1600" b="0" strike="noStrike" spc="-1">
              <a:latin typeface="Arial"/>
            </a:endParaRPr>
          </a:p>
        </p:txBody>
      </p:sp>
      <p:sp>
        <p:nvSpPr>
          <p:cNvPr id="165" name="CustomShape 4"/>
          <p:cNvSpPr/>
          <p:nvPr/>
        </p:nvSpPr>
        <p:spPr>
          <a:xfrm>
            <a:off x="4248000" y="1440000"/>
            <a:ext cx="6767280" cy="467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The pinnacle  covers a wide &amp; varied territory...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Art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Free online virtual visits to 17 museums in Europe: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https://www.demotivateur.fr/article/visiter-des-musees-sans-bouger-de-son-canape-le-plan-parfait-pendant-la-quarantaine-19057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Theatre online free for a limited time: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https://www.insider.com/stream-broadway-musicals-plays-for-free-online-limited-time-coronavirus-2020-3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https://www.nationaltheatre.org.uk/nt-at-home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https://www.timeout.com/theatre/best-streaming-theatre-shows-how-to-watch-online</a:t>
            </a:r>
            <a:endParaRPr lang="en-GB" sz="1600" b="0" strike="noStrike" spc="-1" dirty="0">
              <a:latin typeface="Arial"/>
            </a:endParaRPr>
          </a:p>
        </p:txBody>
      </p:sp>
      <p:pic>
        <p:nvPicPr>
          <p:cNvPr id="166" name="Picture 1"/>
          <p:cNvPicPr/>
          <p:nvPr/>
        </p:nvPicPr>
        <p:blipFill>
          <a:blip r:embed="rId5"/>
          <a:stretch/>
        </p:blipFill>
        <p:spPr>
          <a:xfrm>
            <a:off x="364320" y="1152000"/>
            <a:ext cx="3051000" cy="2231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1"/>
          <p:cNvPicPr/>
          <p:nvPr/>
        </p:nvPicPr>
        <p:blipFill>
          <a:blip r:embed="rId2"/>
          <a:stretch/>
        </p:blipFill>
        <p:spPr>
          <a:xfrm>
            <a:off x="2580480" y="751680"/>
            <a:ext cx="7363800" cy="5384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839880" y="457200"/>
            <a:ext cx="3930840" cy="15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Basic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4824000" y="1031040"/>
            <a:ext cx="6170760" cy="487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CustomShape 3"/>
          <p:cNvSpPr/>
          <p:nvPr/>
        </p:nvSpPr>
        <p:spPr>
          <a:xfrm>
            <a:off x="3384000" y="103320"/>
            <a:ext cx="5975280" cy="133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Physiological needs: food, water, warmth, rest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3384000" y="1152000"/>
            <a:ext cx="8083652" cy="43881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The Manchester Central Food Bank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has a number of foodbanks throughout Manchester, and also runs free cooking &amp; budgeting classes: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https://manchestercentral.foodbank.org.uk/get-help/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Student hardship fund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  the university has  widened  access to the student hardship fund and made it easier to make an application.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Further details can be found here or by emailing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funding@manchester.ac.uk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Other questions relating to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 accessing resources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extensions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, 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travel advice and visas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GB" sz="16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etc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can be found at </a:t>
            </a:r>
            <a:r>
              <a:rPr lang="en-GB" sz="1600" dirty="0">
                <a:hlinkClick r:id="rId3"/>
              </a:rPr>
              <a:t>https://www.manchester.ac.uk/coronavirus/support-current-students/assessment-pledge</a:t>
            </a:r>
            <a:r>
              <a:rPr lang="en-GB" sz="1600" dirty="0" smtClean="0">
                <a:hlinkClick r:id="rId3"/>
              </a:rPr>
              <a:t>/</a:t>
            </a:r>
            <a:r>
              <a:rPr lang="en-GB" sz="1600" dirty="0" smtClean="0"/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For 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sleep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https://www.nhs.uk/oneyou/every-mind-matters/sleep/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http://www.studentsupport.manchester.ac.uk/taking-care/wellbeing/behealthy/sleep/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21" name="Picture 1"/>
          <p:cNvPicPr/>
          <p:nvPr/>
        </p:nvPicPr>
        <p:blipFill>
          <a:blip r:embed="rId6"/>
          <a:stretch/>
        </p:blipFill>
        <p:spPr>
          <a:xfrm>
            <a:off x="364320" y="1152000"/>
            <a:ext cx="2361960" cy="172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839880" y="457200"/>
            <a:ext cx="3930840" cy="83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Basic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5183280" y="987480"/>
            <a:ext cx="6170760" cy="487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" name="CustomShape 3"/>
          <p:cNvSpPr/>
          <p:nvPr/>
        </p:nvSpPr>
        <p:spPr>
          <a:xfrm>
            <a:off x="3312000" y="288000"/>
            <a:ext cx="5471280" cy="93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Safety needs: security, safety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6815880" y="2237040"/>
            <a:ext cx="4127400" cy="381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3384000" y="1512000"/>
            <a:ext cx="7775280" cy="367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Domestic abuse, violence or sexual violence</a:t>
            </a: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http://www.endthefear.co.uk/</a:t>
            </a: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https://secure.manchester.gov.uk/info/200036/domestic_violence/550/get_help_and_advice_about_domestic_abuse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https://www.manchestersafeguardingpartnership.co.uk/resource/domestic-violence-abuse/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Drink and drug services: for either concerns about yourself or others, or thinking about changing habits</a:t>
            </a: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https://www.changegrowlive.org/drug-alcohol-service-manchester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https://www.nhs.uk/live-well/alcohol-support/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pic>
        <p:nvPicPr>
          <p:cNvPr id="127" name="Picture 1"/>
          <p:cNvPicPr/>
          <p:nvPr/>
        </p:nvPicPr>
        <p:blipFill>
          <a:blip r:embed="rId6"/>
          <a:stretch/>
        </p:blipFill>
        <p:spPr>
          <a:xfrm>
            <a:off x="364680" y="1152000"/>
            <a:ext cx="2361960" cy="172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839880" y="457200"/>
            <a:ext cx="3930840" cy="83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Basic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5183280" y="987480"/>
            <a:ext cx="6170760" cy="487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" name="CustomShape 3"/>
          <p:cNvSpPr/>
          <p:nvPr/>
        </p:nvSpPr>
        <p:spPr>
          <a:xfrm>
            <a:off x="3168000" y="288000"/>
            <a:ext cx="5903280" cy="107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Safety needs:, security, safety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31" name="CustomShape 4"/>
          <p:cNvSpPr/>
          <p:nvPr/>
        </p:nvSpPr>
        <p:spPr>
          <a:xfrm>
            <a:off x="6815880" y="2237040"/>
            <a:ext cx="4127400" cy="381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</p:txBody>
      </p:sp>
      <p:sp>
        <p:nvSpPr>
          <p:cNvPr id="132" name="CustomShape 5"/>
          <p:cNvSpPr/>
          <p:nvPr/>
        </p:nvSpPr>
        <p:spPr>
          <a:xfrm>
            <a:off x="3096000" y="1224000"/>
            <a:ext cx="8258040" cy="434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Focussing on what is within my control (&amp; figuring out how to tell the difference):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Face COVID by Russell Harris, author of ‘The Happiness Trap’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https://www.youtube.com/watch?v=BmvNCdpHUYM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Worry Tree – coming up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Finding structure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Student Support has a wide array of resources; this calendar to organise your time, including your wellbeing in your plans: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http://documents.manchester.ac.uk/display.aspx?DocID=48672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Coping with Changing Circumstances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From Rethink Mental Illness Step Up Universities Project – an illustrated guide for students by students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4"/>
              </a:rPr>
              <a:t>https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  <a:hlinkClick r:id="rId4"/>
              </a:rPr>
              <a:t>://online.flippingbook.com/view/655999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4"/>
              </a:rPr>
              <a:t>/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33" name="Picture 1"/>
          <p:cNvPicPr/>
          <p:nvPr/>
        </p:nvPicPr>
        <p:blipFill>
          <a:blip r:embed="rId5"/>
          <a:stretch/>
        </p:blipFill>
        <p:spPr>
          <a:xfrm>
            <a:off x="363600" y="1152000"/>
            <a:ext cx="2361960" cy="172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1080000" y="504000"/>
            <a:ext cx="8999280" cy="575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Image</a:t>
            </a:r>
            <a:endParaRPr lang="en-GB" sz="1800" b="0" strike="noStrike" spc="-1">
              <a:latin typeface="Arial"/>
            </a:endParaRPr>
          </a:p>
        </p:txBody>
      </p:sp>
      <p:pic>
        <p:nvPicPr>
          <p:cNvPr id="135" name="Picture 134"/>
          <p:cNvPicPr/>
          <p:nvPr/>
        </p:nvPicPr>
        <p:blipFill>
          <a:blip r:embed="rId2"/>
          <a:stretch/>
        </p:blipFill>
        <p:spPr>
          <a:xfrm>
            <a:off x="2664000" y="360000"/>
            <a:ext cx="6263280" cy="604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839880" y="457200"/>
            <a:ext cx="3930840" cy="83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Basic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5183280" y="987480"/>
            <a:ext cx="6170760" cy="487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8" name="CustomShape 3"/>
          <p:cNvSpPr/>
          <p:nvPr/>
        </p:nvSpPr>
        <p:spPr>
          <a:xfrm>
            <a:off x="3168000" y="288000"/>
            <a:ext cx="5903280" cy="107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Safety needs:, security, safety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39" name="CustomShape 4"/>
          <p:cNvSpPr/>
          <p:nvPr/>
        </p:nvSpPr>
        <p:spPr>
          <a:xfrm>
            <a:off x="6815880" y="2237040"/>
            <a:ext cx="4127400" cy="381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</p:txBody>
      </p:sp>
      <p:sp>
        <p:nvSpPr>
          <p:cNvPr id="140" name="CustomShape 5"/>
          <p:cNvSpPr/>
          <p:nvPr/>
        </p:nvSpPr>
        <p:spPr>
          <a:xfrm>
            <a:off x="3096000" y="1224000"/>
            <a:ext cx="8258040" cy="4635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Addressing  </a:t>
            </a:r>
            <a:r>
              <a:rPr lang="en-GB" sz="1600" b="0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isolation </a:t>
            </a:r>
            <a:r>
              <a:rPr lang="en-GB" sz="1600" spc="-1" dirty="0" smtClean="0">
                <a:solidFill>
                  <a:srgbClr val="000000"/>
                </a:solidFill>
                <a:latin typeface="Calibri"/>
                <a:ea typeface="DejaVu Sans"/>
              </a:rPr>
              <a:t>and/or</a:t>
            </a:r>
            <a:r>
              <a:rPr lang="en-GB" sz="1600" b="0" strike="noStrike" spc="-1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 </a:t>
            </a:r>
            <a:r>
              <a:rPr lang="en-GB" sz="1600" b="0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living in a busy household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https://youngminds.org.uk/blog/young-peoples-self-care-tips-for-self-isolation</a:t>
            </a:r>
            <a:r>
              <a:rPr lang="en-GB" sz="1600" b="0" u="sng" strike="noStrike" spc="-1" dirty="0" smtClean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How to feel Social Connected whilst being physically 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distanced: </a:t>
            </a:r>
            <a:r>
              <a:rPr lang="en-GB" sz="1600" b="0" u="sng" strike="noStrike" spc="-1" dirty="0" smtClean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://</a:t>
            </a:r>
            <a:r>
              <a:rPr lang="en-GB" sz="1600" b="0" u="sng" strike="noStrike" spc="-1" dirty="0" smtClean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documents.manchester.ac.uk/display.aspx?DocID=48889</a:t>
            </a:r>
            <a:endParaRPr lang="en-GB" sz="1600" b="0" u="sng" strike="noStrike" spc="-1" dirty="0" smtClean="0">
              <a:solidFill>
                <a:srgbClr val="0563C1"/>
              </a:solidFill>
              <a:uFillTx/>
              <a:latin typeface="Calibri"/>
              <a:ea typeface="DejaVu San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How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to look after yourself in a busy 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household or halls: </a:t>
            </a:r>
            <a:r>
              <a:rPr lang="en-GB" sz="1600" b="0" u="sng" strike="noStrike" spc="-1" dirty="0" smtClean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http://documents.manchester.ac.uk/display.aspx?DocID=48919</a:t>
            </a:r>
            <a:endParaRPr lang="en-GB" sz="1600" b="0" u="sng" strike="noStrike" spc="-1" dirty="0" smtClean="0">
              <a:solidFill>
                <a:srgbClr val="0563C1"/>
              </a:solidFill>
              <a:uFillTx/>
              <a:latin typeface="Calibri"/>
              <a:ea typeface="DejaVu San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Identifying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your support Network – a 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worksheet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  <a:hlinkClick r:id="rId5"/>
              </a:rPr>
              <a:t>http://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5"/>
              </a:rPr>
              <a:t>documents.manchester.ac.uk/display.aspx?DocID=48962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 smtClean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spc="-1" dirty="0" smtClean="0">
                <a:solidFill>
                  <a:srgbClr val="000000"/>
                </a:solidFill>
                <a:latin typeface="Calibri"/>
              </a:rPr>
              <a:t>Anxiety about the easing of lockdown: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spc="-1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https://</a:t>
            </a:r>
            <a:r>
              <a:rPr lang="en-GB" sz="1600" spc="-1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www.mentalhealth.org.uk/coronavirus/looking-after-your-mental-health-we-come-out-lockdown</a:t>
            </a:r>
            <a:endParaRPr lang="en-GB" sz="1600" spc="-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spc="-1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https://www.oxforddevelopmentcentre.co.uk/coping-with-fear-and-anxiety-coming-out-of-covid-19-lockdown</a:t>
            </a:r>
            <a:r>
              <a:rPr lang="en-GB" sz="1600" spc="-1" dirty="0" smtClean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/</a:t>
            </a:r>
            <a:r>
              <a:rPr lang="en-GB" sz="16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6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spc="-1" dirty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https://</a:t>
            </a:r>
            <a:r>
              <a:rPr lang="en-GB" sz="1600" spc="-1" dirty="0" smtClean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www.topdoctors.co.uk/medical-articles/fear-of-going-out-fogo-during-the-covid-19-pandemic</a:t>
            </a:r>
            <a:r>
              <a:rPr lang="en-GB" sz="16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6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41" name="Picture 1"/>
          <p:cNvPicPr/>
          <p:nvPr/>
        </p:nvPicPr>
        <p:blipFill>
          <a:blip r:embed="rId9"/>
          <a:stretch/>
        </p:blipFill>
        <p:spPr>
          <a:xfrm>
            <a:off x="363600" y="1152000"/>
            <a:ext cx="2361960" cy="172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388440" y="385200"/>
            <a:ext cx="3498840" cy="622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Psychological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43" name="CustomShape 2"/>
          <p:cNvSpPr/>
          <p:nvPr/>
        </p:nvSpPr>
        <p:spPr>
          <a:xfrm>
            <a:off x="5183280" y="987480"/>
            <a:ext cx="6170760" cy="487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4" name="CustomShape 3"/>
          <p:cNvSpPr/>
          <p:nvPr/>
        </p:nvSpPr>
        <p:spPr>
          <a:xfrm>
            <a:off x="3960000" y="1136520"/>
            <a:ext cx="7631280" cy="4766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Connecting with others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–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besides being in touch regularly with friends, family and colleagues through using media, here are some more suggestions: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Student Volunteering:  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2"/>
              </a:rPr>
              <a:t>www.manchester.ac.uk/volunteers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‘How to feel socially connected whilst being physically distanced’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http://documents.manchester.ac.uk/display.aspx?DocID=48889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International Society’s  International Students Group online: </a:t>
            </a:r>
            <a:r>
              <a:rPr lang="en-GB" sz="1600" u="sng" spc="-1" dirty="0">
                <a:solidFill>
                  <a:srgbClr val="0563C1"/>
                </a:solidFill>
                <a:latin typeface="Calibri"/>
                <a:hlinkClick r:id="rId4"/>
              </a:rPr>
              <a:t>https://internationalsociety.org.uk</a:t>
            </a:r>
            <a:r>
              <a:rPr lang="en-GB" sz="1600" u="sng" spc="-1" dirty="0" smtClean="0">
                <a:solidFill>
                  <a:srgbClr val="0563C1"/>
                </a:solidFill>
                <a:latin typeface="Calibri"/>
                <a:hlinkClick r:id="rId4"/>
              </a:rPr>
              <a:t>/</a:t>
            </a:r>
            <a:endParaRPr lang="en-GB" sz="1600" u="sng" spc="-1" dirty="0" smtClean="0">
              <a:solidFill>
                <a:srgbClr val="0563C1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International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Society Weekly Socials -https://www.facebook.com/groups/548540512684599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/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Stress at work group (Staff) –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https://www.staffnet.manchester.ac.uk/equality-and-diversity/staff-network/stress-at-work-group/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Virtual space providing support, information &amp; entertainment for the UK community in isolation:  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Coronaunity.org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sp>
        <p:nvSpPr>
          <p:cNvPr id="145" name="CustomShape 4"/>
          <p:cNvSpPr/>
          <p:nvPr/>
        </p:nvSpPr>
        <p:spPr>
          <a:xfrm>
            <a:off x="4032000" y="216000"/>
            <a:ext cx="6623280" cy="84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Belongingness &amp; love needs: Intimate relationships, friends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pic>
        <p:nvPicPr>
          <p:cNvPr id="146" name="Picture 1"/>
          <p:cNvPicPr/>
          <p:nvPr/>
        </p:nvPicPr>
        <p:blipFill>
          <a:blip r:embed="rId6"/>
          <a:stretch/>
        </p:blipFill>
        <p:spPr>
          <a:xfrm>
            <a:off x="363960" y="1152000"/>
            <a:ext cx="2361960" cy="172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388440" y="385200"/>
            <a:ext cx="3498840" cy="622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Psychological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5183280" y="987480"/>
            <a:ext cx="6170760" cy="487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" name="CustomShape 3"/>
          <p:cNvSpPr/>
          <p:nvPr/>
        </p:nvSpPr>
        <p:spPr>
          <a:xfrm>
            <a:off x="3960000" y="1136520"/>
            <a:ext cx="7631280" cy="4766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Our self to self relationship: Keeping well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https://www.actionforhappiness.org/news/how-to-keep-mentally-healthy-during-uncertain-times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https://www.counsellingservice.manchester.ac.uk/buildyourmentalhealthexpertise/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Bereavement:</a:t>
            </a:r>
          </a:p>
          <a:p>
            <a:r>
              <a:rPr lang="en-GB" sz="1600" u="sng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https://web.ntw.nhs.uk/selfhelp/leaflets/Post%20traumatic%20Stress.pdf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u="sng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https://www.nhs.uk/conditions/stress-anxiety-depression/coping-with-bereavement/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u="sng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http://www.selfhelpguides.ntw.nhs.uk/abmu/leaflets/selfhelp/Bereavement.pdf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u="sng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https://</a:t>
            </a:r>
            <a:r>
              <a:rPr lang="en-GB" sz="1600" u="sng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www.cruse.org.uk</a:t>
            </a:r>
            <a:r>
              <a:rPr lang="en-GB" sz="1600" u="sng" smtClean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Relaxation, Reflection &amp; Recharge: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Guided self hypnosis and visualisation: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8"/>
              </a:rPr>
              <a:t>https://www.bscah.com/covid-19-resources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Compassionate Wellbeing: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9"/>
              </a:rPr>
              <a:t>https://www.compassionatewellbeing.com/compassion-safe-relating-and-world-change.html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Traumatic Stress Relief – a website developed to support front-line NHS staff which is available to all.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10"/>
              </a:rPr>
              <a:t>https://1stcontact.net/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sp>
        <p:nvSpPr>
          <p:cNvPr id="150" name="CustomShape 4"/>
          <p:cNvSpPr/>
          <p:nvPr/>
        </p:nvSpPr>
        <p:spPr>
          <a:xfrm>
            <a:off x="4032000" y="216000"/>
            <a:ext cx="6623280" cy="84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Belongingness &amp; love needs: Intimate relationships, friends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51" name="Picture 1"/>
          <p:cNvPicPr/>
          <p:nvPr/>
        </p:nvPicPr>
        <p:blipFill>
          <a:blip r:embed="rId11"/>
          <a:stretch/>
        </p:blipFill>
        <p:spPr>
          <a:xfrm>
            <a:off x="363960" y="1152000"/>
            <a:ext cx="2361960" cy="172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2421</TotalTime>
  <Words>797</Words>
  <Application>Microsoft Office PowerPoint</Application>
  <PresentationFormat>Widescreen</PresentationFormat>
  <Paragraphs>143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DejaVu Sans</vt:lpstr>
      <vt:lpstr>Symbol</vt:lpstr>
      <vt:lpstr>Wingdings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Heather Sacco</dc:creator>
  <dc:description/>
  <cp:lastModifiedBy>Heather Sacco</cp:lastModifiedBy>
  <cp:revision>68</cp:revision>
  <dcterms:created xsi:type="dcterms:W3CDTF">2020-05-14T20:32:49Z</dcterms:created>
  <dcterms:modified xsi:type="dcterms:W3CDTF">2021-03-04T12:42:51Z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University of Manchester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Widescreen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6</vt:i4>
  </property>
</Properties>
</file>