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F1623-AE6A-4241-B79A-0E62E6CC96F3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A1E2-8DB0-4C78-AB6E-F0B182E428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751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F1623-AE6A-4241-B79A-0E62E6CC96F3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A1E2-8DB0-4C78-AB6E-F0B182E428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6657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F1623-AE6A-4241-B79A-0E62E6CC96F3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A1E2-8DB0-4C78-AB6E-F0B182E428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087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F1623-AE6A-4241-B79A-0E62E6CC96F3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A1E2-8DB0-4C78-AB6E-F0B182E428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768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F1623-AE6A-4241-B79A-0E62E6CC96F3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A1E2-8DB0-4C78-AB6E-F0B182E428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2193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F1623-AE6A-4241-B79A-0E62E6CC96F3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A1E2-8DB0-4C78-AB6E-F0B182E428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3412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F1623-AE6A-4241-B79A-0E62E6CC96F3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A1E2-8DB0-4C78-AB6E-F0B182E428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134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F1623-AE6A-4241-B79A-0E62E6CC96F3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A1E2-8DB0-4C78-AB6E-F0B182E428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9391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F1623-AE6A-4241-B79A-0E62E6CC96F3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A1E2-8DB0-4C78-AB6E-F0B182E428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3964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F1623-AE6A-4241-B79A-0E62E6CC96F3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A1E2-8DB0-4C78-AB6E-F0B182E428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5159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F1623-AE6A-4241-B79A-0E62E6CC96F3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A1E2-8DB0-4C78-AB6E-F0B182E428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635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F1623-AE6A-4241-B79A-0E62E6CC96F3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5A1E2-8DB0-4C78-AB6E-F0B182E428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0814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6246207" y="4909857"/>
            <a:ext cx="3519189" cy="1101337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2629563" y="4909857"/>
            <a:ext cx="3519189" cy="1101337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17338"/>
          <a:stretch/>
        </p:blipFill>
        <p:spPr>
          <a:xfrm>
            <a:off x="3468021" y="1734615"/>
            <a:ext cx="5415143" cy="307195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3177872" y="524995"/>
            <a:ext cx="67427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/>
              <a:t>Business and administrative studies</a:t>
            </a:r>
            <a:r>
              <a:rPr lang="en-GB" b="1" dirty="0"/>
              <a:t>, </a:t>
            </a:r>
            <a:r>
              <a:rPr lang="en-GB" b="1" u="sng" dirty="0"/>
              <a:t>Subjects allied to medicine</a:t>
            </a:r>
            <a:r>
              <a:rPr lang="en-GB" b="1" dirty="0"/>
              <a:t>, </a:t>
            </a:r>
            <a:r>
              <a:rPr lang="en-GB" b="1" u="sng" dirty="0"/>
              <a:t>Education</a:t>
            </a:r>
            <a:r>
              <a:rPr lang="en-GB" b="1" dirty="0"/>
              <a:t> and </a:t>
            </a:r>
            <a:r>
              <a:rPr lang="en-GB" b="1" u="sng" dirty="0"/>
              <a:t>Engineering and Technology</a:t>
            </a:r>
            <a:r>
              <a:rPr lang="en-GB" b="1" dirty="0"/>
              <a:t> </a:t>
            </a:r>
            <a:r>
              <a:rPr lang="en-GB" b="1" dirty="0"/>
              <a:t>are the most popular DL subjects amongst UK-based PGT students </a:t>
            </a:r>
            <a:endParaRPr lang="en-GB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468021" y="1457617"/>
            <a:ext cx="54151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% of total PGT DL students by subject (5-year cumulative, 2012-2016)</a:t>
            </a:r>
            <a:endParaRPr lang="en-GB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08837" y="4968083"/>
            <a:ext cx="283991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GB" sz="1200" dirty="0"/>
              <a:t>Subjects with </a:t>
            </a:r>
            <a:r>
              <a:rPr lang="en-GB" sz="1200" dirty="0"/>
              <a:t>an </a:t>
            </a:r>
            <a:r>
              <a:rPr lang="en-GB" sz="1200" b="1" u="sng" dirty="0"/>
              <a:t>increase</a:t>
            </a:r>
            <a:r>
              <a:rPr lang="en-GB" sz="1200" dirty="0"/>
              <a:t> </a:t>
            </a:r>
            <a:r>
              <a:rPr lang="en-GB" sz="1200" dirty="0"/>
              <a:t>in total number of PGT DL students (5-year trend):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1200" dirty="0"/>
              <a:t>Subjects Allied to Medicine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1200" dirty="0"/>
              <a:t>Education</a:t>
            </a:r>
            <a:endParaRPr lang="en-GB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7001606" y="4968083"/>
            <a:ext cx="276378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GB" sz="1200" dirty="0"/>
              <a:t>Subjects with a </a:t>
            </a:r>
            <a:r>
              <a:rPr lang="en-GB" sz="1200" b="1" u="sng" dirty="0"/>
              <a:t>decline</a:t>
            </a:r>
            <a:r>
              <a:rPr lang="en-GB" sz="1200" dirty="0"/>
              <a:t> in total number of PGT DL students (5-year trend):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1200" dirty="0"/>
              <a:t>Business &amp; Administrative Studies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1200" dirty="0"/>
              <a:t>Engineering and Technology</a:t>
            </a:r>
          </a:p>
        </p:txBody>
      </p:sp>
      <p:pic>
        <p:nvPicPr>
          <p:cNvPr id="1026" name="Picture 2" descr="Image result for growth or decline icons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385" b="10111"/>
          <a:stretch/>
        </p:blipFill>
        <p:spPr bwMode="auto">
          <a:xfrm>
            <a:off x="2717370" y="5046165"/>
            <a:ext cx="586433" cy="828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Image result for growth or decline icons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50384" b="10111"/>
          <a:stretch/>
        </p:blipFill>
        <p:spPr bwMode="auto">
          <a:xfrm>
            <a:off x="6366444" y="5046165"/>
            <a:ext cx="586434" cy="828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4232949" y="6016696"/>
            <a:ext cx="50282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i="1" dirty="0"/>
              <a:t>N.B. Refer to next slides for detailed subject-specific information</a:t>
            </a:r>
            <a:endParaRPr lang="en-GB" sz="1100" i="1" dirty="0"/>
          </a:p>
        </p:txBody>
      </p:sp>
      <p:sp>
        <p:nvSpPr>
          <p:cNvPr id="12" name="Rectangle 11"/>
          <p:cNvSpPr/>
          <p:nvPr/>
        </p:nvSpPr>
        <p:spPr>
          <a:xfrm>
            <a:off x="1919654" y="6257909"/>
            <a:ext cx="837906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00" i="1" dirty="0"/>
              <a:t>Source: HESA Big Data </a:t>
            </a:r>
            <a:r>
              <a:rPr lang="en-GB" sz="800" i="1" dirty="0"/>
              <a:t>PGT </a:t>
            </a:r>
            <a:r>
              <a:rPr lang="en-GB" sz="800" i="1" dirty="0"/>
              <a:t>DL Student Numbers. </a:t>
            </a:r>
            <a:r>
              <a:rPr lang="en-GB" sz="800" i="1" dirty="0"/>
              <a:t>Includes </a:t>
            </a:r>
            <a:r>
              <a:rPr lang="en-GB" sz="800" i="1" dirty="0"/>
              <a:t>UK-based students </a:t>
            </a:r>
            <a:r>
              <a:rPr lang="en-GB" sz="800" i="1" dirty="0"/>
              <a:t>who are registered with a UK HE provider but </a:t>
            </a:r>
            <a:r>
              <a:rPr lang="en-GB" sz="800" i="1" dirty="0"/>
              <a:t>study </a:t>
            </a:r>
            <a:r>
              <a:rPr lang="en-GB" sz="800" i="1" dirty="0"/>
              <a:t>outside of the provider for most of the year. </a:t>
            </a:r>
          </a:p>
        </p:txBody>
      </p:sp>
    </p:spTree>
    <p:extLst>
      <p:ext uri="{BB962C8B-B14F-4D97-AF65-F5344CB8AC3E}">
        <p14:creationId xmlns:p14="http://schemas.microsoft.com/office/powerpoint/2010/main" val="2930680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124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Alithea Buchan</dc:creator>
  <cp:lastModifiedBy>Alithea Buchan</cp:lastModifiedBy>
  <cp:revision>1</cp:revision>
  <dcterms:created xsi:type="dcterms:W3CDTF">2019-06-04T09:02:26Z</dcterms:created>
  <dcterms:modified xsi:type="dcterms:W3CDTF">2019-06-04T09:04:15Z</dcterms:modified>
</cp:coreProperties>
</file>