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3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4"/>
  </p:normalViewPr>
  <p:slideViewPr>
    <p:cSldViewPr snapToGrid="0" snapToObjects="1">
      <p:cViewPr varScale="1">
        <p:scale>
          <a:sx n="136" d="100"/>
          <a:sy n="136" d="100"/>
        </p:scale>
        <p:origin x="216" y="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9D907-53F4-6341-96EA-385348A63C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64F0D4-E07E-5D45-B92F-4DF317962B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B3BDB-3BCC-BF44-9337-894E8E562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F955-C1B1-5942-B9A9-C35A703CE7AC}" type="datetimeFigureOut">
              <a:rPr lang="en-US" smtClean="0"/>
              <a:t>9/10/23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52B73-87E7-8E4F-8B95-D0A583154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18541-B707-424C-ADE8-0DD17BE31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3A0B-E191-604C-8DD8-90C61F89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21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56D8D-9973-B243-A6DA-F09E3F418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E63746-9EEE-DE4B-9252-8BE7EBFCAB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4CDEF-011C-6A42-8BA4-D65AE2B48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F955-C1B1-5942-B9A9-C35A703CE7AC}" type="datetimeFigureOut">
              <a:rPr lang="en-US" smtClean="0"/>
              <a:t>9/10/23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9BB17-4CC3-DA47-BB5C-FF2117850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AE9EC-01BD-FB44-890B-F463629D3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3A0B-E191-604C-8DD8-90C61F89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748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C8E13B-4ED0-1345-A210-73000F029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CADEF3-3881-5042-B777-6CA70DFEDB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55A96-A9BF-A64D-9013-49A933E4F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F955-C1B1-5942-B9A9-C35A703CE7AC}" type="datetimeFigureOut">
              <a:rPr lang="en-US" smtClean="0"/>
              <a:t>9/10/23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F7B78-C723-D94D-AF02-B61EB028F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43F26-F564-834A-A052-4EF179922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3A0B-E191-604C-8DD8-90C61F89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87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F87F0-D5BC-FF48-BE15-7CFDB022D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BC9B5-D39F-5B4A-A406-F012C9F10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6D55B-7679-8E4A-80C3-6B22A41B9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F955-C1B1-5942-B9A9-C35A703CE7AC}" type="datetimeFigureOut">
              <a:rPr lang="en-US" smtClean="0"/>
              <a:t>9/10/23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8D539-52B5-DC42-815A-9C2529C12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7640C-0C68-4645-8A59-1AA839B44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3A0B-E191-604C-8DD8-90C61F89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19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4F4F8-28B6-974C-B1E1-EDE30EC2B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A0936-C6CD-BE42-A235-67EA5F46B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E0069-38E5-804E-8B80-546929D8E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F955-C1B1-5942-B9A9-C35A703CE7AC}" type="datetimeFigureOut">
              <a:rPr lang="en-US" smtClean="0"/>
              <a:t>9/10/23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09C08-5FF8-F944-BDA0-EC4391DB3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63D54-CB62-6D44-91BE-1E08A8A80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3A0B-E191-604C-8DD8-90C61F89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75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1E488-DE78-ED43-862F-D10F62FD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FDF4E-8756-164F-8CC5-8B32F2DF04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94C6F3-7A48-0E4C-913B-971577171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E64741-ACA9-6E47-8237-1313C8733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F955-C1B1-5942-B9A9-C35A703CE7AC}" type="datetimeFigureOut">
              <a:rPr lang="en-US" smtClean="0"/>
              <a:t>9/10/23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E8DDB-DE2C-C64E-8088-76EFA7BB2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57BF38-A2ED-584D-B57A-175D2610F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3A0B-E191-604C-8DD8-90C61F89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99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AD9E4-8BC1-E94B-BDE4-865DA049F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C2F23D-B54A-5A47-8F35-57038C438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099D66-4B9D-1F4A-8C70-C1599574C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874AD1-70EB-1A41-A0C1-48A98364D8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00D811-4DFD-C243-9385-7EBBF0723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396A4A-82A2-8B41-A14D-A0B702419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F955-C1B1-5942-B9A9-C35A703CE7AC}" type="datetimeFigureOut">
              <a:rPr lang="en-US" smtClean="0"/>
              <a:t>9/10/23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F08D05-0C9C-544C-98F4-BD09DB82A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B79C35-5860-0048-86CD-823782E12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3A0B-E191-604C-8DD8-90C61F89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25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08C5D-EC04-6E49-AF04-B63A9F7DA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0B9430-941F-B143-A99C-CFE4E6F7C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F955-C1B1-5942-B9A9-C35A703CE7AC}" type="datetimeFigureOut">
              <a:rPr lang="en-US" smtClean="0"/>
              <a:t>9/10/23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3B5520-8F12-7B49-B3F3-8E8E68BE1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0D750B-70AC-E64F-BDCE-35709C3B1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3A0B-E191-604C-8DD8-90C61F89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42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CC9275-4DC4-E24D-9D86-2DF0321FD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F955-C1B1-5942-B9A9-C35A703CE7AC}" type="datetimeFigureOut">
              <a:rPr lang="en-US" smtClean="0"/>
              <a:t>9/10/23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532270-EFA9-4249-A80F-03D255F1A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0D6405-B22D-344D-A9DC-1B8328CFE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3A0B-E191-604C-8DD8-90C61F89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38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15D34-8E01-A34A-BF00-3E2A0A777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0D434-24C8-AA4D-8789-BC6B27FB7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BA07D-1AAF-8B49-9EB8-2E78BB7E58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C705BE-E0C9-5D4B-AFF4-FDD2B02B6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F955-C1B1-5942-B9A9-C35A703CE7AC}" type="datetimeFigureOut">
              <a:rPr lang="en-US" smtClean="0"/>
              <a:t>9/10/23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89F85F-3543-B04A-96CD-D3156ACB1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1E765F-E5E5-F042-8FA6-13DABCD7E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3A0B-E191-604C-8DD8-90C61F89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12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8FE1C-9EAE-2342-85C5-3CF8480C2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8A3B79-49FE-7740-AE3A-0456C7E04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4C1314-D831-8C4D-9193-27B512E9A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7DA12D-DD13-E942-B201-0DB61C40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F955-C1B1-5942-B9A9-C35A703CE7AC}" type="datetimeFigureOut">
              <a:rPr lang="en-US" smtClean="0"/>
              <a:t>9/10/23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BE4BD-AAC4-9F4A-B8BA-054CE7023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3E37D8-9163-4740-A44C-3259AA614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3A0B-E191-604C-8DD8-90C61F89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54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46CCF-113B-A242-A838-1187B52DC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CA7EF4-32C0-0942-A6E2-C938A7157C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121E2-886A-5A4D-B606-A23B8922E0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4F955-C1B1-5942-B9A9-C35A703CE7AC}" type="datetimeFigureOut">
              <a:rPr lang="en-US" smtClean="0"/>
              <a:t>9/10/23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765451-D069-3D4D-B1E7-D4F99DC6C9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B79CB-896C-C04A-8A45-7979A20920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F3A0B-E191-604C-8DD8-90C61F89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419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45101-58F4-BA48-94FE-7D87604FB6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883580"/>
          </a:xfrm>
          <a:solidFill>
            <a:srgbClr val="9437FF">
              <a:alpha val="80000"/>
            </a:srgbClr>
          </a:solidFill>
        </p:spPr>
        <p:txBody>
          <a:bodyPr anchor="ctr"/>
          <a:lstStyle/>
          <a:p>
            <a:r>
              <a:rPr lang="en-US" dirty="0"/>
              <a:t>English curriculum overview – at a glance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99BB45-4E0D-3142-AED5-BB29C498B2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12919"/>
            <a:ext cx="9144000" cy="1333137"/>
          </a:xfrm>
          <a:solidFill>
            <a:srgbClr val="9437FF">
              <a:alpha val="30000"/>
            </a:srgbClr>
          </a:solidFill>
        </p:spPr>
        <p:txBody>
          <a:bodyPr anchor="ctr"/>
          <a:lstStyle/>
          <a:p>
            <a:r>
              <a:rPr lang="en-US" dirty="0"/>
              <a:t>2023-2024</a:t>
            </a:r>
          </a:p>
        </p:txBody>
      </p:sp>
    </p:spTree>
    <p:extLst>
      <p:ext uri="{BB962C8B-B14F-4D97-AF65-F5344CB8AC3E}">
        <p14:creationId xmlns:p14="http://schemas.microsoft.com/office/powerpoint/2010/main" val="861773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690288E-FE18-EA4B-87F6-7999A67968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5368703"/>
              </p:ext>
            </p:extLst>
          </p:nvPr>
        </p:nvGraphicFramePr>
        <p:xfrm>
          <a:off x="0" y="0"/>
          <a:ext cx="12192001" cy="6857998"/>
        </p:xfrm>
        <a:graphic>
          <a:graphicData uri="http://schemas.openxmlformats.org/drawingml/2006/table">
            <a:tbl>
              <a:tblPr/>
              <a:tblGrid>
                <a:gridCol w="1210311">
                  <a:extLst>
                    <a:ext uri="{9D8B030D-6E8A-4147-A177-3AD203B41FA5}">
                      <a16:colId xmlns:a16="http://schemas.microsoft.com/office/drawing/2014/main" val="3657799877"/>
                    </a:ext>
                  </a:extLst>
                </a:gridCol>
                <a:gridCol w="1579559">
                  <a:extLst>
                    <a:ext uri="{9D8B030D-6E8A-4147-A177-3AD203B41FA5}">
                      <a16:colId xmlns:a16="http://schemas.microsoft.com/office/drawing/2014/main" val="2038748825"/>
                    </a:ext>
                  </a:extLst>
                </a:gridCol>
                <a:gridCol w="1401772">
                  <a:extLst>
                    <a:ext uri="{9D8B030D-6E8A-4147-A177-3AD203B41FA5}">
                      <a16:colId xmlns:a16="http://schemas.microsoft.com/office/drawing/2014/main" val="3796879774"/>
                    </a:ext>
                  </a:extLst>
                </a:gridCol>
                <a:gridCol w="1568135">
                  <a:extLst>
                    <a:ext uri="{9D8B030D-6E8A-4147-A177-3AD203B41FA5}">
                      <a16:colId xmlns:a16="http://schemas.microsoft.com/office/drawing/2014/main" val="2901651183"/>
                    </a:ext>
                  </a:extLst>
                </a:gridCol>
                <a:gridCol w="1234912">
                  <a:extLst>
                    <a:ext uri="{9D8B030D-6E8A-4147-A177-3AD203B41FA5}">
                      <a16:colId xmlns:a16="http://schemas.microsoft.com/office/drawing/2014/main" val="3480087370"/>
                    </a:ext>
                  </a:extLst>
                </a:gridCol>
                <a:gridCol w="1300899">
                  <a:extLst>
                    <a:ext uri="{9D8B030D-6E8A-4147-A177-3AD203B41FA5}">
                      <a16:colId xmlns:a16="http://schemas.microsoft.com/office/drawing/2014/main" val="1946369175"/>
                    </a:ext>
                  </a:extLst>
                </a:gridCol>
                <a:gridCol w="1229627">
                  <a:extLst>
                    <a:ext uri="{9D8B030D-6E8A-4147-A177-3AD203B41FA5}">
                      <a16:colId xmlns:a16="http://schemas.microsoft.com/office/drawing/2014/main" val="2885396554"/>
                    </a:ext>
                  </a:extLst>
                </a:gridCol>
                <a:gridCol w="1333393">
                  <a:extLst>
                    <a:ext uri="{9D8B030D-6E8A-4147-A177-3AD203B41FA5}">
                      <a16:colId xmlns:a16="http://schemas.microsoft.com/office/drawing/2014/main" val="1760483263"/>
                    </a:ext>
                  </a:extLst>
                </a:gridCol>
                <a:gridCol w="1333393">
                  <a:extLst>
                    <a:ext uri="{9D8B030D-6E8A-4147-A177-3AD203B41FA5}">
                      <a16:colId xmlns:a16="http://schemas.microsoft.com/office/drawing/2014/main" val="379504396"/>
                    </a:ext>
                  </a:extLst>
                </a:gridCol>
              </a:tblGrid>
              <a:tr h="93760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CORE AREAS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B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 STRANDS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B8FE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GB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TERM 1 UNIVERSITY ENGLISH COURSE SESSIONS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B8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524806"/>
                  </a:ext>
                </a:extLst>
              </a:tr>
              <a:tr h="94182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1: Teacher Expectations: High Expectations and Behaviour for Learning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Classroom environment and Behaviour for Learning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&amp; Behaviour for learning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Planning, Scaffolding, HOTS (Teaching Language)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Establishing a safe classroom environment managing your classroom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School day 1: observe and plan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School day 2: group teach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Classroom Presence and Voice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3" marR="4433" marT="44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642538"/>
                  </a:ext>
                </a:extLst>
              </a:tr>
              <a:tr h="56691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2. Subject and curriculum knowledge</a:t>
                      </a:r>
                    </a:p>
                  </a:txBody>
                  <a:tcPr marL="4433" marR="4433" marT="443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Debates and issues in English teaching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6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Big Picture: What is English for?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6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 Teaching in context and ways of learning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6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3" marR="4433" marT="44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8255424"/>
                  </a:ext>
                </a:extLst>
              </a:tr>
              <a:tr h="641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Teaching English Language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Teaching the KS3 Curriculum 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Planning, Scaffolding, HOTS (Teaching Language)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Approaches to teaching GCSE English Language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Teaching language (using diverse texts)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3" marR="4433" marT="44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3701951"/>
                  </a:ext>
                </a:extLst>
              </a:tr>
              <a:tr h="7102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Teaching English Literature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Teaching the narrative text - In the Sea there are Crocodiles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Approaches to teaching GCSE English Literature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Young Adult Fiction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Approaches to Teaching Poetry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Approaches to engaging with KS3 fiction texts 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3" marR="4433" marT="44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3576415"/>
                  </a:ext>
                </a:extLst>
              </a:tr>
              <a:tr h="94182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3. Planning and Teaching: Classroom practice and How young people learn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Planning, pedagogy and task design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Teaching the KS3 Curriculum 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Ways of learning: Learning theories and Metacognition  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Approaches to engaging with KS3 fiction texts 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Planning for learning, Scaffolding, HOTS (Teaching Language) 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Planning over your placement 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School day 1: observe and plan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School day 2: group teach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163857"/>
                  </a:ext>
                </a:extLst>
              </a:tr>
              <a:tr h="67798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3. Planning and Teaching: Adaptive teaching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Adaptive and inclusive teaching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Young Adult Fiction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486029"/>
                  </a:ext>
                </a:extLst>
              </a:tr>
              <a:tr h="81742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4. Assessment 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Assessment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Teaching the KS3 Curriculum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Questioning &amp; Feedback: Using students’ verbal responses to inform your teaching      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Helping students demonstrate their comprehension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Formative Assessment at KS4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School day 1: observe and plan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School day 2: group teach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Approaches to teaching GCSE English Language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5461184"/>
                  </a:ext>
                </a:extLst>
              </a:tr>
              <a:tr h="62279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5. Professional behaviours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Developing your English teacher identity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Teacher identity  &amp; Preparing for term 1 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Developing reflection skills and Assignment 1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Classroom Presence and Voice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Understanding our curriculum and the teacher standards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Using the library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 - Diane McKinney</a:t>
                      </a:r>
                    </a:p>
                  </a:txBody>
                  <a:tcPr marL="4433" marR="4433" marT="4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3" marR="4433" marT="44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796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8432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5BC71-D5D8-F448-9605-19410B570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E85350E-3F7A-3F43-A478-EBBFFFDDA3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6449943"/>
              </p:ext>
            </p:extLst>
          </p:nvPr>
        </p:nvGraphicFramePr>
        <p:xfrm>
          <a:off x="0" y="0"/>
          <a:ext cx="12192001" cy="6858001"/>
        </p:xfrm>
        <a:graphic>
          <a:graphicData uri="http://schemas.openxmlformats.org/drawingml/2006/table">
            <a:tbl>
              <a:tblPr/>
              <a:tblGrid>
                <a:gridCol w="1801322">
                  <a:extLst>
                    <a:ext uri="{9D8B030D-6E8A-4147-A177-3AD203B41FA5}">
                      <a16:colId xmlns:a16="http://schemas.microsoft.com/office/drawing/2014/main" val="2919848976"/>
                    </a:ext>
                  </a:extLst>
                </a:gridCol>
                <a:gridCol w="2350877">
                  <a:extLst>
                    <a:ext uri="{9D8B030D-6E8A-4147-A177-3AD203B41FA5}">
                      <a16:colId xmlns:a16="http://schemas.microsoft.com/office/drawing/2014/main" val="768780626"/>
                    </a:ext>
                  </a:extLst>
                </a:gridCol>
                <a:gridCol w="2086278">
                  <a:extLst>
                    <a:ext uri="{9D8B030D-6E8A-4147-A177-3AD203B41FA5}">
                      <a16:colId xmlns:a16="http://schemas.microsoft.com/office/drawing/2014/main" val="2180721932"/>
                    </a:ext>
                  </a:extLst>
                </a:gridCol>
                <a:gridCol w="1994685">
                  <a:extLst>
                    <a:ext uri="{9D8B030D-6E8A-4147-A177-3AD203B41FA5}">
                      <a16:colId xmlns:a16="http://schemas.microsoft.com/office/drawing/2014/main" val="2846070370"/>
                    </a:ext>
                  </a:extLst>
                </a:gridCol>
                <a:gridCol w="1994685">
                  <a:extLst>
                    <a:ext uri="{9D8B030D-6E8A-4147-A177-3AD203B41FA5}">
                      <a16:colId xmlns:a16="http://schemas.microsoft.com/office/drawing/2014/main" val="39171954"/>
                    </a:ext>
                  </a:extLst>
                </a:gridCol>
                <a:gridCol w="1964154">
                  <a:extLst>
                    <a:ext uri="{9D8B030D-6E8A-4147-A177-3AD203B41FA5}">
                      <a16:colId xmlns:a16="http://schemas.microsoft.com/office/drawing/2014/main" val="710329384"/>
                    </a:ext>
                  </a:extLst>
                </a:gridCol>
              </a:tblGrid>
              <a:tr h="106401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CORE AREAS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B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 STRANDS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B8FE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TERM 2 UNIVERSITY ENGLISH COURSE SESSIONS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B8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279520"/>
                  </a:ext>
                </a:extLst>
              </a:tr>
              <a:tr h="9835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1: Teacher Expectations: High Expectations and Behaviour for Learning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Classroom environment and Behaviour for Learning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Shakespeare Drama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Getting comfortable with the uncomfortable: Holding Difficult Conversations in the English classroom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Oracy 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389879"/>
                  </a:ext>
                </a:extLst>
              </a:tr>
              <a:tr h="50965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2. Subject and curriculum knowledge</a:t>
                      </a:r>
                    </a:p>
                  </a:txBody>
                  <a:tcPr marL="4255" marR="4255" marT="425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Debates and issues in English teaching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6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 CONFERENCE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6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3416330"/>
                  </a:ext>
                </a:extLst>
              </a:tr>
              <a:tr h="6169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Teaching English Language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Approaches to teaching A Level English Language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Approaches to teaching GCSE Language (resits)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Oracy 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176842"/>
                  </a:ext>
                </a:extLst>
              </a:tr>
              <a:tr h="6169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Teaching English Literature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Teaching Shakespeare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Approaches to teaching A Level English Literature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Level Literature: Critical readings  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9558"/>
                  </a:ext>
                </a:extLst>
              </a:tr>
              <a:tr h="9835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3. Planning and Teaching: Classroom practice and How young people learn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Planning, pedagogy and task design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Shakespeare Drama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Getting comfortable with the uncomfortable: Holding Difficult Conversations in the English classroom 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267089"/>
                  </a:ext>
                </a:extLst>
              </a:tr>
              <a:tr h="76895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3. Planning and Teaching: Adaptive teaching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Adaptive and inclusive teaching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Assignment 2: Inclusive Educational Practice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129973"/>
                  </a:ext>
                </a:extLst>
              </a:tr>
              <a:tr h="81366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4. Assessment 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Assessment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Code Marking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Examiner's reports and Assessment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Approaches to teaching A Level English Language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Approaches to teaching A Level English Literature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175935"/>
                  </a:ext>
                </a:extLst>
              </a:tr>
              <a:tr h="5007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5. Professional behaviours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Developing your English teacher identity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Code Marking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55" marR="4255" marT="4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808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5363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4DDE6DC-DF76-8A41-9090-18BE886C03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9356020"/>
              </p:ext>
            </p:extLst>
          </p:nvPr>
        </p:nvGraphicFramePr>
        <p:xfrm>
          <a:off x="1" y="0"/>
          <a:ext cx="12191999" cy="6810787"/>
        </p:xfrm>
        <a:graphic>
          <a:graphicData uri="http://schemas.openxmlformats.org/drawingml/2006/table">
            <a:tbl>
              <a:tblPr/>
              <a:tblGrid>
                <a:gridCol w="1551391">
                  <a:extLst>
                    <a:ext uri="{9D8B030D-6E8A-4147-A177-3AD203B41FA5}">
                      <a16:colId xmlns:a16="http://schemas.microsoft.com/office/drawing/2014/main" val="621107323"/>
                    </a:ext>
                  </a:extLst>
                </a:gridCol>
                <a:gridCol w="2024697">
                  <a:extLst>
                    <a:ext uri="{9D8B030D-6E8A-4147-A177-3AD203B41FA5}">
                      <a16:colId xmlns:a16="http://schemas.microsoft.com/office/drawing/2014/main" val="1665554009"/>
                    </a:ext>
                  </a:extLst>
                </a:gridCol>
                <a:gridCol w="1796809">
                  <a:extLst>
                    <a:ext uri="{9D8B030D-6E8A-4147-A177-3AD203B41FA5}">
                      <a16:colId xmlns:a16="http://schemas.microsoft.com/office/drawing/2014/main" val="956303859"/>
                    </a:ext>
                  </a:extLst>
                </a:gridCol>
                <a:gridCol w="1717923">
                  <a:extLst>
                    <a:ext uri="{9D8B030D-6E8A-4147-A177-3AD203B41FA5}">
                      <a16:colId xmlns:a16="http://schemas.microsoft.com/office/drawing/2014/main" val="3404502447"/>
                    </a:ext>
                  </a:extLst>
                </a:gridCol>
                <a:gridCol w="1717923">
                  <a:extLst>
                    <a:ext uri="{9D8B030D-6E8A-4147-A177-3AD203B41FA5}">
                      <a16:colId xmlns:a16="http://schemas.microsoft.com/office/drawing/2014/main" val="2742976613"/>
                    </a:ext>
                  </a:extLst>
                </a:gridCol>
                <a:gridCol w="1691628">
                  <a:extLst>
                    <a:ext uri="{9D8B030D-6E8A-4147-A177-3AD203B41FA5}">
                      <a16:colId xmlns:a16="http://schemas.microsoft.com/office/drawing/2014/main" val="2343671911"/>
                    </a:ext>
                  </a:extLst>
                </a:gridCol>
                <a:gridCol w="1691628">
                  <a:extLst>
                    <a:ext uri="{9D8B030D-6E8A-4147-A177-3AD203B41FA5}">
                      <a16:colId xmlns:a16="http://schemas.microsoft.com/office/drawing/2014/main" val="4140625891"/>
                    </a:ext>
                  </a:extLst>
                </a:gridCol>
              </a:tblGrid>
              <a:tr h="107240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CORE AREAS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B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 STRANDS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B8FE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TERM 3 UNIVERSITY ENGLISH COURSE SESSIONS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B8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492854"/>
                  </a:ext>
                </a:extLst>
              </a:tr>
              <a:tr h="73896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1: Teacher Expectations: High Expectations and Behaviour for Learning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Classroom environment and Behaviour for Learning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School day 3: AS Level microteaching using diverse texts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 of term activities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 of school visits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5241307"/>
                  </a:ext>
                </a:extLst>
              </a:tr>
              <a:tr h="51367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2. Subject and curriculum knowledge</a:t>
                      </a:r>
                    </a:p>
                  </a:txBody>
                  <a:tcPr marL="4288" marR="4288" marT="428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Debates and issues in English teaching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6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How to teach context 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6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847181"/>
                  </a:ext>
                </a:extLst>
              </a:tr>
              <a:tr h="6218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Teaching English Language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School day 3: AS Level microteaching using diverse texts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Teaching writing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Developing extra-curricular activities to support learning: running an extracurricular writing club 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Sharing lessons using inspiration from social media and/or subject associations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 of school visits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778690"/>
                  </a:ext>
                </a:extLst>
              </a:tr>
              <a:tr h="820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Teaching English Literature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Teaching GCSE novel &amp; Developing your creative practice (teaching Jekyll &amp; Hyde) 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011714"/>
                  </a:ext>
                </a:extLst>
              </a:tr>
              <a:tr h="7930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3. Planning and Teaching: Classroom practice and How young people learn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Planning, pedagogy and task design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Planning over your placement 2 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School day 3: AS Level microteaching using diverse texts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Using creative technologies in the classroom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Innovative practice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Sharing lessons using inspiration from social media and/or subject associations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96616"/>
                  </a:ext>
                </a:extLst>
              </a:tr>
              <a:tr h="77501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3. Planning and Teaching: Adaptive teaching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Adaptive and inclusive teaching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Differentiation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Dual Coding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EAL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Barriers to learning -bridging the word gap and reflecting on inclusive classroom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 of term activities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889703"/>
                  </a:ext>
                </a:extLst>
              </a:tr>
              <a:tr h="7399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4. Assessment 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Assessment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School day 3: AS Level microteaching using diverse texts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11584"/>
                  </a:ext>
                </a:extLst>
              </a:tr>
              <a:tr h="70292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5. Professional behaviours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Developing your English teacher identity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Teacher Identity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Working with parents / carers 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Sharing lessons using inspiration from social media and/or subject associations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 of school visits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88" marR="4288" marT="42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4395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363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809</Words>
  <Application>Microsoft Macintosh PowerPoint</Application>
  <PresentationFormat>Widescreen</PresentationFormat>
  <Paragraphs>170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(Body)</vt:lpstr>
      <vt:lpstr>Calibri Light</vt:lpstr>
      <vt:lpstr>Office Theme</vt:lpstr>
      <vt:lpstr>English curriculum overview – at a glance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curriculum overview – at a glance</dc:title>
  <dc:creator>Hannah Strickland</dc:creator>
  <cp:lastModifiedBy>Hannah Strickland</cp:lastModifiedBy>
  <cp:revision>31</cp:revision>
  <cp:lastPrinted>2023-09-10T20:12:26Z</cp:lastPrinted>
  <dcterms:created xsi:type="dcterms:W3CDTF">2023-07-13T20:07:12Z</dcterms:created>
  <dcterms:modified xsi:type="dcterms:W3CDTF">2023-09-10T20:12:48Z</dcterms:modified>
</cp:coreProperties>
</file>