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6"/>
  </p:sldMasterIdLst>
  <p:notesMasterIdLst>
    <p:notesMasterId r:id="rId37"/>
  </p:notesMasterIdLst>
  <p:handoutMasterIdLst>
    <p:handoutMasterId r:id="rId38"/>
  </p:handoutMasterIdLst>
  <p:sldIdLst>
    <p:sldId id="256" r:id="rId17"/>
    <p:sldId id="267" r:id="rId18"/>
    <p:sldId id="270" r:id="rId19"/>
    <p:sldId id="293" r:id="rId20"/>
    <p:sldId id="284" r:id="rId21"/>
    <p:sldId id="290" r:id="rId22"/>
    <p:sldId id="306" r:id="rId23"/>
    <p:sldId id="318" r:id="rId24"/>
    <p:sldId id="274" r:id="rId25"/>
    <p:sldId id="291" r:id="rId26"/>
    <p:sldId id="308" r:id="rId27"/>
    <p:sldId id="319" r:id="rId28"/>
    <p:sldId id="317" r:id="rId29"/>
    <p:sldId id="320" r:id="rId30"/>
    <p:sldId id="292" r:id="rId31"/>
    <p:sldId id="309" r:id="rId32"/>
    <p:sldId id="321" r:id="rId33"/>
    <p:sldId id="297" r:id="rId34"/>
    <p:sldId id="296" r:id="rId35"/>
    <p:sldId id="316" r:id="rId36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62">
          <p15:clr>
            <a:srgbClr val="A4A3A4"/>
          </p15:clr>
        </p15:guide>
        <p15:guide id="2" orient="horz" pos="2407">
          <p15:clr>
            <a:srgbClr val="A4A3A4"/>
          </p15:clr>
        </p15:guide>
        <p15:guide id="3" pos="359">
          <p15:clr>
            <a:srgbClr val="A4A3A4"/>
          </p15:clr>
        </p15:guide>
        <p15:guide id="4" pos="2742">
          <p15:clr>
            <a:srgbClr val="A4A3A4"/>
          </p15:clr>
        </p15:guide>
        <p15:guide id="5" pos="350">
          <p15:clr>
            <a:srgbClr val="A4A3A4"/>
          </p15:clr>
        </p15:guide>
        <p15:guide id="6" pos="389">
          <p15:clr>
            <a:srgbClr val="A4A3A4"/>
          </p15:clr>
        </p15:guide>
        <p15:guide id="7" pos="2971">
          <p15:clr>
            <a:srgbClr val="A4A3A4"/>
          </p15:clr>
        </p15:guide>
        <p15:guide id="8" pos="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383"/>
    <a:srgbClr val="339CDF"/>
    <a:srgbClr val="DBDBDB"/>
    <a:srgbClr val="F2F2F2"/>
    <a:srgbClr val="8B8B8B"/>
    <a:srgbClr val="7FB731"/>
    <a:srgbClr val="21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9" autoAdjust="0"/>
    <p:restoredTop sz="96270" autoAdjust="0"/>
  </p:normalViewPr>
  <p:slideViewPr>
    <p:cSldViewPr snapToGrid="0" snapToObjects="1">
      <p:cViewPr>
        <p:scale>
          <a:sx n="62" d="100"/>
          <a:sy n="62" d="100"/>
        </p:scale>
        <p:origin x="-90" y="-210"/>
      </p:cViewPr>
      <p:guideLst>
        <p:guide orient="horz" pos="1762"/>
        <p:guide orient="horz" pos="2407"/>
        <p:guide pos="359"/>
        <p:guide pos="2742"/>
        <p:guide pos="350"/>
        <p:guide pos="389"/>
        <p:guide pos="2971"/>
        <p:guide pos="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7472E48-5687-9546-8FCD-6A0CB384ED0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82525AA-3DE3-A342-826F-1BFC99897E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15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5ABCD9A-BFB2-394A-814B-169EF7F1A72A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03AEB92-74CF-C446-A591-209BEB1D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85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Fischer Family Trust - Data Analysis Projects -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682FE5-5B27-4589-9912-BBA99418AB45}" type="datetime1">
              <a:rPr lang="en-GB" smtClean="0">
                <a:latin typeface="Arial" pitchFamily="34" charset="0"/>
              </a:rPr>
              <a:pPr/>
              <a:t>30/04/2014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233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E8856-CD05-4406-91B0-4BC6B7321F82}" type="slidenum">
              <a:rPr lang="en-GB" smtClean="0">
                <a:latin typeface="Arial" pitchFamily="34" charset="0"/>
              </a:rPr>
              <a:pPr/>
              <a:t>4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233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50888"/>
            <a:ext cx="5427663" cy="3757612"/>
          </a:xfrm>
          <a:ln/>
        </p:spPr>
      </p:sp>
      <p:sp>
        <p:nvSpPr>
          <p:cNvPr id="233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>
                <a:latin typeface="Arial" pitchFamily="34" charset="0"/>
              </a:rPr>
              <a:t>Fischer Family Trust - Data Analysis Projects - Overview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C682FE5-5B27-4589-9912-BBA99418AB45}" type="datetime1">
              <a:rPr lang="en-GB" smtClean="0">
                <a:latin typeface="Arial" pitchFamily="34" charset="0"/>
              </a:rPr>
              <a:pPr/>
              <a:t>30/04/2014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233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E8856-CD05-4406-91B0-4BC6B7321F82}" type="slidenum">
              <a:rPr lang="en-GB" smtClean="0">
                <a:latin typeface="Arial" pitchFamily="34" charset="0"/>
              </a:rPr>
              <a:pPr/>
              <a:t>5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233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50888"/>
            <a:ext cx="5427663" cy="3757612"/>
          </a:xfrm>
          <a:ln/>
        </p:spPr>
      </p:sp>
      <p:sp>
        <p:nvSpPr>
          <p:cNvPr id="233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0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59" y="3519401"/>
            <a:ext cx="8420100" cy="611483"/>
          </a:xfrm>
        </p:spPr>
        <p:txBody>
          <a:bodyPr/>
          <a:lstStyle>
            <a:lvl1pPr algn="l">
              <a:defRPr>
                <a:latin typeface="Avenir LT Std 55 Roman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096" y="4131538"/>
            <a:ext cx="6934200" cy="43010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33" y="4561647"/>
            <a:ext cx="4589333" cy="511489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10" name="Picture 9" descr="Big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7" y="1681892"/>
            <a:ext cx="2237713" cy="1384986"/>
          </a:xfrm>
          <a:prstGeom prst="rect">
            <a:avLst/>
          </a:prstGeom>
        </p:spPr>
      </p:pic>
      <p:pic>
        <p:nvPicPr>
          <p:cNvPr id="8" name="Picture 7" descr="Books25021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23" y="688708"/>
            <a:ext cx="7672478" cy="30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C85CF-1CC9-4465-AAF5-C74D6A6A9C7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1"/>
            <a:ext cx="8915399" cy="4279153"/>
          </a:xfrm>
        </p:spPr>
        <p:txBody>
          <a:bodyPr>
            <a:normAutofit/>
          </a:bodyPr>
          <a:lstStyle>
            <a:lvl1pPr>
              <a:buClr>
                <a:srgbClr val="E32383"/>
              </a:buClr>
              <a:defRPr sz="2000">
                <a:latin typeface="Avenir LT Std 55 Roman" pitchFamily="34" charset="0"/>
              </a:defRPr>
            </a:lvl1pPr>
            <a:lvl2pPr marL="742950" indent="-285750">
              <a:buClr>
                <a:srgbClr val="E32383"/>
              </a:buClr>
              <a:buFont typeface="Arial"/>
              <a:buChar char="•"/>
              <a:defRPr sz="1800">
                <a:latin typeface="Avenir LT Std 55 Roman" pitchFamily="34" charset="0"/>
              </a:defRPr>
            </a:lvl2pPr>
            <a:lvl3pPr>
              <a:buClr>
                <a:srgbClr val="E32383"/>
              </a:buClr>
              <a:defRPr sz="1600">
                <a:latin typeface="Avenir LT Std 55 Roman" pitchFamily="34" charset="0"/>
              </a:defRPr>
            </a:lvl3pPr>
            <a:lvl4pPr marL="1600200" indent="-228600">
              <a:buClr>
                <a:srgbClr val="E32383"/>
              </a:buClr>
              <a:buFont typeface="Arial"/>
              <a:buChar char="•"/>
              <a:defRPr sz="1400">
                <a:latin typeface="Avenir LT Std 55 Roman" pitchFamily="34" charset="0"/>
              </a:defRPr>
            </a:lvl4pPr>
            <a:lvl5pPr marL="2057400" indent="-228600">
              <a:buClr>
                <a:srgbClr val="E32383"/>
              </a:buClr>
              <a:buFont typeface="Arial"/>
              <a:buChar char="•"/>
              <a:defRPr sz="1050">
                <a:latin typeface="Avenir LT Std 55 Roman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8935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1"/>
            <a:ext cx="5795233" cy="4279153"/>
          </a:xfrm>
        </p:spPr>
        <p:txBody>
          <a:bodyPr/>
          <a:lstStyle>
            <a:lvl1pPr>
              <a:buClr>
                <a:srgbClr val="E32383"/>
              </a:buClr>
              <a:defRPr sz="1800">
                <a:latin typeface="Avenir LT Std 55 Roman" pitchFamily="34" charset="0"/>
              </a:defRPr>
            </a:lvl1pPr>
            <a:lvl2pPr marL="742950" indent="-285750">
              <a:buClr>
                <a:srgbClr val="E32383"/>
              </a:buClr>
              <a:buFont typeface="Arial"/>
              <a:buChar char="•"/>
              <a:defRPr sz="1600">
                <a:latin typeface="Avenir LT Std 55 Roman" pitchFamily="34" charset="0"/>
              </a:defRPr>
            </a:lvl2pPr>
            <a:lvl3pPr>
              <a:buClr>
                <a:srgbClr val="E32383"/>
              </a:buClr>
              <a:defRPr sz="1400">
                <a:latin typeface="Avenir LT Std 55 Roman" pitchFamily="34" charset="0"/>
              </a:defRPr>
            </a:lvl3pPr>
            <a:lvl4pPr marL="1600200" indent="-228600">
              <a:buClr>
                <a:srgbClr val="E32383"/>
              </a:buClr>
              <a:buFont typeface="Arial"/>
              <a:buChar char="•"/>
              <a:defRPr sz="1200">
                <a:latin typeface="Avenir LT Std 55 Roman" pitchFamily="34" charset="0"/>
              </a:defRPr>
            </a:lvl4pPr>
            <a:lvl5pPr marL="2057400" indent="-228600">
              <a:buClr>
                <a:srgbClr val="E32383"/>
              </a:buClr>
              <a:buFont typeface="Arial"/>
              <a:buChar char="•"/>
              <a:defRPr sz="1000">
                <a:latin typeface="Avenir LT Std 55 Roman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526610" y="1600201"/>
            <a:ext cx="2958042" cy="20329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526610" y="3846447"/>
            <a:ext cx="2958042" cy="20329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4364"/>
            <a:ext cx="8915400" cy="11430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630707"/>
            <a:ext cx="8420100" cy="2913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" y="2934168"/>
            <a:ext cx="7018308" cy="569539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2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4364"/>
            <a:ext cx="8915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3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49391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3"/>
          </p:nvPr>
        </p:nvSpPr>
        <p:spPr>
          <a:xfrm>
            <a:off x="495301" y="1792942"/>
            <a:ext cx="4376870" cy="4333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venir LT Std 55 Roman" pitchFamily="34" charset="0"/>
              </a:defRPr>
            </a:lvl1pPr>
            <a:lvl2pPr>
              <a:defRPr>
                <a:latin typeface="Avenir LT Std 55 Roman" pitchFamily="34" charset="0"/>
              </a:defRPr>
            </a:lvl2pPr>
            <a:lvl3pPr>
              <a:defRPr>
                <a:latin typeface="Avenir LT Std 55 Roman" pitchFamily="34" charset="0"/>
              </a:defRPr>
            </a:lvl3pPr>
            <a:lvl4pPr>
              <a:defRPr>
                <a:latin typeface="Avenir LT Std 55 Roman" pitchFamily="34" charset="0"/>
              </a:defRPr>
            </a:lvl4pPr>
            <a:lvl5pPr>
              <a:defRPr>
                <a:latin typeface="Avenir LT Std 55 Roman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5067821" y="1792943"/>
            <a:ext cx="4376870" cy="433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venir LT Std 55 Roman" pitchFamily="34" charset="0"/>
              </a:defRPr>
            </a:lvl1pPr>
            <a:lvl2pPr>
              <a:defRPr>
                <a:latin typeface="Avenir LT Std 55 Roman" pitchFamily="34" charset="0"/>
              </a:defRPr>
            </a:lvl2pPr>
            <a:lvl3pPr>
              <a:defRPr>
                <a:latin typeface="Avenir LT Std 55 Roman" pitchFamily="34" charset="0"/>
              </a:defRPr>
            </a:lvl3pPr>
            <a:lvl4pPr>
              <a:defRPr>
                <a:latin typeface="Avenir LT Std 55 Roman" pitchFamily="34" charset="0"/>
              </a:defRPr>
            </a:lvl4pPr>
            <a:lvl5pPr>
              <a:defRPr>
                <a:latin typeface="Avenir LT Std 55 Roman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ul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2" y="464408"/>
            <a:ext cx="2485158" cy="5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7192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00201"/>
            <a:ext cx="63018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LT Std 35 Light" pitchFamily="34" charset="0"/>
                <a:cs typeface="Avenir LT Std 35 Light" pitchFamily="34" charset="0"/>
              </a:defRPr>
            </a:lvl1pPr>
          </a:lstStyle>
          <a:p>
            <a:fld id="{2983F409-EA82-BD4D-80C1-B3F2AADA37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82094" y="6371469"/>
            <a:ext cx="1807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ts val="200"/>
              </a:spcBef>
              <a:spcAft>
                <a:spcPts val="200"/>
              </a:spcAft>
              <a:defRPr sz="1400" b="0" i="0" kern="1200">
                <a:solidFill>
                  <a:srgbClr val="E32383"/>
                </a:solidFill>
                <a:latin typeface="Avenir Light"/>
                <a:ea typeface="+mn-ea"/>
                <a:cs typeface="Avenir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venir LT Std 55 Roman" pitchFamily="34" charset="0"/>
              </a:rPr>
              <a:t>joining</a:t>
            </a:r>
            <a:r>
              <a:rPr lang="en-US" dirty="0" smtClean="0">
                <a:solidFill>
                  <a:srgbClr val="7FB731"/>
                </a:solidFill>
                <a:latin typeface="Avenir LT Std 55 Roman" pitchFamily="34" charset="0"/>
              </a:rPr>
              <a:t> </a:t>
            </a:r>
            <a:r>
              <a:rPr lang="en-US" dirty="0" smtClean="0">
                <a:solidFill>
                  <a:srgbClr val="339CDF"/>
                </a:solidFill>
                <a:latin typeface="Avenir LT Std 55 Roman" pitchFamily="34" charset="0"/>
              </a:rPr>
              <a:t>the</a:t>
            </a:r>
            <a:r>
              <a:rPr lang="en-US" dirty="0" smtClean="0">
                <a:solidFill>
                  <a:srgbClr val="7FB731"/>
                </a:solidFill>
                <a:latin typeface="Avenir LT Std 55 Roman" pitchFamily="34" charset="0"/>
              </a:rPr>
              <a:t> dots</a:t>
            </a:r>
            <a:endParaRPr lang="en-US" dirty="0">
              <a:solidFill>
                <a:srgbClr val="7FB731"/>
              </a:solidFill>
              <a:latin typeface="Avenir LT Std 55 Roman" pitchFamily="34" charset="0"/>
            </a:endParaRPr>
          </a:p>
        </p:txBody>
      </p:sp>
      <p:pic>
        <p:nvPicPr>
          <p:cNvPr id="9" name="Picture 8" descr="fft-small-logo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1" y="6359353"/>
            <a:ext cx="490653" cy="348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577" y="6192795"/>
            <a:ext cx="9066742" cy="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5" r:id="rId4"/>
    <p:sldLayoutId id="2147483654" r:id="rId5"/>
    <p:sldLayoutId id="2147483651" r:id="rId6"/>
    <p:sldLayoutId id="2147483652" r:id="rId7"/>
    <p:sldLayoutId id="2147483653" r:id="rId8"/>
    <p:sldLayoutId id="2147483657" r:id="rId9"/>
    <p:sldLayoutId id="2147483659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32383"/>
          </a:solidFill>
          <a:latin typeface="Avenir LT Std 55 Roman" pitchFamily="34" charset="0"/>
          <a:ea typeface="+mj-ea"/>
          <a:cs typeface="Avenir LT Std 55 Roman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>
              <a:lumMod val="65000"/>
              <a:lumOff val="35000"/>
            </a:schemeClr>
          </a:solidFill>
          <a:latin typeface="Avenir LT Std 55 Roman" pitchFamily="34" charset="0"/>
          <a:ea typeface="+mn-ea"/>
          <a:cs typeface="Avenir LT Std 55 Roman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Avenir Roman"/>
          <a:ea typeface="+mn-ea"/>
          <a:cs typeface="Avenir LT Std 55 Roman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venir Roman"/>
          <a:ea typeface="+mn-ea"/>
          <a:cs typeface="Avenir LT Std 55 Roman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Avenir Roman"/>
          <a:ea typeface="+mn-ea"/>
          <a:cs typeface="Avenir LT Std 55 Roman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>
              <a:lumMod val="65000"/>
              <a:lumOff val="35000"/>
            </a:schemeClr>
          </a:solidFill>
          <a:latin typeface="Avenir Roman"/>
          <a:ea typeface="+mn-ea"/>
          <a:cs typeface="Avenir LT Std 55 Roman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58" y="3519401"/>
            <a:ext cx="8928041" cy="611483"/>
          </a:xfrm>
        </p:spPr>
        <p:txBody>
          <a:bodyPr/>
          <a:lstStyle/>
          <a:p>
            <a:r>
              <a:rPr lang="en-GB" dirty="0" smtClean="0"/>
              <a:t>Governor Dashboard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Chris 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Governor Dashboard – Page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C85CF-1CC9-4465-AAF5-C74D6A6A9C71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2" y="2729784"/>
            <a:ext cx="4450976" cy="29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72"/>
            <a:ext cx="9906001" cy="68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7851"/>
            <a:ext cx="9906000" cy="700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5"/>
          <a:stretch/>
        </p:blipFill>
        <p:spPr bwMode="auto">
          <a:xfrm>
            <a:off x="5497286" y="29472"/>
            <a:ext cx="4408715" cy="68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" y="2616204"/>
            <a:ext cx="5058290" cy="16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Are there any significant areas of strength and/or weakness that are raised by this information?</a:t>
            </a:r>
          </a:p>
          <a:p>
            <a:r>
              <a:rPr lang="en-GB" sz="2800" dirty="0" smtClean="0"/>
              <a:t>What 2 or 3 questions could you ask, related to this information?</a:t>
            </a:r>
            <a:endParaRPr lang="en-GB" sz="2800" dirty="0"/>
          </a:p>
          <a:p>
            <a:pPr marL="0" lv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Governor Dashboard – Page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C85CF-1CC9-4465-AAF5-C74D6A6A9C71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2" y="2729784"/>
            <a:ext cx="4450976" cy="29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9"/>
            <a:ext cx="9906000" cy="68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9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7763"/>
            <a:ext cx="9906000" cy="69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the Dashboard help governors?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Understanding the strengths and weaknesses of the school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School improvement and development planning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Preparing for OFSTED inspections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Supporting </a:t>
            </a:r>
            <a:r>
              <a:rPr lang="en-GB" sz="2400" dirty="0" err="1" smtClean="0"/>
              <a:t>Headteacher</a:t>
            </a:r>
            <a:r>
              <a:rPr lang="en-GB" sz="2400" dirty="0" smtClean="0"/>
              <a:t> </a:t>
            </a:r>
            <a:r>
              <a:rPr lang="en-GB" sz="2400" dirty="0"/>
              <a:t>performance management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Setting the strategic vision for the </a:t>
            </a:r>
            <a:r>
              <a:rPr lang="en-GB" sz="2400" dirty="0" smtClean="0"/>
              <a:t>school.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FFT website - www.fft.org.uk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 bwMode="auto">
          <a:xfrm>
            <a:off x="947057" y="1417638"/>
            <a:ext cx="8011886" cy="47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1"/>
            <a:ext cx="8915399" cy="4495799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Developing an </a:t>
            </a:r>
            <a:r>
              <a:rPr lang="en-GB" sz="2400" dirty="0"/>
              <a:t>understanding of </a:t>
            </a:r>
            <a:r>
              <a:rPr lang="en-GB" sz="2400" dirty="0" smtClean="0"/>
              <a:t>the information provided in the FFT </a:t>
            </a:r>
            <a:r>
              <a:rPr lang="en-GB" sz="2400" dirty="0"/>
              <a:t>Governor Dashboard</a:t>
            </a:r>
            <a:r>
              <a:rPr lang="en-GB" sz="2400" dirty="0" smtClean="0"/>
              <a:t>.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Considering how governors can use the new dashboard to support and challenge their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support for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883390"/>
            <a:ext cx="8915399" cy="4252513"/>
          </a:xfrm>
        </p:spPr>
        <p:txBody>
          <a:bodyPr>
            <a:noAutofit/>
          </a:bodyPr>
          <a:lstStyle/>
          <a:p>
            <a:r>
              <a:rPr lang="en-US" sz="2400" dirty="0" smtClean="0"/>
              <a:t>Brief film </a:t>
            </a:r>
            <a:r>
              <a:rPr lang="en-US" sz="2400" dirty="0"/>
              <a:t>introducing the FFT </a:t>
            </a:r>
            <a:r>
              <a:rPr lang="en-US" sz="2400" dirty="0" smtClean="0"/>
              <a:t>Governor </a:t>
            </a:r>
            <a:r>
              <a:rPr lang="en-US" sz="2400" dirty="0"/>
              <a:t>D</a:t>
            </a:r>
            <a:r>
              <a:rPr lang="en-US" sz="2400" dirty="0" smtClean="0"/>
              <a:t>ashboard</a:t>
            </a:r>
            <a:endParaRPr lang="en-US" sz="2400" dirty="0"/>
          </a:p>
          <a:p>
            <a:r>
              <a:rPr lang="en-US" sz="2400" dirty="0" smtClean="0"/>
              <a:t>New </a:t>
            </a:r>
            <a:r>
              <a:rPr lang="en-US" sz="2400" dirty="0"/>
              <a:t>online e-learning module for governors (free</a:t>
            </a:r>
            <a:r>
              <a:rPr lang="en-US" sz="2400" dirty="0" smtClean="0"/>
              <a:t>): </a:t>
            </a:r>
            <a:r>
              <a:rPr lang="en-US" sz="2400" dirty="0"/>
              <a:t>introduction to FFT </a:t>
            </a:r>
            <a:r>
              <a:rPr lang="en-US" sz="2400" dirty="0" smtClean="0"/>
              <a:t>Governor Dashboard, with </a:t>
            </a:r>
            <a:r>
              <a:rPr lang="en-US" sz="2400" dirty="0"/>
              <a:t>certificate on </a:t>
            </a:r>
            <a:r>
              <a:rPr lang="en-US" sz="2400" dirty="0" smtClean="0"/>
              <a:t>completion</a:t>
            </a:r>
          </a:p>
          <a:p>
            <a:r>
              <a:rPr lang="en-US" sz="2400" dirty="0"/>
              <a:t>Knowing Your School Guide  (www.fft.org.uk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Follow us on Twitter:  @</a:t>
            </a:r>
            <a:r>
              <a:rPr lang="en-US" sz="2400" dirty="0" err="1" smtClean="0"/>
              <a:t>FFTEdu</a:t>
            </a:r>
            <a:endParaRPr lang="en-US" sz="2400" dirty="0"/>
          </a:p>
          <a:p>
            <a:r>
              <a:rPr lang="en-US" sz="2400" dirty="0"/>
              <a:t>Email us:  </a:t>
            </a:r>
            <a:r>
              <a:rPr lang="en-US" sz="2400" dirty="0" err="1"/>
              <a:t>hello@fft.org.uk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Governor Dashboard -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1296468"/>
            <a:ext cx="4784270" cy="46166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GB" sz="2400" dirty="0" smtClean="0"/>
              <a:t>Six key questions:</a:t>
            </a:r>
          </a:p>
          <a:p>
            <a:pPr marL="0" indent="0">
              <a:lnSpc>
                <a:spcPct val="130000"/>
              </a:lnSpc>
              <a:buNone/>
            </a:pPr>
            <a:endParaRPr lang="en-GB" sz="2400" dirty="0" smtClean="0"/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How does attainment and pupil progress at my school compare to the national average?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How are we performing in different subjects?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Do we have any under-performing groups of pupils?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How might the context of our school affect our performance?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How does pupil attendance compare to the national average?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en-GB" sz="2400" dirty="0" smtClean="0"/>
              <a:t>What are the strengths and weaknesses of your school?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72" y="1655890"/>
            <a:ext cx="4527931" cy="3222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0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187553"/>
            <a:ext cx="8915400" cy="1143000"/>
          </a:xfrm>
        </p:spPr>
        <p:txBody>
          <a:bodyPr/>
          <a:lstStyle/>
          <a:p>
            <a:r>
              <a:rPr lang="en-GB" sz="2800" dirty="0"/>
              <a:t>Attainment </a:t>
            </a:r>
            <a:r>
              <a:rPr lang="en-GB" sz="2800" dirty="0" smtClean="0"/>
              <a:t>– Pupil Results</a:t>
            </a:r>
            <a:endParaRPr lang="en-GB" sz="2800" dirty="0"/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4D0B3-046D-4729-9751-EB87115DC758}" type="slidenum">
              <a:rPr lang="en-GB" smtClean="0">
                <a:latin typeface="Arial" pitchFamily="34" charset="0"/>
              </a:rPr>
              <a:pPr/>
              <a:t>4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-917223" y="4132276"/>
            <a:ext cx="3494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9449" y="0"/>
            <a:ext cx="9566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E32383"/>
                </a:solidFill>
                <a:latin typeface="Avenir LT Std 55 Roman" pitchFamily="34" charset="0"/>
                <a:ea typeface="+mj-ea"/>
                <a:cs typeface="Avenir LT Std 55 Roman" pitchFamily="34" charset="0"/>
              </a:defRPr>
            </a:lvl1pPr>
          </a:lstStyle>
          <a:p>
            <a:endParaRPr lang="en-GB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01988"/>
              </p:ext>
            </p:extLst>
          </p:nvPr>
        </p:nvGraphicFramePr>
        <p:xfrm>
          <a:off x="6972754" y="3565436"/>
          <a:ext cx="2437946" cy="252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07"/>
                <a:gridCol w="1263539"/>
              </a:tblGrid>
              <a:tr h="2637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Avenir LT Std 35 Light" panose="020B0402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Avenir LT Std 35 Light" panose="020B0402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37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A*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58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1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52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46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34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28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22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1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53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223288"/>
              </p:ext>
            </p:extLst>
          </p:nvPr>
        </p:nvGraphicFramePr>
        <p:xfrm>
          <a:off x="127000" y="1526566"/>
          <a:ext cx="6393544" cy="4340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9817"/>
                <a:gridCol w="2390436"/>
                <a:gridCol w="2533291"/>
              </a:tblGrid>
              <a:tr h="731826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E32383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E32383"/>
                          </a:solidFill>
                        </a:rPr>
                        <a:t>Primary</a:t>
                      </a:r>
                      <a:r>
                        <a:rPr lang="en-GB" sz="2400" baseline="0" dirty="0" smtClean="0">
                          <a:solidFill>
                            <a:srgbClr val="E32383"/>
                          </a:solidFill>
                        </a:rPr>
                        <a:t> </a:t>
                      </a:r>
                      <a:endParaRPr lang="en-GB" sz="2400" dirty="0">
                        <a:solidFill>
                          <a:srgbClr val="E32383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E32383"/>
                          </a:solidFill>
                        </a:rPr>
                        <a:t>Secondary</a:t>
                      </a:r>
                      <a:endParaRPr lang="en-GB" sz="2400" dirty="0">
                        <a:solidFill>
                          <a:srgbClr val="E32383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180450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E32383"/>
                          </a:solidFill>
                        </a:rPr>
                        <a:t>Threshold</a:t>
                      </a:r>
                      <a:r>
                        <a:rPr lang="en-GB" sz="2400" baseline="0" dirty="0" smtClean="0">
                          <a:solidFill>
                            <a:srgbClr val="E32383"/>
                          </a:solidFill>
                        </a:rPr>
                        <a:t> measure</a:t>
                      </a:r>
                      <a:endParaRPr lang="en-GB" sz="2400" dirty="0">
                        <a:solidFill>
                          <a:srgbClr val="E32383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</a:t>
                      </a:r>
                      <a:r>
                        <a:rPr lang="en-GB" baseline="0" dirty="0" smtClean="0"/>
                        <a:t> pupils achieving Level 4+ in reading, writing &amp; maths</a:t>
                      </a:r>
                      <a:endParaRPr lang="en-GB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of pupils achieving 5+ A*-C including English &amp; maths</a:t>
                      </a:r>
                      <a:endParaRPr lang="en-GB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180450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E32383"/>
                          </a:solidFill>
                        </a:rPr>
                        <a:t>Average Point Score</a:t>
                      </a:r>
                      <a:endParaRPr lang="en-GB" sz="2400" dirty="0">
                        <a:solidFill>
                          <a:srgbClr val="E32383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Point</a:t>
                      </a:r>
                      <a:r>
                        <a:rPr lang="en-GB" baseline="0" dirty="0" smtClean="0"/>
                        <a:t> Score (APS) in reading, writing &amp; maths</a:t>
                      </a:r>
                      <a:endParaRPr lang="en-GB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Point Score (capped –</a:t>
                      </a:r>
                      <a:r>
                        <a:rPr lang="en-GB" baseline="0" dirty="0" smtClean="0"/>
                        <a:t> best 8 subjects)</a:t>
                      </a:r>
                      <a:endParaRPr lang="en-GB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38154"/>
              </p:ext>
            </p:extLst>
          </p:nvPr>
        </p:nvGraphicFramePr>
        <p:xfrm>
          <a:off x="6972754" y="1047525"/>
          <a:ext cx="2437945" cy="222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612"/>
                <a:gridCol w="1270333"/>
              </a:tblGrid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Avenir LT Std 35 Light" panose="020B0402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Avenir LT Std 35 Light" panose="020B0402020203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506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12 to</a:t>
                      </a:r>
                      <a:r>
                        <a:rPr lang="en-GB" sz="1600" baseline="0" dirty="0" smtClean="0">
                          <a:effectLst/>
                        </a:rPr>
                        <a:t> 17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18 to</a:t>
                      </a:r>
                      <a:r>
                        <a:rPr lang="en-GB" sz="1600" baseline="0" dirty="0" smtClean="0">
                          <a:effectLst/>
                        </a:rPr>
                        <a:t> 23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24 to 29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GB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35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</a:t>
                      </a:r>
                      <a:endParaRPr lang="en-GB" sz="160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r>
                        <a:rPr lang="en-GB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41</a:t>
                      </a:r>
                      <a:endParaRPr lang="en-GB" sz="1600" dirty="0">
                        <a:solidFill>
                          <a:srgbClr val="212120"/>
                        </a:solidFill>
                        <a:effectLst/>
                        <a:latin typeface="Avenir LT Std 35 Light" panose="020B04020202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14D0B3-046D-4729-9751-EB87115DC758}" type="slidenum">
              <a:rPr lang="en-GB" smtClean="0">
                <a:latin typeface="Arial" pitchFamily="34" charset="0"/>
              </a:rPr>
              <a:pPr/>
              <a:t>5</a:t>
            </a:fld>
            <a:endParaRPr lang="en-GB" dirty="0" smtClean="0">
              <a:latin typeface="Arial" pitchFamily="34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-917223" y="4132276"/>
            <a:ext cx="3494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9449" y="0"/>
            <a:ext cx="9566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E32383"/>
                </a:solidFill>
                <a:latin typeface="Avenir LT Std 55 Roman" pitchFamily="34" charset="0"/>
                <a:ea typeface="+mj-ea"/>
                <a:cs typeface="Avenir LT Std 55 Roman" pitchFamily="34" charset="0"/>
              </a:defRPr>
            </a:lvl1pPr>
          </a:lstStyle>
          <a:p>
            <a:r>
              <a:rPr lang="en-GB" sz="2800" dirty="0" smtClean="0"/>
              <a:t>Achievement – Value Added Pupil Progress</a:t>
            </a:r>
            <a:endParaRPr lang="en-GB" sz="2800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223075" y="5608638"/>
            <a:ext cx="6316663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00068" y="5700654"/>
            <a:ext cx="19970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 pitchFamily="34" charset="0"/>
                <a:cs typeface="Avenir LT Std 55 Roman" pitchFamily="34" charset="0"/>
              </a:rPr>
              <a:t>End of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 pitchFamily="34" charset="0"/>
                <a:cs typeface="Avenir LT Std 55 Roman" pitchFamily="34" charset="0"/>
              </a:rPr>
              <a:t>KS1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venir LT Std 55 Roman" pitchFamily="34" charset="0"/>
              <a:cs typeface="Avenir LT Std 55 Roman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79114" y="5700654"/>
            <a:ext cx="1597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End of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KS2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1207912" y="1636890"/>
            <a:ext cx="15163" cy="3971749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39449" y="1162854"/>
            <a:ext cx="1990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 pitchFamily="34" charset="0"/>
                <a:cs typeface="Avenir LT Std 55 Roman" pitchFamily="34" charset="0"/>
              </a:rPr>
              <a:t>Attainment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910463" y="2276477"/>
            <a:ext cx="14287" cy="33305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5726812" y="2205038"/>
            <a:ext cx="0" cy="3352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807500" y="5408583"/>
            <a:ext cx="1079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 pitchFamily="34" charset="0"/>
                <a:cs typeface="Avenir LT Std 55 Roman" pitchFamily="34" charset="0"/>
              </a:rPr>
              <a:t>Time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1910463" y="2708275"/>
            <a:ext cx="3600450" cy="2417763"/>
          </a:xfrm>
          <a:prstGeom prst="line">
            <a:avLst/>
          </a:prstGeom>
          <a:noFill/>
          <a:ln w="25400">
            <a:solidFill>
              <a:srgbClr val="333333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064596" y="2201334"/>
            <a:ext cx="3485805" cy="653520"/>
          </a:xfrm>
          <a:prstGeom prst="roundRect">
            <a:avLst>
              <a:gd name="adj" fmla="val 16667"/>
            </a:avLst>
          </a:prstGeom>
          <a:solidFill>
            <a:srgbClr val="339C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Actual attainment above estimate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(above average progress)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5582350" y="2420938"/>
            <a:ext cx="288925" cy="287338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5720814" y="274743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720814" y="399027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910463" y="4724400"/>
            <a:ext cx="3600450" cy="431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5582350" y="4581525"/>
            <a:ext cx="288925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6064596" y="4380089"/>
            <a:ext cx="3485805" cy="690916"/>
          </a:xfrm>
          <a:prstGeom prst="roundRect">
            <a:avLst>
              <a:gd name="adj" fmla="val 16667"/>
            </a:avLst>
          </a:prstGeom>
          <a:solidFill>
            <a:srgbClr val="339C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Actual attainment below estimate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(below average progress)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848550" y="5029200"/>
            <a:ext cx="177800" cy="177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V="1">
            <a:off x="1910461" y="3789365"/>
            <a:ext cx="3638551" cy="133667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6064596" y="3278099"/>
            <a:ext cx="3485805" cy="678744"/>
          </a:xfrm>
          <a:prstGeom prst="roundRect">
            <a:avLst>
              <a:gd name="adj" fmla="val 16667"/>
            </a:avLst>
          </a:prstGeom>
          <a:solidFill>
            <a:srgbClr val="339CD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Calibri"/>
              </a:rPr>
              <a:t>Estimated attainment based on typical national progress</a:t>
            </a:r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585171" y="3619500"/>
            <a:ext cx="279400" cy="2921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Governor Dashboard – Page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C85CF-1CC9-4465-AAF5-C74D6A6A9C71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2" y="2729784"/>
            <a:ext cx="4450976" cy="29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" y="0"/>
            <a:ext cx="9836061" cy="679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441"/>
            <a:ext cx="9906000" cy="69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How does the school compare to the national averages for attainment and achievement?</a:t>
            </a:r>
          </a:p>
          <a:p>
            <a:r>
              <a:rPr lang="en-GB" sz="2800" dirty="0" smtClean="0"/>
              <a:t>What issues are raised to do with past results and future estimates in the:</a:t>
            </a:r>
            <a:endParaRPr lang="en-GB" sz="2800" dirty="0"/>
          </a:p>
          <a:p>
            <a:pPr lvl="1"/>
            <a:r>
              <a:rPr lang="en-GB" sz="2600" dirty="0" smtClean="0"/>
              <a:t>Headline </a:t>
            </a:r>
            <a:r>
              <a:rPr lang="en-GB" sz="2600" dirty="0"/>
              <a:t>Performance </a:t>
            </a:r>
            <a:r>
              <a:rPr lang="en-GB" sz="2600" dirty="0" smtClean="0"/>
              <a:t>Indicators?</a:t>
            </a:r>
          </a:p>
          <a:p>
            <a:pPr lvl="1"/>
            <a:r>
              <a:rPr lang="en-GB" sz="2600" dirty="0" smtClean="0"/>
              <a:t>Performance Summary?</a:t>
            </a:r>
            <a:endParaRPr lang="en-GB" sz="2600" dirty="0"/>
          </a:p>
          <a:p>
            <a:r>
              <a:rPr lang="en-GB" sz="2800" dirty="0" smtClean="0"/>
              <a:t>What 2 or 3 questions could you ask, related to this information?</a:t>
            </a:r>
            <a:endParaRPr lang="en-GB" sz="2800" dirty="0"/>
          </a:p>
          <a:p>
            <a:pPr marL="0" lv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409-EA82-BD4D-80C1-B3F2AADA37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/v1.0">
  <Id Name="System.Storyboarding.Common.Breadcrumb" RevisionId="68ea164d-c1de-47a5-804f-d4d1290fa524" Stencil="System.Storyboarding.Common" StencilRevisionId="68ea164d-c1de-47a5-804f-d4d1290fa524" StencilVersion="0.1"/>
</Control>
</file>

<file path=customXml/item10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1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2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13.xml><?xml version="1.0" encoding="utf-8"?>
<Control xmlns="http://schemas.microsoft.com/VisualStudio/2011/storyboarding/control/v1.0">
  <Id Name="System.Storyboarding.Icons.FolderOpen" RevisionId="05cd6d03-c0b2-488e-98a7-d68de69a2cfc" Stencil="System.Storyboarding.Icons" StencilRevisionId="05cd6d03-c0b2-488e-98a7-d68de69a2cfc" StencilVersion="0.1"/>
</Control>
</file>

<file path=customXml/item14.xml><?xml version="1.0" encoding="utf-8"?>
<Control xmlns="http://schemas.microsoft.com/VisualStudio/2011/storyboarding/control/v1.0">
  <Id Name="System.Storyboarding.Media.Image" RevisionId="658c0869-8ded-44f2-a68a-f8e8fcb7d3bd" Stencil="System.Storyboarding.Media" StencilRevisionId="658c0869-8ded-44f2-a68a-f8e8fcb7d3bd" StencilVersion="0.1"/>
</Control>
</file>

<file path=customXml/item15.xml><?xml version="1.0" encoding="utf-8"?>
<Control xmlns="http://schemas.microsoft.com/VisualStudio/2011/storyboarding/control/v1.0">
  <Id Name="System.Storyboarding.Icons.Help" RevisionId="05cd6d03-c0b2-488e-98a7-d68de69a2cfc" Stencil="System.Storyboarding.Icons" StencilRevisionId="05cd6d03-c0b2-488e-98a7-d68de69a2cfc" StencilVersion="0.1"/>
</Control>
</file>

<file path=customXml/item2.xml><?xml version="1.0" encoding="utf-8"?>
<Control xmlns="http://schemas.microsoft.com/VisualStudio/2011/storyboarding/control/v1.0">
  <Id Name="System.Storyboarding.Common.DropdownBox" RevisionId="68ea164d-c1de-47a5-804f-d4d1290fa524" Stencil="System.Storyboarding.Common" StencilRevisionId="68ea164d-c1de-47a5-804f-d4d1290fa524" StencilVersion="0.1"/>
</Control>
</file>

<file path=customXml/item3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4.xml><?xml version="1.0" encoding="utf-8"?>
<Control xmlns="http://schemas.microsoft.com/VisualStudio/2011/storyboarding/control/v1.0">
  <Id Name="System.Storyboarding.Common.SearchBox" RevisionId="68ea164d-c1de-47a5-804f-d4d1290fa524" Stencil="System.Storyboarding.Common" StencilRevisionId="68ea164d-c1de-47a5-804f-d4d1290fa524" StencilVersion="0.1"/>
</Control>
</file>

<file path=customXml/item5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6.xml><?xml version="1.0" encoding="utf-8"?>
<Control xmlns="http://schemas.microsoft.com/VisualStudio/2011/storyboarding/control/v1.0">
  <Id Name="System.Storyboarding.Common.Text" RevisionId="68ea164d-c1de-47a5-804f-d4d1290fa524" Stencil="System.Storyboarding.Common" StencilRevisionId="68ea164d-c1de-47a5-804f-d4d1290fa524" StencilVersion="0.1"/>
</Control>
</file>

<file path=customXml/item7.xml><?xml version="1.0" encoding="utf-8"?>
<Control xmlns="http://schemas.microsoft.com/VisualStudio/2011/storyboarding/control">
  <Id Name="System.Storyboarding.Media.StreetMap" Revision="1" Stencil="System.Storyboarding.Media" StencilVersion="0.1"/>
</Control>
</file>

<file path=customXml/item8.xml><?xml version="1.0" encoding="utf-8"?>
<Control xmlns="http://schemas.microsoft.com/VisualStudio/2011/storyboarding/control">
  <Id Name="System.Storyboarding.Backgrounds.SharePoint" Revision="1" Stencil="System.Storyboarding.Backgrounds" StencilVersion="0.1"/>
</Control>
</file>

<file path=customXml/item9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B6BE7184-ECC7-4304-873A-2114A7EDACAB}">
  <ds:schemaRefs>
    <ds:schemaRef ds:uri="http://schemas.microsoft.com/VisualStudio/2011/storyboarding/control/v1.0"/>
  </ds:schemaRefs>
</ds:datastoreItem>
</file>

<file path=customXml/itemProps10.xml><?xml version="1.0" encoding="utf-8"?>
<ds:datastoreItem xmlns:ds="http://schemas.openxmlformats.org/officeDocument/2006/customXml" ds:itemID="{D2C6227F-C262-446C-A0E2-72DF10292613}">
  <ds:schemaRefs>
    <ds:schemaRef ds:uri="http://schemas.microsoft.com/VisualStudio/2011/storyboarding/control/v1.0"/>
  </ds:schemaRefs>
</ds:datastoreItem>
</file>

<file path=customXml/itemProps11.xml><?xml version="1.0" encoding="utf-8"?>
<ds:datastoreItem xmlns:ds="http://schemas.openxmlformats.org/officeDocument/2006/customXml" ds:itemID="{9174695A-C4D8-4288-BEC1-A3690D4D1076}">
  <ds:schemaRefs>
    <ds:schemaRef ds:uri="http://schemas.microsoft.com/VisualStudio/2011/storyboarding/control/v1.0"/>
  </ds:schemaRefs>
</ds:datastoreItem>
</file>

<file path=customXml/itemProps12.xml><?xml version="1.0" encoding="utf-8"?>
<ds:datastoreItem xmlns:ds="http://schemas.openxmlformats.org/officeDocument/2006/customXml" ds:itemID="{6673BB68-667C-498E-9E25-F23315E0ADEF}">
  <ds:schemaRefs>
    <ds:schemaRef ds:uri="http://schemas.microsoft.com/VisualStudio/2011/storyboarding/control/v1.0"/>
  </ds:schemaRefs>
</ds:datastoreItem>
</file>

<file path=customXml/itemProps13.xml><?xml version="1.0" encoding="utf-8"?>
<ds:datastoreItem xmlns:ds="http://schemas.openxmlformats.org/officeDocument/2006/customXml" ds:itemID="{80A94A1B-C3D5-45E4-9CC9-3A2DC685B59E}">
  <ds:schemaRefs>
    <ds:schemaRef ds:uri="http://schemas.microsoft.com/VisualStudio/2011/storyboarding/control/v1.0"/>
  </ds:schemaRefs>
</ds:datastoreItem>
</file>

<file path=customXml/itemProps14.xml><?xml version="1.0" encoding="utf-8"?>
<ds:datastoreItem xmlns:ds="http://schemas.openxmlformats.org/officeDocument/2006/customXml" ds:itemID="{DAA00265-8FED-4D52-8619-90F966D0C44C}">
  <ds:schemaRefs>
    <ds:schemaRef ds:uri="http://schemas.microsoft.com/VisualStudio/2011/storyboarding/control/v1.0"/>
  </ds:schemaRefs>
</ds:datastoreItem>
</file>

<file path=customXml/itemProps15.xml><?xml version="1.0" encoding="utf-8"?>
<ds:datastoreItem xmlns:ds="http://schemas.openxmlformats.org/officeDocument/2006/customXml" ds:itemID="{4C6C06BD-D2F8-4D7C-9A80-9003594F0F5D}">
  <ds:schemaRefs>
    <ds:schemaRef ds:uri="http://schemas.microsoft.com/VisualStudio/2011/storyboarding/control/v1.0"/>
  </ds:schemaRefs>
</ds:datastoreItem>
</file>

<file path=customXml/itemProps2.xml><?xml version="1.0" encoding="utf-8"?>
<ds:datastoreItem xmlns:ds="http://schemas.openxmlformats.org/officeDocument/2006/customXml" ds:itemID="{370A8383-AB9E-436F-8245-26099FD9418F}">
  <ds:schemaRefs>
    <ds:schemaRef ds:uri="http://schemas.microsoft.com/VisualStudio/2011/storyboarding/control/v1.0"/>
  </ds:schemaRefs>
</ds:datastoreItem>
</file>

<file path=customXml/itemProps3.xml><?xml version="1.0" encoding="utf-8"?>
<ds:datastoreItem xmlns:ds="http://schemas.openxmlformats.org/officeDocument/2006/customXml" ds:itemID="{DB7981B7-18D0-42CA-90BD-F9CA4B89D6B5}">
  <ds:schemaRefs>
    <ds:schemaRef ds:uri="http://schemas.microsoft.com/VisualStudio/2011/storyboarding/control/v1.0"/>
  </ds:schemaRefs>
</ds:datastoreItem>
</file>

<file path=customXml/itemProps4.xml><?xml version="1.0" encoding="utf-8"?>
<ds:datastoreItem xmlns:ds="http://schemas.openxmlformats.org/officeDocument/2006/customXml" ds:itemID="{D20F07DD-D59D-4A4E-8F09-6D43E7AF32B1}">
  <ds:schemaRefs>
    <ds:schemaRef ds:uri="http://schemas.microsoft.com/VisualStudio/2011/storyboarding/control/v1.0"/>
  </ds:schemaRefs>
</ds:datastoreItem>
</file>

<file path=customXml/itemProps5.xml><?xml version="1.0" encoding="utf-8"?>
<ds:datastoreItem xmlns:ds="http://schemas.openxmlformats.org/officeDocument/2006/customXml" ds:itemID="{B81EFD7D-8F23-404D-A5EB-7B07F7B76B99}">
  <ds:schemaRefs>
    <ds:schemaRef ds:uri="http://schemas.microsoft.com/VisualStudio/2011/storyboarding/control/v1.0"/>
  </ds:schemaRefs>
</ds:datastoreItem>
</file>

<file path=customXml/itemProps6.xml><?xml version="1.0" encoding="utf-8"?>
<ds:datastoreItem xmlns:ds="http://schemas.openxmlformats.org/officeDocument/2006/customXml" ds:itemID="{E13DB06A-C9CD-4840-90D5-29D2345F1AEC}">
  <ds:schemaRefs>
    <ds:schemaRef ds:uri="http://schemas.microsoft.com/VisualStudio/2011/storyboarding/control/v1.0"/>
  </ds:schemaRefs>
</ds:datastoreItem>
</file>

<file path=customXml/itemProps7.xml><?xml version="1.0" encoding="utf-8"?>
<ds:datastoreItem xmlns:ds="http://schemas.openxmlformats.org/officeDocument/2006/customXml" ds:itemID="{FB012978-DE7D-42A1-B9CB-767EB03119E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EE3685C-45B4-4ACC-BBC6-CC5B8675B429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E1CA087-3289-4B35-8A16-20E48502547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8229</TotalTime>
  <Words>475</Words>
  <Application>Microsoft Office PowerPoint</Application>
  <PresentationFormat>A4 Paper (210x297 mm)</PresentationFormat>
  <Paragraphs>121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Governor Dashboard</vt:lpstr>
      <vt:lpstr>Objectives</vt:lpstr>
      <vt:lpstr>Governor Dashboard - Introduction</vt:lpstr>
      <vt:lpstr>Attainment – Pupil Results</vt:lpstr>
      <vt:lpstr>PowerPoint Presentation</vt:lpstr>
      <vt:lpstr>Governor Dashboard – Page 2</vt:lpstr>
      <vt:lpstr>PowerPoint Presentation</vt:lpstr>
      <vt:lpstr>PowerPoint Presentation</vt:lpstr>
      <vt:lpstr>Discussion</vt:lpstr>
      <vt:lpstr>Governor Dashboard – Page 3</vt:lpstr>
      <vt:lpstr>PowerPoint Presentation</vt:lpstr>
      <vt:lpstr>PowerPoint Presentation</vt:lpstr>
      <vt:lpstr>PowerPoint Presentation</vt:lpstr>
      <vt:lpstr>Discussion</vt:lpstr>
      <vt:lpstr>Governor Dashboard – Page 4</vt:lpstr>
      <vt:lpstr>PowerPoint Presentation</vt:lpstr>
      <vt:lpstr>PowerPoint Presentation</vt:lpstr>
      <vt:lpstr>How will the Dashboard help governors?</vt:lpstr>
      <vt:lpstr>FFT website - www.fft.org.uk</vt:lpstr>
      <vt:lpstr>Further support for governors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</dc:creator>
  <cp:lastModifiedBy>Alison Gregory</cp:lastModifiedBy>
  <cp:revision>245</cp:revision>
  <cp:lastPrinted>2013-06-17T16:04:47Z</cp:lastPrinted>
  <dcterms:created xsi:type="dcterms:W3CDTF">2013-02-15T09:17:18Z</dcterms:created>
  <dcterms:modified xsi:type="dcterms:W3CDTF">2014-04-30T09:11:09Z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