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ink/ink8.xml" ContentType="application/inkml+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ink/ink6.xml" ContentType="application/inkml+xml"/>
  <Override PartName="/ppt/ink/ink16.xml" ContentType="application/inkml+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theme/themeOverride1.xml" ContentType="application/vnd.openxmlformats-officedocument.themeOverride+xml"/>
  <Override PartName="/ppt/ink/ink4.xml" ContentType="application/inkml+xml"/>
  <Override PartName="/ppt/ink/ink14.xml" ContentType="application/inkml+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ink/ink2.xml" ContentType="application/inkml+xml"/>
  <Override PartName="/ppt/ink/ink12.xml" ContentType="application/inkml+xml"/>
  <Override PartName="/ppt/commentAuthors.xml" ContentType="application/vnd.openxmlformats-officedocument.presentationml.commentAuthors+xml"/>
  <Override PartName="/ppt/ink/ink10.xml" ContentType="application/inkml+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MP3" ContentType="audio/unknown"/>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ink/ink9.xml" ContentType="application/inkml+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ink/ink7.xml" ContentType="application/inkml+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ink/ink3.xml" ContentType="application/inkml+xml"/>
  <Override PartName="/ppt/ink/ink5.xml" ContentType="application/inkml+xml"/>
  <Override PartName="/ppt/ink/ink15.xml" ContentType="application/inkml+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ink/ink1.xml" ContentType="application/inkml+xml"/>
  <Override PartName="/ppt/ink/ink13.xml" ContentType="application/inkml+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ink/ink11.xml" ContentType="application/inkml+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88" r:id="rId11"/>
    <p:sldId id="266" r:id="rId12"/>
    <p:sldId id="267" r:id="rId13"/>
    <p:sldId id="268" r:id="rId14"/>
    <p:sldId id="269" r:id="rId15"/>
    <p:sldId id="270" r:id="rId16"/>
    <p:sldId id="271" r:id="rId17"/>
    <p:sldId id="265" r:id="rId18"/>
    <p:sldId id="272" r:id="rId19"/>
    <p:sldId id="273" r:id="rId20"/>
    <p:sldId id="289"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90" r:id="rId36"/>
    <p:sldId id="291" r:id="rId37"/>
    <p:sldId id="293" r:id="rId38"/>
    <p:sldId id="299" r:id="rId39"/>
    <p:sldId id="296" r:id="rId40"/>
    <p:sldId id="297" r:id="rId41"/>
    <p:sldId id="298" r:id="rId42"/>
    <p:sldId id="300" r:id="rId43"/>
    <p:sldId id="294" r:id="rId44"/>
    <p:sldId id="295"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oline Wilson" initials="CW"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emf"/></Relationships>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7:58.123"/>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3651 8749,'36'0,"34"0,36 18,0-18,-36 17,-17 1,0-18,-18 17,-17-17,0 0,-18 0,17 0,-17 0,18 0,0 0,-18 0,17 0,1 0,17 0,0 0,1 0,-1 0,0 0,-17 0,0 0,-1 0,1 0,-18 0,17 0,1 0,0 0,-18 0,17 0,-17 0,18 0,-18 0,18 0,-1 0,1 0,-18 0,18 0,-1 0,-17 0,18 0,0 0,-1 0,18 0,1 0,-1 0,-17 0,17 0,-35 0,18 0,-1 0,1 0,-18 0,17 0,1 0,0 0,35 0,-36 0,19 0,-1 0,-18 0,36 0,-35 0,0 0,17 0,0 0,-17 0,0 0,-1 0,-17 0,18 0,17 0,36 0,17 0,-35 0,0-17,-18 17,0-18,18 1,-35 17,-1 0,-17 0,18 0,-18 0,18 0,35 0,0 0,-18 0,35 0,1 0,-18 0,-18 0,18 0,-35 0,-1 0,-17 0,18 0,0 0,-1 0,18 0,-17 0,-18 0,35 0,1 0,-36 0,35 0,-35 0,18 0,-1 0,1 0,0 17,-1-17,1 0,-18 0,17 0,1 0,0 0,-18 0,17 18,1-18,0 0,-18 0,17 0,1 0,0 0,-1 0,1 0,-1 0,1 0,0 0,-1 0,1 0,0 0,-1 0,1 17,-18-17,18 0,-1 0,1 0,-1 0,1 0,-18 0,18 0,-1 0,1 0,0 18,-18-18,17 0,1 0,0 0,-1 0,1 0,17 0,-35 0,35 0,-17 0,0 0,-1 0,1 0,0 0,-1 0,1 0,0 0,-18 0,17 0,1 0,-18 0,17 0,1 0,0 0,-1 0,19 0,-36 0,35 0,0 0,0 0,-17 0,-18 0,18 0,-1 0,1 0,17 0,18 0,18 0,-36 0,-17 0,-1 0,19 0,-36 0,53 0,-18 0,0 0,0 0,18 0,-17 0,-36 0,17 0,1 0,-1 0,-17 0,36 0,-36 0,17 0,-17 0,18 0,0 0,-1 0,1 0,0 0,-1 0,1 0,0 0,-18 0,35 0,-18 0,19 0,-19 0,1 0,-18 0,18 0,-1 0,1 0,-18 0,18 0,-1 0,1 0,-18 0,17 0,1 0,-18 0,18 0,-1 0,19 0,-19 0,-17 0,18 0,17 0,-17-18,-1 18,1 0,0 0,-1 0,-17 0,18 0,-18 0,35 0,-35-17,18 17,17 0,18 0,-18 0,1 0,17-18,-36 1,1 17,35 0,-36-18,1 18,-18 0,18 0,-18 0,17 0,-17 0,18 0,0 0,-18 0,17 0,-17 0,18 0,0 0,-18 0,17-18,1 18,17 0,-17 0,35-17,-18 17,0 0,18 0,18-18,-36 0,36 18,-19-17,-16 17,-19 0,19 0,-1 0,-35 0,35 0,-35-18,18 18,-1 0,1 0,17 0,1 0,-36 0,35 0,0 18,-35-18,18 17,0-17,-18 0</inkml:trace>
</inkml:ink>
</file>

<file path=ppt/ink/ink10.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8:43.965"/>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14340 13458,'-17'0,"-1"0,-17 0,-53 18,-18-18,18 0,-18 0,-18 0,1 0,52 0,-17 0,35 0,0 18,18-18,35 0,-18 0,1 0,-19 0,19 0,-36 0,18 0,-18 0,0 0,0 0,0 0,0 0,35 0,1 0,-1 0,18 0,-18 0,18 0,-17 0,-1 0,18 0,-17 0,17 0,-18 0,0 0,18 0,-17 0,17 0,-18 0,18 0,-18 0,1 0,17 0,-18 0,0 0,1 0,-18 0,35 0,-18 0,0 0,1 0,-19 0,36 0,-17 0,-1 0,0 0,18 0,-17 0,17 0,-18 0,1 0,-19 0,1 0,0 17,-1-17,1 0,17 0,-17 0,18 0,-1 0,-17 0,17 0,0 0,-35 0,36-17,-36 17,35 0,-17 0,-18 0,35 0,-17 0,0 0,17 0,18 0,-17 0,-19 0,1-18,17 18,18 0,-53-35,18 35,-18 0,53 0,-35 0,17 0,18 0,0 0,0 0,0-18,0 18,-17 0,-1 0,18 0,-18 0,-17 0,18 0,-1 0,0-17,18-1,-17 18,-1 0,0 0,18 0,-35 0,35 0,-35 0,35 0,-18 0,1 0,-1 0,18 0,-18 0,-17 0,35 0,-18 0</inkml:trace>
</inkml:ink>
</file>

<file path=ppt/ink/ink11.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8:45.845"/>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11324 13564,'0'18,"0"-18,0 0,-35 0,17 0,1 0,-19 0,-17 0,-17 0,35-18,-89 1,-52-1,52 18,1 0,-36 0,36 0,70 0,17 0,1 0,35 0</inkml:trace>
</inkml:ink>
</file>

<file path=ppt/ink/ink12.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8:57.069"/>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5891 13529,'-17'0,"-19"0,-34 0,17 0,-35 0,17 0,18 0,36 0,-1 0,18 0,-18 0,1 0,-18 0,-1 0,1 0,-36 0,1 0,17 0,0 0,35 0,1-18,17 18,-36 0,1 0,-18 0,18 0,0 0,-18 0,18 0,-1 0,1 0,35-17,-35 17,17 0,18 0,-18 0,1 0,17 0,-18 0,18 0,-18 0,18 0,-17 0,-1 0,18 0,-17 17,17-17,-18 0,0 0,18 0,-17 0,-36 0,35 0,0 0,-17 0,-18 18,53-18,-35 0,17 0,18 0,-17 0,-1 18,18-18,-18 0,1 0,-1 0,-17 0,0 0,-1 0,19 0,-19 0,1 0,35 0,-18 0,1 0,-1 17,18-17,-35 0,35 0,-18 0,18 0,-17 0,-1 0,0 0,18 0,-17 0,-1 0,18 0</inkml:trace>
</inkml:ink>
</file>

<file path=ppt/ink/ink13.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9:02.718"/>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8908 13511,'-18'-17,"-53"-1,-52 18,35-18,-89 1,36-1,-17 1,34-1,71-17,36 35,17 0,-36 0,-52 0,0 0,0 0,52 0,1 0,35 0,-18 0,-34 0,-1 0,0 0,0 0,18 0,-18 0,17 0,-17 0,36 0,17 0,-36 0,36 0,-35 0,0 0,0 0,17 0,-17 0,-1 0,1 0,18 0,-19 0,19 0,-1 0,-17 0,17 0,0 0,-17 0,35 0,-17 0,17 0,-18 0,18 0,-18 0,1 0,-1 0,0 0,1 0,-19 0,1 0,17 0,-17 0,18 0,17 0,-18 0,0 0,1 0,17 0,-18 0,0 0,18 0,-17 0,17 0,-36 0,19 0,-18 0,-1 0,1 0,0 17,17-17,0 0,-34 18,34-18,-17 18,17-18,18 0,-18 0,1 0,17 0,-18 0,18 0,-18 0,1 0,-1 0,0 0,1 17,-1-17,1 18,17-18,-18 0,18 17,0-17,35 0,0 0,1 0,-1 0,0 0,-17 0,0 0,-18 0,35 0,-35 0,18 0,-18 0,17 0,1 0,-18 0,17 0,-17 0,18 0,-18 0,18 0,-1 0,19 0,-36 0,17 0,-17 0,18 0,0 0,-18 0,17-17,1 17,-18 0,-18 0,-35 0,53 0,-17 0,17 0,-18 0,0 0,18 0,-17 0,17 0,-18 0,0 0,18 0,-17 0,17 17,-18-17,18 0,-35 0,35 0,-18 0,18 0,-35 0,17 0,1 0,17 0,-18 0,18 0</inkml:trace>
</inkml:ink>
</file>

<file path=ppt/ink/ink14.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9:13.278"/>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21572 8643,'0'0,"-17"18,-1-18,0 0,1 0,-1 0,1 0,-1 0,0 0,1 0,17 0,-18 0,18 0,-18 0,1 0,17 0,-18 0,0 0,1 0,-18 17,35-17,-36 0,36 0,-17 0,-1 0,0 0,18 0,-17 0,17 0,-18 0,18 0,-18 0,1 0,17 0,-18 0,0 0,1 0,-1 0,18 0,-17 0,-1 0,-17 0,35 0,-18 0,-17 0,35 0,-18 0,18 0,-18 0,1 0,-1 0,18 0,-35 0,0 0,17 18,-17-18,35 0,-18 0,18 0,-18 0,18 0,-17 0,-1 0,18 0,-17 0,-1 0,0 0,18 0,-17 0,17 0,-18 0,0 18,1-1,17-17,-36 0,36 0,-17 0,-1 0,0 0,-34 18,52-18,-18 0,0 0,-17 0,17 18,-35-18,53 17,-35-17,18 0,17 0,-36 0,19 0,-1 0,18 0,-18 0,18 0,-35 0,17 0,1 0,-36 0,18 0,17 18,0-18,1 0,-1 0,0 0,18 0,-17 0,17 0,-18 0,0 0,18 0,-17 0,-1 0,1 0,17 0,-18 0,0 0,1 0,-1 0,0 0,1 0,17 0,-18 0,18 0,-18 0,1 0,17 0,-18 0,18 0,-17 0,17 0,-18 0</inkml:trace>
</inkml:ink>
</file>

<file path=ppt/ink/ink15.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9:17.454"/>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20214 8643,'0'0,"0"0,-17 0,-1 0,18 0,-18 0,1 0,-1 0,18 0,-18 0,1 0,-1 0,18 0,-18 0,1 18,-1-18,18 0,-17 0,17 0,-18 0,0 0,18 0,-17 0,17 0,-18 0,18 0,-18 0,1 0,17 0,-18 0,18 0,-18 0,1 0,17 0,-18 0,18 0,-18 0,18 0,-17 0,-1 0,18 0,-17 0,-1 0,0 0,18 0,-17 0,-1 0,0 0,1 0,-1 0,0 0,1 0,-1 0,18 0,-17 0,-1 0,0 0,1 0,17 0,-36 0,36 0,-17 0,-1 0,0 0,-17 0,35 0,-17 0,17 0,-18 0,18 0,-18 0,1 0,17 0,-18 0,0 0,1 0,17 0,-18 0,18 0,-18 0,1 0,-1 0,18 0,-18 0,1 0,17 0,-18 0,1 0,-1 0,18 0,-18 0,1 0,-1 0,18 17,-18-17,18 0,-17 0,17 0,-18 0,0 0,1 18,17-18,-35 18,-1-18,19 0,-1 0,-35 0,35 0,1 0,-1 0,1 0,-1 17,18-17,-18 0,18 0,-35 18,35-18,-18 0,18 0,-35 0,17 0,1 0,-19 18,19-18,-1 0,-17 0,0 0,17 0,-17 0,17 17,0-17,1 0,17 0,-18 0,18 0,-35 0,17 0,1 18,-1-18,0 0,-17 0,-18 17,53-17,-53 0,0 0,36 0,-36 18,17-18,19 0,-1 0,18 0,-17 0</inkml:trace>
</inkml:ink>
</file>

<file path=ppt/ink/ink16.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9:18.718"/>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17992 8678</inkml:trace>
</inkml:ink>
</file>

<file path=ppt/ink/ink2.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8:07.259"/>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21608 8784,'0'0,"-18"0,-17 0,-18 0,0 0,0-17,0 17,18 0,0 0,-1 0,19 0,-1 0,18 0,-18 0,1 0,17 0,-18 0,0 0,1 0,-19 0,1 0,-18 35,0-35,18 0,-35 0,-19 0,19 0,35 0,-1 0,1 0,35 17,-18-17,18 0,-17 0,-1 0,0 0,-17 0,0 0,-18 0,0 0,0 0,18 0,-18 0,18 0,17 0,0 0,18 0,-17 0,-1 0,18 0,-18 0,-17 18,0-18,0 0,-18 0,17 0,-17 0,-17 0,17 0,18 0,-1 0,19 0,-1 0,1 0,-1 0,0 0,-17 0,-18 18,35-18,-52 0,-1 0,-35 0,36 0,17 0,0 0,18 0,0 17,35-17,-53 0,17 0,-34 0,17 0,-18 0,-35 0,36 0,35 0,-18 0,17 0,1 0,18 0,17 0,-18 0,18 0,-35 0,-1 0,1 0,0-17,0 17,-18 0,0-18,53 18,-36 0,1 0,35 0,-18 0,1 0,-1 0,18 0,-17 0,-1 0,0 0,-35 0,36-18,-1 18,0 0,1 0,-1 0,1 0,17 0,-36 0,36 0,-17 0,-1 0,-17 0,17 0,0 0,1 0,-1 0,1 0,-1 0,18 0,-18 0,1 0,-1 0,0 0,1 0,-19 0,19 0,-1 0,-17 0,17 0,-17 0,17 0,-17 0,17 0,1 0,-1 0,18 0,-35 0,0 0,17 0,0 0,1 0,17 0,-36 0,19 0,-1 0,0 0,1 0,-1 0,1 0,-1 0,18 0,-18 0,1 0,-1 0,0 0,18 0,-35 0,17 0,1 0,-1 0,18 0,-35 0,35 0,-18 0,18 0,-17 0,-1 0,18 0,-18 0,18 0,-17 0,17 0,-36 0,19 0,-1 0,0 0,18 0,-35 0,35-17,-17 17,-1 0,0 0,1 0,17 0,-18 0,0 0,18 0,-17 0,-19 0,19 0,-1 0,18 0,-17 0,17-18,0 1,-18 17,0-18,1 18,-1 0,0 0,1 0,-19 0,1 0,35 0,-18 0,-17 0,35 0,-17 0,17 0,-36 0,36 0,-17 0,-1 0,0 0,1 0,17 0,-18 0,0 0,18 0,-17 0,17 0,-35 0,35 0,-18 0,18 0,-35 0,-1 0,19 0,-1 0,-17 0,35 0,-18 0,1 0,-1 0,18 0,-18 0,-52 0,70 0,-36 0,1 0,-18 0,0 18,36-18,-1 0,-17 17,35-17,-18 0,0 0,1 0,-1 18,-35-18,36 17,-19-17,-17 0,18 18,18-18,-1 0,-17 0,17 18,0-18,-35 17,0-17,1 0,-1 0,-18 0,18 0,-17 0,17 0,17 0,1 0,35 0,-17 0,-1 0,-35 0,0 0,0 0,18 0,-18 0,35 0,1 0,-1 0,0 0,1 0,-1 0,-17 0,17 0,-17 0,-36 0,36 0,0 0,0 0,17 0,18 0,-35 0,-18 0,-18 0,-17-17,35-1,0 18,18 0,0 0,17 0,0 0,-17 0,35-18,-18 18,-17 0,0 0,0-17,-18 17,17 0,-17 0,-35-18,53 18,0 0,-1 0,1-17,17 17,1 0,-1 0,-17 0,17 0,-35 0,18 0,0 0,0 0,-1-18,1 18,0 0,35 0,-18 0,0 0,-17 0,-18 0,18 0,0 0,-18 0,17 0,1 0,0 0,17 0,1 0,-1 0,0 0,18 0,-17 0,-19 0,-16 0,-1 18,35-18,-17 0,-18 0,35 0,0 0,1 0,-1 0,1 0,-1 0,0 0,1 0,-19 17,19-17,-1 0,-17 0,35 0,-35 18,17-18,18 0,-35 0,35 0,-18 0,18 0,-18 0,1 0,17 0,-18 0,-17 0,0 17,17-17,-35 0,35 0,1 0,-36 0,17 18,19-18,-18 0,-18 0,17 0,-17 0,36 0,-1 0,-17 0,-18 0,18 0,17 0,0 0,-34 0,34 0,-17 0,-1 0,1 0,-18 0,18 0,17 0,1 0,-1 0,0 0,-17 0,-36 0,1 0,17 0,0 0,53 0,-18 0,-34 0,-19 0,-53 0,36 0,-35 0,52 0,-17 0,35 0,0-18</inkml:trace>
</inkml:ink>
</file>

<file path=ppt/ink/ink3.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8:10.555"/>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11148 8643,'-18'0,"-17"0,-18 0,-35 18,17-18,1 0,17 0,17 0,19 0,-1 0,-17 0,-53 0,0 0,17 0,18 0,0 0,35 0,1 0,-1 0,1 0,-1 0,0 0</inkml:trace>
</inkml:ink>
</file>

<file path=ppt/ink/ink4.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8:12.372"/>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11271 8608,'0'0,"36"0,34 0,-17 17,0 1,17 0,19-18,-1 17,-35-17,-18 0,-53 0,-34 0,-37 0,-34 0,70-17,0 17,-35 0,17 0,54 0</inkml:trace>
</inkml:ink>
</file>

<file path=ppt/ink/ink5.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8:16.612"/>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5521 10530,'0'0,"-35"0,-1 0,-16 0,-1 0,0 0,17 0,-17 0,53 0,-17 0,-1 0,1 0,-1 0,-35 0,-18 0,-34 0,34 0,-52 0,70 0,0 0,35 0,0 0,18 0,-17 0,-36 0,18 0,-36 0,18 0,0 0,0 0,18 0,17 0,1 0,-1 0,1 0,-19 0,1 0,0 0,-18 0,17 0,19 0,-1 0,-17 0,35 0,-18 0,1 0,17 0,-18 0,18 0,-18 0,18 0,-17 0</inkml:trace>
</inkml:ink>
</file>

<file path=ppt/ink/ink6.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8:21.444"/>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3775 10407,'17'0,"1"0,0 0,17 0,-35 0,35 0,-17 0,-18 0,17 0,1 0,-18 0,18 0,-18 0,35 0,-35 0,18 0,17 0,-35 0,18 0,-18 0,17 0,1 0,-18 0,18 0,-1 0,1 0,-1 0,-17 0,36 0,-19 0,1 0,0 0,-18 0,17 0,1 0,0 0,-18 0,17 0,1 0,-18 0,17 0,1 0,0 0,-18 0,17 0,19 0,-36 0,17 0,1 0,0 0,-18 0,17 0,1 0,-1 0,1 0,-18 0,18 0,-1 0,1 0,-18 0,18 0,-1 0,1 0,0 0,-1 0,1 0,0 0,-18 0,17 0,-17 18,18-18,-1 0,1 0,0 17,-1-17,1 0,0 0,-1 0,1 0,0 0,17 0,-35 0,17 0,1 0,0 0,-18 0,17 0,-17 0,18 0,0 0,-18 0,17 0,19 0,-36 0,17 0,18 0,-35 0,36 0,-36 0,17 0,-17 0,18 0,0 0,-18 0,17 0,-17 0,18 0,-18 0,18 18,-1-18,-17 0,18 0,0 0,-1 0,-17 0,18 0,-1 0,1 0,-18 0,18 0,-18 0,17 0,1 0,-18 0,18 0,-18 0</inkml:trace>
</inkml:ink>
</file>

<file path=ppt/ink/ink7.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8:27.252"/>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3722 13441,'17'0,"54"0,0 0,17 0,0-35,0 17,0 0,-17 18,-18-17,-18 17,0 0,-17 0,0 0,-1 0,1 0,35 0,-36 0,19 0,-1 0,0 0,18 0,-17 0,-1 17,-18-17,1 0,0 0,-1 0,1 0,-18 0,35 0,-17 0,0 0,34 0,-34 0,0 0,17 0,0 0,1 0,-1 0,-18 0,19 0,-19 0,1 0,0 0,-18 0,35 0,-35 0,18 0,-18 0,17 0,1 0,-18 0,18 0,-1 0,1 0,-1 0,1 0,0 0,-1 0,1 0,0 0,17 0,-17 0,17 0,0 0,-35 0,18 0,-1 0,1 0,0 0,-1 0,1 0,-18 0,35 0,-17 0,-1 0,1 0,0 0,17 0,0 0,1 0,-1 0,-17 0,-18 0,17 0,18 0,-35 0,18 0,0 0,-1 0,1 0,17 0,1 0,-1 0,-35 0,35 0,0 0,-17 0,0 0,17 0,-17 0,-1 0,18 0,-35 0,18 0,17 0,-35 0,18 0,0 0,-1 0,19 0,-36 0,35 0,-35 0,18 0,-18 0,17 0,1 0,-18 0,17 0,1 0,0 0,17 0,0 0,-35 0,53 0,-35 0,35 0,-36 0,19 0,-19 0,19 0,-36 0,17 0,1 0,-1 0,1 0,-18 0,18 0,-1 0,-17 0,18 0,0 0,-1 0,1 0,0 0,-1 0,19 0,-36 0,35 0,-18 0,19 0,-19 0,1 0,0 0,-1 0,1 0,0 18,-1-18,1 0,17 0,-35 0,18 0,-18 0,17 0,1 0,-18 0,18 0,-18 0,35 0,-35 0,18 0,17 0,-35 0,17 0,19 0,-19 0,1 0,35 0,-18 0,-35 0,36 0,-19 0,-17 0,35 0,-35 0,18 0,-18 0,18 0,-1 0,19 0,-1 0,18 0,-18 0,18 0,-18 0,1 0,16 0,-34 0,0 0,17 0,-35 0,18 0,-1 0,19 0,-1 0,18 0,-18 18,36-1,-54-17,19 0,-19 0,1 0,-1 0,-17 0,18 0,0 0,-18 0,17 0,54 0,-36 0,0 18,36-18,-18 0,-18 0,1 0,-19 0,1 0,-1 0,-17 0,36 0,-1 0,18 0,0 0,0 0,0 0,0 0,-36 0,36 0,-53 0,18 0,-1 0,19 0,-1 0,0 0,18 0,-53 0,35 0,-35 35,18-35,-18 0,18 0,-1 0,-17 0,18 0,-18 0,35 0,-35 0,18 0,35 0,-36 0,1 0,17 0,1 0,-1 0,0 0,-17 0,35 0,0 0,-53 0,35 0,-17 0,-18 0,17 0,1 0,-18 0,18 0,-1 0,1 0,-1 0,1 0,0 0,-1 0,-17 0</inkml:trace>
</inkml:ink>
</file>

<file path=ppt/ink/ink8.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8:34.549"/>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21590 13441,'-18'0,"1"0,-1 0,-17 0,-18 0,35 0,-17 0,17-18,1 18,17 0,-18 0,18 0,-35 0,0 0,-36 0,36 0,-54 0,37 0,-1 0,0 0,17 0,1 0,18 0,-19-17,19 17,17 0,-18 0,0 0,18 0,-17 0,17 0,-36-18,19 18,-1 0,1 0,-1 0,0 0,1 0,-1 0,-17-18,-1 18,36 0,-17 0,17 0,-36 0,36 0,-35 0,18 0,17 0,-18 0,0 0,18 0,-17 0,17 0,-18 0,18 0,-18 0,1 0,-19 0,36 0,-17 0,-18 0,-1 0,19 0,-19 0,1 0,0 0,0 0,-1 0,-17-17,36 17,-1 0,0 0,1 0,-1 0,0 0,18 0,-17 0,-1 0,18 0,-17 0,17 0,-18 0,0 0,1 0,17 0,-36 0,19 0,-1 0,0 0,-17 0,35 0,-17 0,-1 0,0 0,18 0,-17 0,-1 0,18 0,-18 0,18 0,-17 0,-1 0,0 0,18 0,-17 0,-1 0,1 0,-19 0,19 0,-1 0,-17 0,17 0,18 0,-18 0,1 0,17 0,-18 0,18 0,-18 0,1 0,17 0,-18 0,-17 0,35 0,-18 0,1 0,-1 0,18 0,-18 0,18 0,-35 0,0 0,0 0,-18 0,17 0,-17 0,1 0,16 0,1 35,17-35,1 0,17 0,-18 0,0 0,-35 35,36-35,-18 0,-18 0,17 18,19-1,-1-17,-17 0,0 18,35-18,-18 0,0 0,1 0,17 18,-18-18,0 0,1 0,17 0,-18 0,0 0,1 17,-1-17,1 0,17 0,-18 0,18 0,-18 0,1 0,-1 0,-17 0,17 0,-17 0,-1 0,19 0,-18 0,17 0,0 0,1 0,-1 0,0 0,-17 0,0 0,17-17,-35 17,18 0,17 0,1 0,-1 0,-17 0,35 0,-18 0,1 0,-1 0,0 0,-17 0,0 0,-1 0,19 0,-19 0,19 0,-1 0,-17-18,17 18,1 0,17 0,-18 0,18 0,-18 0,18 0,-17 0,-1 0,18-18,-18 18,-17 0,35 0,-35 0,0 0,-18 0,35 0,0 0,-17 0,18 0,-1 0,0 0,1 0,17 0,-18 0,18 0,-18 0,1 0,-1 0,18 0,-35 0,17-17,0 17,-17-18,18 18,-1 0,18 0,-18 0,18 0,-17 0,-19 0,1 0,17 0,-17 0,-35 0,34 0,1 0,-18 0,36 0,-19 0,19 0,-1 0,0 0,18 0,-17 0,-1 0,18 0,-18 0,1 0,-1 0,-17 0,-18 0,35 0,-17 0,17 0,-52 0,35 0,17 0,0 0,-17 0,17 0,1 0,-1 0,0 0,1 0,-36 0,18 0,17 0,-17 0,-1 0,1 0,35 0,-18 0,1 18,-1-18,1 0,-1 0,-35 0,18 0,17 0,0 0,18 0,-17 0,17 0,-18 0,-17 0,0 0,17 0,-53 17,1-17,35 0,-18 0,17 0,1 0,17 0,18 0,-17 18,-36-18,18 0,-36 0,18 0,0 0,0 0,18 0,-18 0,36 0,-1 0,0 0,18 0,-17 0,-1 0,-17 0,17 0,-17 0,-1 0,-16-35,-1 35,53 0,-18 0,0-18,1 18,-1 0,18 0,0-17,-35 17,-18 0,-35-18,52 18,-16 0,-1-35,0 35,35 0,0-18,1 18,-19 0,-16 0,-1 0,0 0,0 0,-18 0,36 0,-18 0,18 0,35 0,-18 0,18 0,-17 0,-1 0,-17 0,-1 0,1 0,0 0,17 0,-35 0,36 0,-1 0,-17 0,35 0</inkml:trace>
</inkml:ink>
</file>

<file path=ppt/ink/ink9.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28.36041" units="1/cm"/>
          <inkml:channelProperty channel="Y" name="resolution" value="28.34646" units="1/cm"/>
        </inkml:channelProperties>
      </inkml:inkSource>
      <inkml:timestamp xml:id="ts0" timeString="2015-06-19T12:48:40.556"/>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14552 13406,'-35'0,"-18"0,-18 0,18 0,-17 0,-18 0,35 0,17 0,1 0,18 0,-1 0,18 0,-18 0,1 0,17 0,-18 0,18 0,-35 0,17 0,0 0,-17 0,-18 0,0 0,18 0,-18 0,36 0,-19 0,19 0,-1 0,-17 0,35 0,-18 0,18 0,-35-18,35 18,-18 0,-17 0,-18 0,35 0,-52 0,34 0,-34 0,35 0,-18 0,17 0,19 0,-18 0,-1 0,1 0,17 0,-17 0,17 0,18 0,-35 0,35 0,-18 0,18 0,-17 0,-1 0,-17 0,35 0,-18 0,-17 0,35 0,-35 0,35 0,-18 0,18 0,-35 0,35 0,-18 0,-35 0,18 0,0 0,17 0,-17 0,35 0,-18 0,1 0,-1 0,-35 0,18 0,-18 0,17 18,1-1,-18-17,0 0,36 0,-1 0,0 0,1 0,-1 0,18 0,-17 0,17 0,-18 0,0 0,1 0,-1 0,0 0,1 0,-1 0,0 0,18 0,-17 0,-1 0,1 0,-1 0,0 0,-35 0,18 0,17 0,-17 0,-18 0,0 0,18 0,35 0,-35 0,17-17,0 17,1 0,17 0,-18 0,1 0,17 0,-18 0,0 0,1 0,-19 0,1 0,17 0,-52 0,35 0,-54-18,54 18,-18 0,53-18,-35 18,35-17,-35 17,17 0,18 0,-18 0,1 0,-1 0,0 0,1 0,-18-18,35 18,-36 0,36 0,-35-18,0 18,35 0,-18 0,-17 0,35 0,-35 0,35 0,-18 0,-17-17,17 17,0 0,1 0,-1 0,0 0,1 0,-1 0,-17 0,17 0,18-18,-17 18,-1 0,0 0,1 0,-1 0,0-18,-35 18,53 0,-17 0,17 0,-18 0,1 0,17 0,-18 0,-17 0,35 0,-18 0,18 0,-35 0,35 0,-18 0,0 0,1 0,17 0,-18 0,1 0,-1-17,0-1,1 18,-1 0,-35 0,35 0,-17 0,17 0,1 0,-1 0,1 0,17 0,-18 0,0 0,18 0,-17 0,17 0,-18 0,0 0,18 0,-17 0,17 0,-18 0,18 0,-18 0,1 0,17 0,-18 0,18 0,-17 18,-1-18,18 0,-18 0,18 17,-17-17,17 0,-18 0,0 0,1 0,-1 18,0-18,18 0,-35 0,35 0,-17 18,-1-1,0-17,18 18,-17-18,17 0,-18 0,18 18,-18-18,1 0,-1 17,0-17,1 0,17 0,-18 0,0 18,18-18,-17 0,17 0,-18 0,1-18,-1 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2404570-66AC-4789-A0C0-B8814C24F02E}" type="datetimeFigureOut">
              <a:rPr lang="en-GB" smtClean="0"/>
              <a:pPr/>
              <a:t>19/06/2015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540484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404570-66AC-4789-A0C0-B8814C24F02E}" type="datetimeFigureOut">
              <a:rPr lang="en-GB" smtClean="0"/>
              <a:pPr/>
              <a:t>19/06/2015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3422805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404570-66AC-4789-A0C0-B8814C24F02E}" type="datetimeFigureOut">
              <a:rPr lang="en-GB" smtClean="0"/>
              <a:pPr/>
              <a:t>19/06/2015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224689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404570-66AC-4789-A0C0-B8814C24F02E}" type="datetimeFigureOut">
              <a:rPr lang="en-GB" smtClean="0"/>
              <a:pPr/>
              <a:t>19/06/2015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986687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404570-66AC-4789-A0C0-B8814C24F02E}" type="datetimeFigureOut">
              <a:rPr lang="en-GB" smtClean="0"/>
              <a:pPr/>
              <a:t>19/06/2015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3055211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2404570-66AC-4789-A0C0-B8814C24F02E}" type="datetimeFigureOut">
              <a:rPr lang="en-GB" smtClean="0"/>
              <a:pPr/>
              <a:t>19/06/2015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1254723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2404570-66AC-4789-A0C0-B8814C24F02E}" type="datetimeFigureOut">
              <a:rPr lang="en-GB" smtClean="0"/>
              <a:pPr/>
              <a:t>19/06/2015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3900937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2404570-66AC-4789-A0C0-B8814C24F02E}" type="datetimeFigureOut">
              <a:rPr lang="en-GB" smtClean="0"/>
              <a:pPr/>
              <a:t>19/06/2015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1575664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404570-66AC-4789-A0C0-B8814C24F02E}" type="datetimeFigureOut">
              <a:rPr lang="en-GB" smtClean="0"/>
              <a:pPr/>
              <a:t>19/06/2015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1246518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404570-66AC-4789-A0C0-B8814C24F02E}" type="datetimeFigureOut">
              <a:rPr lang="en-GB" smtClean="0"/>
              <a:pPr/>
              <a:t>19/06/2015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2047852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404570-66AC-4789-A0C0-B8814C24F02E}" type="datetimeFigureOut">
              <a:rPr lang="en-GB" smtClean="0"/>
              <a:pPr/>
              <a:t>19/06/2015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3930966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404570-66AC-4789-A0C0-B8814C24F02E}" type="datetimeFigureOut">
              <a:rPr lang="en-GB" smtClean="0"/>
              <a:pPr/>
              <a:t>19/06/2015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955710-F878-4C8E-8013-7BCD742F4658}" type="slidenum">
              <a:rPr lang="en-GB" smtClean="0"/>
              <a:pPr/>
              <a:t>‹#›</a:t>
            </a:fld>
            <a:endParaRPr lang="en-GB"/>
          </a:p>
        </p:txBody>
      </p:sp>
    </p:spTree>
    <p:extLst>
      <p:ext uri="{BB962C8B-B14F-4D97-AF65-F5344CB8AC3E}">
        <p14:creationId xmlns:p14="http://schemas.microsoft.com/office/powerpoint/2010/main" xmlns="" val="997629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microsoft.com/office/2007/relationships/media" Target="../media/media1.MP3"/><Relationship Id="rId2" Type="http://schemas.openxmlformats.org/officeDocument/2006/relationships/slideLayout" Target="../slideLayouts/slideLayout2.xml"/><Relationship Id="rId1" Type="http://schemas.openxmlformats.org/officeDocument/2006/relationships/audio" Target="../media/media1.MP3"/><Relationship Id="rId5" Type="http://schemas.openxmlformats.org/officeDocument/2006/relationships/image" Target="../media/image1.jpe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customXml" Target="../ink/ink2.xml"/><Relationship Id="rId13" Type="http://schemas.openxmlformats.org/officeDocument/2006/relationships/image" Target="../media/image22.emf"/><Relationship Id="rId18" Type="http://schemas.openxmlformats.org/officeDocument/2006/relationships/customXml" Target="../ink/ink7.xml"/><Relationship Id="rId26" Type="http://schemas.openxmlformats.org/officeDocument/2006/relationships/customXml" Target="../ink/ink11.xml"/><Relationship Id="rId3" Type="http://schemas.openxmlformats.org/officeDocument/2006/relationships/image" Target="../media/image1.jpeg"/><Relationship Id="rId21" Type="http://schemas.openxmlformats.org/officeDocument/2006/relationships/image" Target="../media/image26.emf"/><Relationship Id="rId34" Type="http://schemas.openxmlformats.org/officeDocument/2006/relationships/customXml" Target="../ink/ink15.xml"/><Relationship Id="rId7" Type="http://schemas.openxmlformats.org/officeDocument/2006/relationships/image" Target="../media/image19.emf"/><Relationship Id="rId12" Type="http://schemas.openxmlformats.org/officeDocument/2006/relationships/customXml" Target="../ink/ink4.xml"/><Relationship Id="rId17" Type="http://schemas.openxmlformats.org/officeDocument/2006/relationships/image" Target="../media/image24.emf"/><Relationship Id="rId25" Type="http://schemas.openxmlformats.org/officeDocument/2006/relationships/image" Target="../media/image28.emf"/><Relationship Id="rId33" Type="http://schemas.openxmlformats.org/officeDocument/2006/relationships/image" Target="../media/image32.emf"/><Relationship Id="rId2" Type="http://schemas.openxmlformats.org/officeDocument/2006/relationships/slideLayout" Target="../slideLayouts/slideLayout2.xml"/><Relationship Id="rId16" Type="http://schemas.openxmlformats.org/officeDocument/2006/relationships/customXml" Target="../ink/ink6.xml"/><Relationship Id="rId20" Type="http://schemas.openxmlformats.org/officeDocument/2006/relationships/customXml" Target="../ink/ink8.xml"/><Relationship Id="rId29" Type="http://schemas.openxmlformats.org/officeDocument/2006/relationships/image" Target="../media/image30.emf"/><Relationship Id="rId1" Type="http://schemas.openxmlformats.org/officeDocument/2006/relationships/vmlDrawing" Target="../drawings/vmlDrawing1.vml"/><Relationship Id="rId6" Type="http://schemas.openxmlformats.org/officeDocument/2006/relationships/customXml" Target="../ink/ink1.xml"/><Relationship Id="rId11" Type="http://schemas.openxmlformats.org/officeDocument/2006/relationships/image" Target="../media/image21.emf"/><Relationship Id="rId24" Type="http://schemas.openxmlformats.org/officeDocument/2006/relationships/customXml" Target="../ink/ink10.xml"/><Relationship Id="rId32" Type="http://schemas.openxmlformats.org/officeDocument/2006/relationships/customXml" Target="../ink/ink14.xml"/><Relationship Id="rId37" Type="http://schemas.openxmlformats.org/officeDocument/2006/relationships/image" Target="../media/image34.emf"/><Relationship Id="rId15" Type="http://schemas.openxmlformats.org/officeDocument/2006/relationships/image" Target="../media/image23.emf"/><Relationship Id="rId23" Type="http://schemas.openxmlformats.org/officeDocument/2006/relationships/image" Target="../media/image27.emf"/><Relationship Id="rId28" Type="http://schemas.openxmlformats.org/officeDocument/2006/relationships/customXml" Target="../ink/ink12.xml"/><Relationship Id="rId36" Type="http://schemas.openxmlformats.org/officeDocument/2006/relationships/customXml" Target="../ink/ink16.xml"/><Relationship Id="rId10" Type="http://schemas.openxmlformats.org/officeDocument/2006/relationships/customXml" Target="../ink/ink3.xml"/><Relationship Id="rId19" Type="http://schemas.openxmlformats.org/officeDocument/2006/relationships/image" Target="../media/image25.emf"/><Relationship Id="rId31" Type="http://schemas.openxmlformats.org/officeDocument/2006/relationships/image" Target="../media/image31.emf"/><Relationship Id="rId4" Type="http://schemas.openxmlformats.org/officeDocument/2006/relationships/oleObject" Target="file:///\\ds.man.ac.uk\csistgdrive\0%20Finance%20General\SORP%20conversion%20project\05%20Management%20accounts\01%20Formats\Management%20accounts%20draft%20proposal%20with%20CP%20report%20041214.xlsx!Summary!R3C4:R33C23" TargetMode="External"/><Relationship Id="rId9" Type="http://schemas.openxmlformats.org/officeDocument/2006/relationships/image" Target="../media/image20.emf"/><Relationship Id="rId14" Type="http://schemas.openxmlformats.org/officeDocument/2006/relationships/customXml" Target="../ink/ink5.xml"/><Relationship Id="rId22" Type="http://schemas.openxmlformats.org/officeDocument/2006/relationships/customXml" Target="../ink/ink9.xml"/><Relationship Id="rId27" Type="http://schemas.openxmlformats.org/officeDocument/2006/relationships/image" Target="../media/image29.emf"/><Relationship Id="rId30" Type="http://schemas.openxmlformats.org/officeDocument/2006/relationships/customXml" Target="../ink/ink13.xml"/><Relationship Id="rId35" Type="http://schemas.openxmlformats.org/officeDocument/2006/relationships/image" Target="../media/image33.emf"/></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Accounting for Endowments</a:t>
            </a:r>
            <a:endParaRPr lang="en-GB" dirty="0"/>
          </a:p>
        </p:txBody>
      </p:sp>
      <p:sp>
        <p:nvSpPr>
          <p:cNvPr id="3" name="Subtitle 2"/>
          <p:cNvSpPr>
            <a:spLocks noGrp="1"/>
          </p:cNvSpPr>
          <p:nvPr>
            <p:ph type="subTitle" idx="1"/>
          </p:nvPr>
        </p:nvSpPr>
        <p:spPr/>
        <p:txBody>
          <a:bodyPr>
            <a:normAutofit/>
          </a:bodyPr>
          <a:lstStyle/>
          <a:p>
            <a:r>
              <a:rPr lang="en-GB" sz="2000" dirty="0" smtClean="0"/>
              <a:t>Caroline Wilson</a:t>
            </a:r>
          </a:p>
          <a:p>
            <a:r>
              <a:rPr lang="en-GB" sz="2000" dirty="0" smtClean="0"/>
              <a:t>Corporate Accountant</a:t>
            </a:r>
            <a:endParaRPr lang="en-GB" sz="2000"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24916324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Classifying an endowment</a:t>
            </a:r>
          </a:p>
        </p:txBody>
      </p:sp>
      <p:sp>
        <p:nvSpPr>
          <p:cNvPr id="3" name="Content Placeholder 2"/>
          <p:cNvSpPr>
            <a:spLocks noGrp="1"/>
          </p:cNvSpPr>
          <p:nvPr>
            <p:ph idx="1"/>
          </p:nvPr>
        </p:nvSpPr>
        <p:spPr/>
        <p:txBody>
          <a:bodyPr>
            <a:normAutofit fontScale="92500" lnSpcReduction="20000"/>
          </a:bodyPr>
          <a:lstStyle/>
          <a:p>
            <a:pPr marL="0" indent="0">
              <a:buNone/>
            </a:pPr>
            <a:r>
              <a:rPr lang="en-GB" sz="2400" b="1" dirty="0"/>
              <a:t>DDAR</a:t>
            </a:r>
            <a:r>
              <a:rPr lang="en-GB" sz="2400" dirty="0"/>
              <a:t> are responsible for classifying </a:t>
            </a:r>
            <a:r>
              <a:rPr lang="en-GB" sz="2400" dirty="0" smtClean="0"/>
              <a:t>gifts.  </a:t>
            </a:r>
          </a:p>
          <a:p>
            <a:pPr marL="0" indent="0">
              <a:buNone/>
            </a:pPr>
            <a:endParaRPr lang="en-GB" sz="2400" dirty="0"/>
          </a:p>
          <a:p>
            <a:pPr marL="0" indent="0">
              <a:buNone/>
            </a:pPr>
            <a:r>
              <a:rPr lang="en-GB" sz="2400" dirty="0" smtClean="0"/>
              <a:t>They do this based on discussions with the donor and using the </a:t>
            </a:r>
            <a:r>
              <a:rPr lang="en-GB" sz="2400" b="1" dirty="0" smtClean="0"/>
              <a:t>‘Donations and Endowments – Decision Tree’</a:t>
            </a:r>
            <a:r>
              <a:rPr lang="en-GB" sz="2400" dirty="0" smtClean="0"/>
              <a:t>.</a:t>
            </a:r>
            <a:r>
              <a:rPr lang="en-GB" sz="2400" b="1" dirty="0" smtClean="0"/>
              <a:t> </a:t>
            </a:r>
          </a:p>
          <a:p>
            <a:pPr marL="0" indent="0">
              <a:buNone/>
            </a:pPr>
            <a:endParaRPr lang="en-GB" sz="2400" b="1" dirty="0" smtClean="0"/>
          </a:p>
          <a:p>
            <a:pPr marL="0" indent="0">
              <a:buNone/>
            </a:pPr>
            <a:r>
              <a:rPr lang="en-GB" sz="2400" dirty="0"/>
              <a:t>If you are aware of a potential gift, please inform DDAR.  All gifts should be received via the </a:t>
            </a:r>
            <a:r>
              <a:rPr lang="en-GB" sz="2400" b="1" dirty="0"/>
              <a:t>RBS Gift Bank Account</a:t>
            </a:r>
            <a:r>
              <a:rPr lang="en-GB" sz="2400" dirty="0" smtClean="0"/>
              <a:t>.</a:t>
            </a:r>
            <a:endParaRPr lang="en-GB" sz="2400" b="1" dirty="0"/>
          </a:p>
          <a:p>
            <a:pPr marL="0" indent="0">
              <a:buNone/>
            </a:pPr>
            <a:endParaRPr lang="en-GB" sz="2400" b="1" dirty="0"/>
          </a:p>
          <a:p>
            <a:pPr marL="0" indent="0">
              <a:buNone/>
            </a:pPr>
            <a:r>
              <a:rPr lang="en-GB" sz="2400" dirty="0" smtClean="0"/>
              <a:t>Gifts that are </a:t>
            </a:r>
            <a:r>
              <a:rPr lang="en-GB" sz="2400" b="1" dirty="0" smtClean="0"/>
              <a:t>more than £50,000</a:t>
            </a:r>
            <a:r>
              <a:rPr lang="en-GB" sz="2400" dirty="0" smtClean="0"/>
              <a:t> are sent to the HOFF to review.  The HOFF confirms whether the gift, and its proposed classification, fits with the Faculty’s operational strategy.</a:t>
            </a:r>
          </a:p>
          <a:p>
            <a:pPr marL="0" indent="0">
              <a:buNone/>
            </a:pPr>
            <a:endParaRPr lang="en-GB" sz="2400" dirty="0" smtClean="0"/>
          </a:p>
          <a:p>
            <a:pPr marL="0" indent="0">
              <a:buNone/>
            </a:pPr>
            <a:r>
              <a:rPr lang="en-GB" sz="2400" b="1" dirty="0" smtClean="0"/>
              <a:t>Management Accounts </a:t>
            </a:r>
            <a:r>
              <a:rPr lang="en-GB" sz="2400" dirty="0" smtClean="0"/>
              <a:t>review whether the gift classification is the correct treatment.</a:t>
            </a:r>
          </a:p>
          <a:p>
            <a:pPr marL="0" indent="0">
              <a:buNone/>
            </a:pPr>
            <a:endParaRPr lang="en-GB" sz="2600" dirty="0"/>
          </a:p>
          <a:p>
            <a:pPr marL="0" indent="0">
              <a:buNone/>
            </a:pPr>
            <a:endParaRPr lang="en-GB" sz="2600"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42142640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Classifying an endowment</a:t>
            </a:r>
          </a:p>
        </p:txBody>
      </p:sp>
      <p:sp>
        <p:nvSpPr>
          <p:cNvPr id="3" name="Content Placeholder 2"/>
          <p:cNvSpPr>
            <a:spLocks noGrp="1"/>
          </p:cNvSpPr>
          <p:nvPr>
            <p:ph idx="1"/>
          </p:nvPr>
        </p:nvSpPr>
        <p:spPr/>
        <p:txBody>
          <a:bodyPr/>
          <a:lstStyle/>
          <a:p>
            <a:pPr marL="0" indent="0" algn="ctr">
              <a:buNone/>
            </a:pPr>
            <a:endParaRPr lang="en-GB" dirty="0" smtClean="0"/>
          </a:p>
          <a:p>
            <a:pPr marL="0" indent="0" algn="ctr">
              <a:buNone/>
            </a:pPr>
            <a:endParaRPr lang="en-GB" dirty="0"/>
          </a:p>
          <a:p>
            <a:pPr marL="0" indent="0" algn="ctr">
              <a:buNone/>
            </a:pPr>
            <a:r>
              <a:rPr lang="en-GB" dirty="0" smtClean="0"/>
              <a:t>To </a:t>
            </a:r>
            <a:r>
              <a:rPr lang="en-GB" dirty="0"/>
              <a:t>correctly classify the endowment, </a:t>
            </a:r>
            <a:r>
              <a:rPr lang="en-GB" dirty="0" smtClean="0"/>
              <a:t>you need to answer </a:t>
            </a:r>
            <a:r>
              <a:rPr lang="en-GB" b="1" dirty="0" smtClean="0"/>
              <a:t>two questions</a:t>
            </a:r>
            <a:r>
              <a:rPr lang="en-GB" dirty="0" smtClean="0"/>
              <a:t>.</a:t>
            </a:r>
            <a:endParaRPr lang="en-GB" dirty="0"/>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10242" name="Picture 2" descr="C:\Users\mtfsscw3\AppData\Local\Microsoft\Windows\Temporary Internet Files\Content.IE5\ZNMCOFDN\question-mark[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156176" y="3789040"/>
            <a:ext cx="2762250" cy="26479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335393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Classifying an endowment</a:t>
            </a:r>
          </a:p>
        </p:txBody>
      </p:sp>
      <p:sp>
        <p:nvSpPr>
          <p:cNvPr id="3" name="Content Placeholder 2"/>
          <p:cNvSpPr>
            <a:spLocks noGrp="1"/>
          </p:cNvSpPr>
          <p:nvPr>
            <p:ph idx="1"/>
          </p:nvPr>
        </p:nvSpPr>
        <p:spPr/>
        <p:txBody>
          <a:bodyPr/>
          <a:lstStyle/>
          <a:p>
            <a:pPr marL="0" indent="0">
              <a:buNone/>
            </a:pPr>
            <a:r>
              <a:rPr lang="en-GB" sz="2400" b="1" dirty="0"/>
              <a:t>Question </a:t>
            </a:r>
            <a:r>
              <a:rPr lang="en-GB" sz="2400" b="1" dirty="0" smtClean="0"/>
              <a:t>1:  </a:t>
            </a:r>
          </a:p>
          <a:p>
            <a:pPr marL="0" indent="0">
              <a:buNone/>
            </a:pPr>
            <a:endParaRPr lang="en-GB" sz="2400" dirty="0"/>
          </a:p>
          <a:p>
            <a:pPr marL="0" indent="0">
              <a:buNone/>
            </a:pPr>
            <a:r>
              <a:rPr lang="en-GB" sz="2400" dirty="0" smtClean="0"/>
              <a:t>Does </a:t>
            </a:r>
            <a:r>
              <a:rPr lang="en-GB" sz="2400" dirty="0"/>
              <a:t>the donor specify </a:t>
            </a:r>
            <a:r>
              <a:rPr lang="en-GB" sz="2400" b="1" dirty="0"/>
              <a:t>how long</a:t>
            </a:r>
            <a:r>
              <a:rPr lang="en-GB" sz="2400" dirty="0"/>
              <a:t> the money needs to be </a:t>
            </a:r>
            <a:r>
              <a:rPr lang="en-GB" sz="2400" dirty="0" smtClean="0"/>
              <a:t>invested for? </a:t>
            </a:r>
            <a:endParaRPr lang="en-GB" sz="2400" dirty="0"/>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11266" name="Picture 2" descr="C:\Users\mtfsscw3\AppData\Local\Microsoft\Windows\Temporary Internet Files\Content.IE5\ZNMCOFDN\lgi01a201402280500[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588224" y="4267696"/>
            <a:ext cx="2123728" cy="1923008"/>
          </a:xfrm>
          <a:prstGeom prst="rect">
            <a:avLst/>
          </a:prstGeom>
          <a:noFill/>
          <a:extLst>
            <a:ext uri="{909E8E84-426E-40DD-AFC4-6F175D3DCCD1}">
              <a14:hiddenFill xmlns:a14="http://schemas.microsoft.com/office/drawing/2010/main" xmlns="">
                <a:solidFill>
                  <a:srgbClr val="FFFFFF"/>
                </a:solidFill>
              </a14:hiddenFill>
            </a:ext>
          </a:extLst>
        </p:spPr>
      </p:pic>
      <p:pic>
        <p:nvPicPr>
          <p:cNvPr id="11267" name="Picture 3" descr="C:\Users\mtfsscw3\AppData\Local\Microsoft\Windows\Temporary Internet Files\Content.IE5\ZNMCOFDN\abuw-fall-2010-campaign-clock[1].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023320" y="3223580"/>
            <a:ext cx="2564904" cy="2088232"/>
          </a:xfrm>
          <a:prstGeom prst="rect">
            <a:avLst/>
          </a:prstGeom>
          <a:noFill/>
          <a:extLst>
            <a:ext uri="{909E8E84-426E-40DD-AFC4-6F175D3DCCD1}">
              <a14:hiddenFill xmlns:a14="http://schemas.microsoft.com/office/drawing/2010/main" xmlns="">
                <a:solidFill>
                  <a:srgbClr val="FFFFFF"/>
                </a:solidFill>
              </a14:hiddenFill>
            </a:ext>
          </a:extLst>
        </p:spPr>
      </p:pic>
      <p:sp>
        <p:nvSpPr>
          <p:cNvPr id="5" name="TextBox 4"/>
          <p:cNvSpPr txBox="1"/>
          <p:nvPr/>
        </p:nvSpPr>
        <p:spPr>
          <a:xfrm>
            <a:off x="395536" y="5703803"/>
            <a:ext cx="6693792" cy="738664"/>
          </a:xfrm>
          <a:prstGeom prst="rect">
            <a:avLst/>
          </a:prstGeom>
          <a:noFill/>
        </p:spPr>
        <p:txBody>
          <a:bodyPr wrap="square" rtlCol="0">
            <a:spAutoFit/>
          </a:bodyPr>
          <a:lstStyle/>
          <a:p>
            <a:r>
              <a:rPr lang="en-GB" sz="2400" dirty="0"/>
              <a:t>– i.e. are we ever allowed to spend the capital?</a:t>
            </a:r>
          </a:p>
          <a:p>
            <a:endParaRPr lang="en-GB" dirty="0"/>
          </a:p>
        </p:txBody>
      </p:sp>
    </p:spTree>
    <p:extLst>
      <p:ext uri="{BB962C8B-B14F-4D97-AF65-F5344CB8AC3E}">
        <p14:creationId xmlns:p14="http://schemas.microsoft.com/office/powerpoint/2010/main" xmlns="" val="2822966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140615_001.MP3">
            <a:hlinkClick r:id="" action="ppaction://media"/>
          </p:cNvPr>
          <p:cNvPicPr>
            <a:picLocks noChangeAspect="1"/>
          </p:cNvPicPr>
          <p:nvPr>
            <a:audioFile r:link="rId1"/>
            <p:extLst>
              <p:ext uri="{DAA4B4D4-6D71-4841-9C94-3DE7FCFB9230}">
                <p14:media xmlns:p14="http://schemas.microsoft.com/office/powerpoint/2010/main" xmlns="" r:embed="rId3"/>
              </p:ext>
            </p:extLst>
          </p:nvPr>
        </p:nvPicPr>
        <p:blipFill>
          <a:blip r:embed="rId4" cstate="print"/>
          <a:stretch>
            <a:fillRect/>
          </a:stretch>
        </p:blipFill>
        <p:spPr>
          <a:xfrm>
            <a:off x="8028384" y="6021288"/>
            <a:ext cx="609600" cy="609600"/>
          </a:xfrm>
          <a:prstGeom prst="rect">
            <a:avLst/>
          </a:prstGeom>
        </p:spPr>
      </p:pic>
      <p:sp>
        <p:nvSpPr>
          <p:cNvPr id="2" name="Title 1"/>
          <p:cNvSpPr>
            <a:spLocks noGrp="1"/>
          </p:cNvSpPr>
          <p:nvPr>
            <p:ph type="title"/>
          </p:nvPr>
        </p:nvSpPr>
        <p:spPr/>
        <p:txBody>
          <a:bodyPr>
            <a:normAutofit/>
          </a:bodyPr>
          <a:lstStyle/>
          <a:p>
            <a:pPr algn="r"/>
            <a:r>
              <a:rPr lang="en-GB" sz="3200" dirty="0"/>
              <a:t>Classifying an endowment</a:t>
            </a:r>
          </a:p>
        </p:txBody>
      </p:sp>
      <p:sp>
        <p:nvSpPr>
          <p:cNvPr id="3" name="Content Placeholder 2"/>
          <p:cNvSpPr>
            <a:spLocks noGrp="1"/>
          </p:cNvSpPr>
          <p:nvPr>
            <p:ph idx="1"/>
          </p:nvPr>
        </p:nvSpPr>
        <p:spPr/>
        <p:txBody>
          <a:bodyPr/>
          <a:lstStyle/>
          <a:p>
            <a:pPr marL="0" indent="0">
              <a:buNone/>
            </a:pPr>
            <a:r>
              <a:rPr lang="en-GB" sz="2800" b="1" dirty="0" smtClean="0"/>
              <a:t>Possible </a:t>
            </a:r>
            <a:r>
              <a:rPr lang="en-GB" sz="2800" b="1" dirty="0"/>
              <a:t>answers:</a:t>
            </a:r>
          </a:p>
          <a:p>
            <a:pPr marL="0" indent="0">
              <a:buNone/>
            </a:pPr>
            <a:endParaRPr lang="en-GB" sz="2800" dirty="0"/>
          </a:p>
          <a:p>
            <a:pPr lvl="0"/>
            <a:r>
              <a:rPr lang="en-GB" sz="2800" dirty="0"/>
              <a:t>In Perpetuity – i.e. </a:t>
            </a:r>
            <a:r>
              <a:rPr lang="en-GB" sz="2800" dirty="0" smtClean="0"/>
              <a:t>Forever</a:t>
            </a:r>
            <a:endParaRPr lang="en-GB" sz="2800" dirty="0"/>
          </a:p>
          <a:p>
            <a:pPr lvl="0"/>
            <a:r>
              <a:rPr lang="en-GB" sz="2800" dirty="0"/>
              <a:t>Not forever – time period </a:t>
            </a:r>
            <a:r>
              <a:rPr lang="en-GB" sz="2800" dirty="0" smtClean="0"/>
              <a:t>specified</a:t>
            </a:r>
            <a:endParaRPr lang="en-GB" sz="2800" dirty="0"/>
          </a:p>
          <a:p>
            <a:pPr lvl="0"/>
            <a:r>
              <a:rPr lang="en-GB" sz="2800" dirty="0"/>
              <a:t>Not forever – time period not </a:t>
            </a:r>
            <a:r>
              <a:rPr lang="en-GB" sz="2800" dirty="0" smtClean="0"/>
              <a:t>specified</a:t>
            </a:r>
            <a:endParaRPr lang="en-GB" sz="2800" dirty="0"/>
          </a:p>
        </p:txBody>
      </p:sp>
      <p:pic>
        <p:nvPicPr>
          <p:cNvPr id="4" name="Picture 3" descr="TAB_col_white_background.jpg"/>
          <p:cNvPicPr>
            <a:picLocks noChangeAspect="1"/>
          </p:cNvPicPr>
          <p:nvPr/>
        </p:nvPicPr>
        <p:blipFill>
          <a:blip r:embed="rId5"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1946064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1816" fill="hold"/>
                                        <p:tgtEl>
                                          <p:spTgt spid="5"/>
                                        </p:tgtEl>
                                      </p:cBhvr>
                                    </p:cmd>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vol="80000">
                <p:cTn id="19" display="0">
                  <p:stCondLst>
                    <p:cond delay="indefinite"/>
                  </p:stCondLst>
                  <p:endCondLst>
                    <p:cond evt="onStopAudio" delay="0">
                      <p:tgtEl>
                        <p:sldTgt/>
                      </p:tgtEl>
                    </p:cond>
                  </p:endCondLst>
                </p:cTn>
                <p:tgtEl>
                  <p:spTgt spid="5"/>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Classifying an endowment</a:t>
            </a:r>
          </a:p>
        </p:txBody>
      </p:sp>
      <p:sp>
        <p:nvSpPr>
          <p:cNvPr id="3" name="Content Placeholder 2"/>
          <p:cNvSpPr>
            <a:spLocks noGrp="1"/>
          </p:cNvSpPr>
          <p:nvPr>
            <p:ph idx="1"/>
          </p:nvPr>
        </p:nvSpPr>
        <p:spPr/>
        <p:txBody>
          <a:bodyPr/>
          <a:lstStyle/>
          <a:p>
            <a:pPr marL="0" indent="0">
              <a:buNone/>
            </a:pPr>
            <a:endParaRPr lang="en-GB" dirty="0" smtClean="0"/>
          </a:p>
          <a:p>
            <a:pPr marL="0" indent="0">
              <a:buNone/>
            </a:pPr>
            <a:endParaRPr lang="en-GB" dirty="0" smtClean="0"/>
          </a:p>
          <a:p>
            <a:pPr algn="ctr"/>
            <a:r>
              <a:rPr lang="en-GB" dirty="0" smtClean="0"/>
              <a:t>If forever– </a:t>
            </a:r>
            <a:r>
              <a:rPr lang="en-GB" b="1" dirty="0" smtClean="0"/>
              <a:t>PERMANENT</a:t>
            </a:r>
          </a:p>
          <a:p>
            <a:pPr algn="ctr"/>
            <a:r>
              <a:rPr lang="en-GB" dirty="0" smtClean="0"/>
              <a:t>If </a:t>
            </a:r>
            <a:r>
              <a:rPr lang="en-GB" dirty="0"/>
              <a:t>not forever – </a:t>
            </a:r>
            <a:r>
              <a:rPr lang="en-GB" b="1" dirty="0"/>
              <a:t>EXPENDABLE</a:t>
            </a:r>
            <a:endParaRPr lang="en-GB" dirty="0"/>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18868592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Classifying an endowment</a:t>
            </a:r>
          </a:p>
        </p:txBody>
      </p:sp>
      <p:sp>
        <p:nvSpPr>
          <p:cNvPr id="3" name="Content Placeholder 2"/>
          <p:cNvSpPr>
            <a:spLocks noGrp="1"/>
          </p:cNvSpPr>
          <p:nvPr>
            <p:ph idx="1"/>
          </p:nvPr>
        </p:nvSpPr>
        <p:spPr/>
        <p:txBody>
          <a:bodyPr/>
          <a:lstStyle/>
          <a:p>
            <a:pPr marL="0" indent="0">
              <a:buNone/>
            </a:pPr>
            <a:r>
              <a:rPr lang="en-GB" sz="2400" b="1" dirty="0"/>
              <a:t>Question </a:t>
            </a:r>
            <a:r>
              <a:rPr lang="en-GB" sz="2400" b="1" dirty="0" smtClean="0"/>
              <a:t>2:</a:t>
            </a:r>
          </a:p>
          <a:p>
            <a:pPr marL="0" indent="0">
              <a:buNone/>
            </a:pPr>
            <a:endParaRPr lang="en-GB" sz="2400" dirty="0" smtClean="0"/>
          </a:p>
          <a:p>
            <a:pPr marL="0" indent="0">
              <a:buNone/>
            </a:pPr>
            <a:r>
              <a:rPr lang="en-GB" sz="2400" dirty="0" smtClean="0"/>
              <a:t>Does </a:t>
            </a:r>
            <a:r>
              <a:rPr lang="en-GB" sz="2400" dirty="0"/>
              <a:t>the donor specify what the money is to be </a:t>
            </a:r>
            <a:r>
              <a:rPr lang="en-GB" sz="2400" b="1" dirty="0"/>
              <a:t>used for</a:t>
            </a:r>
            <a:r>
              <a:rPr lang="en-GB" sz="2400" dirty="0"/>
              <a:t>?</a:t>
            </a:r>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12293" name="Picture 5" descr="C:\Users\mtfsscw3\AppData\Local\Microsoft\Windows\Temporary Internet Files\Content.IE5\ZJREWB6W\choice[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292080" y="3284984"/>
            <a:ext cx="3238500" cy="3175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6224575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Classifying an endowment</a:t>
            </a:r>
          </a:p>
        </p:txBody>
      </p:sp>
      <p:pic>
        <p:nvPicPr>
          <p:cNvPr id="4" name="Picture 6" descr="C:\Users\mtfsscw3\AppData\Local\Microsoft\Windows\Temporary Internet Files\Content.IE5\ZNMCOFDN\choice[1].gif"/>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84168" y="4149080"/>
            <a:ext cx="2448272" cy="2365723"/>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4" descr="TAB_col_white_background.jpg"/>
          <p:cNvPicPr>
            <a:picLocks noChangeAspect="1"/>
          </p:cNvPicPr>
          <p:nvPr/>
        </p:nvPicPr>
        <p:blipFill>
          <a:blip r:embed="rId3" cstate="print"/>
          <a:stretch>
            <a:fillRect/>
          </a:stretch>
        </p:blipFill>
        <p:spPr>
          <a:xfrm>
            <a:off x="179512" y="188640"/>
            <a:ext cx="2040018" cy="864096"/>
          </a:xfrm>
          <a:prstGeom prst="rect">
            <a:avLst/>
          </a:prstGeom>
        </p:spPr>
      </p:pic>
      <p:sp>
        <p:nvSpPr>
          <p:cNvPr id="6" name="TextBox 5"/>
          <p:cNvSpPr txBox="1"/>
          <p:nvPr/>
        </p:nvSpPr>
        <p:spPr>
          <a:xfrm>
            <a:off x="620513" y="1772816"/>
            <a:ext cx="5760640" cy="2523768"/>
          </a:xfrm>
          <a:prstGeom prst="rect">
            <a:avLst/>
          </a:prstGeom>
          <a:noFill/>
        </p:spPr>
        <p:txBody>
          <a:bodyPr wrap="square" rtlCol="0">
            <a:spAutoFit/>
          </a:bodyPr>
          <a:lstStyle/>
          <a:p>
            <a:r>
              <a:rPr lang="en-GB" sz="2800" b="1" dirty="0"/>
              <a:t>Possible answers:</a:t>
            </a:r>
          </a:p>
          <a:p>
            <a:r>
              <a:rPr lang="en-GB" sz="2800" dirty="0"/>
              <a:t> </a:t>
            </a:r>
            <a:endParaRPr lang="en-GB" sz="2800" dirty="0" smtClean="0"/>
          </a:p>
          <a:p>
            <a:pPr marL="457200" lvl="0" indent="-457200">
              <a:buFont typeface="Arial" panose="020B0604020202020204" pitchFamily="34" charset="0"/>
              <a:buChar char="•"/>
            </a:pPr>
            <a:r>
              <a:rPr lang="en-GB" sz="2800" dirty="0" smtClean="0"/>
              <a:t>Yes – </a:t>
            </a:r>
            <a:r>
              <a:rPr lang="en-GB" sz="2800" b="1" dirty="0" smtClean="0"/>
              <a:t>RESTRICTED</a:t>
            </a:r>
          </a:p>
          <a:p>
            <a:pPr lvl="0"/>
            <a:endParaRPr lang="en-GB" sz="2800" dirty="0"/>
          </a:p>
          <a:p>
            <a:pPr marL="457200" lvl="0" indent="-457200">
              <a:buFont typeface="Arial" panose="020B0604020202020204" pitchFamily="34" charset="0"/>
              <a:buChar char="•"/>
            </a:pPr>
            <a:r>
              <a:rPr lang="en-GB" sz="2800" dirty="0"/>
              <a:t>No - </a:t>
            </a:r>
            <a:r>
              <a:rPr lang="en-GB" sz="2800" b="1" dirty="0"/>
              <a:t>UNRESTRICTED</a:t>
            </a:r>
            <a:endParaRPr lang="en-GB" sz="2800" dirty="0"/>
          </a:p>
          <a:p>
            <a:endParaRPr lang="en-GB" dirty="0"/>
          </a:p>
        </p:txBody>
      </p:sp>
    </p:spTree>
    <p:extLst>
      <p:ext uri="{BB962C8B-B14F-4D97-AF65-F5344CB8AC3E}">
        <p14:creationId xmlns:p14="http://schemas.microsoft.com/office/powerpoint/2010/main" xmlns="" val="1265870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Classifying an endowment</a:t>
            </a:r>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8199" name="Picture 7" descr="C:\Users\mtfsscw3\AppData\Local\Microsoft\Windows\Temporary Internet Files\Content.IE5\ZJREWB6W\caution[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27584" y="1628800"/>
            <a:ext cx="1993404" cy="2137420"/>
          </a:xfrm>
          <a:prstGeom prst="rect">
            <a:avLst/>
          </a:prstGeom>
          <a:noFill/>
          <a:extLst>
            <a:ext uri="{909E8E84-426E-40DD-AFC4-6F175D3DCCD1}">
              <a14:hiddenFill xmlns:a14="http://schemas.microsoft.com/office/drawing/2010/main" xmlns="">
                <a:solidFill>
                  <a:srgbClr val="FFFFFF"/>
                </a:solidFill>
              </a14:hiddenFill>
            </a:ext>
          </a:extLst>
        </p:spPr>
      </p:pic>
      <p:pic>
        <p:nvPicPr>
          <p:cNvPr id="8200" name="Picture 8" descr="C:\Users\mtfsscw3\AppData\Local\Microsoft\Windows\Temporary Internet Files\Content.IE5\SSZS87RW\120px-Caution_sign_used_on_roads_pn.svg[1].png"/>
          <p:cNvPicPr>
            <a:picLocks noGrp="1" noChangeAspect="1" noChangeArrowheads="1"/>
          </p:cNvPicPr>
          <p:nvPr>
            <p:ph idx="1"/>
          </p:nvPr>
        </p:nvPicPr>
        <p:blipFill>
          <a:blip r:embed="rId4" cstate="print">
            <a:extLst>
              <a:ext uri="{28A0092B-C50C-407E-A947-70E740481C1C}">
                <a14:useLocalDpi xmlns:a14="http://schemas.microsoft.com/office/drawing/2010/main" xmlns="" val="0"/>
              </a:ext>
            </a:extLst>
          </a:blip>
          <a:srcRect/>
          <a:stretch>
            <a:fillRect/>
          </a:stretch>
        </p:blipFill>
        <p:spPr bwMode="auto">
          <a:xfrm>
            <a:off x="6732240" y="4653136"/>
            <a:ext cx="1800200" cy="1672580"/>
          </a:xfrm>
          <a:prstGeom prst="rect">
            <a:avLst/>
          </a:prstGeom>
          <a:noFill/>
          <a:extLst>
            <a:ext uri="{909E8E84-426E-40DD-AFC4-6F175D3DCCD1}">
              <a14:hiddenFill xmlns:a14="http://schemas.microsoft.com/office/drawing/2010/main" xmlns="">
                <a:solidFill>
                  <a:srgbClr val="FFFFFF"/>
                </a:solidFill>
              </a14:hiddenFill>
            </a:ext>
          </a:extLst>
        </p:spPr>
      </p:pic>
      <p:sp>
        <p:nvSpPr>
          <p:cNvPr id="23" name="TextBox 22"/>
          <p:cNvSpPr txBox="1"/>
          <p:nvPr/>
        </p:nvSpPr>
        <p:spPr>
          <a:xfrm>
            <a:off x="3131840" y="1916832"/>
            <a:ext cx="4464496" cy="1661993"/>
          </a:xfrm>
          <a:prstGeom prst="rect">
            <a:avLst/>
          </a:prstGeom>
          <a:noFill/>
        </p:spPr>
        <p:txBody>
          <a:bodyPr wrap="square" rtlCol="0">
            <a:spAutoFit/>
          </a:bodyPr>
          <a:lstStyle/>
          <a:p>
            <a:r>
              <a:rPr lang="en-GB" sz="2400" dirty="0" smtClean="0"/>
              <a:t>The word </a:t>
            </a:r>
            <a:r>
              <a:rPr lang="en-GB" sz="2400" dirty="0" smtClean="0">
                <a:solidFill>
                  <a:srgbClr val="FF0000"/>
                </a:solidFill>
              </a:rPr>
              <a:t>‘restriction’</a:t>
            </a:r>
            <a:r>
              <a:rPr lang="en-GB" sz="2400" dirty="0" smtClean="0"/>
              <a:t>, needs to be approached with caution.</a:t>
            </a:r>
          </a:p>
          <a:p>
            <a:endParaRPr lang="en-GB" dirty="0"/>
          </a:p>
          <a:p>
            <a:endParaRPr lang="en-GB" dirty="0" smtClean="0"/>
          </a:p>
          <a:p>
            <a:endParaRPr lang="en-GB" dirty="0"/>
          </a:p>
        </p:txBody>
      </p:sp>
      <p:sp>
        <p:nvSpPr>
          <p:cNvPr id="24" name="TextBox 23"/>
          <p:cNvSpPr txBox="1"/>
          <p:nvPr/>
        </p:nvSpPr>
        <p:spPr>
          <a:xfrm>
            <a:off x="2339752" y="3765599"/>
            <a:ext cx="4248472" cy="1569660"/>
          </a:xfrm>
          <a:prstGeom prst="rect">
            <a:avLst/>
          </a:prstGeom>
          <a:noFill/>
        </p:spPr>
        <p:txBody>
          <a:bodyPr wrap="square" rtlCol="0">
            <a:spAutoFit/>
          </a:bodyPr>
          <a:lstStyle/>
          <a:p>
            <a:r>
              <a:rPr lang="en-GB" sz="2400" dirty="0" smtClean="0"/>
              <a:t>When communicating about endowments, the word ‘restriction’ is used in </a:t>
            </a:r>
            <a:r>
              <a:rPr lang="en-GB" sz="2400" b="1" dirty="0" smtClean="0"/>
              <a:t>two</a:t>
            </a:r>
            <a:r>
              <a:rPr lang="en-GB" sz="2400" dirty="0" smtClean="0"/>
              <a:t> different contexts.  </a:t>
            </a:r>
            <a:endParaRPr lang="en-GB" sz="2400" dirty="0"/>
          </a:p>
        </p:txBody>
      </p:sp>
    </p:spTree>
    <p:extLst>
      <p:ext uri="{BB962C8B-B14F-4D97-AF65-F5344CB8AC3E}">
        <p14:creationId xmlns:p14="http://schemas.microsoft.com/office/powerpoint/2010/main" xmlns="" val="841938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24">
                                            <p:txEl>
                                              <p:pRg st="0" end="0"/>
                                            </p:txEl>
                                          </p:spTgt>
                                        </p:tgtEl>
                                        <p:attrNameLst>
                                          <p:attrName>style.visibility</p:attrName>
                                        </p:attrNameLst>
                                      </p:cBhvr>
                                      <p:to>
                                        <p:strVal val="visible"/>
                                      </p:to>
                                    </p:set>
                                    <p:animEffect transition="in" filter="fade">
                                      <p:cBhvr>
                                        <p:cTn id="11" dur="1000"/>
                                        <p:tgtEl>
                                          <p:spTgt spid="24">
                                            <p:txEl>
                                              <p:pRg st="0" end="0"/>
                                            </p:txEl>
                                          </p:spTgt>
                                        </p:tgtEl>
                                      </p:cBhvr>
                                    </p:animEffect>
                                    <p:anim calcmode="lin" valueType="num">
                                      <p:cBhvr>
                                        <p:cTn id="12" dur="1000" fill="hold"/>
                                        <p:tgtEl>
                                          <p:spTgt spid="24">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Classifying an endowment</a:t>
            </a:r>
          </a:p>
        </p:txBody>
      </p:sp>
      <p:sp>
        <p:nvSpPr>
          <p:cNvPr id="3" name="Content Placeholder 2"/>
          <p:cNvSpPr>
            <a:spLocks noGrp="1"/>
          </p:cNvSpPr>
          <p:nvPr>
            <p:ph idx="1"/>
          </p:nvPr>
        </p:nvSpPr>
        <p:spPr/>
        <p:txBody>
          <a:bodyPr>
            <a:normAutofit/>
          </a:bodyPr>
          <a:lstStyle/>
          <a:p>
            <a:pPr marL="0" indent="0">
              <a:buNone/>
            </a:pPr>
            <a:endParaRPr lang="en-GB" sz="2800" dirty="0"/>
          </a:p>
          <a:p>
            <a:pPr marL="0" indent="0">
              <a:buNone/>
            </a:pPr>
            <a:r>
              <a:rPr lang="en-GB" sz="2800" dirty="0" smtClean="0"/>
              <a:t>Context 1: </a:t>
            </a:r>
          </a:p>
          <a:p>
            <a:pPr marL="0" indent="0">
              <a:buNone/>
            </a:pPr>
            <a:r>
              <a:rPr lang="en-GB" sz="2800" b="1" dirty="0" smtClean="0"/>
              <a:t>Classification</a:t>
            </a:r>
            <a:r>
              <a:rPr lang="en-GB" sz="2800" dirty="0" smtClean="0"/>
              <a:t>– i.e. the </a:t>
            </a:r>
            <a:r>
              <a:rPr lang="en-GB" sz="2800" u="sng" dirty="0" smtClean="0"/>
              <a:t>restriction</a:t>
            </a:r>
            <a:r>
              <a:rPr lang="en-GB" sz="2800" dirty="0" smtClean="0"/>
              <a:t> in use</a:t>
            </a:r>
          </a:p>
          <a:p>
            <a:pPr marL="0" indent="0">
              <a:buNone/>
            </a:pPr>
            <a:endParaRPr lang="en-GB" sz="2800" dirty="0"/>
          </a:p>
          <a:p>
            <a:pPr marL="0" indent="0">
              <a:buNone/>
            </a:pPr>
            <a:r>
              <a:rPr lang="en-GB" sz="2800" dirty="0" smtClean="0"/>
              <a:t>Context 2: </a:t>
            </a:r>
          </a:p>
          <a:p>
            <a:pPr marL="0" indent="0">
              <a:buNone/>
            </a:pPr>
            <a:r>
              <a:rPr lang="en-GB" sz="2800" b="1" dirty="0" smtClean="0"/>
              <a:t>Accounting Treatment </a:t>
            </a:r>
            <a:r>
              <a:rPr lang="en-GB" sz="2800" dirty="0" smtClean="0"/>
              <a:t>– endowment capital, capital growth and unspent endowment dividend income are held separately in </a:t>
            </a:r>
            <a:r>
              <a:rPr lang="en-GB" sz="2800" u="sng" dirty="0" smtClean="0"/>
              <a:t>restricted</a:t>
            </a:r>
            <a:r>
              <a:rPr lang="en-GB" sz="2800" dirty="0" smtClean="0"/>
              <a:t> endowment reserves</a:t>
            </a:r>
            <a:endParaRPr lang="en-GB" sz="2800"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3843694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Classifying an endowment</a:t>
            </a:r>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5" name="Picture 7" descr="C:\Users\mtfsscw3\AppData\Local\Microsoft\Windows\Temporary Internet Files\Content.IE5\ZJREWB6W\caution[1].jpg"/>
          <p:cNvPicPr>
            <a:picLocks noGrp="1" noChangeAspect="1" noChangeArrowheads="1"/>
          </p:cNvPicPr>
          <p:nvPr>
            <p:ph idx="1"/>
          </p:nvPr>
        </p:nvPicPr>
        <p:blipFill>
          <a:blip r:embed="rId3" cstate="print">
            <a:extLst>
              <a:ext uri="{28A0092B-C50C-407E-A947-70E740481C1C}">
                <a14:useLocalDpi xmlns:a14="http://schemas.microsoft.com/office/drawing/2010/main" xmlns="" val="0"/>
              </a:ext>
            </a:extLst>
          </a:blip>
          <a:srcRect/>
          <a:stretch>
            <a:fillRect/>
          </a:stretch>
        </p:blipFill>
        <p:spPr bwMode="auto">
          <a:xfrm>
            <a:off x="323528" y="1484784"/>
            <a:ext cx="1542901" cy="1468759"/>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1979712" y="2636912"/>
            <a:ext cx="6192688" cy="3693319"/>
          </a:xfrm>
          <a:prstGeom prst="rect">
            <a:avLst/>
          </a:prstGeom>
          <a:noFill/>
        </p:spPr>
        <p:txBody>
          <a:bodyPr wrap="square" rtlCol="0">
            <a:spAutoFit/>
          </a:bodyPr>
          <a:lstStyle/>
          <a:p>
            <a:r>
              <a:rPr lang="en-GB" dirty="0" smtClean="0"/>
              <a:t>Also…</a:t>
            </a:r>
          </a:p>
          <a:p>
            <a:endParaRPr lang="en-GB" dirty="0" smtClean="0"/>
          </a:p>
          <a:p>
            <a:r>
              <a:rPr lang="en-GB" dirty="0"/>
              <a:t>T</a:t>
            </a:r>
            <a:r>
              <a:rPr lang="en-GB" dirty="0" smtClean="0"/>
              <a:t>he </a:t>
            </a:r>
            <a:r>
              <a:rPr lang="en-GB" dirty="0"/>
              <a:t>definition of ‘restrictions’ used in the context of donations </a:t>
            </a:r>
            <a:r>
              <a:rPr lang="en-GB" b="1" dirty="0"/>
              <a:t>cannot be applied</a:t>
            </a:r>
            <a:r>
              <a:rPr lang="en-GB" dirty="0"/>
              <a:t> to endowments.</a:t>
            </a:r>
          </a:p>
          <a:p>
            <a:r>
              <a:rPr lang="en-GB" dirty="0"/>
              <a:t> </a:t>
            </a:r>
          </a:p>
          <a:p>
            <a:r>
              <a:rPr lang="en-GB" dirty="0"/>
              <a:t>In creating an endowment, the donor places a </a:t>
            </a:r>
            <a:r>
              <a:rPr lang="en-GB" b="1" dirty="0"/>
              <a:t>legally-binding obligation</a:t>
            </a:r>
            <a:r>
              <a:rPr lang="en-GB" dirty="0"/>
              <a:t> on the University to set up a charitable trust.</a:t>
            </a:r>
          </a:p>
          <a:p>
            <a:r>
              <a:rPr lang="en-GB" dirty="0"/>
              <a:t> </a:t>
            </a:r>
          </a:p>
          <a:p>
            <a:r>
              <a:rPr lang="en-GB" dirty="0"/>
              <a:t>This means that any requirement(s) specified by the donor are legally-binding, and therefore under trust law are deemed to be restriction(s), </a:t>
            </a:r>
            <a:r>
              <a:rPr lang="en-GB" b="1" dirty="0"/>
              <a:t>unless</a:t>
            </a:r>
            <a:r>
              <a:rPr lang="en-GB" dirty="0"/>
              <a:t> it is the donor’s intention that the income is used for general purposes.</a:t>
            </a:r>
          </a:p>
          <a:p>
            <a:endParaRPr lang="en-GB" dirty="0"/>
          </a:p>
        </p:txBody>
      </p:sp>
    </p:spTree>
    <p:extLst>
      <p:ext uri="{BB962C8B-B14F-4D97-AF65-F5344CB8AC3E}">
        <p14:creationId xmlns:p14="http://schemas.microsoft.com/office/powerpoint/2010/main" xmlns="" val="13606458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smtClean="0"/>
              <a:t>Identifying an Endowment</a:t>
            </a:r>
            <a:endParaRPr lang="en-GB" sz="3200" dirty="0"/>
          </a:p>
        </p:txBody>
      </p:sp>
      <p:sp>
        <p:nvSpPr>
          <p:cNvPr id="3" name="Content Placeholder 2"/>
          <p:cNvSpPr>
            <a:spLocks noGrp="1"/>
          </p:cNvSpPr>
          <p:nvPr>
            <p:ph idx="1"/>
          </p:nvPr>
        </p:nvSpPr>
        <p:spPr/>
        <p:txBody>
          <a:bodyPr/>
          <a:lstStyle/>
          <a:p>
            <a:pPr marL="0" indent="0">
              <a:buNone/>
            </a:pPr>
            <a:endParaRPr lang="en-GB" dirty="0" smtClean="0"/>
          </a:p>
          <a:p>
            <a:pPr marL="0" indent="0">
              <a:buNone/>
            </a:pPr>
            <a:endParaRPr lang="en-GB" dirty="0"/>
          </a:p>
          <a:p>
            <a:pPr marL="0" indent="0" algn="ctr">
              <a:buNone/>
            </a:pPr>
            <a:r>
              <a:rPr lang="en-GB" dirty="0" smtClean="0"/>
              <a:t>An </a:t>
            </a:r>
            <a:r>
              <a:rPr lang="en-GB" dirty="0"/>
              <a:t>endowment is a type of </a:t>
            </a:r>
            <a:r>
              <a:rPr lang="en-GB" b="1" dirty="0"/>
              <a:t>gift</a:t>
            </a:r>
            <a:r>
              <a:rPr lang="en-GB" dirty="0"/>
              <a:t>.</a:t>
            </a:r>
          </a:p>
          <a:p>
            <a:pPr marL="0" indent="0" algn="ctr">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5" name="Picture 2" descr="C:\Users\mtfsscw3\AppData\Local\Microsoft\Windows\Temporary Internet Files\Content.IE5\ZNMCOFDN\christmas_clipart_gift[1].gi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156176" y="4077072"/>
            <a:ext cx="1905000" cy="1905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78626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Classifying an endowment</a:t>
            </a:r>
          </a:p>
        </p:txBody>
      </p:sp>
      <p:sp>
        <p:nvSpPr>
          <p:cNvPr id="3" name="Content Placeholder 2"/>
          <p:cNvSpPr>
            <a:spLocks noGrp="1"/>
          </p:cNvSpPr>
          <p:nvPr>
            <p:ph idx="1"/>
          </p:nvPr>
        </p:nvSpPr>
        <p:spPr/>
        <p:txBody>
          <a:bodyPr>
            <a:normAutofit fontScale="70000" lnSpcReduction="20000"/>
          </a:bodyPr>
          <a:lstStyle/>
          <a:p>
            <a:pPr marL="0" indent="0" algn="ctr">
              <a:buNone/>
            </a:pPr>
            <a:r>
              <a:rPr lang="en-GB" sz="2800" b="1" dirty="0"/>
              <a:t>De-Minimis </a:t>
            </a:r>
            <a:r>
              <a:rPr lang="en-GB" sz="2800" b="1" dirty="0" smtClean="0"/>
              <a:t>Thresholds</a:t>
            </a:r>
          </a:p>
          <a:p>
            <a:pPr marL="0" indent="0">
              <a:buNone/>
            </a:pPr>
            <a:endParaRPr lang="en-GB" sz="2800" b="1" dirty="0"/>
          </a:p>
          <a:p>
            <a:r>
              <a:rPr lang="en-GB" sz="2800" dirty="0" smtClean="0"/>
              <a:t>There is a </a:t>
            </a:r>
            <a:r>
              <a:rPr lang="en-GB" sz="2800" b="1" dirty="0"/>
              <a:t>de </a:t>
            </a:r>
            <a:r>
              <a:rPr lang="en-GB" sz="2800" b="1" dirty="0" err="1"/>
              <a:t>minimis</a:t>
            </a:r>
            <a:r>
              <a:rPr lang="en-GB" sz="2800" b="1" dirty="0"/>
              <a:t> threshold of £100,000</a:t>
            </a:r>
            <a:r>
              <a:rPr lang="en-GB" sz="2800" dirty="0"/>
              <a:t> for setting up a </a:t>
            </a:r>
            <a:r>
              <a:rPr lang="en-GB" sz="2800" b="1" dirty="0"/>
              <a:t>permanent endowment</a:t>
            </a:r>
            <a:r>
              <a:rPr lang="en-GB" sz="2800" dirty="0"/>
              <a:t> </a:t>
            </a:r>
            <a:br>
              <a:rPr lang="en-GB" sz="2800" dirty="0"/>
            </a:br>
            <a:r>
              <a:rPr lang="en-GB" sz="2800" dirty="0"/>
              <a:t/>
            </a:r>
            <a:br>
              <a:rPr lang="en-GB" sz="2800" dirty="0"/>
            </a:br>
            <a:r>
              <a:rPr lang="en-GB" sz="2800" dirty="0"/>
              <a:t>• it will be </a:t>
            </a:r>
            <a:r>
              <a:rPr lang="en-GB" sz="2800" b="1" dirty="0"/>
              <a:t>permissible</a:t>
            </a:r>
            <a:r>
              <a:rPr lang="en-GB" sz="2800" dirty="0"/>
              <a:t> for a donor to set up a </a:t>
            </a:r>
            <a:r>
              <a:rPr lang="en-GB" sz="2800" b="1" dirty="0"/>
              <a:t>restricted expendable endowment</a:t>
            </a:r>
            <a:r>
              <a:rPr lang="en-GB" sz="2800" dirty="0"/>
              <a:t> of a capital value </a:t>
            </a:r>
            <a:r>
              <a:rPr lang="en-GB" sz="2800" b="1" dirty="0"/>
              <a:t>less than £100,000</a:t>
            </a:r>
            <a:r>
              <a:rPr lang="en-GB" sz="2800" dirty="0"/>
              <a:t>; however,</a:t>
            </a:r>
            <a:br>
              <a:rPr lang="en-GB" sz="2800" dirty="0"/>
            </a:br>
            <a:r>
              <a:rPr lang="en-GB" sz="2800" dirty="0"/>
              <a:t/>
            </a:r>
            <a:br>
              <a:rPr lang="en-GB" sz="2800" dirty="0"/>
            </a:br>
            <a:r>
              <a:rPr lang="en-GB" sz="2800" dirty="0"/>
              <a:t>• any proposed restricted expendable endowments less than £100,000 must be approved by Finance Sub Committee</a:t>
            </a:r>
          </a:p>
          <a:p>
            <a:pPr marL="0" indent="0">
              <a:buNone/>
            </a:pPr>
            <a:r>
              <a:rPr lang="en-GB" sz="2800" dirty="0" smtClean="0"/>
              <a:t>  </a:t>
            </a:r>
            <a:r>
              <a:rPr lang="en-GB" sz="2800" dirty="0"/>
              <a:t/>
            </a:r>
            <a:br>
              <a:rPr lang="en-GB" sz="2800" dirty="0"/>
            </a:br>
            <a:r>
              <a:rPr lang="en-GB" sz="2800" dirty="0"/>
              <a:t>DDAR will discourage donors from setting up restricted expendable endowments of a capital value less than £50,000, unless there is a strategic reason for doing otherwise.  Where possible DDAR will encourage donors to add to the new endowment funds being created as a result of the restructure of the </a:t>
            </a:r>
            <a:r>
              <a:rPr lang="en-GB" sz="2800" dirty="0" smtClean="0"/>
              <a:t>pre-2004 </a:t>
            </a:r>
            <a:r>
              <a:rPr lang="en-GB" sz="2800" dirty="0"/>
              <a:t>endowments.</a:t>
            </a:r>
            <a:endParaRPr lang="en-GB" sz="2800" b="1" dirty="0"/>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32528429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5536" y="188640"/>
            <a:ext cx="8229600" cy="47285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TextBox 5"/>
          <p:cNvSpPr txBox="1"/>
          <p:nvPr/>
        </p:nvSpPr>
        <p:spPr>
          <a:xfrm>
            <a:off x="395536" y="5085184"/>
            <a:ext cx="8208912" cy="2185214"/>
          </a:xfrm>
          <a:prstGeom prst="rect">
            <a:avLst/>
          </a:prstGeom>
          <a:noFill/>
        </p:spPr>
        <p:txBody>
          <a:bodyPr wrap="square" rtlCol="0">
            <a:spAutoFit/>
          </a:bodyPr>
          <a:lstStyle/>
          <a:p>
            <a:r>
              <a:rPr lang="en-GB" sz="1000" dirty="0"/>
              <a:t>1. Please see Appendix A of ‘Donations and Endowments De Minimis Threshold’ paper for definitions of these terms (when used in the context of donations and endowments).</a:t>
            </a:r>
          </a:p>
          <a:p>
            <a:r>
              <a:rPr lang="en-GB" sz="1000" dirty="0"/>
              <a:t>2. An endowment is a form of charitable trust, which is created if a donor expresses their intention for the gift to be used to establish an endowment fund.</a:t>
            </a:r>
          </a:p>
          <a:p>
            <a:r>
              <a:rPr lang="en-GB" sz="1000" dirty="0"/>
              <a:t>3.  Entitlement is considered to be on receipt, except for legacy donations, when entitlement is considered to be once probate has been granted, the gift purpose agreed, and the gift agreement process completed.</a:t>
            </a:r>
          </a:p>
          <a:p>
            <a:r>
              <a:rPr lang="en-GB" sz="1000" dirty="0"/>
              <a:t>4. If a gift to establish a restricted permanent endowment of less than £100,000 is offered, DDAR will liaise with the donor or executors wherever possible to agree an alternative gift model.</a:t>
            </a:r>
          </a:p>
          <a:p>
            <a:r>
              <a:rPr lang="en-GB" sz="1000" dirty="0"/>
              <a:t>5. It is expected that donations with performance-related conditions will be rare.  Please see Appendix A of ‘Donations and Endowments De Minimis Threshold’ paper.</a:t>
            </a:r>
          </a:p>
          <a:p>
            <a:r>
              <a:rPr lang="en-GB" sz="1000" dirty="0"/>
              <a:t>6. Any proposed restricted expendable endowments less than £100,000 must be approved by Finance Sub Committee.</a:t>
            </a:r>
          </a:p>
          <a:p>
            <a:r>
              <a:rPr lang="en-GB" dirty="0"/>
              <a:t> </a:t>
            </a:r>
          </a:p>
          <a:p>
            <a:endParaRPr lang="en-GB" dirty="0"/>
          </a:p>
        </p:txBody>
      </p:sp>
      <p:pic>
        <p:nvPicPr>
          <p:cNvPr id="9" name="Picture 8" descr="TAB_col_white_background.jpg"/>
          <p:cNvPicPr>
            <a:picLocks noChangeAspect="1"/>
          </p:cNvPicPr>
          <p:nvPr/>
        </p:nvPicPr>
        <p:blipFill>
          <a:blip r:embed="rId3"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3765613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smtClean="0"/>
              <a:t>Scenarios</a:t>
            </a:r>
            <a:endParaRPr lang="en-GB" sz="3200" dirty="0"/>
          </a:p>
        </p:txBody>
      </p:sp>
      <p:sp>
        <p:nvSpPr>
          <p:cNvPr id="3" name="Content Placeholder 2"/>
          <p:cNvSpPr>
            <a:spLocks noGrp="1"/>
          </p:cNvSpPr>
          <p:nvPr>
            <p:ph idx="1"/>
          </p:nvPr>
        </p:nvSpPr>
        <p:spPr/>
        <p:txBody>
          <a:bodyPr/>
          <a:lstStyle/>
          <a:p>
            <a:pPr marL="0" indent="0">
              <a:buNone/>
            </a:pPr>
            <a:r>
              <a:rPr lang="en-GB" sz="2000" dirty="0" smtClean="0"/>
              <a:t>1)  A </a:t>
            </a:r>
            <a:r>
              <a:rPr lang="en-GB" sz="2000" dirty="0"/>
              <a:t>donor makes a gift of £500,000, the income only from which is to be used for the general purposes of the Biology department</a:t>
            </a:r>
            <a:r>
              <a:rPr lang="en-GB" sz="2000" dirty="0" smtClean="0"/>
              <a:t>.</a:t>
            </a:r>
          </a:p>
          <a:p>
            <a:pPr marL="457200" indent="-457200">
              <a:buAutoNum type="arabicParenR"/>
            </a:pPr>
            <a:endParaRPr lang="en-GB" sz="2000" dirty="0"/>
          </a:p>
          <a:p>
            <a:pPr marL="0" indent="0">
              <a:buNone/>
            </a:pPr>
            <a:r>
              <a:rPr lang="en-GB" sz="2000" dirty="0"/>
              <a:t>2)  David Brown gives £1,500,000 to endow a chair in English in perpetuity.</a:t>
            </a:r>
          </a:p>
          <a:p>
            <a:pPr marL="0" indent="0">
              <a:buNone/>
            </a:pPr>
            <a:endParaRPr lang="en-GB" sz="2000" dirty="0" smtClean="0"/>
          </a:p>
          <a:p>
            <a:pPr marL="0" indent="0">
              <a:buNone/>
            </a:pPr>
            <a:r>
              <a:rPr lang="en-GB" sz="2000" dirty="0"/>
              <a:t>3)  Prof Monica Williams leaves the residue of her estate (£200,000) to “endow postgraduate scholarships in music”.  The Will states that “the University shall be at liberty to expend not only the income but also the capital in providing the award”.</a:t>
            </a:r>
          </a:p>
          <a:p>
            <a:pPr marL="0" indent="0">
              <a:buNone/>
            </a:pPr>
            <a:endParaRPr lang="en-GB" sz="2000" dirty="0" smtClean="0"/>
          </a:p>
          <a:p>
            <a:pPr marL="0" indent="0">
              <a:buNone/>
            </a:pPr>
            <a:r>
              <a:rPr lang="en-GB" sz="2000" dirty="0"/>
              <a:t>4)  Prof B Fox gives £50,000 to “provide, (in the event of a total solar eclipse), solar eclipse glasses to music students who specialise in drumming”.   </a:t>
            </a:r>
          </a:p>
          <a:p>
            <a:pPr marL="0" indent="0">
              <a:buNone/>
            </a:pPr>
            <a:endParaRPr lang="en-GB" sz="2000" dirty="0" smtClean="0"/>
          </a:p>
          <a:p>
            <a:pPr marL="0" indent="0">
              <a:buNone/>
            </a:pPr>
            <a:endParaRPr lang="en-GB" sz="2000" dirty="0"/>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28887446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Scenarios</a:t>
            </a:r>
          </a:p>
        </p:txBody>
      </p:sp>
      <p:sp>
        <p:nvSpPr>
          <p:cNvPr id="3" name="Content Placeholder 2"/>
          <p:cNvSpPr>
            <a:spLocks noGrp="1"/>
          </p:cNvSpPr>
          <p:nvPr>
            <p:ph idx="1"/>
          </p:nvPr>
        </p:nvSpPr>
        <p:spPr/>
        <p:txBody>
          <a:bodyPr/>
          <a:lstStyle/>
          <a:p>
            <a:pPr marL="457200" indent="-457200">
              <a:buAutoNum type="arabicParenR"/>
            </a:pPr>
            <a:r>
              <a:rPr lang="en-GB" sz="2400" dirty="0" smtClean="0"/>
              <a:t>A </a:t>
            </a:r>
            <a:r>
              <a:rPr lang="en-GB" sz="2400" dirty="0"/>
              <a:t>donor makes a gift of £500,000, the income only from which is to be used for the general purposes of the Biology department</a:t>
            </a:r>
            <a:r>
              <a:rPr lang="en-GB" sz="2400" dirty="0" smtClean="0"/>
              <a:t>.</a:t>
            </a:r>
          </a:p>
          <a:p>
            <a:pPr marL="457200" indent="-457200">
              <a:buAutoNum type="arabicParenR"/>
            </a:pPr>
            <a:endParaRPr lang="en-GB" sz="2400" dirty="0"/>
          </a:p>
          <a:p>
            <a:r>
              <a:rPr lang="en-GB" sz="2400" dirty="0"/>
              <a:t>Intent to endow in perpetuity – “income only”, can’t spend </a:t>
            </a:r>
            <a:r>
              <a:rPr lang="en-GB" sz="2400" dirty="0" smtClean="0"/>
              <a:t>capital</a:t>
            </a:r>
          </a:p>
          <a:p>
            <a:pPr lvl="0"/>
            <a:r>
              <a:rPr lang="en-GB" sz="2400" dirty="0"/>
              <a:t>To be used for “general purposes” (no restriction)</a:t>
            </a:r>
          </a:p>
          <a:p>
            <a:pPr marL="0" indent="0">
              <a:buNone/>
            </a:pPr>
            <a:endParaRPr lang="en-GB" sz="2400" b="1" dirty="0" smtClean="0"/>
          </a:p>
          <a:p>
            <a:pPr marL="0" indent="0">
              <a:buNone/>
            </a:pPr>
            <a:r>
              <a:rPr lang="en-GB" sz="2400" b="1" dirty="0" smtClean="0"/>
              <a:t>Unrestricted </a:t>
            </a:r>
            <a:r>
              <a:rPr lang="en-GB" sz="2400" b="1" dirty="0"/>
              <a:t>Permanent</a:t>
            </a:r>
            <a:endParaRPr lang="en-GB" sz="2400" dirty="0"/>
          </a:p>
          <a:p>
            <a:endParaRPr lang="en-GB" sz="2400" dirty="0"/>
          </a:p>
          <a:p>
            <a:pPr marL="457200" indent="-457200">
              <a:buAutoNum type="arabicParenR"/>
            </a:pPr>
            <a:endParaRPr lang="en-GB" sz="2400" dirty="0" smtClean="0"/>
          </a:p>
          <a:p>
            <a:pPr marL="0" indent="0">
              <a:buNone/>
            </a:pPr>
            <a:endParaRPr lang="en-GB" sz="2400" dirty="0"/>
          </a:p>
          <a:p>
            <a:pPr marL="0" indent="0">
              <a:buNone/>
            </a:pPr>
            <a:endParaRPr lang="en-GB" sz="2400" dirty="0"/>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2078312060"/>
      </p:ext>
    </p:extLst>
  </p:cSld>
  <p:clrMapOvr>
    <a:masterClrMapping/>
  </p:clrMapOvr>
  <mc:AlternateContent xmlns:mc="http://schemas.openxmlformats.org/markup-compatibility/2006">
    <mc:Choice xmlns:p14="http://schemas.microsoft.com/office/powerpoint/2010/main" xmlns=""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Scenarios</a:t>
            </a:r>
          </a:p>
        </p:txBody>
      </p:sp>
      <p:sp>
        <p:nvSpPr>
          <p:cNvPr id="3" name="Content Placeholder 2"/>
          <p:cNvSpPr>
            <a:spLocks noGrp="1"/>
          </p:cNvSpPr>
          <p:nvPr>
            <p:ph idx="1"/>
          </p:nvPr>
        </p:nvSpPr>
        <p:spPr/>
        <p:txBody>
          <a:bodyPr>
            <a:normAutofit/>
          </a:bodyPr>
          <a:lstStyle/>
          <a:p>
            <a:pPr marL="457200" indent="-457200">
              <a:buAutoNum type="arabicParenR" startAt="2"/>
            </a:pPr>
            <a:r>
              <a:rPr lang="en-GB" sz="2400" dirty="0" smtClean="0"/>
              <a:t>David </a:t>
            </a:r>
            <a:r>
              <a:rPr lang="en-GB" sz="2400" dirty="0"/>
              <a:t>Brown gives £1,500,000 to endow a chair in English in perpetuity</a:t>
            </a:r>
            <a:r>
              <a:rPr lang="en-GB" sz="2400" dirty="0" smtClean="0"/>
              <a:t>.</a:t>
            </a:r>
          </a:p>
          <a:p>
            <a:pPr marL="0" indent="0">
              <a:buNone/>
            </a:pPr>
            <a:endParaRPr lang="en-GB" sz="2400" dirty="0"/>
          </a:p>
          <a:p>
            <a:r>
              <a:rPr lang="en-GB" sz="2400" dirty="0"/>
              <a:t>Intent to endow in </a:t>
            </a:r>
            <a:r>
              <a:rPr lang="en-GB" sz="2400" dirty="0" smtClean="0"/>
              <a:t>perpetuity</a:t>
            </a:r>
          </a:p>
          <a:p>
            <a:pPr lvl="0"/>
            <a:r>
              <a:rPr lang="en-GB" sz="2400" dirty="0"/>
              <a:t>To be used to endow a chair in English (restriction)</a:t>
            </a:r>
          </a:p>
          <a:p>
            <a:pPr marL="0" indent="0">
              <a:buNone/>
            </a:pPr>
            <a:endParaRPr lang="en-GB" sz="2400" dirty="0" smtClean="0"/>
          </a:p>
          <a:p>
            <a:pPr marL="0" indent="0">
              <a:buNone/>
            </a:pPr>
            <a:r>
              <a:rPr lang="en-GB" sz="2400" b="1" dirty="0"/>
              <a:t>Restricted Permanent</a:t>
            </a:r>
            <a:endParaRPr lang="en-GB" sz="2400" dirty="0"/>
          </a:p>
          <a:p>
            <a:pPr marL="0" indent="0">
              <a:buNone/>
            </a:pPr>
            <a:endParaRPr lang="en-GB" sz="2400"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595761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Scenarios</a:t>
            </a:r>
          </a:p>
        </p:txBody>
      </p:sp>
      <p:sp>
        <p:nvSpPr>
          <p:cNvPr id="3" name="Content Placeholder 2"/>
          <p:cNvSpPr>
            <a:spLocks noGrp="1"/>
          </p:cNvSpPr>
          <p:nvPr>
            <p:ph idx="1"/>
          </p:nvPr>
        </p:nvSpPr>
        <p:spPr/>
        <p:txBody>
          <a:bodyPr>
            <a:normAutofit/>
          </a:bodyPr>
          <a:lstStyle/>
          <a:p>
            <a:pPr marL="457200" indent="-457200">
              <a:buAutoNum type="arabicParenR" startAt="3"/>
            </a:pPr>
            <a:r>
              <a:rPr lang="en-GB" sz="2400" dirty="0" smtClean="0"/>
              <a:t>Prof </a:t>
            </a:r>
            <a:r>
              <a:rPr lang="en-GB" sz="2400" dirty="0"/>
              <a:t>Monica Williams leaves the residue of her estate (£200,000) to “endow postgraduate scholarships in music”.  The Will states that “the University shall be at liberty to expend not only the income but also the capital in providing the award</a:t>
            </a:r>
            <a:r>
              <a:rPr lang="en-GB" sz="2400" dirty="0" smtClean="0"/>
              <a:t>”.</a:t>
            </a:r>
          </a:p>
          <a:p>
            <a:pPr marL="0" indent="0">
              <a:buNone/>
            </a:pPr>
            <a:endParaRPr lang="en-GB" sz="2400" dirty="0"/>
          </a:p>
          <a:p>
            <a:r>
              <a:rPr lang="en-GB" sz="2400" dirty="0"/>
              <a:t>Intent to endow, but not in </a:t>
            </a:r>
            <a:r>
              <a:rPr lang="en-GB" sz="2400" dirty="0" smtClean="0"/>
              <a:t>perpetuity</a:t>
            </a:r>
          </a:p>
          <a:p>
            <a:pPr lvl="0"/>
            <a:r>
              <a:rPr lang="en-GB" sz="2400" dirty="0"/>
              <a:t>To be used to endow postgraduate scholarships in music (restriction)</a:t>
            </a:r>
          </a:p>
          <a:p>
            <a:pPr marL="0" indent="0">
              <a:buNone/>
            </a:pPr>
            <a:endParaRPr lang="en-GB" sz="2400" dirty="0" smtClean="0"/>
          </a:p>
          <a:p>
            <a:pPr marL="0" indent="0">
              <a:buNone/>
            </a:pPr>
            <a:r>
              <a:rPr lang="en-GB" sz="2400" b="1" dirty="0"/>
              <a:t>Restricted Expendable</a:t>
            </a:r>
            <a:endParaRPr lang="en-GB" sz="2400" dirty="0"/>
          </a:p>
          <a:p>
            <a:pPr marL="0" indent="0">
              <a:buNone/>
            </a:pPr>
            <a:endParaRPr lang="en-GB" sz="2400" dirty="0"/>
          </a:p>
          <a:p>
            <a:pPr marL="0" indent="0">
              <a:buNone/>
            </a:pPr>
            <a:endParaRPr lang="en-GB" sz="2400"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96847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Scenarios</a:t>
            </a:r>
          </a:p>
        </p:txBody>
      </p:sp>
      <p:sp>
        <p:nvSpPr>
          <p:cNvPr id="3" name="Content Placeholder 2"/>
          <p:cNvSpPr>
            <a:spLocks noGrp="1"/>
          </p:cNvSpPr>
          <p:nvPr>
            <p:ph idx="1"/>
          </p:nvPr>
        </p:nvSpPr>
        <p:spPr/>
        <p:txBody>
          <a:bodyPr>
            <a:normAutofit lnSpcReduction="10000"/>
          </a:bodyPr>
          <a:lstStyle/>
          <a:p>
            <a:pPr marL="457200" indent="-457200">
              <a:buAutoNum type="arabicParenR" startAt="4"/>
            </a:pPr>
            <a:r>
              <a:rPr lang="en-GB" sz="2400" dirty="0" smtClean="0"/>
              <a:t>Prof </a:t>
            </a:r>
            <a:r>
              <a:rPr lang="en-GB" sz="2400" dirty="0"/>
              <a:t>B Fox gives £50,000 to “provide, (in the event of a total solar eclipse), solar eclipse glasses to music students who specialise in drumming</a:t>
            </a:r>
            <a:r>
              <a:rPr lang="en-GB" sz="2400" dirty="0" smtClean="0"/>
              <a:t>”.</a:t>
            </a:r>
          </a:p>
          <a:p>
            <a:pPr marL="0" indent="0">
              <a:buNone/>
            </a:pPr>
            <a:endParaRPr lang="en-GB" sz="2400" dirty="0"/>
          </a:p>
          <a:p>
            <a:r>
              <a:rPr lang="en-GB" sz="2400" dirty="0"/>
              <a:t>No intent to </a:t>
            </a:r>
            <a:r>
              <a:rPr lang="en-GB" sz="2400" dirty="0" smtClean="0"/>
              <a:t>endow</a:t>
            </a:r>
          </a:p>
          <a:p>
            <a:pPr lvl="0"/>
            <a:r>
              <a:rPr lang="en-GB" sz="2400" dirty="0"/>
              <a:t>But restrictions are so specific that it is likely that the donation will not be able to be spent in less than 5 years.</a:t>
            </a:r>
          </a:p>
          <a:p>
            <a:pPr marL="0" indent="0">
              <a:buNone/>
            </a:pPr>
            <a:endParaRPr lang="en-GB" sz="2400" dirty="0" smtClean="0"/>
          </a:p>
          <a:p>
            <a:pPr marL="0" indent="0">
              <a:buNone/>
            </a:pPr>
            <a:r>
              <a:rPr lang="en-GB" sz="2400" b="1" dirty="0"/>
              <a:t>Restricted Expendable</a:t>
            </a:r>
            <a:endParaRPr lang="en-GB" sz="2400" dirty="0"/>
          </a:p>
          <a:p>
            <a:pPr marL="0" indent="0">
              <a:buNone/>
            </a:pPr>
            <a:endParaRPr lang="en-GB" sz="2400" dirty="0"/>
          </a:p>
          <a:p>
            <a:pPr marL="0" indent="0">
              <a:buNone/>
            </a:pPr>
            <a:r>
              <a:rPr lang="en-GB" sz="2400" dirty="0" smtClean="0"/>
              <a:t>   </a:t>
            </a:r>
            <a:endParaRPr lang="en-GB" sz="2400" dirty="0"/>
          </a:p>
          <a:p>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3143641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GB" sz="3600" dirty="0" smtClean="0"/>
              <a:t/>
            </a:r>
            <a:br>
              <a:rPr lang="en-GB" sz="3600" dirty="0" smtClean="0"/>
            </a:br>
            <a:r>
              <a:rPr lang="en-GB" sz="3600" dirty="0" smtClean="0"/>
              <a:t>Accounting </a:t>
            </a:r>
            <a:r>
              <a:rPr lang="en-GB" sz="3600" dirty="0"/>
              <a:t>for </a:t>
            </a:r>
            <a:r>
              <a:rPr lang="en-GB" sz="3600" dirty="0" smtClean="0"/>
              <a:t>Endowments</a:t>
            </a:r>
            <a:r>
              <a:rPr lang="en-GB" sz="3600" dirty="0"/>
              <a:t/>
            </a:r>
            <a:br>
              <a:rPr lang="en-GB" sz="3600" dirty="0"/>
            </a:br>
            <a:endParaRPr lang="en-GB" sz="3600" dirty="0"/>
          </a:p>
        </p:txBody>
      </p:sp>
      <p:sp>
        <p:nvSpPr>
          <p:cNvPr id="3" name="Content Placeholder 2"/>
          <p:cNvSpPr>
            <a:spLocks noGrp="1"/>
          </p:cNvSpPr>
          <p:nvPr>
            <p:ph idx="1"/>
          </p:nvPr>
        </p:nvSpPr>
        <p:spPr/>
        <p:txBody>
          <a:bodyPr/>
          <a:lstStyle/>
          <a:p>
            <a:pPr marL="0" indent="0" algn="ctr">
              <a:buNone/>
            </a:pPr>
            <a:endParaRPr lang="en-GB" dirty="0" smtClean="0"/>
          </a:p>
          <a:p>
            <a:pPr marL="0" indent="0" algn="ctr">
              <a:buNone/>
            </a:pPr>
            <a:r>
              <a:rPr lang="en-GB" sz="5400" dirty="0" smtClean="0"/>
              <a:t>2015 SORP</a:t>
            </a:r>
          </a:p>
          <a:p>
            <a:pPr marL="0" indent="0" algn="ctr">
              <a:buNone/>
            </a:pPr>
            <a:endParaRPr lang="en-GB" dirty="0" smtClean="0"/>
          </a:p>
          <a:p>
            <a:pPr marL="0" indent="0" algn="ctr">
              <a:buNone/>
            </a:pPr>
            <a:r>
              <a:rPr lang="en-GB" dirty="0" smtClean="0"/>
              <a:t>How is accounting for endowments </a:t>
            </a:r>
            <a:r>
              <a:rPr lang="en-GB" b="1" dirty="0" smtClean="0"/>
              <a:t>different</a:t>
            </a:r>
            <a:r>
              <a:rPr lang="en-GB" dirty="0" smtClean="0"/>
              <a:t>?</a:t>
            </a: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2050" name="Picture 2" descr="C:\Users\mtfsscw3\AppData\Local\Microsoft\Windows\Temporary Internet Files\Content.IE5\SSZS87RW\different[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660232" y="4797152"/>
            <a:ext cx="1950720" cy="143865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2323893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GB" sz="3600" dirty="0"/>
              <a:t>Accounting for Endowments</a:t>
            </a:r>
            <a:r>
              <a:rPr lang="en-GB" dirty="0"/>
              <a:t/>
            </a:r>
            <a:br>
              <a:rPr lang="en-GB" dirty="0"/>
            </a:b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sz="2400" dirty="0" smtClean="0"/>
              <a:t>The </a:t>
            </a:r>
            <a:r>
              <a:rPr lang="en-GB" sz="2400" b="1" dirty="0" smtClean="0"/>
              <a:t>2015 </a:t>
            </a:r>
            <a:r>
              <a:rPr lang="en-GB" sz="2400" b="1" dirty="0"/>
              <a:t>SORP </a:t>
            </a:r>
            <a:r>
              <a:rPr lang="en-GB" sz="2400" dirty="0"/>
              <a:t>introduces the concept of </a:t>
            </a:r>
            <a:r>
              <a:rPr lang="en-GB" sz="2400" b="1" dirty="0"/>
              <a:t>restricted endowment </a:t>
            </a:r>
            <a:r>
              <a:rPr lang="en-GB" sz="2400" b="1" dirty="0" smtClean="0"/>
              <a:t>reserves.</a:t>
            </a:r>
            <a:endParaRPr lang="en-GB" sz="2400" b="1" dirty="0"/>
          </a:p>
          <a:p>
            <a:pPr marL="0" indent="0">
              <a:buNone/>
            </a:pPr>
            <a:endParaRPr lang="en-GB" sz="2400" dirty="0"/>
          </a:p>
          <a:p>
            <a:pPr marL="0" indent="0">
              <a:buNone/>
            </a:pPr>
            <a:r>
              <a:rPr lang="en-GB" sz="2400" dirty="0" smtClean="0"/>
              <a:t>At year end, a transfer will be made of dividend income and expenditure relating to restricted endowments (both permanent and expendable), from unrestricted reserves to the correct restricted endowment reserve.  The balance on these reserves will equal the remaining unspent income.  </a:t>
            </a:r>
            <a:endParaRPr lang="en-GB" sz="2400" dirty="0"/>
          </a:p>
          <a:p>
            <a:pPr marL="0" indent="0">
              <a:buNone/>
            </a:pPr>
            <a:endParaRPr lang="en-GB" sz="2400" dirty="0" smtClean="0"/>
          </a:p>
          <a:p>
            <a:pPr marL="0" indent="0">
              <a:buNone/>
            </a:pPr>
            <a:r>
              <a:rPr lang="en-GB" sz="2400" dirty="0" smtClean="0"/>
              <a:t>This transfer will be performed by </a:t>
            </a:r>
            <a:r>
              <a:rPr lang="en-GB" sz="2400" b="1" dirty="0" smtClean="0"/>
              <a:t>Management Accounts</a:t>
            </a:r>
          </a:p>
          <a:p>
            <a:pPr marL="0" indent="0">
              <a:buNone/>
            </a:pPr>
            <a:endParaRPr lang="en-GB" sz="2400" dirty="0" smtClean="0"/>
          </a:p>
          <a:p>
            <a:pPr marL="0" indent="0">
              <a:buNone/>
            </a:pPr>
            <a:r>
              <a:rPr lang="en-GB" sz="2400" dirty="0" smtClean="0"/>
              <a:t>In the </a:t>
            </a:r>
            <a:r>
              <a:rPr lang="en-GB" sz="2400" b="1" dirty="0" smtClean="0"/>
              <a:t>Annual Report</a:t>
            </a:r>
            <a:r>
              <a:rPr lang="en-GB" sz="2400" dirty="0" smtClean="0"/>
              <a:t>, there is effectively </a:t>
            </a:r>
            <a:r>
              <a:rPr lang="en-GB" sz="2400" b="1" dirty="0" smtClean="0"/>
              <a:t>no change </a:t>
            </a:r>
            <a:r>
              <a:rPr lang="en-GB" sz="2400" dirty="0" smtClean="0"/>
              <a:t>in the required disclosure of endowment funds, other than being </a:t>
            </a:r>
            <a:r>
              <a:rPr lang="en-GB" sz="2400" b="1" dirty="0" smtClean="0"/>
              <a:t>renamed ‘Endowment Reserves’.</a:t>
            </a:r>
            <a:endParaRPr lang="en-GB" sz="2400" b="1" dirty="0"/>
          </a:p>
          <a:p>
            <a:pPr marL="0" indent="0">
              <a:buNone/>
            </a:pPr>
            <a:endParaRPr lang="en-GB" sz="2400"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9229984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Accounting for Endowments</a:t>
            </a:r>
          </a:p>
        </p:txBody>
      </p:sp>
      <p:sp>
        <p:nvSpPr>
          <p:cNvPr id="3" name="Content Placeholder 2"/>
          <p:cNvSpPr>
            <a:spLocks noGrp="1"/>
          </p:cNvSpPr>
          <p:nvPr>
            <p:ph idx="1"/>
          </p:nvPr>
        </p:nvSpPr>
        <p:spPr/>
        <p:txBody>
          <a:bodyPr>
            <a:normAutofit lnSpcReduction="10000"/>
          </a:bodyPr>
          <a:lstStyle/>
          <a:p>
            <a:pPr marL="0" indent="0">
              <a:buNone/>
            </a:pPr>
            <a:r>
              <a:rPr lang="en-GB" sz="2600" dirty="0" smtClean="0"/>
              <a:t>Under the 2015 SORP:</a:t>
            </a:r>
          </a:p>
          <a:p>
            <a:pPr marL="0" indent="0">
              <a:buNone/>
            </a:pPr>
            <a:endParaRPr lang="en-GB" sz="2600" dirty="0"/>
          </a:p>
          <a:p>
            <a:r>
              <a:rPr lang="en-GB" sz="2600" dirty="0" smtClean="0"/>
              <a:t>New endowments will be recognised as income in the Statement of Comprehensive Income (SOCI)</a:t>
            </a:r>
          </a:p>
          <a:p>
            <a:pPr marL="0" indent="0">
              <a:buNone/>
            </a:pPr>
            <a:endParaRPr lang="en-GB" sz="2600" dirty="0" smtClean="0"/>
          </a:p>
          <a:p>
            <a:r>
              <a:rPr lang="en-GB" sz="2600" dirty="0" smtClean="0"/>
              <a:t>Capital appreciation / depreciation (on endowments invested) will be recognised as a gain or loss in the SOCI under the gain/loss on investments</a:t>
            </a:r>
          </a:p>
          <a:p>
            <a:pPr marL="0" indent="0">
              <a:buNone/>
            </a:pPr>
            <a:endParaRPr lang="en-GB" sz="2600" dirty="0" smtClean="0"/>
          </a:p>
          <a:p>
            <a:pPr marL="0" indent="0">
              <a:buNone/>
            </a:pPr>
            <a:r>
              <a:rPr lang="en-GB" sz="2600" dirty="0" smtClean="0"/>
              <a:t>This will introduce </a:t>
            </a:r>
            <a:r>
              <a:rPr lang="en-GB" sz="2600" b="1" dirty="0" smtClean="0">
                <a:solidFill>
                  <a:srgbClr val="FF0000"/>
                </a:solidFill>
              </a:rPr>
              <a:t>VOLATILITY</a:t>
            </a:r>
            <a:endParaRPr lang="en-GB" sz="2600" b="1" dirty="0">
              <a:solidFill>
                <a:srgbClr val="FF0000"/>
              </a:solidFill>
            </a:endParaRPr>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3074" name="Picture 2" descr="C:\Users\mtfsscw3\AppData\Local\Microsoft\Windows\Temporary Internet Files\Content.IE5\ZJREWB6W\volcano[1].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156176" y="4509120"/>
            <a:ext cx="2411760" cy="195228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35708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Identifying an Endowment</a:t>
            </a:r>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
        <p:nvSpPr>
          <p:cNvPr id="5" name="Rectangle 4"/>
          <p:cNvSpPr/>
          <p:nvPr/>
        </p:nvSpPr>
        <p:spPr>
          <a:xfrm>
            <a:off x="611560" y="2413338"/>
            <a:ext cx="7704856" cy="4001095"/>
          </a:xfrm>
          <a:prstGeom prst="rect">
            <a:avLst/>
          </a:prstGeom>
        </p:spPr>
        <p:txBody>
          <a:bodyPr wrap="square">
            <a:spAutoFit/>
          </a:bodyPr>
          <a:lstStyle/>
          <a:p>
            <a:r>
              <a:rPr lang="en-GB" dirty="0"/>
              <a:t>The SORP description for this is a </a:t>
            </a:r>
            <a:r>
              <a:rPr lang="en-GB" sz="2800" b="1" dirty="0"/>
              <a:t>non-exchange transaction:</a:t>
            </a:r>
            <a:endParaRPr lang="en-GB" sz="2800" dirty="0"/>
          </a:p>
          <a:p>
            <a:r>
              <a:rPr lang="en-GB" b="1" dirty="0"/>
              <a:t> </a:t>
            </a:r>
            <a:endParaRPr lang="en-GB" dirty="0"/>
          </a:p>
          <a:p>
            <a:r>
              <a:rPr lang="en-GB" dirty="0"/>
              <a:t>18.1 - ‘...</a:t>
            </a:r>
            <a:r>
              <a:rPr lang="en-GB" i="1" dirty="0"/>
              <a:t>those transactions whereby an entity receives (or gives) value </a:t>
            </a:r>
            <a:r>
              <a:rPr lang="en-GB" i="1" dirty="0" smtClean="0"/>
              <a:t>from / to </a:t>
            </a:r>
            <a:r>
              <a:rPr lang="en-GB" i="1" dirty="0"/>
              <a:t>another entity without directly </a:t>
            </a:r>
            <a:r>
              <a:rPr lang="en-GB" i="1" dirty="0" smtClean="0"/>
              <a:t>giving / receiving </a:t>
            </a:r>
            <a:r>
              <a:rPr lang="en-GB" i="1" dirty="0"/>
              <a:t>approximately equal value in exchange</a:t>
            </a:r>
            <a:r>
              <a:rPr lang="en-GB" i="1" dirty="0" smtClean="0"/>
              <a:t>.’</a:t>
            </a:r>
          </a:p>
          <a:p>
            <a:endParaRPr lang="en-GB" i="1" dirty="0" smtClean="0"/>
          </a:p>
          <a:p>
            <a:endParaRPr lang="en-GB" i="1" dirty="0"/>
          </a:p>
          <a:p>
            <a:r>
              <a:rPr lang="en-GB" sz="2000" b="1" dirty="0"/>
              <a:t>Ross-CASE definition of philanthropic intent</a:t>
            </a:r>
            <a:endParaRPr lang="en-GB" sz="2000" b="1" i="1" dirty="0"/>
          </a:p>
          <a:p>
            <a:r>
              <a:rPr lang="en-GB" dirty="0"/>
              <a:t>Endowments </a:t>
            </a:r>
            <a:r>
              <a:rPr lang="en-GB" dirty="0" smtClean="0"/>
              <a:t>should </a:t>
            </a:r>
            <a:r>
              <a:rPr lang="en-GB" dirty="0"/>
              <a:t>meet the Ross-CASE definition of philanthropic intent:  ‘all giving which does not confer full or partial ownership of a deliverable, financial benefit, or control to the funder in return for the funding. The gift must be owned in full by the receiving institution once it is received.’</a:t>
            </a:r>
          </a:p>
          <a:p>
            <a:endParaRPr lang="en-GB" dirty="0"/>
          </a:p>
        </p:txBody>
      </p:sp>
    </p:spTree>
    <p:extLst>
      <p:ext uri="{BB962C8B-B14F-4D97-AF65-F5344CB8AC3E}">
        <p14:creationId xmlns:p14="http://schemas.microsoft.com/office/powerpoint/2010/main" xmlns="" val="31210950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Accounting for Endowments</a:t>
            </a:r>
          </a:p>
        </p:txBody>
      </p:sp>
      <p:sp>
        <p:nvSpPr>
          <p:cNvPr id="3" name="Content Placeholder 2"/>
          <p:cNvSpPr>
            <a:spLocks noGrp="1"/>
          </p:cNvSpPr>
          <p:nvPr>
            <p:ph idx="1"/>
          </p:nvPr>
        </p:nvSpPr>
        <p:spPr/>
        <p:txBody>
          <a:bodyPr>
            <a:normAutofit/>
          </a:bodyPr>
          <a:lstStyle/>
          <a:p>
            <a:pPr marL="0" indent="0">
              <a:buNone/>
            </a:pPr>
            <a:endParaRPr lang="en-GB" sz="2600" dirty="0" smtClean="0"/>
          </a:p>
          <a:p>
            <a:pPr marL="0" indent="0">
              <a:buNone/>
            </a:pPr>
            <a:r>
              <a:rPr lang="en-GB" sz="2600" dirty="0" smtClean="0"/>
              <a:t>Therefore, new endowments and capital appreciation / depreciation will be recorded centrally.  This minimises the impact on School accounts.</a:t>
            </a:r>
          </a:p>
          <a:p>
            <a:pPr marL="0" indent="0">
              <a:buNone/>
            </a:pPr>
            <a:endParaRPr lang="en-GB" sz="2600" dirty="0" smtClean="0"/>
          </a:p>
          <a:p>
            <a:pPr marL="0" indent="0">
              <a:buNone/>
            </a:pPr>
            <a:r>
              <a:rPr lang="en-GB" sz="2600" dirty="0" smtClean="0"/>
              <a:t>These transactions will be recorded by </a:t>
            </a:r>
            <a:r>
              <a:rPr lang="en-GB" sz="2600" b="1" dirty="0" smtClean="0"/>
              <a:t>Management Accounts</a:t>
            </a:r>
            <a:endParaRPr lang="en-GB" sz="2600" b="1"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27639188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Accounting for Endowments</a:t>
            </a:r>
          </a:p>
        </p:txBody>
      </p:sp>
      <p:sp>
        <p:nvSpPr>
          <p:cNvPr id="3" name="Content Placeholder 2"/>
          <p:cNvSpPr>
            <a:spLocks noGrp="1"/>
          </p:cNvSpPr>
          <p:nvPr>
            <p:ph idx="1"/>
          </p:nvPr>
        </p:nvSpPr>
        <p:spPr/>
        <p:txBody>
          <a:bodyPr/>
          <a:lstStyle/>
          <a:p>
            <a:pPr marL="0" indent="0">
              <a:buNone/>
            </a:pPr>
            <a:endParaRPr lang="en-GB" dirty="0" smtClean="0"/>
          </a:p>
          <a:p>
            <a:pPr marL="0" indent="0">
              <a:buNone/>
            </a:pPr>
            <a:endParaRPr lang="en-GB" dirty="0"/>
          </a:p>
          <a:p>
            <a:pPr marL="0" indent="0" algn="ctr">
              <a:buNone/>
            </a:pPr>
            <a:r>
              <a:rPr lang="en-GB" sz="2800" b="1" dirty="0" smtClean="0"/>
              <a:t>No SORP Adjustment</a:t>
            </a:r>
          </a:p>
          <a:p>
            <a:pPr marL="0" indent="0" algn="ctr">
              <a:buNone/>
            </a:pPr>
            <a:r>
              <a:rPr lang="en-GB" sz="2800" dirty="0" smtClean="0"/>
              <a:t>- Income and expenditure will no longer be matched in School accounts</a:t>
            </a:r>
          </a:p>
          <a:p>
            <a:pPr marL="0" indent="0" algn="ctr">
              <a:buNone/>
            </a:pPr>
            <a:endParaRPr lang="en-GB" dirty="0" smtClean="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37177537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Accounting for Endowments</a:t>
            </a:r>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
        <p:nvSpPr>
          <p:cNvPr id="5" name="Content Placeholder 4"/>
          <p:cNvSpPr>
            <a:spLocks noGrp="1"/>
          </p:cNvSpPr>
          <p:nvPr>
            <p:ph idx="1"/>
          </p:nvPr>
        </p:nvSpPr>
        <p:spPr/>
        <p:txBody>
          <a:bodyPr>
            <a:normAutofit/>
          </a:bodyPr>
          <a:lstStyle/>
          <a:p>
            <a:pPr marL="0" indent="0" algn="ctr">
              <a:buNone/>
            </a:pPr>
            <a:r>
              <a:rPr lang="en-GB" sz="4800" dirty="0"/>
              <a:t>2015 SORP</a:t>
            </a:r>
          </a:p>
          <a:p>
            <a:pPr marL="0" indent="0" algn="ctr">
              <a:buNone/>
            </a:pPr>
            <a:endParaRPr lang="en-GB" sz="2800" dirty="0"/>
          </a:p>
          <a:p>
            <a:pPr marL="0" indent="0" algn="ctr">
              <a:buNone/>
            </a:pPr>
            <a:r>
              <a:rPr lang="en-GB" sz="2800" dirty="0"/>
              <a:t>How is accounting for endowments </a:t>
            </a:r>
            <a:r>
              <a:rPr lang="en-GB" sz="2800" b="1" dirty="0" smtClean="0"/>
              <a:t>the same</a:t>
            </a:r>
            <a:r>
              <a:rPr lang="en-GB" sz="2800" dirty="0" smtClean="0"/>
              <a:t>?</a:t>
            </a:r>
            <a:endParaRPr lang="en-GB" sz="2800" dirty="0"/>
          </a:p>
          <a:p>
            <a:pPr marL="0" indent="0">
              <a:buNone/>
            </a:pPr>
            <a:endParaRPr lang="en-GB" sz="2600" dirty="0"/>
          </a:p>
          <a:p>
            <a:pPr marL="0" indent="0">
              <a:buNone/>
            </a:pPr>
            <a:endParaRPr lang="en-GB" sz="2600" dirty="0"/>
          </a:p>
          <a:p>
            <a:pPr marL="0" indent="0">
              <a:buNone/>
            </a:pPr>
            <a:endParaRPr lang="en-GB" sz="2600" dirty="0"/>
          </a:p>
        </p:txBody>
      </p:sp>
      <p:pic>
        <p:nvPicPr>
          <p:cNvPr id="4102" name="Picture 6" descr="C:\Users\mtfsscw3\AppData\Local\Microsoft\Windows\Temporary Internet Files\Content.IE5\ZJREWB6W\goldfish_stock_by_naveenvverma-d3kty11[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660232" y="5373216"/>
            <a:ext cx="2016224" cy="127883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3940704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Accounting for Endowments</a:t>
            </a:r>
          </a:p>
        </p:txBody>
      </p:sp>
      <p:sp>
        <p:nvSpPr>
          <p:cNvPr id="3" name="Content Placeholder 2"/>
          <p:cNvSpPr>
            <a:spLocks noGrp="1"/>
          </p:cNvSpPr>
          <p:nvPr>
            <p:ph idx="1"/>
          </p:nvPr>
        </p:nvSpPr>
        <p:spPr/>
        <p:txBody>
          <a:bodyPr/>
          <a:lstStyle/>
          <a:p>
            <a:r>
              <a:rPr lang="en-GB" sz="2800" b="1" dirty="0"/>
              <a:t>Dividend income </a:t>
            </a:r>
            <a:r>
              <a:rPr lang="en-GB" sz="2800" dirty="0"/>
              <a:t>will still be recorded in School accounts on individual WK activity codes – by </a:t>
            </a:r>
            <a:r>
              <a:rPr lang="en-GB" sz="2800" b="1" dirty="0"/>
              <a:t>Management Accounts </a:t>
            </a:r>
            <a:endParaRPr lang="en-GB" sz="2800" b="1" dirty="0" smtClean="0"/>
          </a:p>
          <a:p>
            <a:pPr marL="0" indent="0">
              <a:buNone/>
            </a:pPr>
            <a:endParaRPr lang="en-GB" sz="2800" b="1" dirty="0"/>
          </a:p>
          <a:p>
            <a:r>
              <a:rPr lang="en-GB" sz="2800" b="1" dirty="0" smtClean="0"/>
              <a:t>Expenditure </a:t>
            </a:r>
            <a:r>
              <a:rPr lang="en-GB" sz="2800" dirty="0" smtClean="0"/>
              <a:t>will still be recorded in School accounts </a:t>
            </a:r>
            <a:r>
              <a:rPr lang="en-GB" sz="2800" dirty="0"/>
              <a:t>on individual WK activity codes – </a:t>
            </a:r>
            <a:r>
              <a:rPr lang="en-GB" sz="2800" dirty="0" smtClean="0"/>
              <a:t>by </a:t>
            </a:r>
            <a:r>
              <a:rPr lang="en-GB" sz="2800" b="1" dirty="0" smtClean="0"/>
              <a:t>School</a:t>
            </a:r>
            <a:endParaRPr lang="en-GB" sz="2800" b="1" dirty="0"/>
          </a:p>
          <a:p>
            <a:pPr marL="0" indent="0">
              <a:buNone/>
            </a:pPr>
            <a:endParaRPr lang="en-GB" sz="2800" dirty="0" smtClean="0"/>
          </a:p>
          <a:p>
            <a:pPr marL="0" indent="0">
              <a:buNone/>
            </a:pPr>
            <a:endParaRPr lang="en-GB" sz="2800" dirty="0" smtClean="0"/>
          </a:p>
          <a:p>
            <a:pPr marL="0" indent="0">
              <a:buNone/>
            </a:pPr>
            <a:r>
              <a:rPr lang="en-GB" dirty="0" smtClean="0"/>
              <a:t>But these will </a:t>
            </a:r>
            <a:r>
              <a:rPr lang="en-GB" b="1" dirty="0" smtClean="0"/>
              <a:t>no longer </a:t>
            </a:r>
            <a:r>
              <a:rPr lang="en-GB" dirty="0" smtClean="0"/>
              <a:t>be matched</a:t>
            </a: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227758755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smtClean="0"/>
              <a:t>Summary of Accounting Treatment</a:t>
            </a:r>
            <a:endParaRPr lang="en-GB" sz="3200"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graphicFrame>
        <p:nvGraphicFramePr>
          <p:cNvPr id="3" name="Content Placeholder 2"/>
          <p:cNvGraphicFramePr>
            <a:graphicFrameLocks noGrp="1"/>
          </p:cNvGraphicFramePr>
          <p:nvPr>
            <p:ph idx="1"/>
            <p:extLst>
              <p:ext uri="{D42A27DB-BD31-4B8C-83A1-F6EECF244321}">
                <p14:modId xmlns:p14="http://schemas.microsoft.com/office/powerpoint/2010/main" xmlns="" val="2930112692"/>
              </p:ext>
            </p:extLst>
          </p:nvPr>
        </p:nvGraphicFramePr>
        <p:xfrm>
          <a:off x="539552" y="1484784"/>
          <a:ext cx="8229600" cy="4258975"/>
        </p:xfrm>
        <a:graphic>
          <a:graphicData uri="http://schemas.openxmlformats.org/drawingml/2006/table">
            <a:tbl>
              <a:tblPr>
                <a:tableStyleId>{073A0DAA-6AF3-43AB-8588-CEC1D06C72B9}</a:tableStyleId>
              </a:tblPr>
              <a:tblGrid>
                <a:gridCol w="1174355"/>
                <a:gridCol w="1561949"/>
                <a:gridCol w="1584176"/>
                <a:gridCol w="1584176"/>
                <a:gridCol w="72008"/>
                <a:gridCol w="1224136"/>
                <a:gridCol w="1028800"/>
              </a:tblGrid>
              <a:tr h="542830">
                <a:tc>
                  <a:txBody>
                    <a:bodyPr/>
                    <a:lstStyle/>
                    <a:p>
                      <a:pPr algn="l" fontAlgn="ctr"/>
                      <a:r>
                        <a:rPr lang="en-GB" sz="800" u="none" strike="noStrike" dirty="0">
                          <a:effectLst/>
                        </a:rPr>
                        <a:t> </a:t>
                      </a:r>
                      <a:endParaRPr lang="en-GB" sz="8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400" u="none" strike="noStrike" dirty="0">
                          <a:effectLst/>
                        </a:rPr>
                        <a:t>Unrestricted Permanent</a:t>
                      </a:r>
                      <a:endParaRPr lang="en-GB" sz="1400" b="1"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fontAlgn="ctr"/>
                      <a:r>
                        <a:rPr lang="en-GB" sz="1400" u="none" strike="noStrike" dirty="0">
                          <a:effectLst/>
                        </a:rPr>
                        <a:t>Restricted Permanent</a:t>
                      </a:r>
                      <a:endParaRPr lang="en-GB" sz="1400" b="1"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GB" sz="1400" u="none" strike="noStrike" dirty="0">
                          <a:effectLst/>
                        </a:rPr>
                        <a:t>Restricted Expendable</a:t>
                      </a:r>
                      <a:endParaRPr lang="en-GB" sz="1400" b="1"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fontAlgn="ctr"/>
                      <a:r>
                        <a:rPr lang="en-GB" sz="1400" u="none" strike="noStrike">
                          <a:effectLst/>
                        </a:rPr>
                        <a:t> </a:t>
                      </a:r>
                      <a:endParaRPr lang="en-GB" sz="1400" b="1" i="0" u="none" strike="noStrike">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400" u="none" strike="noStrike" dirty="0">
                          <a:effectLst/>
                        </a:rPr>
                        <a:t>Statement</a:t>
                      </a:r>
                      <a:endParaRPr lang="en-GB" sz="1400" b="1"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GB" sz="1400" u="none" strike="noStrike" dirty="0">
                          <a:effectLst/>
                        </a:rPr>
                        <a:t>Responsibility</a:t>
                      </a:r>
                      <a:endParaRPr lang="en-GB" sz="1400" b="1"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65284">
                <a:tc rowSpan="3">
                  <a:txBody>
                    <a:bodyPr/>
                    <a:lstStyle/>
                    <a:p>
                      <a:pPr algn="ctr" fontAlgn="ctr"/>
                      <a:r>
                        <a:rPr lang="en-GB" sz="1100" b="1" u="none" strike="noStrike" dirty="0">
                          <a:effectLst/>
                        </a:rPr>
                        <a:t>New Capital</a:t>
                      </a:r>
                      <a:endParaRPr lang="en-GB" sz="1100" b="1"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Recognise </a:t>
                      </a:r>
                      <a:r>
                        <a:rPr lang="en-GB" sz="1000" b="1" u="none" strike="noStrike" dirty="0">
                          <a:effectLst/>
                        </a:rPr>
                        <a:t>immediately</a:t>
                      </a:r>
                      <a:r>
                        <a:rPr lang="en-GB" sz="1000" u="none" strike="noStrike" dirty="0">
                          <a:effectLst/>
                        </a:rPr>
                        <a:t> in Donations and Endowments Income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Recognise </a:t>
                      </a:r>
                      <a:r>
                        <a:rPr lang="en-GB" sz="1000" b="1" u="none" strike="noStrike" dirty="0">
                          <a:effectLst/>
                        </a:rPr>
                        <a:t>immediately</a:t>
                      </a:r>
                      <a:r>
                        <a:rPr lang="en-GB" sz="1000" u="none" strike="noStrike" dirty="0">
                          <a:effectLst/>
                        </a:rPr>
                        <a:t> in Donations and Endowments Income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Recognise </a:t>
                      </a:r>
                      <a:r>
                        <a:rPr lang="en-GB" sz="1000" b="1" u="none" strike="noStrike" dirty="0">
                          <a:effectLst/>
                        </a:rPr>
                        <a:t>immediately</a:t>
                      </a:r>
                      <a:r>
                        <a:rPr lang="en-GB" sz="1000" u="none" strike="noStrike" dirty="0">
                          <a:effectLst/>
                        </a:rPr>
                        <a:t> in Donations and Endowments Income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b="1" u="none" strike="noStrike" dirty="0" smtClean="0">
                          <a:effectLst/>
                        </a:rPr>
                        <a:t>SOCI </a:t>
                      </a:r>
                      <a:r>
                        <a:rPr lang="en-GB" sz="1000" u="none" strike="noStrike" dirty="0" smtClean="0">
                          <a:effectLst/>
                        </a:rPr>
                        <a:t>- </a:t>
                      </a:r>
                      <a:r>
                        <a:rPr lang="en-GB" sz="1000" u="none" strike="noStrike" dirty="0">
                          <a:effectLst/>
                        </a:rPr>
                        <a:t>(Central)</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Management Accounts</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55095">
                <a:tc vMerge="1">
                  <a:txBody>
                    <a:bodyPr/>
                    <a:lstStyle/>
                    <a:p>
                      <a:endParaRPr lang="en-GB"/>
                    </a:p>
                  </a:txBody>
                  <a:tcPr/>
                </a:tc>
                <a:tc>
                  <a:txBody>
                    <a:bodyPr/>
                    <a:lstStyle/>
                    <a:p>
                      <a:pPr algn="ctr" fontAlgn="ctr"/>
                      <a:r>
                        <a:rPr lang="en-GB" sz="800" u="none" strike="noStrike" dirty="0">
                          <a:effectLst/>
                        </a:rPr>
                        <a:t> </a:t>
                      </a:r>
                      <a:endParaRPr lang="en-GB" sz="8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a:effectLst/>
                        </a:rPr>
                        <a:t> </a:t>
                      </a:r>
                      <a:endParaRPr lang="en-GB" sz="1000" b="0" i="0" u="none" strike="noStrike">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a:effectLst/>
                        </a:rPr>
                        <a:t> </a:t>
                      </a:r>
                      <a:endParaRPr lang="en-GB" sz="1000" b="0" i="0" u="none" strike="noStrike">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718508">
                <a:tc vMerge="1">
                  <a:txBody>
                    <a:bodyPr/>
                    <a:lstStyle/>
                    <a:p>
                      <a:endParaRPr lang="en-GB"/>
                    </a:p>
                  </a:txBody>
                  <a:tcPr/>
                </a:tc>
                <a:tc>
                  <a:txBody>
                    <a:bodyPr/>
                    <a:lstStyle/>
                    <a:p>
                      <a:pPr algn="ctr" fontAlgn="ctr"/>
                      <a:r>
                        <a:rPr lang="en-GB" sz="1000" u="none" strike="noStrike" dirty="0">
                          <a:effectLst/>
                        </a:rPr>
                        <a:t>Transfer capital from Unrestricted Reserves to </a:t>
                      </a:r>
                      <a:r>
                        <a:rPr lang="en-GB" sz="1000" b="1" u="none" strike="noStrike" dirty="0">
                          <a:effectLst/>
                        </a:rPr>
                        <a:t>Permanent Unrestricted </a:t>
                      </a:r>
                      <a:r>
                        <a:rPr lang="en-GB" sz="1000" u="none" strike="noStrike" dirty="0">
                          <a:effectLst/>
                        </a:rPr>
                        <a:t>Endowment (Capital) Reserve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Transfer capital from Unrestricted Reserves to </a:t>
                      </a:r>
                      <a:r>
                        <a:rPr lang="en-GB" sz="1000" b="1" u="none" strike="noStrike" dirty="0">
                          <a:effectLst/>
                        </a:rPr>
                        <a:t>Permanent Restricted </a:t>
                      </a:r>
                      <a:r>
                        <a:rPr lang="en-GB" sz="1000" u="none" strike="noStrike" dirty="0">
                          <a:effectLst/>
                        </a:rPr>
                        <a:t>Endowment (Capital) Reserve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Transfer capital from Unrestricted Reserves to </a:t>
                      </a:r>
                      <a:r>
                        <a:rPr lang="en-GB" sz="1000" b="1" u="none" strike="noStrike" dirty="0">
                          <a:effectLst/>
                        </a:rPr>
                        <a:t>Restricted Expendable </a:t>
                      </a:r>
                      <a:r>
                        <a:rPr lang="en-GB" sz="1000" u="none" strike="noStrike" dirty="0">
                          <a:effectLst/>
                        </a:rPr>
                        <a:t>Endowment (Capital) Reserve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Drops through to balance sheet (reserves)</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Management Accounts</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55095">
                <a:tc>
                  <a:txBody>
                    <a:bodyPr/>
                    <a:lstStyle/>
                    <a:p>
                      <a:pPr algn="l" fontAlgn="ctr"/>
                      <a:r>
                        <a:rPr lang="en-GB" sz="800" u="none" strike="noStrike" dirty="0">
                          <a:effectLst/>
                        </a:rPr>
                        <a:t> </a:t>
                      </a:r>
                      <a:endParaRPr lang="en-GB" sz="8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a:effectLst/>
                        </a:rPr>
                        <a:t> </a:t>
                      </a:r>
                      <a:endParaRPr lang="en-GB" sz="1000" b="0" i="0" u="none" strike="noStrike">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65284">
                <a:tc>
                  <a:txBody>
                    <a:bodyPr/>
                    <a:lstStyle/>
                    <a:p>
                      <a:pPr algn="ctr" fontAlgn="ctr"/>
                      <a:r>
                        <a:rPr lang="en-GB" sz="1100" b="1" u="none" strike="noStrike" dirty="0">
                          <a:effectLst/>
                        </a:rPr>
                        <a:t>Dividend Income</a:t>
                      </a:r>
                      <a:endParaRPr lang="en-GB" sz="1100" b="1"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b="1" u="none" strike="noStrike" dirty="0">
                          <a:effectLst/>
                        </a:rPr>
                        <a:t>Release</a:t>
                      </a:r>
                      <a:r>
                        <a:rPr lang="en-GB" sz="1000" u="none" strike="noStrike" dirty="0">
                          <a:effectLst/>
                        </a:rPr>
                        <a:t> Dividend Income to </a:t>
                      </a:r>
                      <a:r>
                        <a:rPr lang="en-GB" sz="1000" b="1" u="none" strike="noStrike" dirty="0">
                          <a:effectLst/>
                        </a:rPr>
                        <a:t>Unrestricted Reserves</a:t>
                      </a:r>
                      <a:endParaRPr lang="en-GB" sz="1000" b="1"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b="1" u="none" strike="noStrike" dirty="0">
                          <a:effectLst/>
                        </a:rPr>
                        <a:t>Hold</a:t>
                      </a:r>
                      <a:r>
                        <a:rPr lang="en-GB" sz="1000" u="none" strike="noStrike" dirty="0">
                          <a:effectLst/>
                        </a:rPr>
                        <a:t> Dividend Income in </a:t>
                      </a:r>
                      <a:r>
                        <a:rPr lang="en-GB" sz="1000" b="1" u="none" strike="noStrike" dirty="0">
                          <a:effectLst/>
                        </a:rPr>
                        <a:t>temporarily restricted reserves </a:t>
                      </a:r>
                      <a:r>
                        <a:rPr lang="en-GB" sz="1000" u="none" strike="noStrike" dirty="0">
                          <a:effectLst/>
                        </a:rPr>
                        <a:t>until spent</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b="1" u="none" strike="noStrike" dirty="0">
                          <a:effectLst/>
                        </a:rPr>
                        <a:t>Hold</a:t>
                      </a:r>
                      <a:r>
                        <a:rPr lang="en-GB" sz="1000" u="none" strike="noStrike" dirty="0">
                          <a:effectLst/>
                        </a:rPr>
                        <a:t> Dividend Income in </a:t>
                      </a:r>
                      <a:r>
                        <a:rPr lang="en-GB" sz="1000" b="1" u="none" strike="noStrike" dirty="0">
                          <a:effectLst/>
                        </a:rPr>
                        <a:t>temporarily restricted reserves </a:t>
                      </a:r>
                      <a:r>
                        <a:rPr lang="en-GB" sz="1000" u="none" strike="noStrike" dirty="0">
                          <a:effectLst/>
                        </a:rPr>
                        <a:t>until spent</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b="1" u="none" strike="noStrike" dirty="0" smtClean="0">
                          <a:effectLst/>
                        </a:rPr>
                        <a:t>SOCI </a:t>
                      </a:r>
                      <a:r>
                        <a:rPr lang="en-GB" sz="1000" u="none" strike="noStrike" dirty="0" smtClean="0">
                          <a:effectLst/>
                        </a:rPr>
                        <a:t>- (</a:t>
                      </a:r>
                      <a:r>
                        <a:rPr lang="en-GB" sz="1000" u="none" strike="noStrike" dirty="0">
                          <a:effectLst/>
                        </a:rPr>
                        <a:t>In School)</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Management Accounts</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06276">
                <a:tc>
                  <a:txBody>
                    <a:bodyPr/>
                    <a:lstStyle/>
                    <a:p>
                      <a:pPr algn="ctr" fontAlgn="ctr"/>
                      <a:r>
                        <a:rPr lang="en-GB" sz="1100" u="none" strike="noStrike">
                          <a:effectLst/>
                        </a:rPr>
                        <a:t> </a:t>
                      </a:r>
                      <a:endParaRPr lang="en-GB" sz="1100" b="1" i="0" u="none" strike="noStrike">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10189">
                <a:tc>
                  <a:txBody>
                    <a:bodyPr/>
                    <a:lstStyle/>
                    <a:p>
                      <a:pPr algn="ctr" fontAlgn="ctr"/>
                      <a:r>
                        <a:rPr lang="en-GB" sz="1100" b="1" u="none" strike="noStrike" dirty="0">
                          <a:effectLst/>
                        </a:rPr>
                        <a:t>Expenditure</a:t>
                      </a:r>
                      <a:endParaRPr lang="en-GB" sz="1100" b="1"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ctr"/>
                      <a:r>
                        <a:rPr lang="en-GB" sz="1000" u="none" strike="noStrike" dirty="0">
                          <a:effectLst/>
                        </a:rPr>
                        <a:t>Charged to relevant WK code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ctr"/>
                      <a:r>
                        <a:rPr lang="en-GB" sz="1000" u="none" strike="noStrike" dirty="0">
                          <a:effectLst/>
                        </a:rPr>
                        <a:t>Charged to relevant WK code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ctr"/>
                      <a:r>
                        <a:rPr lang="en-GB" sz="1000" u="none" strike="noStrike" dirty="0">
                          <a:effectLst/>
                        </a:rPr>
                        <a:t>Charged to relevant WK code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ctr"/>
                      <a:r>
                        <a:rPr lang="en-GB" sz="1000" b="1" u="none" strike="noStrike" dirty="0" smtClean="0">
                          <a:effectLst/>
                        </a:rPr>
                        <a:t>SOCI </a:t>
                      </a:r>
                      <a:r>
                        <a:rPr lang="en-GB" sz="1000" u="none" strike="noStrike" dirty="0" smtClean="0">
                          <a:effectLst/>
                        </a:rPr>
                        <a:t>- (</a:t>
                      </a:r>
                      <a:r>
                        <a:rPr lang="en-GB" sz="1000" u="none" strike="noStrike" dirty="0">
                          <a:effectLst/>
                        </a:rPr>
                        <a:t>In School)</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ctr"/>
                      <a:r>
                        <a:rPr lang="en-GB" sz="1200" b="1" u="none" strike="noStrike" dirty="0" smtClean="0">
                          <a:effectLst/>
                        </a:rPr>
                        <a:t>School</a:t>
                      </a:r>
                      <a:endParaRPr lang="en-GB" sz="1200" b="1"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r>
              <a:tr h="155095">
                <a:tc>
                  <a:txBody>
                    <a:bodyPr/>
                    <a:lstStyle/>
                    <a:p>
                      <a:pPr algn="l" fontAlgn="ctr"/>
                      <a:r>
                        <a:rPr lang="en-GB" sz="800" u="none" strike="noStrike">
                          <a:effectLst/>
                        </a:rPr>
                        <a:t> </a:t>
                      </a:r>
                      <a:endParaRPr lang="en-GB" sz="800" b="0" i="0" u="none" strike="noStrike">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002810">
                <a:tc>
                  <a:txBody>
                    <a:bodyPr/>
                    <a:lstStyle/>
                    <a:p>
                      <a:pPr algn="ctr" fontAlgn="ctr"/>
                      <a:r>
                        <a:rPr lang="en-GB" sz="1100" b="1" u="none" strike="noStrike" dirty="0">
                          <a:effectLst/>
                        </a:rPr>
                        <a:t>Capital Appreciation / Depreciation</a:t>
                      </a:r>
                      <a:endParaRPr lang="en-GB" sz="1100" b="1"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Capital appreciation/depreciation </a:t>
                      </a:r>
                      <a:r>
                        <a:rPr lang="en-GB" sz="1000" b="1" u="none" strike="noStrike" dirty="0">
                          <a:effectLst/>
                        </a:rPr>
                        <a:t>recognised in SOCI </a:t>
                      </a:r>
                      <a:r>
                        <a:rPr lang="en-GB" sz="1000" u="none" strike="noStrike" dirty="0">
                          <a:effectLst/>
                        </a:rPr>
                        <a:t>and released to Permanent Unrestricted Endowment (Market Value adjustment) Reserve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Capital appreciation/depreciation </a:t>
                      </a:r>
                      <a:r>
                        <a:rPr lang="en-GB" sz="1000" b="1" u="none" strike="noStrike" dirty="0">
                          <a:effectLst/>
                        </a:rPr>
                        <a:t>recognised in SOCI </a:t>
                      </a:r>
                      <a:r>
                        <a:rPr lang="en-GB" sz="1000" u="none" strike="noStrike" dirty="0">
                          <a:effectLst/>
                        </a:rPr>
                        <a:t>and released to Permanent Restricted Endowment (Market Value adjustment) Reserve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Capital appreciation/depreciation </a:t>
                      </a:r>
                      <a:r>
                        <a:rPr lang="en-GB" sz="1000" b="1" u="none" strike="noStrike" dirty="0">
                          <a:effectLst/>
                        </a:rPr>
                        <a:t>recognised in SOCI </a:t>
                      </a:r>
                      <a:r>
                        <a:rPr lang="en-GB" sz="1000" u="none" strike="noStrike" dirty="0">
                          <a:effectLst/>
                        </a:rPr>
                        <a:t>and released to Restricted Expendable Endowment (Market Value adjustment) Reserve</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 </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b="1" u="none" strike="noStrike" dirty="0" smtClean="0">
                          <a:effectLst/>
                        </a:rPr>
                        <a:t>SOCI </a:t>
                      </a:r>
                      <a:r>
                        <a:rPr lang="en-GB" sz="1000" u="none" strike="noStrike" dirty="0" smtClean="0">
                          <a:effectLst/>
                        </a:rPr>
                        <a:t>- </a:t>
                      </a:r>
                      <a:r>
                        <a:rPr lang="en-GB" sz="1000" u="none" strike="noStrike" dirty="0">
                          <a:effectLst/>
                        </a:rPr>
                        <a:t>(Central)</a:t>
                      </a:r>
                      <a:br>
                        <a:rPr lang="en-GB" sz="1000" u="none" strike="noStrike" dirty="0">
                          <a:effectLst/>
                        </a:rPr>
                      </a:br>
                      <a:r>
                        <a:rPr lang="en-GB" sz="1000" u="none" strike="noStrike" dirty="0">
                          <a:effectLst/>
                        </a:rPr>
                        <a:t/>
                      </a:r>
                      <a:br>
                        <a:rPr lang="en-GB" sz="1000" u="none" strike="noStrike" dirty="0">
                          <a:effectLst/>
                        </a:rPr>
                      </a:br>
                      <a:r>
                        <a:rPr lang="en-GB" sz="1000" u="none" strike="noStrike" dirty="0">
                          <a:effectLst/>
                        </a:rPr>
                        <a:t>Then drops through to balance sheet (reserves)</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000" u="none" strike="noStrike" dirty="0">
                          <a:effectLst/>
                        </a:rPr>
                        <a:t>Management Accounts</a:t>
                      </a:r>
                      <a:endParaRPr lang="en-GB" sz="1000" b="0" i="0" u="none" strike="noStrike" dirty="0">
                        <a:solidFill>
                          <a:srgbClr val="000000"/>
                        </a:solidFill>
                        <a:effectLst/>
                        <a:latin typeface="Calibri"/>
                      </a:endParaRPr>
                    </a:p>
                  </a:txBody>
                  <a:tcPr marL="6651" marR="6651" marT="66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xmlns="" val="37002534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smtClean="0"/>
              <a:t>New – Endowment IE Codes</a:t>
            </a:r>
            <a:endParaRPr lang="en-GB" sz="3200"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graphicFrame>
        <p:nvGraphicFramePr>
          <p:cNvPr id="9" name="Content Placeholder 8"/>
          <p:cNvGraphicFramePr>
            <a:graphicFrameLocks noGrp="1"/>
          </p:cNvGraphicFramePr>
          <p:nvPr>
            <p:ph idx="1"/>
            <p:extLst>
              <p:ext uri="{D42A27DB-BD31-4B8C-83A1-F6EECF244321}">
                <p14:modId xmlns:p14="http://schemas.microsoft.com/office/powerpoint/2010/main" xmlns="" val="2597665908"/>
              </p:ext>
            </p:extLst>
          </p:nvPr>
        </p:nvGraphicFramePr>
        <p:xfrm>
          <a:off x="827584" y="1772816"/>
          <a:ext cx="6620985" cy="3045407"/>
        </p:xfrm>
        <a:graphic>
          <a:graphicData uri="http://schemas.openxmlformats.org/drawingml/2006/table">
            <a:tbl>
              <a:tblPr firstRow="1" firstCol="1" bandRow="1">
                <a:tableStyleId>{5C22544A-7EE6-4342-B048-85BDC9FD1C3A}</a:tableStyleId>
              </a:tblPr>
              <a:tblGrid>
                <a:gridCol w="1220385"/>
                <a:gridCol w="723831"/>
                <a:gridCol w="4676769"/>
              </a:tblGrid>
              <a:tr h="189847">
                <a:tc>
                  <a:txBody>
                    <a:bodyPr/>
                    <a:lstStyle/>
                    <a:p>
                      <a:pPr algn="ctr">
                        <a:spcAft>
                          <a:spcPts val="0"/>
                        </a:spcAft>
                      </a:pPr>
                      <a:r>
                        <a:rPr lang="en-GB" sz="1100" u="sng" dirty="0">
                          <a:solidFill>
                            <a:schemeClr val="tx1"/>
                          </a:solidFill>
                          <a:effectLst/>
                        </a:rPr>
                        <a:t>Statement</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r>
                        <a:rPr lang="en-GB" sz="1100" u="sng" dirty="0">
                          <a:solidFill>
                            <a:schemeClr val="tx1"/>
                          </a:solidFill>
                          <a:effectLst/>
                        </a:rPr>
                        <a:t>IE Code</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r>
                        <a:rPr lang="en-GB" sz="1100" u="sng" dirty="0">
                          <a:solidFill>
                            <a:schemeClr val="tx1"/>
                          </a:solidFill>
                          <a:effectLst/>
                        </a:rPr>
                        <a:t>Description</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89847">
                <a:tc>
                  <a:txBody>
                    <a:bodyPr/>
                    <a:lstStyle/>
                    <a:p>
                      <a:endParaRPr lang="en-GB" sz="1100" dirty="0">
                        <a:solidFill>
                          <a:schemeClr val="tx1"/>
                        </a:solidFill>
                        <a:effectLst/>
                        <a:latin typeface="Calibri"/>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100">
                        <a:solidFill>
                          <a:schemeClr val="tx1"/>
                        </a:solidFill>
                        <a:effectLst/>
                        <a:latin typeface="Calibri"/>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u="sng">
                          <a:solidFill>
                            <a:schemeClr val="tx1"/>
                          </a:solidFill>
                          <a:effectLst/>
                        </a:rPr>
                        <a:t> </a:t>
                      </a:r>
                      <a:endParaRPr lang="en-GB" sz="110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9847">
                <a:tc>
                  <a:txBody>
                    <a:bodyPr/>
                    <a:lstStyle/>
                    <a:p>
                      <a:pPr algn="ctr">
                        <a:spcAft>
                          <a:spcPts val="0"/>
                        </a:spcAft>
                      </a:pPr>
                      <a:r>
                        <a:rPr lang="en-GB" sz="1100" dirty="0">
                          <a:solidFill>
                            <a:schemeClr val="tx1"/>
                          </a:solidFill>
                          <a:effectLst/>
                        </a:rPr>
                        <a:t>New Endowments</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chemeClr val="tx1"/>
                          </a:solidFill>
                          <a:effectLst/>
                        </a:rPr>
                        <a:t> </a:t>
                      </a:r>
                      <a:endParaRPr lang="en-GB" sz="110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chemeClr val="tx1"/>
                          </a:solidFill>
                          <a:effectLst/>
                        </a:rPr>
                        <a:t> </a:t>
                      </a:r>
                      <a:endParaRPr lang="en-GB" sz="110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2888">
                <a:tc>
                  <a:txBody>
                    <a:bodyPr/>
                    <a:lstStyle/>
                    <a:p>
                      <a:pPr algn="ctr">
                        <a:spcAft>
                          <a:spcPts val="0"/>
                        </a:spcAft>
                      </a:pPr>
                      <a:r>
                        <a:rPr lang="en-GB" sz="1100" b="0" dirty="0">
                          <a:solidFill>
                            <a:schemeClr val="tx1"/>
                          </a:solidFill>
                          <a:effectLst/>
                        </a:rPr>
                        <a:t>SOCI</a:t>
                      </a:r>
                      <a:endParaRPr lang="en-GB" sz="1100" b="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1910</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chemeClr val="tx1"/>
                          </a:solidFill>
                          <a:effectLst/>
                        </a:rPr>
                        <a:t>New Permanent Restricted Endowments Received</a:t>
                      </a:r>
                      <a:endParaRPr lang="en-GB" sz="110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5433">
                <a:tc>
                  <a:txBody>
                    <a:bodyPr/>
                    <a:lstStyle/>
                    <a:p>
                      <a:pPr algn="ctr">
                        <a:spcAft>
                          <a:spcPts val="0"/>
                        </a:spcAft>
                      </a:pPr>
                      <a:r>
                        <a:rPr lang="en-GB" sz="1100" b="0" dirty="0">
                          <a:solidFill>
                            <a:schemeClr val="tx1"/>
                          </a:solidFill>
                          <a:effectLst/>
                        </a:rPr>
                        <a:t>SOCI</a:t>
                      </a:r>
                      <a:endParaRPr lang="en-GB" sz="1100" b="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1911</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New Permanent Unrestricted Endowments Received</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1809">
                <a:tc>
                  <a:txBody>
                    <a:bodyPr/>
                    <a:lstStyle/>
                    <a:p>
                      <a:pPr algn="ctr">
                        <a:spcAft>
                          <a:spcPts val="0"/>
                        </a:spcAft>
                      </a:pPr>
                      <a:r>
                        <a:rPr lang="en-GB" sz="1100" b="0" dirty="0">
                          <a:solidFill>
                            <a:schemeClr val="tx1"/>
                          </a:solidFill>
                          <a:effectLst/>
                        </a:rPr>
                        <a:t>SOCI</a:t>
                      </a:r>
                      <a:endParaRPr lang="en-GB" sz="1100" b="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1912</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chemeClr val="tx1"/>
                          </a:solidFill>
                          <a:effectLst/>
                        </a:rPr>
                        <a:t>New Restricted Expendable Endowments Received</a:t>
                      </a:r>
                      <a:endParaRPr lang="en-GB" sz="110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9847">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 </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9847">
                <a:tc>
                  <a:txBody>
                    <a:bodyPr/>
                    <a:lstStyle/>
                    <a:p>
                      <a:pPr algn="ctr">
                        <a:spcAft>
                          <a:spcPts val="0"/>
                        </a:spcAft>
                      </a:pPr>
                      <a:r>
                        <a:rPr lang="en-GB" sz="1100">
                          <a:solidFill>
                            <a:schemeClr val="tx1"/>
                          </a:solidFill>
                          <a:effectLst/>
                        </a:rPr>
                        <a:t>Market Value Adj.</a:t>
                      </a:r>
                      <a:endParaRPr lang="en-GB" sz="110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 </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0539">
                <a:tc>
                  <a:txBody>
                    <a:bodyPr/>
                    <a:lstStyle/>
                    <a:p>
                      <a:pPr algn="ctr">
                        <a:spcAft>
                          <a:spcPts val="0"/>
                        </a:spcAft>
                      </a:pPr>
                      <a:r>
                        <a:rPr lang="en-GB" sz="1100" b="0" dirty="0">
                          <a:solidFill>
                            <a:schemeClr val="tx1"/>
                          </a:solidFill>
                          <a:effectLst/>
                        </a:rPr>
                        <a:t>SOCI</a:t>
                      </a:r>
                      <a:endParaRPr lang="en-GB" sz="1100" b="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1913</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Permanent Restricted Endowments  - Market Value Adjustment</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6915">
                <a:tc>
                  <a:txBody>
                    <a:bodyPr/>
                    <a:lstStyle/>
                    <a:p>
                      <a:pPr algn="ctr">
                        <a:spcAft>
                          <a:spcPts val="0"/>
                        </a:spcAft>
                      </a:pPr>
                      <a:r>
                        <a:rPr lang="en-GB" sz="1100" b="0" dirty="0">
                          <a:solidFill>
                            <a:schemeClr val="tx1"/>
                          </a:solidFill>
                          <a:effectLst/>
                        </a:rPr>
                        <a:t>SOCI</a:t>
                      </a:r>
                      <a:endParaRPr lang="en-GB" sz="1100" b="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1914</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Permanent Unrestricted Endowments  - Market Value Adjustment</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3291">
                <a:tc>
                  <a:txBody>
                    <a:bodyPr/>
                    <a:lstStyle/>
                    <a:p>
                      <a:pPr algn="ctr">
                        <a:spcAft>
                          <a:spcPts val="0"/>
                        </a:spcAft>
                      </a:pPr>
                      <a:r>
                        <a:rPr lang="en-GB" sz="1100" b="0" dirty="0">
                          <a:solidFill>
                            <a:schemeClr val="tx1"/>
                          </a:solidFill>
                          <a:effectLst/>
                        </a:rPr>
                        <a:t>SOCI</a:t>
                      </a:r>
                      <a:endParaRPr lang="en-GB" sz="1100" b="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1915</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Restricted Expendable Endowments - Market Value Adjustment</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9847">
                <a:tc>
                  <a:txBody>
                    <a:bodyPr/>
                    <a:lstStyle/>
                    <a:p>
                      <a:pPr algn="ctr">
                        <a:spcAft>
                          <a:spcPts val="0"/>
                        </a:spcAft>
                      </a:pPr>
                      <a:r>
                        <a:rPr lang="en-GB" sz="1100">
                          <a:solidFill>
                            <a:schemeClr val="tx1"/>
                          </a:solidFill>
                          <a:effectLst/>
                        </a:rPr>
                        <a:t> </a:t>
                      </a:r>
                      <a:endParaRPr lang="en-GB" sz="110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 </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9847">
                <a:tc>
                  <a:txBody>
                    <a:bodyPr/>
                    <a:lstStyle/>
                    <a:p>
                      <a:pPr algn="ctr">
                        <a:spcAft>
                          <a:spcPts val="0"/>
                        </a:spcAft>
                      </a:pPr>
                      <a:r>
                        <a:rPr lang="en-GB" sz="1100" dirty="0">
                          <a:solidFill>
                            <a:schemeClr val="tx1"/>
                          </a:solidFill>
                          <a:effectLst/>
                        </a:rPr>
                        <a:t>Dividend Income</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 </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0263">
                <a:tc>
                  <a:txBody>
                    <a:bodyPr/>
                    <a:lstStyle/>
                    <a:p>
                      <a:pPr algn="ctr">
                        <a:spcAft>
                          <a:spcPts val="0"/>
                        </a:spcAft>
                      </a:pPr>
                      <a:r>
                        <a:rPr lang="en-GB" sz="1100" b="0" dirty="0">
                          <a:solidFill>
                            <a:schemeClr val="tx1"/>
                          </a:solidFill>
                          <a:effectLst/>
                        </a:rPr>
                        <a:t>SOCI</a:t>
                      </a:r>
                      <a:endParaRPr lang="en-GB" sz="1100" b="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1916</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Income from Restricted Permanent Endowments</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4016">
                <a:tc>
                  <a:txBody>
                    <a:bodyPr/>
                    <a:lstStyle/>
                    <a:p>
                      <a:pPr algn="ctr">
                        <a:spcAft>
                          <a:spcPts val="0"/>
                        </a:spcAft>
                      </a:pPr>
                      <a:r>
                        <a:rPr lang="en-GB" sz="1100" b="0" dirty="0">
                          <a:solidFill>
                            <a:schemeClr val="tx1"/>
                          </a:solidFill>
                          <a:effectLst/>
                        </a:rPr>
                        <a:t>SOCI</a:t>
                      </a:r>
                      <a:endParaRPr lang="en-GB" sz="1100" b="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1917</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Income from Unrestricted Permanent Endowments</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0392">
                <a:tc>
                  <a:txBody>
                    <a:bodyPr/>
                    <a:lstStyle/>
                    <a:p>
                      <a:pPr algn="ctr">
                        <a:spcAft>
                          <a:spcPts val="0"/>
                        </a:spcAft>
                      </a:pPr>
                      <a:r>
                        <a:rPr lang="en-GB" sz="1100" b="0" dirty="0">
                          <a:solidFill>
                            <a:schemeClr val="tx1"/>
                          </a:solidFill>
                          <a:effectLst/>
                        </a:rPr>
                        <a:t>SOCI</a:t>
                      </a:r>
                      <a:endParaRPr lang="en-GB" sz="1100" b="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1918</a:t>
                      </a:r>
                      <a:endParaRPr lang="en-GB" sz="1100" b="1"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Income from Restricted expendable Endowments</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9847">
                <a:tc>
                  <a:txBody>
                    <a:bodyPr/>
                    <a:lstStyle/>
                    <a:p>
                      <a:pPr algn="ctr">
                        <a:spcAft>
                          <a:spcPts val="0"/>
                        </a:spcAft>
                      </a:pPr>
                      <a:r>
                        <a:rPr lang="en-GB" sz="1100">
                          <a:solidFill>
                            <a:schemeClr val="tx1"/>
                          </a:solidFill>
                          <a:effectLst/>
                        </a:rPr>
                        <a:t> </a:t>
                      </a:r>
                      <a:endParaRPr lang="en-GB" sz="110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68345" marR="683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 name="TextBox 9"/>
          <p:cNvSpPr txBox="1"/>
          <p:nvPr/>
        </p:nvSpPr>
        <p:spPr>
          <a:xfrm>
            <a:off x="899592" y="5301208"/>
            <a:ext cx="6624736" cy="646331"/>
          </a:xfrm>
          <a:prstGeom prst="rect">
            <a:avLst/>
          </a:prstGeom>
          <a:noFill/>
        </p:spPr>
        <p:txBody>
          <a:bodyPr wrap="square" rtlCol="0">
            <a:spAutoFit/>
          </a:bodyPr>
          <a:lstStyle/>
          <a:p>
            <a:r>
              <a:rPr lang="en-GB" dirty="0" smtClean="0"/>
              <a:t>From 1</a:t>
            </a:r>
            <a:r>
              <a:rPr lang="en-GB" baseline="30000" dirty="0" smtClean="0"/>
              <a:t>st</a:t>
            </a:r>
            <a:r>
              <a:rPr lang="en-GB" dirty="0" smtClean="0"/>
              <a:t> August 2015, IE Codes 1901 (dividend income) and 1907 (SORP adjustment) will </a:t>
            </a:r>
            <a:r>
              <a:rPr lang="en-GB" b="1" dirty="0" smtClean="0"/>
              <a:t>no longer </a:t>
            </a:r>
            <a:r>
              <a:rPr lang="en-GB" dirty="0" smtClean="0"/>
              <a:t>be in use.</a:t>
            </a:r>
            <a:endParaRPr lang="en-GB" dirty="0"/>
          </a:p>
        </p:txBody>
      </p:sp>
    </p:spTree>
    <p:extLst>
      <p:ext uri="{BB962C8B-B14F-4D97-AF65-F5344CB8AC3E}">
        <p14:creationId xmlns:p14="http://schemas.microsoft.com/office/powerpoint/2010/main" xmlns="" val="32754745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New – Endowment IE Codes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145491455"/>
              </p:ext>
            </p:extLst>
          </p:nvPr>
        </p:nvGraphicFramePr>
        <p:xfrm>
          <a:off x="683568" y="1196752"/>
          <a:ext cx="7272808" cy="4548665"/>
        </p:xfrm>
        <a:graphic>
          <a:graphicData uri="http://schemas.openxmlformats.org/drawingml/2006/table">
            <a:tbl>
              <a:tblPr firstRow="1" firstCol="1" bandRow="1">
                <a:tableStyleId>{5C22544A-7EE6-4342-B048-85BDC9FD1C3A}</a:tableStyleId>
              </a:tblPr>
              <a:tblGrid>
                <a:gridCol w="1421690"/>
                <a:gridCol w="432048"/>
                <a:gridCol w="5419070"/>
              </a:tblGrid>
              <a:tr h="335280">
                <a:tc>
                  <a:txBody>
                    <a:bodyPr/>
                    <a:lstStyle/>
                    <a:p>
                      <a:pPr algn="ctr">
                        <a:spcAft>
                          <a:spcPts val="0"/>
                        </a:spcAft>
                      </a:pPr>
                      <a:r>
                        <a:rPr lang="en-GB" sz="1100" u="sng" dirty="0">
                          <a:solidFill>
                            <a:schemeClr val="tx1"/>
                          </a:solidFill>
                          <a:effectLst/>
                        </a:rPr>
                        <a:t>Statement</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r>
                        <a:rPr lang="en-GB" sz="1100" u="sng" dirty="0">
                          <a:solidFill>
                            <a:schemeClr val="tx1"/>
                          </a:solidFill>
                          <a:effectLst/>
                        </a:rPr>
                        <a:t>IE Code</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r>
                        <a:rPr lang="en-GB" sz="1100" u="sng" dirty="0">
                          <a:solidFill>
                            <a:schemeClr val="tx1"/>
                          </a:solidFill>
                          <a:effectLst/>
                        </a:rPr>
                        <a:t>Description</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32493">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chemeClr val="tx1"/>
                          </a:solidFill>
                          <a:effectLst/>
                        </a:rPr>
                        <a:t> </a:t>
                      </a:r>
                      <a:endParaRPr lang="en-GB" sz="110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493">
                <a:tc>
                  <a:txBody>
                    <a:bodyPr/>
                    <a:lstStyle/>
                    <a:p>
                      <a:pPr algn="ctr">
                        <a:spcAft>
                          <a:spcPts val="0"/>
                        </a:spcAft>
                      </a:pPr>
                      <a:r>
                        <a:rPr lang="en-GB" sz="1100" dirty="0">
                          <a:solidFill>
                            <a:schemeClr val="tx1"/>
                          </a:solidFill>
                          <a:effectLst/>
                        </a:rPr>
                        <a:t>Investments</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chemeClr val="tx1"/>
                          </a:solidFill>
                          <a:effectLst/>
                        </a:rPr>
                        <a:t> </a:t>
                      </a:r>
                      <a:endParaRPr lang="en-GB" sz="110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chemeClr val="tx1"/>
                          </a:solidFill>
                          <a:effectLst/>
                        </a:rPr>
                        <a:t> </a:t>
                      </a:r>
                      <a:endParaRPr lang="en-GB" sz="110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493">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9070</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chemeClr val="tx1"/>
                          </a:solidFill>
                          <a:effectLst/>
                        </a:rPr>
                        <a:t>University Investments Cost</a:t>
                      </a:r>
                      <a:endParaRPr lang="en-GB" sz="110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493">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 </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chemeClr val="tx1"/>
                          </a:solidFill>
                          <a:effectLst/>
                        </a:rPr>
                        <a:t> </a:t>
                      </a:r>
                      <a:endParaRPr lang="en-GB" sz="110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493">
                <a:tc>
                  <a:txBody>
                    <a:bodyPr/>
                    <a:lstStyle/>
                    <a:p>
                      <a:pPr algn="ctr">
                        <a:spcAft>
                          <a:spcPts val="0"/>
                        </a:spcAft>
                      </a:pPr>
                      <a:r>
                        <a:rPr lang="en-GB" sz="1100" dirty="0">
                          <a:solidFill>
                            <a:schemeClr val="tx1"/>
                          </a:solidFill>
                          <a:effectLst/>
                        </a:rPr>
                        <a:t>Restricted Permanent</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en-GB" sz="1100" b="1" dirty="0">
                          <a:solidFill>
                            <a:schemeClr val="tx1"/>
                          </a:solidFill>
                          <a:effectLst/>
                        </a:rPr>
                        <a:t> </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chemeClr val="tx1"/>
                          </a:solidFill>
                          <a:effectLst/>
                        </a:rPr>
                        <a:t> </a:t>
                      </a:r>
                      <a:endParaRPr lang="en-GB" sz="110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3561">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9904</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en-GB" sz="1100">
                          <a:solidFill>
                            <a:schemeClr val="tx1"/>
                          </a:solidFill>
                          <a:effectLst/>
                        </a:rPr>
                        <a:t>Transfer to Permanent Restricted Endowment Reserve in respect of Capital</a:t>
                      </a:r>
                      <a:endParaRPr lang="en-GB" sz="110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4016">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9905</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en-GB" sz="1100">
                          <a:solidFill>
                            <a:schemeClr val="tx1"/>
                          </a:solidFill>
                          <a:effectLst/>
                        </a:rPr>
                        <a:t>Transfer to Permanent Restricted Endowment Reserve in respect of Market Value Adjustment</a:t>
                      </a:r>
                      <a:endParaRPr lang="en-GB" sz="110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5632">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9906</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en-GB" sz="1100" dirty="0">
                          <a:solidFill>
                            <a:schemeClr val="tx1"/>
                          </a:solidFill>
                          <a:effectLst/>
                        </a:rPr>
                        <a:t>Unspent Accumulated Income on Permanent Restricted Endowments</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493">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 </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493">
                <a:tc>
                  <a:txBody>
                    <a:bodyPr/>
                    <a:lstStyle/>
                    <a:p>
                      <a:pPr algn="ctr">
                        <a:spcAft>
                          <a:spcPts val="0"/>
                        </a:spcAft>
                      </a:pPr>
                      <a:r>
                        <a:rPr lang="en-GB" sz="1100" dirty="0">
                          <a:solidFill>
                            <a:schemeClr val="tx1"/>
                          </a:solidFill>
                          <a:effectLst/>
                        </a:rPr>
                        <a:t>Unrestricted Permanent</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GB" sz="1100" b="1">
                          <a:solidFill>
                            <a:schemeClr val="tx1"/>
                          </a:solidFill>
                          <a:effectLst/>
                        </a:rPr>
                        <a:t> </a:t>
                      </a:r>
                      <a:endParaRPr lang="en-GB" sz="1100" b="1">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4104">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9924</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GB" sz="1100" dirty="0">
                          <a:solidFill>
                            <a:schemeClr val="tx1"/>
                          </a:solidFill>
                          <a:effectLst/>
                        </a:rPr>
                        <a:t>Transfer to Permanent Unrestricted Endowment Reserve in respect of Capital</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4016">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9925</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GB" sz="1100" dirty="0">
                          <a:solidFill>
                            <a:schemeClr val="tx1"/>
                          </a:solidFill>
                          <a:effectLst/>
                        </a:rPr>
                        <a:t>Transfer to Permanent Unrestricted Endowment Reserve in respect of Market Value Adjustment</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493">
                <a:tc>
                  <a:txBody>
                    <a:bodyPr/>
                    <a:lstStyle/>
                    <a:p>
                      <a:pPr algn="ctr">
                        <a:spcAft>
                          <a:spcPts val="0"/>
                        </a:spcAft>
                      </a:pPr>
                      <a:r>
                        <a:rPr lang="en-GB" sz="1100">
                          <a:solidFill>
                            <a:schemeClr val="tx1"/>
                          </a:solidFill>
                          <a:effectLst/>
                        </a:rPr>
                        <a:t> </a:t>
                      </a:r>
                      <a:endParaRPr lang="en-GB" sz="110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 </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493">
                <a:tc>
                  <a:txBody>
                    <a:bodyPr/>
                    <a:lstStyle/>
                    <a:p>
                      <a:pPr algn="ctr">
                        <a:spcAft>
                          <a:spcPts val="0"/>
                        </a:spcAft>
                      </a:pPr>
                      <a:r>
                        <a:rPr lang="en-GB" sz="1100" dirty="0">
                          <a:solidFill>
                            <a:schemeClr val="tx1"/>
                          </a:solidFill>
                          <a:effectLst/>
                        </a:rPr>
                        <a:t>Restricted Expendable</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en-GB" sz="1100" b="1">
                          <a:solidFill>
                            <a:schemeClr val="tx1"/>
                          </a:solidFill>
                          <a:effectLst/>
                        </a:rPr>
                        <a:t> </a:t>
                      </a:r>
                      <a:endParaRPr lang="en-GB" sz="1100" b="1">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0480">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9944</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en-GB" sz="1100" dirty="0">
                          <a:solidFill>
                            <a:schemeClr val="tx1"/>
                          </a:solidFill>
                          <a:effectLst/>
                        </a:rPr>
                        <a:t>Transfer to  Restricted Expendable Endowment Reserve in respect of Capital</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2096">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9945</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en-GB" sz="1100" dirty="0">
                          <a:solidFill>
                            <a:schemeClr val="tx1"/>
                          </a:solidFill>
                          <a:effectLst/>
                        </a:rPr>
                        <a:t>Transfer to Restricted Expendable Endowment Reserve in respect of Market Value Adjustment</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5720">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9946</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en-GB" sz="1100" dirty="0">
                          <a:solidFill>
                            <a:schemeClr val="tx1"/>
                          </a:solidFill>
                          <a:effectLst/>
                        </a:rPr>
                        <a:t>Unspent Accumulated Income on Restricted Expendable Endowments</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7193">
                <a:tc>
                  <a:txBody>
                    <a:bodyPr/>
                    <a:lstStyle/>
                    <a:p>
                      <a:pPr algn="ctr">
                        <a:spcAft>
                          <a:spcPts val="0"/>
                        </a:spcAft>
                      </a:pPr>
                      <a:r>
                        <a:rPr lang="en-GB" sz="1100">
                          <a:solidFill>
                            <a:schemeClr val="tx1"/>
                          </a:solidFill>
                          <a:effectLst/>
                        </a:rPr>
                        <a:t> </a:t>
                      </a:r>
                      <a:endParaRPr lang="en-GB" sz="110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 </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7193">
                <a:tc>
                  <a:txBody>
                    <a:bodyPr/>
                    <a:lstStyle/>
                    <a:p>
                      <a:pPr algn="ctr">
                        <a:spcAft>
                          <a:spcPts val="0"/>
                        </a:spcAft>
                      </a:pPr>
                      <a:r>
                        <a:rPr lang="en-GB" sz="1100">
                          <a:solidFill>
                            <a:schemeClr val="tx1"/>
                          </a:solidFill>
                          <a:effectLst/>
                        </a:rPr>
                        <a:t>Unrestricted Reserves</a:t>
                      </a:r>
                      <a:endParaRPr lang="en-GB" sz="110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 </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 </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7248">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9984</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Transfer to Endowment Reserve in respect of New Endowment Capital</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8864">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9985</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Transfer to Endowment Reserve in respect of Market Value Adjustment</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0480">
                <a:tc>
                  <a:txBody>
                    <a:bodyPr/>
                    <a:lstStyle/>
                    <a:p>
                      <a:pPr algn="ctr">
                        <a:spcAft>
                          <a:spcPts val="0"/>
                        </a:spcAft>
                      </a:pPr>
                      <a:r>
                        <a:rPr lang="en-GB" sz="1100" b="0" dirty="0">
                          <a:solidFill>
                            <a:schemeClr val="tx1"/>
                          </a:solidFill>
                          <a:effectLst/>
                        </a:rPr>
                        <a:t>Balance Sheet</a:t>
                      </a:r>
                      <a:endParaRPr lang="en-GB" sz="1100" b="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b="1" dirty="0">
                          <a:solidFill>
                            <a:schemeClr val="tx1"/>
                          </a:solidFill>
                          <a:effectLst/>
                        </a:rPr>
                        <a:t>9986</a:t>
                      </a:r>
                      <a:endParaRPr lang="en-GB" sz="1100" b="1"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chemeClr val="tx1"/>
                          </a:solidFill>
                          <a:effectLst/>
                        </a:rPr>
                        <a:t>Transfer of Unspent Income to Restricted Endowment Reserves</a:t>
                      </a:r>
                      <a:endParaRPr lang="en-GB" sz="1100" dirty="0">
                        <a:solidFill>
                          <a:schemeClr val="tx1"/>
                        </a:solidFill>
                        <a:effectLst/>
                        <a:latin typeface="Calibri"/>
                        <a:ea typeface="Calibri"/>
                        <a:cs typeface="Times New Roman"/>
                      </a:endParaRPr>
                    </a:p>
                  </a:txBody>
                  <a:tcPr marL="47698" marR="476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683568" y="6021288"/>
            <a:ext cx="7272808" cy="584775"/>
          </a:xfrm>
          <a:prstGeom prst="rect">
            <a:avLst/>
          </a:prstGeom>
          <a:noFill/>
        </p:spPr>
        <p:txBody>
          <a:bodyPr wrap="square" rtlCol="0">
            <a:spAutoFit/>
          </a:bodyPr>
          <a:lstStyle/>
          <a:p>
            <a:r>
              <a:rPr lang="en-GB" sz="1600" dirty="0"/>
              <a:t>From 1</a:t>
            </a:r>
            <a:r>
              <a:rPr lang="en-GB" sz="1600" baseline="30000" dirty="0"/>
              <a:t>st</a:t>
            </a:r>
            <a:r>
              <a:rPr lang="en-GB" sz="1600" dirty="0"/>
              <a:t> August 2015, IE </a:t>
            </a:r>
            <a:r>
              <a:rPr lang="en-GB" sz="1600" dirty="0" smtClean="0"/>
              <a:t>Codes 9700, 9701, 9702, 9703, 9704, 9705, 9706, 9707, 9708, 9709, 9710, 9712 and IE Codes 9200, 9201, 9206, 9312 will </a:t>
            </a:r>
            <a:r>
              <a:rPr lang="en-GB" sz="1600" b="1" dirty="0" smtClean="0"/>
              <a:t>no longer </a:t>
            </a:r>
            <a:r>
              <a:rPr lang="en-GB" sz="1600" dirty="0" smtClean="0"/>
              <a:t>be in use.</a:t>
            </a:r>
            <a:endParaRPr lang="en-GB" sz="1600" dirty="0"/>
          </a:p>
        </p:txBody>
      </p:sp>
      <p:pic>
        <p:nvPicPr>
          <p:cNvPr id="6" name="Picture 5"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216752973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smtClean="0"/>
              <a:t>Oracle</a:t>
            </a:r>
            <a:endParaRPr lang="en-GB" sz="3200" dirty="0"/>
          </a:p>
        </p:txBody>
      </p:sp>
      <p:sp>
        <p:nvSpPr>
          <p:cNvPr id="3" name="Content Placeholder 2"/>
          <p:cNvSpPr>
            <a:spLocks noGrp="1"/>
          </p:cNvSpPr>
          <p:nvPr>
            <p:ph idx="1"/>
          </p:nvPr>
        </p:nvSpPr>
        <p:spPr/>
        <p:txBody>
          <a:bodyPr>
            <a:normAutofit lnSpcReduction="10000"/>
          </a:bodyPr>
          <a:lstStyle/>
          <a:p>
            <a:pPr marL="0" indent="0">
              <a:buNone/>
            </a:pPr>
            <a:r>
              <a:rPr lang="en-GB" sz="2400" dirty="0" smtClean="0"/>
              <a:t>From the 1</a:t>
            </a:r>
            <a:r>
              <a:rPr lang="en-GB" sz="2400" baseline="30000" dirty="0" smtClean="0"/>
              <a:t>st</a:t>
            </a:r>
            <a:r>
              <a:rPr lang="en-GB" sz="2400" dirty="0" smtClean="0"/>
              <a:t> August 2015, endowment data will become more accessible to Schools and Faculties via </a:t>
            </a:r>
            <a:r>
              <a:rPr lang="en-GB" sz="2400" b="1" dirty="0" smtClean="0"/>
              <a:t>Oracle</a:t>
            </a:r>
            <a:r>
              <a:rPr lang="en-GB" sz="2400" dirty="0" smtClean="0"/>
              <a:t>.</a:t>
            </a:r>
          </a:p>
          <a:p>
            <a:pPr marL="0" indent="0">
              <a:buNone/>
            </a:pPr>
            <a:endParaRPr lang="en-GB" sz="2400" dirty="0"/>
          </a:p>
          <a:p>
            <a:pPr marL="0" indent="0">
              <a:buNone/>
            </a:pPr>
            <a:r>
              <a:rPr lang="en-GB" sz="2400" dirty="0" smtClean="0"/>
              <a:t>The data that will become newly accessible is: </a:t>
            </a:r>
          </a:p>
          <a:p>
            <a:r>
              <a:rPr lang="en-GB" sz="2400" dirty="0" smtClean="0"/>
              <a:t>Number of units in the Common Investment Fund</a:t>
            </a:r>
          </a:p>
          <a:p>
            <a:r>
              <a:rPr lang="en-GB" sz="2400" dirty="0" smtClean="0"/>
              <a:t>Date of inception</a:t>
            </a:r>
          </a:p>
          <a:p>
            <a:r>
              <a:rPr lang="en-GB" sz="2400" dirty="0" smtClean="0"/>
              <a:t>Restriction(s) on use </a:t>
            </a:r>
          </a:p>
          <a:p>
            <a:r>
              <a:rPr lang="en-GB" sz="2400" dirty="0" smtClean="0"/>
              <a:t>Disclosure category – e.g. chair, fellowship, scholarship etc.</a:t>
            </a:r>
          </a:p>
          <a:p>
            <a:pPr marL="0" indent="0">
              <a:buNone/>
            </a:pPr>
            <a:endParaRPr lang="en-GB" sz="2400" dirty="0" smtClean="0"/>
          </a:p>
          <a:p>
            <a:pPr marL="0" indent="0">
              <a:buNone/>
            </a:pPr>
            <a:r>
              <a:rPr lang="en-GB" sz="2400" dirty="0" smtClean="0"/>
              <a:t>To access</a:t>
            </a:r>
            <a:r>
              <a:rPr lang="en-GB" sz="2400" dirty="0"/>
              <a:t> </a:t>
            </a:r>
            <a:r>
              <a:rPr lang="en-GB" sz="2400" dirty="0" smtClean="0"/>
              <a:t>the data run </a:t>
            </a:r>
            <a:r>
              <a:rPr lang="en-GB" sz="2400" b="1" dirty="0" smtClean="0"/>
              <a:t>‘403 GL Activity Codes Setup Detail’ </a:t>
            </a:r>
            <a:r>
              <a:rPr lang="en-GB" sz="2400" dirty="0" smtClean="0"/>
              <a:t>report on the relevant WK activity code(s).</a:t>
            </a:r>
          </a:p>
          <a:p>
            <a:pPr marL="0" indent="0">
              <a:buNone/>
            </a:pPr>
            <a:endParaRPr lang="en-GB" sz="2800"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360430172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smtClean="0"/>
              <a:t>Management Accounts</a:t>
            </a:r>
            <a:endParaRPr lang="en-GB" sz="3200" dirty="0"/>
          </a:p>
        </p:txBody>
      </p:sp>
      <p:pic>
        <p:nvPicPr>
          <p:cNvPr id="4" name="Picture 3" descr="TAB_col_white_background.jpg"/>
          <p:cNvPicPr>
            <a:picLocks noChangeAspect="1"/>
          </p:cNvPicPr>
          <p:nvPr/>
        </p:nvPicPr>
        <p:blipFill>
          <a:blip r:embed="rId3" cstate="print"/>
          <a:stretch>
            <a:fillRect/>
          </a:stretch>
        </p:blipFill>
        <p:spPr>
          <a:xfrm>
            <a:off x="179512" y="188640"/>
            <a:ext cx="2040018" cy="864096"/>
          </a:xfrm>
          <a:prstGeom prst="rect">
            <a:avLst/>
          </a:prstGeom>
        </p:spPr>
      </p:pic>
      <p:graphicFrame>
        <p:nvGraphicFramePr>
          <p:cNvPr id="5" name="Content Placeholder 4"/>
          <p:cNvGraphicFramePr>
            <a:graphicFrameLocks noGrp="1" noChangeAspect="1"/>
          </p:cNvGraphicFramePr>
          <p:nvPr>
            <p:ph idx="1"/>
            <p:extLst>
              <p:ext uri="{D42A27DB-BD31-4B8C-83A1-F6EECF244321}">
                <p14:modId xmlns:p14="http://schemas.microsoft.com/office/powerpoint/2010/main" xmlns="" val="417315805"/>
              </p:ext>
            </p:extLst>
          </p:nvPr>
        </p:nvGraphicFramePr>
        <p:xfrm>
          <a:off x="1291678" y="1600200"/>
          <a:ext cx="6560643" cy="4525963"/>
        </p:xfrm>
        <a:graphic>
          <a:graphicData uri="http://schemas.openxmlformats.org/presentationml/2006/ole">
            <p:oleObj spid="_x0000_s2056" name="Worksheet" r:id="rId4" imgW="7801042" imgH="5381754" progId="Excel.Sheet.12">
              <p:link updateAutomatic="1"/>
            </p:oleObj>
          </a:graphicData>
        </a:graphic>
      </p:graphicFrame>
      <mc:AlternateContent xmlns:mc="http://schemas.openxmlformats.org/markup-compatibility/2006">
        <mc:Choice xmlns:p14="http://schemas.microsoft.com/office/powerpoint/2010/main" xmlns="" Requires="p14">
          <p:contentPart p14:bwMode="auto" r:id="rId6">
            <p14:nvContentPartPr>
              <p14:cNvPr id="6" name="Ink 5"/>
              <p14:cNvContentPartPr/>
              <p14:nvPr/>
            </p14:nvContentPartPr>
            <p14:xfrm>
              <a:off x="1314360" y="3111480"/>
              <a:ext cx="2458080" cy="70200"/>
            </p14:xfrm>
          </p:contentPart>
        </mc:Choice>
        <mc:Fallback>
          <p:pic>
            <p:nvPicPr>
              <p:cNvPr id="6" name="Ink 5"/>
              <p:cNvPicPr/>
              <p:nvPr/>
            </p:nvPicPr>
            <p:blipFill>
              <a:blip r:embed="rId7" cstate="print"/>
              <a:stretch>
                <a:fillRect/>
              </a:stretch>
            </p:blipFill>
            <p:spPr>
              <a:xfrm>
                <a:off x="1298520" y="3048120"/>
                <a:ext cx="2489760" cy="196920"/>
              </a:xfrm>
              <a:prstGeom prst="rect">
                <a:avLst/>
              </a:prstGeom>
            </p:spPr>
          </p:pic>
        </mc:Fallback>
      </mc:AlternateContent>
      <mc:AlternateContent xmlns:mc="http://schemas.openxmlformats.org/markup-compatibility/2006">
        <mc:Choice xmlns:p14="http://schemas.microsoft.com/office/powerpoint/2010/main" xmlns="" Requires="p14">
          <p:contentPart p14:bwMode="auto" r:id="rId8">
            <p14:nvContentPartPr>
              <p14:cNvPr id="7" name="Ink 6"/>
              <p14:cNvContentPartPr/>
              <p14:nvPr/>
            </p14:nvContentPartPr>
            <p14:xfrm>
              <a:off x="3301920" y="3149640"/>
              <a:ext cx="4477320" cy="44640"/>
            </p14:xfrm>
          </p:contentPart>
        </mc:Choice>
        <mc:Fallback>
          <p:pic>
            <p:nvPicPr>
              <p:cNvPr id="7" name="Ink 6"/>
              <p:cNvPicPr/>
              <p:nvPr/>
            </p:nvPicPr>
            <p:blipFill>
              <a:blip r:embed="rId9" cstate="print"/>
              <a:stretch>
                <a:fillRect/>
              </a:stretch>
            </p:blipFill>
            <p:spPr>
              <a:xfrm>
                <a:off x="3286080" y="3086280"/>
                <a:ext cx="4509000" cy="171720"/>
              </a:xfrm>
              <a:prstGeom prst="rect">
                <a:avLst/>
              </a:prstGeom>
            </p:spPr>
          </p:pic>
        </mc:Fallback>
      </mc:AlternateContent>
      <mc:AlternateContent xmlns:mc="http://schemas.openxmlformats.org/markup-compatibility/2006">
        <mc:Choice xmlns:p14="http://schemas.microsoft.com/office/powerpoint/2010/main" xmlns="" Requires="p14">
          <p:contentPart p14:bwMode="auto" r:id="rId10">
            <p14:nvContentPartPr>
              <p14:cNvPr id="8" name="Ink 7"/>
              <p14:cNvContentPartPr/>
              <p14:nvPr/>
            </p14:nvContentPartPr>
            <p14:xfrm>
              <a:off x="3670200" y="3111480"/>
              <a:ext cx="343440" cy="6840"/>
            </p14:xfrm>
          </p:contentPart>
        </mc:Choice>
        <mc:Fallback>
          <p:pic>
            <p:nvPicPr>
              <p:cNvPr id="8" name="Ink 7"/>
              <p:cNvPicPr/>
              <p:nvPr/>
            </p:nvPicPr>
            <p:blipFill>
              <a:blip r:embed="rId11" cstate="print"/>
              <a:stretch>
                <a:fillRect/>
              </a:stretch>
            </p:blipFill>
            <p:spPr>
              <a:xfrm>
                <a:off x="3654360" y="3048120"/>
                <a:ext cx="375120" cy="133560"/>
              </a:xfrm>
              <a:prstGeom prst="rect">
                <a:avLst/>
              </a:prstGeom>
            </p:spPr>
          </p:pic>
        </mc:Fallback>
      </mc:AlternateContent>
      <mc:AlternateContent xmlns:mc="http://schemas.openxmlformats.org/markup-compatibility/2006">
        <mc:Choice xmlns:p14="http://schemas.microsoft.com/office/powerpoint/2010/main" xmlns="" Requires="p14">
          <p:contentPart p14:bwMode="auto" r:id="rId12">
            <p14:nvContentPartPr>
              <p14:cNvPr id="9" name="Ink 8"/>
              <p14:cNvContentPartPr/>
              <p14:nvPr/>
            </p14:nvContentPartPr>
            <p14:xfrm>
              <a:off x="4051440" y="3098880"/>
              <a:ext cx="203400" cy="25560"/>
            </p14:xfrm>
          </p:contentPart>
        </mc:Choice>
        <mc:Fallback>
          <p:pic>
            <p:nvPicPr>
              <p:cNvPr id="9" name="Ink 8"/>
              <p:cNvPicPr/>
              <p:nvPr/>
            </p:nvPicPr>
            <p:blipFill>
              <a:blip r:embed="rId13" cstate="print"/>
              <a:stretch>
                <a:fillRect/>
              </a:stretch>
            </p:blipFill>
            <p:spPr>
              <a:xfrm>
                <a:off x="4035600" y="3035160"/>
                <a:ext cx="235080" cy="153000"/>
              </a:xfrm>
              <a:prstGeom prst="rect">
                <a:avLst/>
              </a:prstGeom>
            </p:spPr>
          </p:pic>
        </mc:Fallback>
      </mc:AlternateContent>
      <mc:AlternateContent xmlns:mc="http://schemas.openxmlformats.org/markup-compatibility/2006">
        <mc:Choice xmlns:p14="http://schemas.microsoft.com/office/powerpoint/2010/main" xmlns="" Requires="p14">
          <p:contentPart p14:bwMode="auto" r:id="rId14">
            <p14:nvContentPartPr>
              <p14:cNvPr id="10" name="Ink 9"/>
              <p14:cNvContentPartPr/>
              <p14:nvPr/>
            </p14:nvContentPartPr>
            <p14:xfrm>
              <a:off x="1359000" y="3790800"/>
              <a:ext cx="628920" cy="360"/>
            </p14:xfrm>
          </p:contentPart>
        </mc:Choice>
        <mc:Fallback>
          <p:pic>
            <p:nvPicPr>
              <p:cNvPr id="10" name="Ink 9"/>
              <p:cNvPicPr/>
              <p:nvPr/>
            </p:nvPicPr>
            <p:blipFill>
              <a:blip r:embed="rId15" cstate="print"/>
              <a:stretch>
                <a:fillRect/>
              </a:stretch>
            </p:blipFill>
            <p:spPr>
              <a:xfrm>
                <a:off x="1343160" y="3727440"/>
                <a:ext cx="660600" cy="127440"/>
              </a:xfrm>
              <a:prstGeom prst="rect">
                <a:avLst/>
              </a:prstGeom>
            </p:spPr>
          </p:pic>
        </mc:Fallback>
      </mc:AlternateContent>
      <mc:AlternateContent xmlns:mc="http://schemas.openxmlformats.org/markup-compatibility/2006">
        <mc:Choice xmlns:p14="http://schemas.microsoft.com/office/powerpoint/2010/main" xmlns="" Requires="p14">
          <p:contentPart p14:bwMode="auto" r:id="rId16">
            <p14:nvContentPartPr>
              <p14:cNvPr id="11" name="Ink 10"/>
              <p14:cNvContentPartPr/>
              <p14:nvPr/>
            </p14:nvContentPartPr>
            <p14:xfrm>
              <a:off x="1359000" y="3746520"/>
              <a:ext cx="635400" cy="19440"/>
            </p14:xfrm>
          </p:contentPart>
        </mc:Choice>
        <mc:Fallback>
          <p:pic>
            <p:nvPicPr>
              <p:cNvPr id="11" name="Ink 10"/>
              <p:cNvPicPr/>
              <p:nvPr/>
            </p:nvPicPr>
            <p:blipFill>
              <a:blip r:embed="rId17" cstate="print"/>
              <a:stretch>
                <a:fillRect/>
              </a:stretch>
            </p:blipFill>
            <p:spPr>
              <a:xfrm>
                <a:off x="1343160" y="3683160"/>
                <a:ext cx="667080" cy="146160"/>
              </a:xfrm>
              <a:prstGeom prst="rect">
                <a:avLst/>
              </a:prstGeom>
            </p:spPr>
          </p:pic>
        </mc:Fallback>
      </mc:AlternateContent>
      <mc:AlternateContent xmlns:mc="http://schemas.openxmlformats.org/markup-compatibility/2006">
        <mc:Choice xmlns:p14="http://schemas.microsoft.com/office/powerpoint/2010/main" xmlns="" Requires="p14">
          <p:contentPart p14:bwMode="auto" r:id="rId18">
            <p14:nvContentPartPr>
              <p14:cNvPr id="12" name="Ink 11"/>
              <p14:cNvContentPartPr/>
              <p14:nvPr/>
            </p14:nvContentPartPr>
            <p14:xfrm>
              <a:off x="1339920" y="4807080"/>
              <a:ext cx="2470320" cy="44640"/>
            </p14:xfrm>
          </p:contentPart>
        </mc:Choice>
        <mc:Fallback>
          <p:pic>
            <p:nvPicPr>
              <p:cNvPr id="12" name="Ink 11"/>
              <p:cNvPicPr/>
              <p:nvPr/>
            </p:nvPicPr>
            <p:blipFill>
              <a:blip r:embed="rId19" cstate="print"/>
              <a:stretch>
                <a:fillRect/>
              </a:stretch>
            </p:blipFill>
            <p:spPr>
              <a:xfrm>
                <a:off x="1324080" y="4743360"/>
                <a:ext cx="2502000" cy="172080"/>
              </a:xfrm>
              <a:prstGeom prst="rect">
                <a:avLst/>
              </a:prstGeom>
            </p:spPr>
          </p:pic>
        </mc:Fallback>
      </mc:AlternateContent>
      <mc:AlternateContent xmlns:mc="http://schemas.openxmlformats.org/markup-compatibility/2006">
        <mc:Choice xmlns:p14="http://schemas.microsoft.com/office/powerpoint/2010/main" xmlns="" Requires="p14">
          <p:contentPart p14:bwMode="auto" r:id="rId20">
            <p14:nvContentPartPr>
              <p14:cNvPr id="13" name="Ink 12"/>
              <p14:cNvContentPartPr/>
              <p14:nvPr/>
            </p14:nvContentPartPr>
            <p14:xfrm>
              <a:off x="4578480" y="4800600"/>
              <a:ext cx="3194280" cy="63720"/>
            </p14:xfrm>
          </p:contentPart>
        </mc:Choice>
        <mc:Fallback>
          <p:pic>
            <p:nvPicPr>
              <p:cNvPr id="13" name="Ink 12"/>
              <p:cNvPicPr/>
              <p:nvPr/>
            </p:nvPicPr>
            <p:blipFill>
              <a:blip r:embed="rId21" cstate="print"/>
              <a:stretch>
                <a:fillRect/>
              </a:stretch>
            </p:blipFill>
            <p:spPr>
              <a:xfrm>
                <a:off x="4562640" y="4737240"/>
                <a:ext cx="3225960" cy="190800"/>
              </a:xfrm>
              <a:prstGeom prst="rect">
                <a:avLst/>
              </a:prstGeom>
            </p:spPr>
          </p:pic>
        </mc:Fallback>
      </mc:AlternateContent>
      <mc:AlternateContent xmlns:mc="http://schemas.openxmlformats.org/markup-compatibility/2006">
        <mc:Choice xmlns:p14="http://schemas.microsoft.com/office/powerpoint/2010/main" xmlns="" Requires="p14">
          <p:contentPart p14:bwMode="auto" r:id="rId22">
            <p14:nvContentPartPr>
              <p14:cNvPr id="14" name="Ink 13"/>
              <p14:cNvContentPartPr/>
              <p14:nvPr/>
            </p14:nvContentPartPr>
            <p14:xfrm>
              <a:off x="3219480" y="4762440"/>
              <a:ext cx="2019600" cy="70200"/>
            </p14:xfrm>
          </p:contentPart>
        </mc:Choice>
        <mc:Fallback>
          <p:pic>
            <p:nvPicPr>
              <p:cNvPr id="14" name="Ink 13"/>
              <p:cNvPicPr/>
              <p:nvPr/>
            </p:nvPicPr>
            <p:blipFill>
              <a:blip r:embed="rId23" cstate="print"/>
              <a:stretch>
                <a:fillRect/>
              </a:stretch>
            </p:blipFill>
            <p:spPr>
              <a:xfrm>
                <a:off x="3203640" y="4699080"/>
                <a:ext cx="2051280" cy="197280"/>
              </a:xfrm>
              <a:prstGeom prst="rect">
                <a:avLst/>
              </a:prstGeom>
            </p:spPr>
          </p:pic>
        </mc:Fallback>
      </mc:AlternateContent>
      <mc:AlternateContent xmlns:mc="http://schemas.openxmlformats.org/markup-compatibility/2006">
        <mc:Choice xmlns:p14="http://schemas.microsoft.com/office/powerpoint/2010/main" xmlns="" Requires="p14">
          <p:contentPart p14:bwMode="auto" r:id="rId24">
            <p14:nvContentPartPr>
              <p14:cNvPr id="15" name="Ink 14"/>
              <p14:cNvContentPartPr/>
              <p14:nvPr/>
            </p14:nvContentPartPr>
            <p14:xfrm>
              <a:off x="3968640" y="4819680"/>
              <a:ext cx="1194120" cy="44640"/>
            </p14:xfrm>
          </p:contentPart>
        </mc:Choice>
        <mc:Fallback>
          <p:pic>
            <p:nvPicPr>
              <p:cNvPr id="15" name="Ink 14"/>
              <p:cNvPicPr/>
              <p:nvPr/>
            </p:nvPicPr>
            <p:blipFill>
              <a:blip r:embed="rId25" cstate="print"/>
              <a:stretch>
                <a:fillRect/>
              </a:stretch>
            </p:blipFill>
            <p:spPr>
              <a:xfrm>
                <a:off x="3952800" y="4756320"/>
                <a:ext cx="1226160" cy="171720"/>
              </a:xfrm>
              <a:prstGeom prst="rect">
                <a:avLst/>
              </a:prstGeom>
            </p:spPr>
          </p:pic>
        </mc:Fallback>
      </mc:AlternateContent>
      <mc:AlternateContent xmlns:mc="http://schemas.openxmlformats.org/markup-compatibility/2006">
        <mc:Choice xmlns:p14="http://schemas.microsoft.com/office/powerpoint/2010/main" xmlns="" Requires="p14">
          <p:contentPart p14:bwMode="auto" r:id="rId26">
            <p14:nvContentPartPr>
              <p14:cNvPr id="16" name="Ink 15"/>
              <p14:cNvContentPartPr/>
              <p14:nvPr/>
            </p14:nvContentPartPr>
            <p14:xfrm>
              <a:off x="3638520" y="4870440"/>
              <a:ext cx="438480" cy="19440"/>
            </p14:xfrm>
          </p:contentPart>
        </mc:Choice>
        <mc:Fallback>
          <p:pic>
            <p:nvPicPr>
              <p:cNvPr id="16" name="Ink 15"/>
              <p:cNvPicPr/>
              <p:nvPr/>
            </p:nvPicPr>
            <p:blipFill>
              <a:blip r:embed="rId27" cstate="print"/>
              <a:stretch>
                <a:fillRect/>
              </a:stretch>
            </p:blipFill>
            <p:spPr>
              <a:xfrm>
                <a:off x="3622680" y="4807080"/>
                <a:ext cx="470160" cy="146160"/>
              </a:xfrm>
              <a:prstGeom prst="rect">
                <a:avLst/>
              </a:prstGeom>
            </p:spPr>
          </p:pic>
        </mc:Fallback>
      </mc:AlternateContent>
      <mc:AlternateContent xmlns:mc="http://schemas.openxmlformats.org/markup-compatibility/2006">
        <mc:Choice xmlns:p14="http://schemas.microsoft.com/office/powerpoint/2010/main" xmlns="" Requires="p14">
          <p:contentPart p14:bwMode="auto" r:id="rId28">
            <p14:nvContentPartPr>
              <p14:cNvPr id="17" name="Ink 16"/>
              <p14:cNvContentPartPr/>
              <p14:nvPr/>
            </p14:nvContentPartPr>
            <p14:xfrm>
              <a:off x="1352520" y="4857840"/>
              <a:ext cx="768600" cy="25560"/>
            </p14:xfrm>
          </p:contentPart>
        </mc:Choice>
        <mc:Fallback>
          <p:pic>
            <p:nvPicPr>
              <p:cNvPr id="17" name="Ink 16"/>
              <p:cNvPicPr/>
              <p:nvPr/>
            </p:nvPicPr>
            <p:blipFill>
              <a:blip r:embed="rId29" cstate="print"/>
              <a:stretch>
                <a:fillRect/>
              </a:stretch>
            </p:blipFill>
            <p:spPr>
              <a:xfrm>
                <a:off x="1336680" y="4794120"/>
                <a:ext cx="800280" cy="153000"/>
              </a:xfrm>
              <a:prstGeom prst="rect">
                <a:avLst/>
              </a:prstGeom>
            </p:spPr>
          </p:pic>
        </mc:Fallback>
      </mc:AlternateContent>
      <mc:AlternateContent xmlns:mc="http://schemas.openxmlformats.org/markup-compatibility/2006">
        <mc:Choice xmlns:p14="http://schemas.microsoft.com/office/powerpoint/2010/main" xmlns="" Requires="p14">
          <p:contentPart p14:bwMode="auto" r:id="rId30">
            <p14:nvContentPartPr>
              <p14:cNvPr id="18" name="Ink 17"/>
              <p14:cNvContentPartPr/>
              <p14:nvPr/>
            </p14:nvContentPartPr>
            <p14:xfrm>
              <a:off x="2076480" y="4807080"/>
              <a:ext cx="1130760" cy="57240"/>
            </p14:xfrm>
          </p:contentPart>
        </mc:Choice>
        <mc:Fallback>
          <p:pic>
            <p:nvPicPr>
              <p:cNvPr id="18" name="Ink 17"/>
              <p:cNvPicPr/>
              <p:nvPr/>
            </p:nvPicPr>
            <p:blipFill>
              <a:blip r:embed="rId31" cstate="print"/>
              <a:stretch>
                <a:fillRect/>
              </a:stretch>
            </p:blipFill>
            <p:spPr>
              <a:xfrm>
                <a:off x="2060640" y="4743360"/>
                <a:ext cx="1162440" cy="184680"/>
              </a:xfrm>
              <a:prstGeom prst="rect">
                <a:avLst/>
              </a:prstGeom>
            </p:spPr>
          </p:pic>
        </mc:Fallback>
      </mc:AlternateContent>
      <mc:AlternateContent xmlns:mc="http://schemas.openxmlformats.org/markup-compatibility/2006">
        <mc:Choice xmlns:p14="http://schemas.microsoft.com/office/powerpoint/2010/main" xmlns="" Requires="p14">
          <p:contentPart p14:bwMode="auto" r:id="rId32">
            <p14:nvContentPartPr>
              <p14:cNvPr id="19" name="Ink 18"/>
              <p14:cNvContentPartPr/>
              <p14:nvPr/>
            </p14:nvContentPartPr>
            <p14:xfrm>
              <a:off x="7035840" y="3111480"/>
              <a:ext cx="730440" cy="57600"/>
            </p14:xfrm>
          </p:contentPart>
        </mc:Choice>
        <mc:Fallback>
          <p:pic>
            <p:nvPicPr>
              <p:cNvPr id="19" name="Ink 18"/>
              <p:cNvPicPr/>
              <p:nvPr/>
            </p:nvPicPr>
            <p:blipFill>
              <a:blip r:embed="rId33" cstate="print"/>
              <a:stretch>
                <a:fillRect/>
              </a:stretch>
            </p:blipFill>
            <p:spPr>
              <a:xfrm>
                <a:off x="7020000" y="3048120"/>
                <a:ext cx="762120" cy="184320"/>
              </a:xfrm>
              <a:prstGeom prst="rect">
                <a:avLst/>
              </a:prstGeom>
            </p:spPr>
          </p:pic>
        </mc:Fallback>
      </mc:AlternateContent>
      <mc:AlternateContent xmlns:mc="http://schemas.openxmlformats.org/markup-compatibility/2006">
        <mc:Choice xmlns:p14="http://schemas.microsoft.com/office/powerpoint/2010/main" xmlns="" Requires="p14">
          <p:contentPart p14:bwMode="auto" r:id="rId34">
            <p14:nvContentPartPr>
              <p14:cNvPr id="20" name="Ink 19"/>
              <p14:cNvContentPartPr/>
              <p14:nvPr/>
            </p14:nvContentPartPr>
            <p14:xfrm>
              <a:off x="6426360" y="3111480"/>
              <a:ext cx="851040" cy="70200"/>
            </p14:xfrm>
          </p:contentPart>
        </mc:Choice>
        <mc:Fallback>
          <p:pic>
            <p:nvPicPr>
              <p:cNvPr id="20" name="Ink 19"/>
              <p:cNvPicPr/>
              <p:nvPr/>
            </p:nvPicPr>
            <p:blipFill>
              <a:blip r:embed="rId35" cstate="print"/>
              <a:stretch>
                <a:fillRect/>
              </a:stretch>
            </p:blipFill>
            <p:spPr>
              <a:xfrm>
                <a:off x="6410160" y="3048120"/>
                <a:ext cx="883080" cy="196920"/>
              </a:xfrm>
              <a:prstGeom prst="rect">
                <a:avLst/>
              </a:prstGeom>
            </p:spPr>
          </p:pic>
        </mc:Fallback>
      </mc:AlternateContent>
      <mc:AlternateContent xmlns:mc="http://schemas.openxmlformats.org/markup-compatibility/2006">
        <mc:Choice xmlns:p14="http://schemas.microsoft.com/office/powerpoint/2010/main" xmlns="" Requires="p14">
          <p:contentPart p14:bwMode="auto" r:id="rId36">
            <p14:nvContentPartPr>
              <p14:cNvPr id="21" name="Ink 20"/>
              <p14:cNvContentPartPr/>
              <p14:nvPr/>
            </p14:nvContentPartPr>
            <p14:xfrm>
              <a:off x="6477120" y="3124080"/>
              <a:ext cx="360" cy="360"/>
            </p14:xfrm>
          </p:contentPart>
        </mc:Choice>
        <mc:Fallback>
          <p:pic>
            <p:nvPicPr>
              <p:cNvPr id="21" name="Ink 20"/>
              <p:cNvPicPr/>
              <p:nvPr/>
            </p:nvPicPr>
            <p:blipFill>
              <a:blip r:embed="rId37" cstate="print"/>
              <a:stretch>
                <a:fillRect/>
              </a:stretch>
            </p:blipFill>
            <p:spPr>
              <a:xfrm>
                <a:off x="6461280" y="3060720"/>
                <a:ext cx="32040" cy="127440"/>
              </a:xfrm>
              <a:prstGeom prst="rect">
                <a:avLst/>
              </a:prstGeom>
            </p:spPr>
          </p:pic>
        </mc:Fallback>
      </mc:AlternateContent>
    </p:spTree>
    <p:extLst>
      <p:ext uri="{BB962C8B-B14F-4D97-AF65-F5344CB8AC3E}">
        <p14:creationId xmlns:p14="http://schemas.microsoft.com/office/powerpoint/2010/main" xmlns="" val="116436742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smtClean="0"/>
              <a:t>Reclassification under 2015 SORP</a:t>
            </a:r>
            <a:endParaRPr lang="en-GB" sz="3200" dirty="0"/>
          </a:p>
        </p:txBody>
      </p:sp>
      <p:sp>
        <p:nvSpPr>
          <p:cNvPr id="3" name="Content Placeholder 2"/>
          <p:cNvSpPr>
            <a:spLocks noGrp="1"/>
          </p:cNvSpPr>
          <p:nvPr>
            <p:ph idx="1"/>
          </p:nvPr>
        </p:nvSpPr>
        <p:spPr/>
        <p:txBody>
          <a:bodyPr>
            <a:normAutofit fontScale="55000" lnSpcReduction="20000"/>
          </a:bodyPr>
          <a:lstStyle/>
          <a:p>
            <a:pPr marL="0" indent="0">
              <a:buNone/>
            </a:pPr>
            <a:endParaRPr lang="en-GB" sz="3400" dirty="0" smtClean="0"/>
          </a:p>
          <a:p>
            <a:pPr marL="0" indent="0">
              <a:buNone/>
            </a:pPr>
            <a:r>
              <a:rPr lang="en-GB" sz="4400" dirty="0" smtClean="0"/>
              <a:t>Under </a:t>
            </a:r>
            <a:r>
              <a:rPr lang="en-GB" sz="4400" dirty="0"/>
              <a:t>the </a:t>
            </a:r>
            <a:r>
              <a:rPr lang="en-GB" sz="4400" b="1" dirty="0"/>
              <a:t>2007 SORP</a:t>
            </a:r>
            <a:r>
              <a:rPr lang="en-GB" sz="4400" dirty="0"/>
              <a:t>, there were </a:t>
            </a:r>
            <a:r>
              <a:rPr lang="en-GB" sz="4400" b="1" dirty="0"/>
              <a:t>no such concepts </a:t>
            </a:r>
            <a:r>
              <a:rPr lang="en-GB" sz="4400" dirty="0" smtClean="0"/>
              <a:t>as:</a:t>
            </a:r>
          </a:p>
          <a:p>
            <a:r>
              <a:rPr lang="en-GB" sz="4400" dirty="0" smtClean="0"/>
              <a:t>a </a:t>
            </a:r>
            <a:r>
              <a:rPr lang="en-GB" sz="4400" dirty="0"/>
              <a:t>‘restricted donation’ </a:t>
            </a:r>
          </a:p>
          <a:p>
            <a:r>
              <a:rPr lang="en-GB" sz="4400" dirty="0" smtClean="0"/>
              <a:t>a </a:t>
            </a:r>
            <a:r>
              <a:rPr lang="en-GB" sz="4400" dirty="0"/>
              <a:t>‘donation with performance-related conditions</a:t>
            </a:r>
            <a:r>
              <a:rPr lang="en-GB" sz="4400" dirty="0" smtClean="0"/>
              <a:t>’ </a:t>
            </a:r>
          </a:p>
          <a:p>
            <a:pPr marL="0" indent="0">
              <a:buNone/>
            </a:pPr>
            <a:endParaRPr lang="en-GB" sz="4400" dirty="0"/>
          </a:p>
          <a:p>
            <a:pPr marL="0" indent="0">
              <a:buNone/>
            </a:pPr>
            <a:r>
              <a:rPr lang="en-GB" sz="4400" dirty="0" smtClean="0"/>
              <a:t>A </a:t>
            </a:r>
            <a:r>
              <a:rPr lang="en-GB" sz="4400" dirty="0"/>
              <a:t>gift could </a:t>
            </a:r>
            <a:r>
              <a:rPr lang="en-GB" sz="4400" b="1" dirty="0"/>
              <a:t>only</a:t>
            </a:r>
            <a:r>
              <a:rPr lang="en-GB" sz="4400" dirty="0"/>
              <a:t> be classified as a </a:t>
            </a:r>
            <a:r>
              <a:rPr lang="en-GB" sz="4400" b="1" dirty="0"/>
              <a:t>donation</a:t>
            </a:r>
            <a:r>
              <a:rPr lang="en-GB" sz="4400" dirty="0"/>
              <a:t> if it was deemed that there were </a:t>
            </a:r>
            <a:r>
              <a:rPr lang="en-GB" sz="4400" b="1" dirty="0"/>
              <a:t>no restrictions </a:t>
            </a:r>
            <a:r>
              <a:rPr lang="en-GB" sz="4400" dirty="0"/>
              <a:t>on how the gift could be spent.  </a:t>
            </a:r>
          </a:p>
          <a:p>
            <a:pPr marL="0" indent="0">
              <a:buNone/>
            </a:pPr>
            <a:r>
              <a:rPr lang="en-GB" sz="4400" dirty="0"/>
              <a:t> </a:t>
            </a:r>
            <a:endParaRPr lang="en-GB" sz="4400" dirty="0" smtClean="0"/>
          </a:p>
          <a:p>
            <a:pPr marL="0" indent="0">
              <a:buNone/>
            </a:pPr>
            <a:r>
              <a:rPr lang="en-GB" sz="4400" dirty="0" smtClean="0"/>
              <a:t>Therefore</a:t>
            </a:r>
            <a:r>
              <a:rPr lang="en-GB" sz="4400" dirty="0"/>
              <a:t>, </a:t>
            </a:r>
            <a:r>
              <a:rPr lang="en-GB" sz="4400" b="1" dirty="0"/>
              <a:t>under the 2007 SORP</a:t>
            </a:r>
            <a:r>
              <a:rPr lang="en-GB" sz="4400" dirty="0"/>
              <a:t>, if the donor made a </a:t>
            </a:r>
            <a:r>
              <a:rPr lang="en-GB" sz="4400" b="1" dirty="0"/>
              <a:t>restricted gift</a:t>
            </a:r>
            <a:r>
              <a:rPr lang="en-GB" sz="4400" dirty="0"/>
              <a:t>, even if there was no donor intent to create an endowment then, per the 2007 decision tree, it would have to be classified as </a:t>
            </a:r>
            <a:r>
              <a:rPr lang="en-GB" sz="4400" b="1" dirty="0"/>
              <a:t>restricted expendable endowment</a:t>
            </a:r>
            <a:r>
              <a:rPr lang="en-GB" sz="4400" dirty="0"/>
              <a:t>.</a:t>
            </a:r>
          </a:p>
          <a:p>
            <a:pPr marL="0" indent="0">
              <a:buNone/>
            </a:pPr>
            <a:r>
              <a:rPr lang="en-GB" sz="3800" dirty="0"/>
              <a:t> </a:t>
            </a:r>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3988384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Identifying an Endowment</a:t>
            </a:r>
          </a:p>
        </p:txBody>
      </p:sp>
      <p:sp>
        <p:nvSpPr>
          <p:cNvPr id="3" name="Content Placeholder 2"/>
          <p:cNvSpPr>
            <a:spLocks noGrp="1"/>
          </p:cNvSpPr>
          <p:nvPr>
            <p:ph idx="1"/>
          </p:nvPr>
        </p:nvSpPr>
        <p:spPr/>
        <p:txBody>
          <a:bodyPr/>
          <a:lstStyle/>
          <a:p>
            <a:pPr marL="0" indent="0">
              <a:buNone/>
            </a:pPr>
            <a:endParaRPr lang="en-GB" dirty="0" smtClean="0"/>
          </a:p>
          <a:p>
            <a:pPr marL="0" indent="0">
              <a:buNone/>
            </a:pPr>
            <a:r>
              <a:rPr lang="en-GB" sz="2800" dirty="0" smtClean="0"/>
              <a:t>Fundamentally</a:t>
            </a:r>
            <a:r>
              <a:rPr lang="en-GB" sz="2800" dirty="0"/>
              <a:t>, there are </a:t>
            </a:r>
            <a:r>
              <a:rPr lang="en-GB" sz="2800" b="1" dirty="0"/>
              <a:t>two </a:t>
            </a:r>
            <a:r>
              <a:rPr lang="en-GB" sz="2800" dirty="0"/>
              <a:t>different types of gift:</a:t>
            </a:r>
          </a:p>
          <a:p>
            <a:pPr marL="0" indent="0">
              <a:buNone/>
            </a:pPr>
            <a:r>
              <a:rPr lang="en-GB" sz="2800" dirty="0"/>
              <a:t> </a:t>
            </a:r>
          </a:p>
          <a:p>
            <a:pPr lvl="0"/>
            <a:r>
              <a:rPr lang="en-GB" sz="2800" dirty="0"/>
              <a:t>Donation</a:t>
            </a:r>
          </a:p>
          <a:p>
            <a:pPr lvl="0"/>
            <a:r>
              <a:rPr lang="en-GB" sz="2800" dirty="0"/>
              <a:t>Endowment</a:t>
            </a:r>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697322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Reclassification under 2015 SORP</a:t>
            </a:r>
          </a:p>
        </p:txBody>
      </p:sp>
      <p:sp>
        <p:nvSpPr>
          <p:cNvPr id="3" name="Content Placeholder 2"/>
          <p:cNvSpPr>
            <a:spLocks noGrp="1"/>
          </p:cNvSpPr>
          <p:nvPr>
            <p:ph idx="1"/>
          </p:nvPr>
        </p:nvSpPr>
        <p:spPr/>
        <p:txBody>
          <a:bodyPr>
            <a:normAutofit fontScale="55000" lnSpcReduction="20000"/>
          </a:bodyPr>
          <a:lstStyle/>
          <a:p>
            <a:pPr marL="0" indent="0">
              <a:buNone/>
            </a:pPr>
            <a:endParaRPr lang="en-GB" sz="4000" dirty="0" smtClean="0"/>
          </a:p>
          <a:p>
            <a:pPr marL="0" indent="0">
              <a:buNone/>
            </a:pPr>
            <a:r>
              <a:rPr lang="en-GB" sz="4400" dirty="0" smtClean="0"/>
              <a:t>The </a:t>
            </a:r>
            <a:r>
              <a:rPr lang="en-GB" sz="4400" b="1" dirty="0"/>
              <a:t>2015 SORP </a:t>
            </a:r>
            <a:r>
              <a:rPr lang="en-GB" sz="4400" dirty="0"/>
              <a:t>introduces the concepts of a ‘restricted donation’ and a ‘donation with performance-related conditions’.  </a:t>
            </a:r>
            <a:endParaRPr lang="en-GB" sz="4400" dirty="0" smtClean="0"/>
          </a:p>
          <a:p>
            <a:pPr marL="0" indent="0">
              <a:buNone/>
            </a:pPr>
            <a:endParaRPr lang="en-GB" sz="4400" dirty="0"/>
          </a:p>
          <a:p>
            <a:pPr marL="0" indent="0">
              <a:buNone/>
            </a:pPr>
            <a:r>
              <a:rPr lang="en-GB" sz="4400" dirty="0" smtClean="0"/>
              <a:t>The </a:t>
            </a:r>
            <a:r>
              <a:rPr lang="en-GB" sz="4400" b="1" dirty="0"/>
              <a:t>2015 SORP </a:t>
            </a:r>
            <a:r>
              <a:rPr lang="en-GB" sz="4400" dirty="0"/>
              <a:t>also introduces the requirement for a donor to </a:t>
            </a:r>
            <a:r>
              <a:rPr lang="en-GB" sz="4400" b="1" dirty="0"/>
              <a:t>explicitly express </a:t>
            </a:r>
            <a:r>
              <a:rPr lang="en-GB" sz="4400" dirty="0"/>
              <a:t>their intent for an endowment fund to be established.   </a:t>
            </a:r>
          </a:p>
          <a:p>
            <a:pPr marL="0" indent="0">
              <a:buNone/>
            </a:pPr>
            <a:r>
              <a:rPr lang="en-GB" sz="4400" dirty="0"/>
              <a:t> </a:t>
            </a:r>
          </a:p>
          <a:p>
            <a:pPr marL="0" indent="0">
              <a:buNone/>
            </a:pPr>
            <a:r>
              <a:rPr lang="en-GB" sz="4400" dirty="0"/>
              <a:t>Therefore, any </a:t>
            </a:r>
            <a:r>
              <a:rPr lang="en-GB" sz="4400" b="1" dirty="0"/>
              <a:t>restricted gifts </a:t>
            </a:r>
            <a:r>
              <a:rPr lang="en-GB" sz="4400" dirty="0"/>
              <a:t>with no donor intent to create an endowment fund that were classified as ‘restricted expendable endowments’ under the 2007 SORP, will </a:t>
            </a:r>
            <a:r>
              <a:rPr lang="en-GB" sz="4400" b="1" dirty="0"/>
              <a:t>now need to be reclassified as a type of donation under the 2015 SORP.</a:t>
            </a:r>
          </a:p>
          <a:p>
            <a:pPr marL="0" indent="0">
              <a:buNone/>
            </a:pPr>
            <a:r>
              <a:rPr lang="en-GB" sz="4000" dirty="0"/>
              <a:t> </a:t>
            </a:r>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159293094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Reclassification under 2015 SORP</a:t>
            </a:r>
          </a:p>
        </p:txBody>
      </p:sp>
      <p:sp>
        <p:nvSpPr>
          <p:cNvPr id="3" name="Content Placeholder 2"/>
          <p:cNvSpPr>
            <a:spLocks noGrp="1"/>
          </p:cNvSpPr>
          <p:nvPr>
            <p:ph idx="1"/>
          </p:nvPr>
        </p:nvSpPr>
        <p:spPr/>
        <p:txBody>
          <a:bodyPr>
            <a:normAutofit/>
          </a:bodyPr>
          <a:lstStyle/>
          <a:p>
            <a:pPr marL="0" indent="0">
              <a:buNone/>
            </a:pPr>
            <a:endParaRPr lang="en-GB" sz="2400" dirty="0" smtClean="0"/>
          </a:p>
          <a:p>
            <a:pPr marL="0" indent="0">
              <a:buNone/>
            </a:pPr>
            <a:r>
              <a:rPr lang="en-GB" sz="2400" dirty="0" smtClean="0"/>
              <a:t>A </a:t>
            </a:r>
            <a:r>
              <a:rPr lang="en-GB" sz="2400" dirty="0"/>
              <a:t>review has been performed of all post-2004 endowments, to identify any which require reclassification as a donation.  Once audit work is complete, any endowments that are to be reclassified will be communicated to the relevant Schools via the HOFFRA.</a:t>
            </a:r>
          </a:p>
          <a:p>
            <a:pPr marL="0" indent="0">
              <a:buNone/>
            </a:pPr>
            <a:endParaRPr lang="en-GB" sz="2400" dirty="0"/>
          </a:p>
          <a:p>
            <a:pPr marL="0" indent="0">
              <a:buNone/>
            </a:pPr>
            <a:r>
              <a:rPr lang="en-GB" sz="2400" dirty="0"/>
              <a:t>If there is a requirement to </a:t>
            </a:r>
            <a:r>
              <a:rPr lang="en-GB" sz="2400" b="1" dirty="0"/>
              <a:t>track the donation</a:t>
            </a:r>
            <a:r>
              <a:rPr lang="en-GB" sz="2400" dirty="0"/>
              <a:t>, it can be held on an </a:t>
            </a:r>
            <a:r>
              <a:rPr lang="en-GB" sz="2400" b="1" dirty="0"/>
              <a:t>8999 code</a:t>
            </a:r>
            <a:r>
              <a:rPr lang="en-GB" sz="2400" dirty="0"/>
              <a:t>.</a:t>
            </a:r>
          </a:p>
          <a:p>
            <a:pPr marL="0" indent="0">
              <a:buNone/>
            </a:pPr>
            <a:endParaRPr lang="en-GB" dirty="0"/>
          </a:p>
          <a:p>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6587376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smtClean="0"/>
              <a:t>Endowment Project</a:t>
            </a:r>
            <a:endParaRPr lang="en-GB" sz="3200" dirty="0"/>
          </a:p>
        </p:txBody>
      </p:sp>
      <p:sp>
        <p:nvSpPr>
          <p:cNvPr id="3" name="Content Placeholder 2"/>
          <p:cNvSpPr>
            <a:spLocks noGrp="1"/>
          </p:cNvSpPr>
          <p:nvPr>
            <p:ph idx="1"/>
          </p:nvPr>
        </p:nvSpPr>
        <p:spPr/>
        <p:txBody>
          <a:bodyPr>
            <a:normAutofit lnSpcReduction="10000"/>
          </a:bodyPr>
          <a:lstStyle/>
          <a:p>
            <a:pPr marL="0" indent="0" algn="ctr">
              <a:buNone/>
            </a:pPr>
            <a:r>
              <a:rPr lang="en-GB" dirty="0" smtClean="0"/>
              <a:t>The University are currently </a:t>
            </a:r>
            <a:r>
              <a:rPr lang="en-GB" b="1" dirty="0" smtClean="0"/>
              <a:t>restructuring</a:t>
            </a:r>
            <a:r>
              <a:rPr lang="en-GB" dirty="0" smtClean="0"/>
              <a:t> the endowment portfolio.</a:t>
            </a:r>
          </a:p>
          <a:p>
            <a:pPr marL="0" indent="0" algn="ctr">
              <a:buNone/>
            </a:pPr>
            <a:endParaRPr lang="en-GB" dirty="0"/>
          </a:p>
          <a:p>
            <a:pPr marL="0" indent="0" algn="ctr">
              <a:buNone/>
            </a:pPr>
            <a:r>
              <a:rPr lang="en-GB" dirty="0" smtClean="0"/>
              <a:t>In 2015/16 </a:t>
            </a:r>
            <a:r>
              <a:rPr lang="en-GB" b="1" dirty="0" smtClean="0"/>
              <a:t>further changes</a:t>
            </a:r>
            <a:r>
              <a:rPr lang="en-GB" dirty="0" smtClean="0"/>
              <a:t> will be made to how we account for endowments.</a:t>
            </a:r>
          </a:p>
          <a:p>
            <a:pPr marL="0" indent="0" algn="ctr">
              <a:buNone/>
            </a:pPr>
            <a:endParaRPr lang="en-GB" dirty="0"/>
          </a:p>
          <a:p>
            <a:pPr marL="0" indent="0" algn="ctr">
              <a:buNone/>
            </a:pPr>
            <a:r>
              <a:rPr lang="en-GB" dirty="0" smtClean="0"/>
              <a:t>Once the restructure is complete - these changes will be communicated, and </a:t>
            </a:r>
            <a:r>
              <a:rPr lang="en-GB" b="1" dirty="0" smtClean="0"/>
              <a:t>further training provided</a:t>
            </a:r>
            <a:r>
              <a:rPr lang="en-GB" dirty="0" smtClean="0"/>
              <a:t>.</a:t>
            </a: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3188617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smtClean="0"/>
              <a:t>Contacts</a:t>
            </a:r>
            <a:endParaRPr lang="en-GB" sz="3200" dirty="0"/>
          </a:p>
        </p:txBody>
      </p:sp>
      <p:sp>
        <p:nvSpPr>
          <p:cNvPr id="3" name="Content Placeholder 2"/>
          <p:cNvSpPr>
            <a:spLocks noGrp="1"/>
          </p:cNvSpPr>
          <p:nvPr>
            <p:ph idx="1"/>
          </p:nvPr>
        </p:nvSpPr>
        <p:spPr/>
        <p:txBody>
          <a:bodyPr/>
          <a:lstStyle/>
          <a:p>
            <a:pPr marL="0" indent="0" algn="ctr">
              <a:buNone/>
            </a:pPr>
            <a:r>
              <a:rPr lang="en-GB" sz="2800" b="1" dirty="0" smtClean="0"/>
              <a:t>Endowment and Donation Leads</a:t>
            </a:r>
          </a:p>
          <a:p>
            <a:pPr marL="0" indent="0" algn="ctr">
              <a:buNone/>
            </a:pPr>
            <a:endParaRPr lang="en-GB" sz="2800" b="1" dirty="0"/>
          </a:p>
          <a:p>
            <a:pPr marL="0" indent="0" algn="ctr">
              <a:buNone/>
            </a:pPr>
            <a:r>
              <a:rPr lang="en-GB" sz="2800" b="1" dirty="0" smtClean="0"/>
              <a:t>EPS</a:t>
            </a:r>
            <a:r>
              <a:rPr lang="en-GB" sz="2800" dirty="0" smtClean="0"/>
              <a:t> – Nicola Cosens</a:t>
            </a:r>
          </a:p>
          <a:p>
            <a:pPr marL="0" indent="0" algn="ctr">
              <a:buNone/>
            </a:pPr>
            <a:r>
              <a:rPr lang="en-GB" sz="2800" b="1" dirty="0" smtClean="0"/>
              <a:t>FLS</a:t>
            </a:r>
            <a:r>
              <a:rPr lang="en-GB" sz="2800" dirty="0" smtClean="0"/>
              <a:t> - </a:t>
            </a:r>
            <a:r>
              <a:rPr lang="en-GB" sz="2800" dirty="0"/>
              <a:t>Sasha Windelinckx </a:t>
            </a:r>
            <a:endParaRPr lang="en-GB" sz="2800" dirty="0" smtClean="0"/>
          </a:p>
          <a:p>
            <a:pPr marL="0" indent="0" algn="ctr">
              <a:buNone/>
            </a:pPr>
            <a:r>
              <a:rPr lang="en-GB" sz="2800" b="1" dirty="0" smtClean="0"/>
              <a:t>Hums </a:t>
            </a:r>
            <a:r>
              <a:rPr lang="en-GB" sz="2800" dirty="0" smtClean="0"/>
              <a:t>- </a:t>
            </a:r>
            <a:r>
              <a:rPr lang="en-GB" sz="2800" dirty="0"/>
              <a:t>Catherine </a:t>
            </a:r>
            <a:r>
              <a:rPr lang="en-GB" sz="2800" dirty="0" err="1" smtClean="0"/>
              <a:t>Harrop</a:t>
            </a:r>
            <a:r>
              <a:rPr lang="en-GB" sz="2800" dirty="0" smtClean="0"/>
              <a:t> (Endowments), Philippa Woods (Donations)</a:t>
            </a:r>
            <a:endParaRPr lang="en-GB" sz="2800" b="1" dirty="0" smtClean="0"/>
          </a:p>
          <a:p>
            <a:pPr marL="0" indent="0" algn="ctr">
              <a:buNone/>
            </a:pPr>
            <a:r>
              <a:rPr lang="en-GB" sz="2800" b="1" dirty="0" smtClean="0"/>
              <a:t>MHS</a:t>
            </a:r>
            <a:r>
              <a:rPr lang="en-GB" sz="2800" dirty="0"/>
              <a:t> - Gemma Mossop</a:t>
            </a:r>
            <a:endParaRPr lang="en-GB" sz="2800" b="1" dirty="0" smtClean="0"/>
          </a:p>
          <a:p>
            <a:pPr marL="0" indent="0" algn="ctr">
              <a:buNone/>
            </a:pPr>
            <a:endParaRPr lang="en-GB" b="1" dirty="0" smtClean="0"/>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4018838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GB" sz="7200" dirty="0" smtClean="0"/>
              <a:t>Questions</a:t>
            </a:r>
          </a:p>
          <a:p>
            <a:pPr marL="0" indent="0" algn="ctr">
              <a:buNone/>
            </a:pPr>
            <a:endParaRPr lang="en-GB" sz="7200" dirty="0"/>
          </a:p>
          <a:p>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4099" name="Picture 3" descr="C:\Users\mtfsscw3\AppData\Local\Microsoft\Windows\Temporary Internet Files\Content.IE5\SSZS87RW\question-marks[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438310" y="3140968"/>
            <a:ext cx="2353444" cy="21463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269725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Identifying an Endowment</a:t>
            </a:r>
          </a:p>
        </p:txBody>
      </p:sp>
      <p:sp>
        <p:nvSpPr>
          <p:cNvPr id="3" name="Content Placeholder 2"/>
          <p:cNvSpPr>
            <a:spLocks noGrp="1"/>
          </p:cNvSpPr>
          <p:nvPr>
            <p:ph idx="1"/>
          </p:nvPr>
        </p:nvSpPr>
        <p:spPr/>
        <p:txBody>
          <a:bodyPr/>
          <a:lstStyle/>
          <a:p>
            <a:pPr marL="0" indent="0">
              <a:buNone/>
            </a:pPr>
            <a:endParaRPr lang="en-GB" sz="2800" dirty="0" smtClean="0"/>
          </a:p>
          <a:p>
            <a:pPr marL="0" indent="0">
              <a:buNone/>
            </a:pPr>
            <a:r>
              <a:rPr lang="en-GB" sz="2800" dirty="0" smtClean="0"/>
              <a:t>The </a:t>
            </a:r>
            <a:r>
              <a:rPr lang="en-GB" sz="2800" b="1" dirty="0"/>
              <a:t>difference</a:t>
            </a:r>
            <a:r>
              <a:rPr lang="en-GB" sz="2800" dirty="0"/>
              <a:t> between the two is:</a:t>
            </a:r>
          </a:p>
          <a:p>
            <a:pPr marL="0" indent="0">
              <a:buNone/>
            </a:pPr>
            <a:endParaRPr lang="en-GB" sz="2800" dirty="0"/>
          </a:p>
          <a:p>
            <a:pPr lvl="0"/>
            <a:r>
              <a:rPr lang="en-GB" sz="2800" dirty="0"/>
              <a:t>Donation – the money is given to be </a:t>
            </a:r>
            <a:r>
              <a:rPr lang="en-GB" sz="2800" b="1" dirty="0" smtClean="0"/>
              <a:t>spent</a:t>
            </a:r>
          </a:p>
          <a:p>
            <a:pPr marL="0" lvl="0" indent="0">
              <a:buNone/>
            </a:pPr>
            <a:endParaRPr lang="en-GB" sz="2800" dirty="0"/>
          </a:p>
          <a:p>
            <a:pPr lvl="0"/>
            <a:r>
              <a:rPr lang="en-GB" sz="2800" dirty="0"/>
              <a:t>Endowment – the money is given to be </a:t>
            </a:r>
            <a:r>
              <a:rPr lang="en-GB" sz="2800" b="1" dirty="0"/>
              <a:t>invested</a:t>
            </a:r>
            <a:endParaRPr lang="en-GB" sz="2800" dirty="0"/>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15907476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Identifying an Endowment</a:t>
            </a:r>
          </a:p>
        </p:txBody>
      </p:sp>
      <p:sp>
        <p:nvSpPr>
          <p:cNvPr id="3" name="Content Placeholder 2"/>
          <p:cNvSpPr>
            <a:spLocks noGrp="1"/>
          </p:cNvSpPr>
          <p:nvPr>
            <p:ph idx="1"/>
          </p:nvPr>
        </p:nvSpPr>
        <p:spPr/>
        <p:txBody>
          <a:bodyPr/>
          <a:lstStyle/>
          <a:p>
            <a:pPr marL="0" indent="0">
              <a:buNone/>
            </a:pPr>
            <a:r>
              <a:rPr lang="en-GB" dirty="0" smtClean="0"/>
              <a:t>It </a:t>
            </a:r>
            <a:r>
              <a:rPr lang="en-GB" dirty="0"/>
              <a:t>is like the difference between giving someone a </a:t>
            </a:r>
            <a:r>
              <a:rPr lang="en-GB" b="1" dirty="0"/>
              <a:t>chicken</a:t>
            </a:r>
            <a:r>
              <a:rPr lang="en-GB" dirty="0"/>
              <a:t> (endowment</a:t>
            </a:r>
            <a:r>
              <a:rPr lang="en-GB" dirty="0" smtClean="0"/>
              <a:t>)… </a:t>
            </a:r>
          </a:p>
          <a:p>
            <a:pPr marL="0" indent="0">
              <a:buNone/>
            </a:pPr>
            <a:endParaRPr lang="en-GB" dirty="0"/>
          </a:p>
          <a:p>
            <a:pPr marL="0" indent="0">
              <a:buNone/>
            </a:pPr>
            <a:endParaRPr lang="en-GB" dirty="0" smtClean="0"/>
          </a:p>
          <a:p>
            <a:pPr marL="0" indent="0">
              <a:buNone/>
            </a:pPr>
            <a:endParaRPr lang="en-GB" dirty="0"/>
          </a:p>
          <a:p>
            <a:pPr marL="0" indent="0" algn="ctr">
              <a:buNone/>
            </a:pPr>
            <a:r>
              <a:rPr lang="en-GB" dirty="0" smtClean="0"/>
              <a:t>…and </a:t>
            </a:r>
            <a:r>
              <a:rPr lang="en-GB" dirty="0"/>
              <a:t>an </a:t>
            </a:r>
            <a:r>
              <a:rPr lang="en-GB" b="1" dirty="0"/>
              <a:t>egg </a:t>
            </a:r>
            <a:r>
              <a:rPr lang="en-GB" dirty="0"/>
              <a:t>(donation).</a:t>
            </a:r>
          </a:p>
          <a:p>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pic>
        <p:nvPicPr>
          <p:cNvPr id="2050" name="Picture 2" descr="C:\Users\mtfsscw3\AppData\Local\Microsoft\Windows\Temporary Internet Files\Content.IE5\SSZS87RW\chicken_ITle_canstockphoto11513845[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580112" y="2276872"/>
            <a:ext cx="1466279" cy="1762324"/>
          </a:xfrm>
          <a:prstGeom prst="rect">
            <a:avLst/>
          </a:prstGeom>
          <a:noFill/>
          <a:extLst>
            <a:ext uri="{909E8E84-426E-40DD-AFC4-6F175D3DCCD1}">
              <a14:hiddenFill xmlns:a14="http://schemas.microsoft.com/office/drawing/2010/main" xmlns="">
                <a:solidFill>
                  <a:srgbClr val="FFFFFF"/>
                </a:solidFill>
              </a14:hiddenFill>
            </a:ext>
          </a:extLst>
        </p:spPr>
      </p:pic>
      <p:pic>
        <p:nvPicPr>
          <p:cNvPr id="2056" name="Picture 8" descr="C:\Users\mtfsscw3\AppData\Local\Microsoft\Windows\Temporary Internet Files\Content.IE5\SSZS87RW\brown-egg[1].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79512" y="3308824"/>
            <a:ext cx="2198018" cy="184482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244376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Identifying an Endowment</a:t>
            </a:r>
          </a:p>
        </p:txBody>
      </p:sp>
      <p:sp>
        <p:nvSpPr>
          <p:cNvPr id="3" name="Content Placeholder 2"/>
          <p:cNvSpPr>
            <a:spLocks noGrp="1"/>
          </p:cNvSpPr>
          <p:nvPr>
            <p:ph idx="1"/>
          </p:nvPr>
        </p:nvSpPr>
        <p:spPr/>
        <p:txBody>
          <a:bodyPr>
            <a:normAutofit/>
          </a:bodyPr>
          <a:lstStyle/>
          <a:p>
            <a:pPr marL="0" indent="0">
              <a:buNone/>
            </a:pPr>
            <a:endParaRPr lang="en-GB" sz="2800" dirty="0" smtClean="0"/>
          </a:p>
          <a:p>
            <a:pPr marL="0" indent="0" algn="ctr">
              <a:buNone/>
            </a:pPr>
            <a:r>
              <a:rPr lang="en-GB" sz="2800" dirty="0" smtClean="0"/>
              <a:t>An </a:t>
            </a:r>
            <a:r>
              <a:rPr lang="en-GB" sz="2800" dirty="0"/>
              <a:t>endowment is said to exist if it is the </a:t>
            </a:r>
            <a:r>
              <a:rPr lang="en-GB" sz="2800" b="1" dirty="0"/>
              <a:t>donor’s intention</a:t>
            </a:r>
            <a:r>
              <a:rPr lang="en-GB" sz="2800" dirty="0"/>
              <a:t> is for the University to establish an endowment fund, and to </a:t>
            </a:r>
            <a:r>
              <a:rPr lang="en-GB" sz="2800" b="1" dirty="0"/>
              <a:t>invest</a:t>
            </a:r>
            <a:r>
              <a:rPr lang="en-GB" sz="2800" dirty="0"/>
              <a:t> the money.</a:t>
            </a:r>
          </a:p>
          <a:p>
            <a:pPr marL="0" indent="0" algn="ctr">
              <a:buNone/>
            </a:pPr>
            <a:endParaRPr lang="en-GB" sz="2800" dirty="0"/>
          </a:p>
          <a:p>
            <a:pPr marL="0" indent="0" algn="ctr">
              <a:buNone/>
            </a:pPr>
            <a:r>
              <a:rPr lang="en-GB" sz="2800" dirty="0" smtClean="0"/>
              <a:t>From </a:t>
            </a:r>
            <a:r>
              <a:rPr lang="en-GB" sz="2800" dirty="0"/>
              <a:t>this </a:t>
            </a:r>
            <a:r>
              <a:rPr lang="en-GB" sz="2800" b="1" dirty="0"/>
              <a:t>investment</a:t>
            </a:r>
            <a:r>
              <a:rPr lang="en-GB" sz="2800" dirty="0"/>
              <a:t> the University receives </a:t>
            </a:r>
            <a:r>
              <a:rPr lang="en-GB" sz="2800" b="1" dirty="0"/>
              <a:t>dividend income</a:t>
            </a:r>
            <a:r>
              <a:rPr lang="en-GB" sz="2800" dirty="0"/>
              <a:t>, which can then be spent. </a:t>
            </a:r>
          </a:p>
          <a:p>
            <a:pPr marL="0" indent="0">
              <a:buNone/>
            </a:pPr>
            <a:endParaRPr lang="en-GB" sz="2800"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Tree>
    <p:extLst>
      <p:ext uri="{BB962C8B-B14F-4D97-AF65-F5344CB8AC3E}">
        <p14:creationId xmlns:p14="http://schemas.microsoft.com/office/powerpoint/2010/main" xmlns="" val="33534465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a:t>Identifying an Endowment</a:t>
            </a:r>
          </a:p>
        </p:txBody>
      </p:sp>
      <p:sp>
        <p:nvSpPr>
          <p:cNvPr id="3" name="Content Placeholder 2"/>
          <p:cNvSpPr>
            <a:spLocks noGrp="1"/>
          </p:cNvSpPr>
          <p:nvPr>
            <p:ph idx="1"/>
          </p:nvPr>
        </p:nvSpPr>
        <p:spPr/>
        <p:txBody>
          <a:bodyPr/>
          <a:lstStyle/>
          <a:p>
            <a:pPr marL="0" indent="0">
              <a:buNone/>
            </a:pPr>
            <a:endParaRPr lang="en-GB" sz="2800" dirty="0" smtClean="0"/>
          </a:p>
          <a:p>
            <a:pPr marL="0" indent="0">
              <a:buNone/>
            </a:pPr>
            <a:r>
              <a:rPr lang="en-GB" sz="2800" dirty="0" smtClean="0"/>
              <a:t>An </a:t>
            </a:r>
            <a:r>
              <a:rPr lang="en-GB" sz="2800" dirty="0"/>
              <a:t>endowment can be divided into</a:t>
            </a:r>
            <a:r>
              <a:rPr lang="en-GB" sz="2800" b="1" dirty="0"/>
              <a:t> three</a:t>
            </a:r>
            <a:r>
              <a:rPr lang="en-GB" sz="2800" dirty="0"/>
              <a:t> elements</a:t>
            </a:r>
            <a:r>
              <a:rPr lang="en-GB" sz="2800" dirty="0" smtClean="0"/>
              <a:t>:</a:t>
            </a:r>
          </a:p>
          <a:p>
            <a:pPr marL="0" indent="0">
              <a:buNone/>
            </a:pPr>
            <a:endParaRPr lang="en-GB" sz="2800" dirty="0"/>
          </a:p>
          <a:p>
            <a:pPr marL="0" indent="0">
              <a:buNone/>
            </a:pPr>
            <a:endParaRPr lang="en-GB" sz="2800" dirty="0"/>
          </a:p>
          <a:p>
            <a:pPr marL="0" indent="0">
              <a:buNone/>
            </a:pPr>
            <a:endParaRPr lang="en-GB" dirty="0"/>
          </a:p>
        </p:txBody>
      </p:sp>
      <p:pic>
        <p:nvPicPr>
          <p:cNvPr id="4" name="Picture 3" descr="TAB_col_white_background.jpg"/>
          <p:cNvPicPr>
            <a:picLocks noChangeAspect="1"/>
          </p:cNvPicPr>
          <p:nvPr/>
        </p:nvPicPr>
        <p:blipFill>
          <a:blip r:embed="rId2" cstate="print"/>
          <a:stretch>
            <a:fillRect/>
          </a:stretch>
        </p:blipFill>
        <p:spPr>
          <a:xfrm>
            <a:off x="179512" y="188640"/>
            <a:ext cx="2040018" cy="864096"/>
          </a:xfrm>
          <a:prstGeom prst="rect">
            <a:avLst/>
          </a:prstGeom>
        </p:spPr>
      </p:pic>
      <p:sp>
        <p:nvSpPr>
          <p:cNvPr id="6" name="Rectangle 5"/>
          <p:cNvSpPr/>
          <p:nvPr/>
        </p:nvSpPr>
        <p:spPr>
          <a:xfrm>
            <a:off x="1547664" y="4146603"/>
            <a:ext cx="2016224" cy="151216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7030A0"/>
                </a:solidFill>
              </a:rPr>
              <a:t>Capital</a:t>
            </a:r>
            <a:r>
              <a:rPr lang="en-GB" dirty="0" smtClean="0">
                <a:solidFill>
                  <a:srgbClr val="7030A0"/>
                </a:solidFill>
              </a:rPr>
              <a:t> – (i.e. the original gift amount)</a:t>
            </a:r>
            <a:endParaRPr lang="en-GB" dirty="0">
              <a:solidFill>
                <a:srgbClr val="7030A0"/>
              </a:solidFill>
            </a:endParaRPr>
          </a:p>
        </p:txBody>
      </p:sp>
      <p:sp>
        <p:nvSpPr>
          <p:cNvPr id="7" name="Rectangle 6"/>
          <p:cNvSpPr/>
          <p:nvPr/>
        </p:nvSpPr>
        <p:spPr>
          <a:xfrm>
            <a:off x="1547664" y="3296491"/>
            <a:ext cx="2016224" cy="86409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7030A0"/>
                </a:solidFill>
              </a:rPr>
              <a:t>Capital Growth</a:t>
            </a:r>
            <a:endParaRPr lang="en-GB" b="1" dirty="0">
              <a:solidFill>
                <a:srgbClr val="7030A0"/>
              </a:solidFill>
            </a:endParaRPr>
          </a:p>
        </p:txBody>
      </p:sp>
      <p:sp>
        <p:nvSpPr>
          <p:cNvPr id="8" name="Rectangle 7"/>
          <p:cNvSpPr/>
          <p:nvPr/>
        </p:nvSpPr>
        <p:spPr>
          <a:xfrm>
            <a:off x="5148064" y="3933056"/>
            <a:ext cx="2087649" cy="87560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7030A0"/>
                </a:solidFill>
              </a:rPr>
              <a:t>Dividend Income</a:t>
            </a:r>
            <a:endParaRPr lang="en-GB" b="1" dirty="0">
              <a:solidFill>
                <a:srgbClr val="7030A0"/>
              </a:solidFill>
            </a:endParaRPr>
          </a:p>
        </p:txBody>
      </p:sp>
    </p:spTree>
    <p:extLst>
      <p:ext uri="{BB962C8B-B14F-4D97-AF65-F5344CB8AC3E}">
        <p14:creationId xmlns:p14="http://schemas.microsoft.com/office/powerpoint/2010/main" xmlns="" val="29861660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3200" dirty="0" smtClean="0"/>
              <a:t>Classifying an endowment</a:t>
            </a:r>
            <a:endParaRPr lang="en-GB" sz="3200" dirty="0"/>
          </a:p>
        </p:txBody>
      </p:sp>
      <p:sp>
        <p:nvSpPr>
          <p:cNvPr id="3" name="Content Placeholder 2"/>
          <p:cNvSpPr>
            <a:spLocks noGrp="1"/>
          </p:cNvSpPr>
          <p:nvPr>
            <p:ph idx="1"/>
          </p:nvPr>
        </p:nvSpPr>
        <p:spPr>
          <a:xfrm>
            <a:off x="467544" y="1547401"/>
            <a:ext cx="8229600" cy="4525963"/>
          </a:xfrm>
        </p:spPr>
        <p:txBody>
          <a:bodyPr/>
          <a:lstStyle/>
          <a:p>
            <a:pPr marL="0" indent="0">
              <a:buNone/>
            </a:pPr>
            <a:r>
              <a:rPr lang="en-GB" sz="2000" dirty="0" smtClean="0"/>
              <a:t>Once </a:t>
            </a:r>
            <a:r>
              <a:rPr lang="en-GB" sz="2000" dirty="0"/>
              <a:t>a gift </a:t>
            </a:r>
            <a:r>
              <a:rPr lang="en-GB" sz="2000" dirty="0" smtClean="0"/>
              <a:t>has been identified as </a:t>
            </a:r>
            <a:r>
              <a:rPr lang="en-GB" sz="2000" dirty="0"/>
              <a:t>an endowment, </a:t>
            </a:r>
            <a:r>
              <a:rPr lang="en-GB" sz="2000" dirty="0" smtClean="0"/>
              <a:t>the </a:t>
            </a:r>
            <a:r>
              <a:rPr lang="en-GB" sz="2000" dirty="0"/>
              <a:t>correct </a:t>
            </a:r>
            <a:r>
              <a:rPr lang="en-GB" sz="2000" dirty="0" smtClean="0"/>
              <a:t>classification needs to be decided:</a:t>
            </a:r>
            <a:endParaRPr lang="en-GB" sz="2000" dirty="0"/>
          </a:p>
          <a:p>
            <a:pPr marL="0" indent="0">
              <a:buNone/>
            </a:pPr>
            <a:endParaRPr lang="en-GB" sz="2000" dirty="0"/>
          </a:p>
          <a:p>
            <a:pPr lvl="0"/>
            <a:r>
              <a:rPr lang="en-GB" sz="2000" dirty="0"/>
              <a:t>Permanent – Unrestricted</a:t>
            </a:r>
          </a:p>
          <a:p>
            <a:pPr lvl="0"/>
            <a:r>
              <a:rPr lang="en-GB" sz="2000" dirty="0"/>
              <a:t>Permanent – Restricted</a:t>
            </a:r>
          </a:p>
          <a:p>
            <a:pPr lvl="0"/>
            <a:r>
              <a:rPr lang="en-GB" sz="2000" dirty="0"/>
              <a:t>Expendable </a:t>
            </a:r>
            <a:r>
              <a:rPr lang="en-GB" sz="2000" dirty="0" smtClean="0"/>
              <a:t>– Restricted</a:t>
            </a:r>
          </a:p>
          <a:p>
            <a:pPr lvl="0"/>
            <a:endParaRPr lang="en-GB" sz="2000" dirty="0"/>
          </a:p>
          <a:p>
            <a:pPr marL="0" lvl="0" indent="0">
              <a:buNone/>
            </a:pPr>
            <a:endParaRPr lang="en-GB" sz="1400" b="1" dirty="0" smtClean="0"/>
          </a:p>
          <a:p>
            <a:pPr marL="0" lvl="0" indent="0">
              <a:buNone/>
            </a:pPr>
            <a:endParaRPr lang="en-GB" sz="1400" b="1" dirty="0"/>
          </a:p>
          <a:p>
            <a:pPr marL="0" lvl="0" indent="0">
              <a:buNone/>
            </a:pPr>
            <a:endParaRPr lang="en-GB" sz="1400" b="1" dirty="0" smtClean="0"/>
          </a:p>
          <a:p>
            <a:pPr marL="0" lvl="0" indent="0">
              <a:buNone/>
            </a:pPr>
            <a:endParaRPr lang="en-GB" sz="1400" b="1" dirty="0"/>
          </a:p>
          <a:p>
            <a:pPr marL="0" indent="0">
              <a:buNone/>
            </a:pPr>
            <a:endParaRPr lang="en-GB" dirty="0"/>
          </a:p>
        </p:txBody>
      </p:sp>
      <p:pic>
        <p:nvPicPr>
          <p:cNvPr id="4" name="Picture 3" descr="TAB_col_white_background.jpg"/>
          <p:cNvPicPr>
            <a:picLocks noChangeAspect="1"/>
          </p:cNvPicPr>
          <p:nvPr/>
        </p:nvPicPr>
        <p:blipFill>
          <a:blip r:embed="rId3" cstate="print"/>
          <a:stretch>
            <a:fillRect/>
          </a:stretch>
        </p:blipFill>
        <p:spPr>
          <a:xfrm>
            <a:off x="179512" y="188640"/>
            <a:ext cx="2040018" cy="864096"/>
          </a:xfrm>
          <a:prstGeom prst="rect">
            <a:avLst/>
          </a:prstGeom>
        </p:spPr>
      </p:pic>
      <p:sp>
        <p:nvSpPr>
          <p:cNvPr id="5" name="Rectangle 4"/>
          <p:cNvSpPr/>
          <p:nvPr/>
        </p:nvSpPr>
        <p:spPr>
          <a:xfrm>
            <a:off x="3851920" y="4714165"/>
            <a:ext cx="2208454" cy="13592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4334535" y="5070599"/>
            <a:ext cx="1243225" cy="646331"/>
          </a:xfrm>
          <a:prstGeom prst="rect">
            <a:avLst/>
          </a:prstGeom>
          <a:noFill/>
        </p:spPr>
        <p:txBody>
          <a:bodyPr wrap="none" rtlCol="0">
            <a:spAutoFit/>
          </a:bodyPr>
          <a:lstStyle/>
          <a:p>
            <a:pPr algn="ctr"/>
            <a:r>
              <a:rPr lang="en-GB" b="1" dirty="0" smtClean="0"/>
              <a:t>Restricted</a:t>
            </a:r>
          </a:p>
          <a:p>
            <a:pPr algn="ctr"/>
            <a:r>
              <a:rPr lang="en-GB" b="1" dirty="0" smtClean="0"/>
              <a:t>Permanent</a:t>
            </a:r>
            <a:endParaRPr lang="en-GB" b="1" dirty="0"/>
          </a:p>
        </p:txBody>
      </p:sp>
      <p:sp>
        <p:nvSpPr>
          <p:cNvPr id="7" name="Rectangle 6"/>
          <p:cNvSpPr/>
          <p:nvPr/>
        </p:nvSpPr>
        <p:spPr>
          <a:xfrm>
            <a:off x="6060374" y="3346013"/>
            <a:ext cx="2206396" cy="1368152"/>
          </a:xfrm>
          <a:prstGeom prst="rect">
            <a:avLst/>
          </a:prstGeom>
          <a:pattFill prst="dkUpDiag">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6060374" y="4714163"/>
            <a:ext cx="2206396" cy="13592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6514997" y="5060134"/>
            <a:ext cx="1297150" cy="646331"/>
          </a:xfrm>
          <a:prstGeom prst="rect">
            <a:avLst/>
          </a:prstGeom>
          <a:noFill/>
        </p:spPr>
        <p:txBody>
          <a:bodyPr wrap="none" rtlCol="0">
            <a:spAutoFit/>
          </a:bodyPr>
          <a:lstStyle/>
          <a:p>
            <a:pPr algn="ctr"/>
            <a:r>
              <a:rPr lang="en-GB" b="1" dirty="0" smtClean="0"/>
              <a:t>Restricted </a:t>
            </a:r>
          </a:p>
          <a:p>
            <a:pPr algn="ctr"/>
            <a:r>
              <a:rPr lang="en-GB" b="1" dirty="0" smtClean="0"/>
              <a:t>Expendable</a:t>
            </a:r>
            <a:endParaRPr lang="en-GB" b="1" dirty="0"/>
          </a:p>
        </p:txBody>
      </p:sp>
      <p:sp>
        <p:nvSpPr>
          <p:cNvPr id="10" name="Rectangle 9"/>
          <p:cNvSpPr/>
          <p:nvPr/>
        </p:nvSpPr>
        <p:spPr>
          <a:xfrm>
            <a:off x="3851920" y="3346011"/>
            <a:ext cx="2208454" cy="13681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4269869" y="3717165"/>
            <a:ext cx="1372555" cy="646331"/>
          </a:xfrm>
          <a:prstGeom prst="rect">
            <a:avLst/>
          </a:prstGeom>
          <a:noFill/>
        </p:spPr>
        <p:txBody>
          <a:bodyPr wrap="none" rtlCol="0">
            <a:spAutoFit/>
          </a:bodyPr>
          <a:lstStyle/>
          <a:p>
            <a:pPr algn="ctr"/>
            <a:r>
              <a:rPr lang="en-GB" b="1" dirty="0" smtClean="0"/>
              <a:t>Unrestricted</a:t>
            </a:r>
          </a:p>
          <a:p>
            <a:pPr algn="ctr"/>
            <a:r>
              <a:rPr lang="en-GB" b="1" dirty="0" smtClean="0"/>
              <a:t>Permanent</a:t>
            </a:r>
            <a:endParaRPr lang="en-GB" b="1" dirty="0"/>
          </a:p>
        </p:txBody>
      </p:sp>
      <p:sp>
        <p:nvSpPr>
          <p:cNvPr id="12" name="TextBox 11"/>
          <p:cNvSpPr txBox="1"/>
          <p:nvPr/>
        </p:nvSpPr>
        <p:spPr>
          <a:xfrm>
            <a:off x="6514997" y="3861048"/>
            <a:ext cx="1225355" cy="369332"/>
          </a:xfrm>
          <a:prstGeom prst="rect">
            <a:avLst/>
          </a:prstGeom>
          <a:noFill/>
        </p:spPr>
        <p:txBody>
          <a:bodyPr wrap="square" rtlCol="0">
            <a:spAutoFit/>
          </a:bodyPr>
          <a:lstStyle/>
          <a:p>
            <a:pPr algn="ctr"/>
            <a:r>
              <a:rPr lang="en-GB" b="1" dirty="0" smtClean="0">
                <a:solidFill>
                  <a:srgbClr val="FF0000"/>
                </a:solidFill>
              </a:rPr>
              <a:t>Donation</a:t>
            </a:r>
            <a:endParaRPr lang="en-GB" b="1" dirty="0">
              <a:solidFill>
                <a:srgbClr val="FF0000"/>
              </a:solidFill>
            </a:endParaRPr>
          </a:p>
        </p:txBody>
      </p:sp>
    </p:spTree>
    <p:extLst>
      <p:ext uri="{BB962C8B-B14F-4D97-AF65-F5344CB8AC3E}">
        <p14:creationId xmlns:p14="http://schemas.microsoft.com/office/powerpoint/2010/main" xmlns="" val="423507683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1097</TotalTime>
  <Words>2113</Words>
  <Application>Microsoft Office PowerPoint</Application>
  <PresentationFormat>On-screen Show (4:3)</PresentationFormat>
  <Paragraphs>458</Paragraphs>
  <Slides>44</Slides>
  <Notes>0</Notes>
  <HiddenSlides>0</HiddenSlides>
  <MMClips>1</MMClips>
  <ScaleCrop>false</ScaleCrop>
  <HeadingPairs>
    <vt:vector size="6" baseType="variant">
      <vt:variant>
        <vt:lpstr>Theme</vt:lpstr>
      </vt:variant>
      <vt:variant>
        <vt:i4>1</vt:i4>
      </vt:variant>
      <vt:variant>
        <vt:lpstr>Links</vt:lpstr>
      </vt:variant>
      <vt:variant>
        <vt:i4>1</vt:i4>
      </vt:variant>
      <vt:variant>
        <vt:lpstr>Slide Titles</vt:lpstr>
      </vt:variant>
      <vt:variant>
        <vt:i4>44</vt:i4>
      </vt:variant>
    </vt:vector>
  </HeadingPairs>
  <TitlesOfParts>
    <vt:vector size="46" baseType="lpstr">
      <vt:lpstr>Office Theme</vt:lpstr>
      <vt:lpstr>\\ds.man.ac.uk\csistgdrive\0 Finance General\SORP conversion project\05 Management accounts\01 Formats\Management accounts draft proposal with CP report 041214.xlsx!Summary!R3C4:R33C23</vt:lpstr>
      <vt:lpstr>Accounting for Endowments</vt:lpstr>
      <vt:lpstr>Identifying an Endowment</vt:lpstr>
      <vt:lpstr>Identifying an Endowment</vt:lpstr>
      <vt:lpstr>Identifying an Endowment</vt:lpstr>
      <vt:lpstr>Identifying an Endowment</vt:lpstr>
      <vt:lpstr>Identifying an Endowment</vt:lpstr>
      <vt:lpstr>Identifying an Endowment</vt:lpstr>
      <vt:lpstr>Identifying an Endowment</vt:lpstr>
      <vt:lpstr>Classifying an endowment</vt:lpstr>
      <vt:lpstr>Classifying an endowment</vt:lpstr>
      <vt:lpstr>Classifying an endowment</vt:lpstr>
      <vt:lpstr>Classifying an endowment</vt:lpstr>
      <vt:lpstr>Classifying an endowment</vt:lpstr>
      <vt:lpstr>Classifying an endowment</vt:lpstr>
      <vt:lpstr>Classifying an endowment</vt:lpstr>
      <vt:lpstr>Classifying an endowment</vt:lpstr>
      <vt:lpstr>Classifying an endowment</vt:lpstr>
      <vt:lpstr>Classifying an endowment</vt:lpstr>
      <vt:lpstr>Classifying an endowment</vt:lpstr>
      <vt:lpstr>Classifying an endowment</vt:lpstr>
      <vt:lpstr>Slide 21</vt:lpstr>
      <vt:lpstr>Scenarios</vt:lpstr>
      <vt:lpstr>Scenarios</vt:lpstr>
      <vt:lpstr>Scenarios</vt:lpstr>
      <vt:lpstr>Scenarios</vt:lpstr>
      <vt:lpstr>Scenarios</vt:lpstr>
      <vt:lpstr> Accounting for Endowments </vt:lpstr>
      <vt:lpstr>Accounting for Endowments </vt:lpstr>
      <vt:lpstr>Accounting for Endowments</vt:lpstr>
      <vt:lpstr>Accounting for Endowments</vt:lpstr>
      <vt:lpstr>Accounting for Endowments</vt:lpstr>
      <vt:lpstr>Accounting for Endowments</vt:lpstr>
      <vt:lpstr>Accounting for Endowments</vt:lpstr>
      <vt:lpstr>Summary of Accounting Treatment</vt:lpstr>
      <vt:lpstr>New – Endowment IE Codes</vt:lpstr>
      <vt:lpstr>New – Endowment IE Codes</vt:lpstr>
      <vt:lpstr>Oracle</vt:lpstr>
      <vt:lpstr>Management Accounts</vt:lpstr>
      <vt:lpstr>Reclassification under 2015 SORP</vt:lpstr>
      <vt:lpstr>Reclassification under 2015 SORP</vt:lpstr>
      <vt:lpstr>Reclassification under 2015 SORP</vt:lpstr>
      <vt:lpstr>Endowment Project</vt:lpstr>
      <vt:lpstr>Contacts</vt:lpstr>
      <vt:lpstr>Slide 44</vt:lpstr>
    </vt:vector>
  </TitlesOfParts>
  <Company>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Accounting for Endowments</dc:title>
  <dc:creator>Caroline Wilson</dc:creator>
  <cp:lastModifiedBy>Jill Roberts</cp:lastModifiedBy>
  <cp:revision>69</cp:revision>
  <dcterms:created xsi:type="dcterms:W3CDTF">2015-06-15T09:26:58Z</dcterms:created>
  <dcterms:modified xsi:type="dcterms:W3CDTF">2015-06-19T14:31:47Z</dcterms:modified>
</cp:coreProperties>
</file>