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7" r:id="rId2"/>
    <p:sldId id="348" r:id="rId3"/>
    <p:sldId id="291" r:id="rId4"/>
    <p:sldId id="284" r:id="rId5"/>
    <p:sldId id="449" r:id="rId6"/>
    <p:sldId id="463" r:id="rId7"/>
    <p:sldId id="454" r:id="rId8"/>
    <p:sldId id="455" r:id="rId9"/>
    <p:sldId id="459" r:id="rId10"/>
    <p:sldId id="325" r:id="rId11"/>
    <p:sldId id="349" r:id="rId12"/>
    <p:sldId id="462" r:id="rId13"/>
    <p:sldId id="446" r:id="rId14"/>
    <p:sldId id="460" r:id="rId15"/>
    <p:sldId id="457" r:id="rId16"/>
    <p:sldId id="290" r:id="rId17"/>
    <p:sldId id="289" r:id="rId18"/>
    <p:sldId id="288" r:id="rId19"/>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9886"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38780" cy="496333"/>
          </a:xfrm>
          <a:prstGeom prst="rect">
            <a:avLst/>
          </a:prstGeom>
        </p:spPr>
        <p:txBody>
          <a:bodyPr vert="horz" lIns="90855" tIns="45427" rIns="90855" bIns="45427" rtlCol="0"/>
          <a:lstStyle>
            <a:lvl1pPr algn="l">
              <a:defRPr sz="1200"/>
            </a:lvl1pPr>
          </a:lstStyle>
          <a:p>
            <a:endParaRPr lang="en-GB"/>
          </a:p>
        </p:txBody>
      </p:sp>
      <p:sp>
        <p:nvSpPr>
          <p:cNvPr id="3" name="Date Placeholder 2"/>
          <p:cNvSpPr>
            <a:spLocks noGrp="1"/>
          </p:cNvSpPr>
          <p:nvPr>
            <p:ph type="dt" idx="1"/>
          </p:nvPr>
        </p:nvSpPr>
        <p:spPr>
          <a:xfrm>
            <a:off x="3841452" y="1"/>
            <a:ext cx="2938780" cy="496333"/>
          </a:xfrm>
          <a:prstGeom prst="rect">
            <a:avLst/>
          </a:prstGeom>
        </p:spPr>
        <p:txBody>
          <a:bodyPr vert="horz" lIns="90855" tIns="45427" rIns="90855" bIns="45427" rtlCol="0"/>
          <a:lstStyle>
            <a:lvl1pPr algn="r">
              <a:defRPr sz="1200"/>
            </a:lvl1pPr>
          </a:lstStyle>
          <a:p>
            <a:fld id="{1FB2868F-DD48-4698-9BA9-2CE9BAC616E2}" type="datetimeFigureOut">
              <a:rPr lang="en-GB" smtClean="0"/>
              <a:t>16/09/2019</a:t>
            </a:fld>
            <a:endParaRPr lang="en-GB"/>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0855" tIns="45427" rIns="90855" bIns="45427" rtlCol="0" anchor="ctr"/>
          <a:lstStyle/>
          <a:p>
            <a:endParaRPr lang="en-GB"/>
          </a:p>
        </p:txBody>
      </p:sp>
      <p:sp>
        <p:nvSpPr>
          <p:cNvPr id="5" name="Notes Placeholder 4"/>
          <p:cNvSpPr>
            <a:spLocks noGrp="1"/>
          </p:cNvSpPr>
          <p:nvPr>
            <p:ph type="body" sz="quarter" idx="3"/>
          </p:nvPr>
        </p:nvSpPr>
        <p:spPr>
          <a:xfrm>
            <a:off x="678180" y="4715156"/>
            <a:ext cx="5425440" cy="4466987"/>
          </a:xfrm>
          <a:prstGeom prst="rect">
            <a:avLst/>
          </a:prstGeom>
        </p:spPr>
        <p:txBody>
          <a:bodyPr vert="horz" lIns="90855" tIns="45427" rIns="90855" bIns="454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38780" cy="496333"/>
          </a:xfrm>
          <a:prstGeom prst="rect">
            <a:avLst/>
          </a:prstGeom>
        </p:spPr>
        <p:txBody>
          <a:bodyPr vert="horz" lIns="90855" tIns="45427" rIns="90855" bIns="45427" rtlCol="0" anchor="b"/>
          <a:lstStyle>
            <a:lvl1pPr algn="l">
              <a:defRPr sz="1200"/>
            </a:lvl1pPr>
          </a:lstStyle>
          <a:p>
            <a:endParaRPr lang="en-GB"/>
          </a:p>
        </p:txBody>
      </p:sp>
      <p:sp>
        <p:nvSpPr>
          <p:cNvPr id="7" name="Slide Number Placeholder 6"/>
          <p:cNvSpPr>
            <a:spLocks noGrp="1"/>
          </p:cNvSpPr>
          <p:nvPr>
            <p:ph type="sldNum" sz="quarter" idx="5"/>
          </p:nvPr>
        </p:nvSpPr>
        <p:spPr>
          <a:xfrm>
            <a:off x="3841452" y="9428584"/>
            <a:ext cx="2938780" cy="496333"/>
          </a:xfrm>
          <a:prstGeom prst="rect">
            <a:avLst/>
          </a:prstGeom>
        </p:spPr>
        <p:txBody>
          <a:bodyPr vert="horz" lIns="90855" tIns="45427" rIns="90855" bIns="45427" rtlCol="0" anchor="b"/>
          <a:lstStyle>
            <a:lvl1pPr algn="r">
              <a:defRPr sz="1200"/>
            </a:lvl1pPr>
          </a:lstStyle>
          <a:p>
            <a:fld id="{F7E0DE81-3E10-407E-B1CE-B66826B924D4}" type="slidenum">
              <a:rPr lang="en-GB" smtClean="0"/>
              <a:t>‹#›</a:t>
            </a:fld>
            <a:endParaRPr lang="en-GB"/>
          </a:p>
        </p:txBody>
      </p:sp>
    </p:spTree>
    <p:extLst>
      <p:ext uri="{BB962C8B-B14F-4D97-AF65-F5344CB8AC3E}">
        <p14:creationId xmlns:p14="http://schemas.microsoft.com/office/powerpoint/2010/main" val="278973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50A282-1FF0-4956-B481-2146E91A8E0F}" type="slidenum">
              <a:rPr lang="en-GB" smtClean="0"/>
              <a:pPr/>
              <a:t>1</a:t>
            </a:fld>
            <a:endParaRPr lang="en-GB" dirty="0"/>
          </a:p>
        </p:txBody>
      </p:sp>
    </p:spTree>
    <p:extLst>
      <p:ext uri="{BB962C8B-B14F-4D97-AF65-F5344CB8AC3E}">
        <p14:creationId xmlns:p14="http://schemas.microsoft.com/office/powerpoint/2010/main" val="272079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F03A47-A5FA-4B69-8070-B8486457986B}" type="slidenum">
              <a:rPr lang="en-GB" smtClean="0"/>
              <a:t>2</a:t>
            </a:fld>
            <a:endParaRPr lang="en-GB"/>
          </a:p>
        </p:txBody>
      </p:sp>
    </p:spTree>
    <p:extLst>
      <p:ext uri="{BB962C8B-B14F-4D97-AF65-F5344CB8AC3E}">
        <p14:creationId xmlns:p14="http://schemas.microsoft.com/office/powerpoint/2010/main" val="216268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F03A47-A5FA-4B69-8070-B8486457986B}" type="slidenum">
              <a:rPr lang="en-GB" smtClean="0"/>
              <a:t>3</a:t>
            </a:fld>
            <a:endParaRPr lang="en-GB"/>
          </a:p>
        </p:txBody>
      </p:sp>
    </p:spTree>
    <p:extLst>
      <p:ext uri="{BB962C8B-B14F-4D97-AF65-F5344CB8AC3E}">
        <p14:creationId xmlns:p14="http://schemas.microsoft.com/office/powerpoint/2010/main" val="166502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F03A47-A5FA-4B69-8070-B8486457986B}" type="slidenum">
              <a:rPr lang="en-GB" smtClean="0"/>
              <a:t>4</a:t>
            </a:fld>
            <a:endParaRPr lang="en-GB"/>
          </a:p>
        </p:txBody>
      </p:sp>
    </p:spTree>
    <p:extLst>
      <p:ext uri="{BB962C8B-B14F-4D97-AF65-F5344CB8AC3E}">
        <p14:creationId xmlns:p14="http://schemas.microsoft.com/office/powerpoint/2010/main" val="57419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E0DE81-3E10-407E-B1CE-B66826B924D4}" type="slidenum">
              <a:rPr lang="en-GB" smtClean="0"/>
              <a:t>11</a:t>
            </a:fld>
            <a:endParaRPr lang="en-GB"/>
          </a:p>
        </p:txBody>
      </p:sp>
    </p:spTree>
    <p:extLst>
      <p:ext uri="{BB962C8B-B14F-4D97-AF65-F5344CB8AC3E}">
        <p14:creationId xmlns:p14="http://schemas.microsoft.com/office/powerpoint/2010/main" val="97755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F03A47-A5FA-4B69-8070-B8486457986B}" type="slidenum">
              <a:rPr lang="en-GB" smtClean="0"/>
              <a:t>12</a:t>
            </a:fld>
            <a:endParaRPr lang="en-GB"/>
          </a:p>
        </p:txBody>
      </p:sp>
    </p:spTree>
    <p:extLst>
      <p:ext uri="{BB962C8B-B14F-4D97-AF65-F5344CB8AC3E}">
        <p14:creationId xmlns:p14="http://schemas.microsoft.com/office/powerpoint/2010/main" val="216268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87B95-5517-44E6-830B-4FC10CAEEF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F394780-7112-438B-887D-3D7BE08600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B32FF2D-D08F-4131-88D6-3A8ABD69FBB9}"/>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5" name="Footer Placeholder 4">
            <a:extLst>
              <a:ext uri="{FF2B5EF4-FFF2-40B4-BE49-F238E27FC236}">
                <a16:creationId xmlns:a16="http://schemas.microsoft.com/office/drawing/2014/main" xmlns="" id="{93754CE9-D16C-481C-ADFE-21D9B4B562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DEDF87D-BF90-471F-BE9B-21A896252E8C}"/>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13112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BE4F9-404D-4499-9EBD-0F6BBCDC2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E6D33F9-D395-4AE0-8D30-B87E80E921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5421222-FCAD-430D-B91F-AE06BF0131EF}"/>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5" name="Footer Placeholder 4">
            <a:extLst>
              <a:ext uri="{FF2B5EF4-FFF2-40B4-BE49-F238E27FC236}">
                <a16:creationId xmlns:a16="http://schemas.microsoft.com/office/drawing/2014/main" xmlns="" id="{C74ED099-2E47-4812-B121-3811FA1E3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0153DF6-4186-4936-A46A-BBA2D43F1796}"/>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227232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3864F9-21F0-4000-8050-40D7F0CDBB1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EE7ECEE-333B-4469-A1A5-5ADB6A06C39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4F424B-61DB-4C37-BE44-EEF6025C03DD}"/>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5" name="Footer Placeholder 4">
            <a:extLst>
              <a:ext uri="{FF2B5EF4-FFF2-40B4-BE49-F238E27FC236}">
                <a16:creationId xmlns:a16="http://schemas.microsoft.com/office/drawing/2014/main" xmlns="" id="{60A34CF1-99CA-4FCB-8620-B5D4F8619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F374116-18D2-43D6-9100-3013A8393EE8}"/>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47400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EABBD-4615-455C-BE99-67AE6F260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0C231A7-B42A-47DA-A46E-DC70E65867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2398825-E7F6-4DF8-8238-B6A22C3D5B8B}"/>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5" name="Footer Placeholder 4">
            <a:extLst>
              <a:ext uri="{FF2B5EF4-FFF2-40B4-BE49-F238E27FC236}">
                <a16:creationId xmlns:a16="http://schemas.microsoft.com/office/drawing/2014/main" xmlns="" id="{A587AAB2-EE6F-4BEB-AEA4-8C3EF1A419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3A65FF-0FEA-4537-95E8-5B093D7EC6BE}"/>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233888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0C6D3-3EC1-41DA-99A9-35924D1A08F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7E4E747-FDB9-48D2-A347-07EFCF0F5E3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8DBBF59-9C0C-4BE0-BB76-004E1641310A}"/>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5" name="Footer Placeholder 4">
            <a:extLst>
              <a:ext uri="{FF2B5EF4-FFF2-40B4-BE49-F238E27FC236}">
                <a16:creationId xmlns:a16="http://schemas.microsoft.com/office/drawing/2014/main" xmlns="" id="{9B7AAAA9-DFAA-45BE-811D-67A221F25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D530855-7448-48C5-BE76-C58BC140E838}"/>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61145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000AE-8E2D-4EDC-9D2B-33AC8DD946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BDDFA25-B57F-44CA-8557-3B89EEFE674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A7804B4-D0C8-4404-A6A8-6F20444583D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6B4DF7A-5C25-4878-ACE4-F5E4EB7BB750}"/>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6" name="Footer Placeholder 5">
            <a:extLst>
              <a:ext uri="{FF2B5EF4-FFF2-40B4-BE49-F238E27FC236}">
                <a16:creationId xmlns:a16="http://schemas.microsoft.com/office/drawing/2014/main" xmlns="" id="{50297722-0AF1-4CBE-927D-9C21BE966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3E40B87-BE5E-4A79-998A-8E4367A661AF}"/>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258260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ADC9E-3AAC-4F8C-90A6-7F6A6E2ECCA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CD0671D-426E-4B36-A8D4-C66BBB09BE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0D2F69D4-E18F-4021-A336-319B6B3CC70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939FC2B-24F2-42CD-BB96-EE52C4680C1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1143D41B-D13E-4AAC-8626-FDDABEF3ABF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82141E0-71F5-4E05-8DF8-8A1A6459E2CD}"/>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8" name="Footer Placeholder 7">
            <a:extLst>
              <a:ext uri="{FF2B5EF4-FFF2-40B4-BE49-F238E27FC236}">
                <a16:creationId xmlns:a16="http://schemas.microsoft.com/office/drawing/2014/main" xmlns="" id="{8B380648-BE78-4684-AA94-981CB30E35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A8C4882-1D73-4BFF-AA3F-66A87C01C61D}"/>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252619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601CA-9CCF-4D3D-9854-0ACF6C6D8D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3770DBE-6247-49AD-8443-2EE2E1137401}"/>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4" name="Footer Placeholder 3">
            <a:extLst>
              <a:ext uri="{FF2B5EF4-FFF2-40B4-BE49-F238E27FC236}">
                <a16:creationId xmlns:a16="http://schemas.microsoft.com/office/drawing/2014/main" xmlns="" id="{BEB718BF-0B92-431D-A0C3-5AA4517815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8977529-C775-4B10-A2CA-3C973DB96D96}"/>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9147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692C9B-4A8A-47BE-922C-5785FD8185FF}"/>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3" name="Footer Placeholder 2">
            <a:extLst>
              <a:ext uri="{FF2B5EF4-FFF2-40B4-BE49-F238E27FC236}">
                <a16:creationId xmlns:a16="http://schemas.microsoft.com/office/drawing/2014/main" xmlns="" id="{17E6F8CE-7930-4F56-A8F4-C6AD877D3C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4EBFF03-5EF6-4714-8FA0-F1B37AD4ED8F}"/>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354493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BB415-8BE6-4332-8714-DB369CC4708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660FBFB-8D17-4BF4-ACC7-9BE595000A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3D4C0FC-4C93-400C-9F3F-28241EFAF7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9E5B6802-7BB8-43D0-9D3B-498E3D9A3BA9}"/>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6" name="Footer Placeholder 5">
            <a:extLst>
              <a:ext uri="{FF2B5EF4-FFF2-40B4-BE49-F238E27FC236}">
                <a16:creationId xmlns:a16="http://schemas.microsoft.com/office/drawing/2014/main" xmlns="" id="{10DFEDBC-33A8-4509-BE8E-80725D0E2B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2993226-AC16-4962-A48D-E1852E8B18E2}"/>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343211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5FE36-3134-413D-A5AC-A137F94D32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5657104-E036-4382-8CA4-E4B9C9B7A4E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4485353C-C296-4367-8268-F7ECA0A63E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E960F54D-C6F1-4925-9800-44CAA6C17C90}"/>
              </a:ext>
            </a:extLst>
          </p:cNvPr>
          <p:cNvSpPr>
            <a:spLocks noGrp="1"/>
          </p:cNvSpPr>
          <p:nvPr>
            <p:ph type="dt" sz="half" idx="10"/>
          </p:nvPr>
        </p:nvSpPr>
        <p:spPr/>
        <p:txBody>
          <a:bodyPr/>
          <a:lstStyle/>
          <a:p>
            <a:fld id="{A09D4990-2E52-4016-9D75-A560390505F1}" type="datetimeFigureOut">
              <a:rPr lang="en-GB" smtClean="0"/>
              <a:t>16/09/2019</a:t>
            </a:fld>
            <a:endParaRPr lang="en-GB"/>
          </a:p>
        </p:txBody>
      </p:sp>
      <p:sp>
        <p:nvSpPr>
          <p:cNvPr id="6" name="Footer Placeholder 5">
            <a:extLst>
              <a:ext uri="{FF2B5EF4-FFF2-40B4-BE49-F238E27FC236}">
                <a16:creationId xmlns:a16="http://schemas.microsoft.com/office/drawing/2014/main" xmlns="" id="{BD18767A-7BFE-4B0F-BAB1-71AA26881A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7A89390-9630-465E-9774-F2B356FE740C}"/>
              </a:ext>
            </a:extLst>
          </p:cNvPr>
          <p:cNvSpPr>
            <a:spLocks noGrp="1"/>
          </p:cNvSpPr>
          <p:nvPr>
            <p:ph type="sldNum" sz="quarter" idx="12"/>
          </p:nvPr>
        </p:nvSpPr>
        <p:spPr/>
        <p:txBody>
          <a:bodyPr/>
          <a:lstStyle/>
          <a:p>
            <a:fld id="{64101BFD-5AA9-406A-88E3-FAE865BE2ADD}" type="slidenum">
              <a:rPr lang="en-GB" smtClean="0"/>
              <a:t>‹#›</a:t>
            </a:fld>
            <a:endParaRPr lang="en-GB"/>
          </a:p>
        </p:txBody>
      </p:sp>
    </p:spTree>
    <p:extLst>
      <p:ext uri="{BB962C8B-B14F-4D97-AF65-F5344CB8AC3E}">
        <p14:creationId xmlns:p14="http://schemas.microsoft.com/office/powerpoint/2010/main" val="127461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2496B4D-F7C0-409B-B20C-A7FD36DE55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D3B43B7-C5A2-48B2-9C7C-ABADF1424E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76CC82D-B1C4-4949-A66A-C8F1F26EB9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9D4990-2E52-4016-9D75-A560390505F1}" type="datetimeFigureOut">
              <a:rPr lang="en-GB" smtClean="0"/>
              <a:t>16/09/2019</a:t>
            </a:fld>
            <a:endParaRPr lang="en-GB"/>
          </a:p>
        </p:txBody>
      </p:sp>
      <p:sp>
        <p:nvSpPr>
          <p:cNvPr id="5" name="Footer Placeholder 4">
            <a:extLst>
              <a:ext uri="{FF2B5EF4-FFF2-40B4-BE49-F238E27FC236}">
                <a16:creationId xmlns:a16="http://schemas.microsoft.com/office/drawing/2014/main" xmlns="" id="{7D1B915A-CB3D-4ACC-B963-1FF024834A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A5242D8-D3EE-43AC-A266-99C26FF102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101BFD-5AA9-406A-88E3-FAE865BE2ADD}" type="slidenum">
              <a:rPr lang="en-GB" smtClean="0"/>
              <a:t>‹#›</a:t>
            </a:fld>
            <a:endParaRPr lang="en-GB"/>
          </a:p>
        </p:txBody>
      </p:sp>
    </p:spTree>
    <p:extLst>
      <p:ext uri="{BB962C8B-B14F-4D97-AF65-F5344CB8AC3E}">
        <p14:creationId xmlns:p14="http://schemas.microsoft.com/office/powerpoint/2010/main" val="331537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e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4338" name="Title 1"/>
          <p:cNvSpPr>
            <a:spLocks noGrp="1"/>
          </p:cNvSpPr>
          <p:nvPr>
            <p:ph type="ctrTitle"/>
          </p:nvPr>
        </p:nvSpPr>
        <p:spPr>
          <a:xfrm>
            <a:off x="487143" y="838829"/>
            <a:ext cx="4588913" cy="1297115"/>
          </a:xfrm>
        </p:spPr>
        <p:txBody>
          <a:bodyPr anchor="t">
            <a:normAutofit/>
          </a:bodyPr>
          <a:lstStyle/>
          <a:p>
            <a:pPr algn="l"/>
            <a:r>
              <a:rPr lang="en-GB" sz="3800" b="1" dirty="0">
                <a:solidFill>
                  <a:srgbClr val="000000"/>
                </a:solidFill>
                <a:effectLst>
                  <a:outerShdw blurRad="38100" dist="38100" dir="2700000" algn="tl">
                    <a:srgbClr val="000000">
                      <a:alpha val="43137"/>
                    </a:srgbClr>
                  </a:outerShdw>
                </a:effectLst>
              </a:rPr>
              <a:t>WELCOME TO SALC</a:t>
            </a:r>
          </a:p>
        </p:txBody>
      </p:sp>
      <p:sp>
        <p:nvSpPr>
          <p:cNvPr id="3" name="Subtitle 2"/>
          <p:cNvSpPr>
            <a:spLocks noGrp="1"/>
          </p:cNvSpPr>
          <p:nvPr>
            <p:ph type="subTitle" idx="1"/>
          </p:nvPr>
        </p:nvSpPr>
        <p:spPr>
          <a:xfrm>
            <a:off x="200905" y="4722057"/>
            <a:ext cx="4875151" cy="1959970"/>
          </a:xfrm>
        </p:spPr>
        <p:txBody>
          <a:bodyPr anchor="b">
            <a:normAutofit fontScale="92500"/>
          </a:bodyPr>
          <a:lstStyle/>
          <a:p>
            <a:pPr algn="l"/>
            <a:r>
              <a:rPr lang="en-GB" sz="2400" b="1" dirty="0">
                <a:solidFill>
                  <a:srgbClr val="000000"/>
                </a:solidFill>
              </a:rPr>
              <a:t>Dr Chris Godden</a:t>
            </a:r>
          </a:p>
          <a:p>
            <a:pPr algn="l"/>
            <a:endParaRPr lang="en-GB" sz="900" b="1" dirty="0">
              <a:solidFill>
                <a:srgbClr val="000000"/>
              </a:solidFill>
            </a:endParaRPr>
          </a:p>
          <a:p>
            <a:pPr algn="l"/>
            <a:r>
              <a:rPr lang="en-GB" sz="2400" b="1" dirty="0">
                <a:solidFill>
                  <a:srgbClr val="000000"/>
                </a:solidFill>
              </a:rPr>
              <a:t>Director of Teaching, Learning and Students</a:t>
            </a:r>
          </a:p>
          <a:p>
            <a:pPr algn="l"/>
            <a:endParaRPr lang="en-GB" sz="900" b="1" dirty="0">
              <a:solidFill>
                <a:srgbClr val="000000"/>
              </a:solidFill>
            </a:endParaRPr>
          </a:p>
          <a:p>
            <a:pPr algn="l"/>
            <a:r>
              <a:rPr lang="en-GB" sz="2400" b="1" dirty="0">
                <a:solidFill>
                  <a:srgbClr val="000000"/>
                </a:solidFill>
              </a:rPr>
              <a:t>School of Arts, Languages and Cultures</a:t>
            </a:r>
          </a:p>
          <a:p>
            <a:pPr algn="l"/>
            <a:endParaRPr lang="en-GB" sz="1200" dirty="0">
              <a:solidFill>
                <a:srgbClr val="000000"/>
              </a:solidFill>
            </a:endParaRPr>
          </a:p>
        </p:txBody>
      </p:sp>
      <p:sp>
        <p:nvSpPr>
          <p:cNvPr id="8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1" name="Picture 3" descr="University_Logo_-_Colour"/>
          <p:cNvPicPr>
            <a:picLocks noChangeAspect="1" noChangeArrowheads="1"/>
          </p:cNvPicPr>
          <p:nvPr/>
        </p:nvPicPr>
        <p:blipFill>
          <a:blip r:embed="rId4" cstate="print"/>
          <a:srcRect/>
          <a:stretch>
            <a:fillRect/>
          </a:stretch>
        </p:blipFill>
        <p:spPr bwMode="auto">
          <a:xfrm>
            <a:off x="5076056" y="1500354"/>
            <a:ext cx="3840335" cy="2667928"/>
          </a:xfrm>
          <a:prstGeom prst="rect">
            <a:avLst/>
          </a:prstGeom>
          <a:noFill/>
        </p:spPr>
      </p:pic>
      <p:pic>
        <p:nvPicPr>
          <p:cNvPr id="2052" name="Picture 4" descr="Image result for university of manchester">
            <a:extLst>
              <a:ext uri="{FF2B5EF4-FFF2-40B4-BE49-F238E27FC236}">
                <a16:creationId xmlns:a16="http://schemas.microsoft.com/office/drawing/2014/main" xmlns="" id="{BF7D7495-F94E-4D63-AA4D-7249526F9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1632" y="2420888"/>
            <a:ext cx="2750159" cy="3569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CA05A201-9B6E-405B-BEE5-B66ED2A11405}"/>
              </a:ext>
            </a:extLst>
          </p:cNvPr>
          <p:cNvPicPr>
            <a:picLocks noChangeAspect="1"/>
          </p:cNvPicPr>
          <p:nvPr/>
        </p:nvPicPr>
        <p:blipFill>
          <a:blip r:embed="rId6"/>
          <a:stretch>
            <a:fillRect/>
          </a:stretch>
        </p:blipFill>
        <p:spPr>
          <a:xfrm>
            <a:off x="96212" y="709335"/>
            <a:ext cx="4294546" cy="1555404"/>
          </a:xfrm>
          <a:prstGeom prst="rect">
            <a:avLst/>
          </a:prstGeom>
        </p:spPr>
      </p:pic>
      <p:pic>
        <p:nvPicPr>
          <p:cNvPr id="2" name="Picture 1">
            <a:extLst>
              <a:ext uri="{FF2B5EF4-FFF2-40B4-BE49-F238E27FC236}">
                <a16:creationId xmlns:a16="http://schemas.microsoft.com/office/drawing/2014/main" xmlns="" id="{DEDC36B5-6130-4A7B-AD3D-6F6F8BB2AA45}"/>
              </a:ext>
            </a:extLst>
          </p:cNvPr>
          <p:cNvPicPr>
            <a:picLocks noChangeAspect="1"/>
          </p:cNvPicPr>
          <p:nvPr/>
        </p:nvPicPr>
        <p:blipFill>
          <a:blip r:embed="rId7"/>
          <a:stretch>
            <a:fillRect/>
          </a:stretch>
        </p:blipFill>
        <p:spPr>
          <a:xfrm>
            <a:off x="227609" y="2440712"/>
            <a:ext cx="4105848" cy="1152686"/>
          </a:xfrm>
          <a:prstGeom prst="rect">
            <a:avLst/>
          </a:prstGeom>
        </p:spPr>
      </p:pic>
    </p:spTree>
    <p:extLst>
      <p:ext uri="{BB962C8B-B14F-4D97-AF65-F5344CB8AC3E}">
        <p14:creationId xmlns:p14="http://schemas.microsoft.com/office/powerpoint/2010/main" val="346169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50" y="2841487"/>
            <a:ext cx="2942958" cy="712320"/>
          </a:xfrm>
        </p:spPr>
        <p:txBody>
          <a:bodyPr>
            <a:normAutofit/>
          </a:bodyPr>
          <a:lstStyle/>
          <a:p>
            <a:pPr algn="ctr"/>
            <a:r>
              <a:rPr lang="en-GB" sz="1600" b="1" dirty="0">
                <a:latin typeface="+mn-lt"/>
              </a:rPr>
              <a:t>Samuel Alexander Building</a:t>
            </a:r>
            <a:br>
              <a:rPr lang="en-GB" sz="1600" b="1" dirty="0">
                <a:latin typeface="+mn-lt"/>
              </a:rPr>
            </a:br>
            <a:r>
              <a:rPr lang="en-GB" sz="1600" b="1" dirty="0">
                <a:latin typeface="+mn-lt"/>
              </a:rPr>
              <a:t>(building 67 on university map)</a:t>
            </a:r>
          </a:p>
        </p:txBody>
      </p:sp>
      <p:pic>
        <p:nvPicPr>
          <p:cNvPr id="6" name="Content Placeholder 5" descr="A large building&#10;&#10;Description generated with very high confidence">
            <a:extLst>
              <a:ext uri="{FF2B5EF4-FFF2-40B4-BE49-F238E27FC236}">
                <a16:creationId xmlns:a16="http://schemas.microsoft.com/office/drawing/2014/main" xmlns="" id="{F1759717-D103-465F-890A-5CFFCA70F9CE}"/>
              </a:ext>
            </a:extLst>
          </p:cNvPr>
          <p:cNvPicPr>
            <a:picLocks noGrp="1" noChangeAspect="1"/>
          </p:cNvPicPr>
          <p:nvPr>
            <p:ph idx="1"/>
          </p:nvPr>
        </p:nvPicPr>
        <p:blipFill>
          <a:blip r:embed="rId2"/>
          <a:stretch>
            <a:fillRect/>
          </a:stretch>
        </p:blipFill>
        <p:spPr>
          <a:xfrm>
            <a:off x="204548" y="315968"/>
            <a:ext cx="4228658" cy="2520280"/>
          </a:xfrm>
        </p:spPr>
      </p:pic>
      <p:pic>
        <p:nvPicPr>
          <p:cNvPr id="4" name="Picture 3" descr="A large red brick building&#10;&#10;Description generated with very high confidence">
            <a:extLst>
              <a:ext uri="{FF2B5EF4-FFF2-40B4-BE49-F238E27FC236}">
                <a16:creationId xmlns:a16="http://schemas.microsoft.com/office/drawing/2014/main" xmlns="" id="{4025A279-B651-4165-9B09-B19E686FEB34}"/>
              </a:ext>
            </a:extLst>
          </p:cNvPr>
          <p:cNvPicPr>
            <a:picLocks noChangeAspect="1"/>
          </p:cNvPicPr>
          <p:nvPr/>
        </p:nvPicPr>
        <p:blipFill>
          <a:blip r:embed="rId3"/>
          <a:stretch>
            <a:fillRect/>
          </a:stretch>
        </p:blipFill>
        <p:spPr>
          <a:xfrm>
            <a:off x="202052" y="3558266"/>
            <a:ext cx="4231154" cy="2520280"/>
          </a:xfrm>
          <a:prstGeom prst="rect">
            <a:avLst/>
          </a:prstGeom>
        </p:spPr>
      </p:pic>
      <p:sp>
        <p:nvSpPr>
          <p:cNvPr id="5" name="Title 1">
            <a:extLst>
              <a:ext uri="{FF2B5EF4-FFF2-40B4-BE49-F238E27FC236}">
                <a16:creationId xmlns:a16="http://schemas.microsoft.com/office/drawing/2014/main" xmlns="" id="{4675C9B8-DBE8-4B68-A84C-81B2154FC838}"/>
              </a:ext>
            </a:extLst>
          </p:cNvPr>
          <p:cNvSpPr txBox="1">
            <a:spLocks/>
          </p:cNvSpPr>
          <p:nvPr/>
        </p:nvSpPr>
        <p:spPr>
          <a:xfrm>
            <a:off x="882154" y="6087464"/>
            <a:ext cx="2870950" cy="71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600" b="1" dirty="0">
                <a:latin typeface="+mn-lt"/>
              </a:rPr>
              <a:t>Mansfield Cooper Building</a:t>
            </a:r>
            <a:br>
              <a:rPr lang="en-GB" sz="1600" b="1" dirty="0">
                <a:latin typeface="+mn-lt"/>
              </a:rPr>
            </a:br>
            <a:r>
              <a:rPr lang="en-GB" sz="1600" b="1" dirty="0">
                <a:latin typeface="+mn-lt"/>
              </a:rPr>
              <a:t>(building 65 on university map)</a:t>
            </a:r>
          </a:p>
        </p:txBody>
      </p:sp>
      <p:pic>
        <p:nvPicPr>
          <p:cNvPr id="2050" name="Picture 2" descr="Image result for martin harris centre">
            <a:extLst>
              <a:ext uri="{FF2B5EF4-FFF2-40B4-BE49-F238E27FC236}">
                <a16:creationId xmlns:a16="http://schemas.microsoft.com/office/drawing/2014/main" xmlns="" id="{697100BF-77B0-44E0-8E75-B0D31978A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928" y="315968"/>
            <a:ext cx="4231154"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2614B002-4029-4271-9B32-28AAF43E98E1}"/>
              </a:ext>
            </a:extLst>
          </p:cNvPr>
          <p:cNvSpPr txBox="1">
            <a:spLocks/>
          </p:cNvSpPr>
          <p:nvPr/>
        </p:nvSpPr>
        <p:spPr>
          <a:xfrm>
            <a:off x="4792293" y="2841487"/>
            <a:ext cx="3816424" cy="71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600" b="1" dirty="0">
                <a:latin typeface="+mn-lt"/>
              </a:rPr>
              <a:t>Martin Harris </a:t>
            </a:r>
            <a:r>
              <a:rPr lang="en-GB" sz="1600" b="1" dirty="0" smtClean="0">
                <a:latin typeface="+mn-lt"/>
              </a:rPr>
              <a:t>Centre</a:t>
            </a:r>
            <a:r>
              <a:rPr lang="en-GB" sz="1600" b="1" dirty="0">
                <a:latin typeface="+mn-lt"/>
              </a:rPr>
              <a:t/>
            </a:r>
            <a:br>
              <a:rPr lang="en-GB" sz="1600" b="1" dirty="0">
                <a:latin typeface="+mn-lt"/>
              </a:rPr>
            </a:br>
            <a:r>
              <a:rPr lang="en-GB" sz="1600" b="1" dirty="0">
                <a:latin typeface="+mn-lt"/>
              </a:rPr>
              <a:t>(building 42 on university map)</a:t>
            </a:r>
          </a:p>
        </p:txBody>
      </p:sp>
      <p:pic>
        <p:nvPicPr>
          <p:cNvPr id="1030" name="Picture 6" descr="Image result for ellen wilkinson building">
            <a:extLst>
              <a:ext uri="{FF2B5EF4-FFF2-40B4-BE49-F238E27FC236}">
                <a16:creationId xmlns:a16="http://schemas.microsoft.com/office/drawing/2014/main" xmlns="" id="{F0BB2882-1642-49FD-9DE2-48A608A9D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424" y="3553807"/>
            <a:ext cx="4228658" cy="251909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6A745AB4-C3E6-45BD-8256-26242B37637F}"/>
              </a:ext>
            </a:extLst>
          </p:cNvPr>
          <p:cNvSpPr txBox="1">
            <a:spLocks/>
          </p:cNvSpPr>
          <p:nvPr/>
        </p:nvSpPr>
        <p:spPr>
          <a:xfrm>
            <a:off x="5265030" y="6072899"/>
            <a:ext cx="2870950" cy="712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600" b="1" dirty="0">
                <a:latin typeface="+mn-lt"/>
              </a:rPr>
              <a:t>Ellen Wilkinson Building</a:t>
            </a:r>
            <a:br>
              <a:rPr lang="en-GB" sz="1600" b="1" dirty="0">
                <a:latin typeface="+mn-lt"/>
              </a:rPr>
            </a:br>
            <a:r>
              <a:rPr lang="en-GB" sz="1600" b="1" dirty="0">
                <a:latin typeface="+mn-lt"/>
              </a:rPr>
              <a:t>(building 77 on university map)</a:t>
            </a:r>
          </a:p>
        </p:txBody>
      </p:sp>
    </p:spTree>
    <p:extLst>
      <p:ext uri="{BB962C8B-B14F-4D97-AF65-F5344CB8AC3E}">
        <p14:creationId xmlns:p14="http://schemas.microsoft.com/office/powerpoint/2010/main" val="688667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B42C2-62FF-4C3D-9375-46F0D96CFF0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5F7FA24A-7033-4931-9D02-40C99F1C7AB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6896A8F1-53D6-4E4F-92FC-2DC02202517B}"/>
              </a:ext>
            </a:extLst>
          </p:cNvPr>
          <p:cNvPicPr>
            <a:picLocks noChangeAspect="1"/>
          </p:cNvPicPr>
          <p:nvPr/>
        </p:nvPicPr>
        <p:blipFill>
          <a:blip r:embed="rId3"/>
          <a:stretch>
            <a:fillRect/>
          </a:stretch>
        </p:blipFill>
        <p:spPr>
          <a:xfrm>
            <a:off x="188000" y="1412776"/>
            <a:ext cx="8768000" cy="4200157"/>
          </a:xfrm>
          <a:prstGeom prst="rect">
            <a:avLst/>
          </a:prstGeom>
        </p:spPr>
      </p:pic>
      <p:pic>
        <p:nvPicPr>
          <p:cNvPr id="6" name="Picture 5">
            <a:extLst>
              <a:ext uri="{FF2B5EF4-FFF2-40B4-BE49-F238E27FC236}">
                <a16:creationId xmlns:a16="http://schemas.microsoft.com/office/drawing/2014/main" xmlns="" id="{95BE7E46-EBC3-46B5-9670-C553ED51DA43}"/>
              </a:ext>
            </a:extLst>
          </p:cNvPr>
          <p:cNvPicPr>
            <a:picLocks noChangeAspect="1"/>
          </p:cNvPicPr>
          <p:nvPr/>
        </p:nvPicPr>
        <p:blipFill>
          <a:blip r:embed="rId4"/>
          <a:stretch>
            <a:fillRect/>
          </a:stretch>
        </p:blipFill>
        <p:spPr>
          <a:xfrm>
            <a:off x="3196393" y="406000"/>
            <a:ext cx="2751214" cy="871840"/>
          </a:xfrm>
          <a:prstGeom prst="rect">
            <a:avLst/>
          </a:prstGeom>
        </p:spPr>
      </p:pic>
    </p:spTree>
    <p:extLst>
      <p:ext uri="{BB962C8B-B14F-4D97-AF65-F5344CB8AC3E}">
        <p14:creationId xmlns:p14="http://schemas.microsoft.com/office/powerpoint/2010/main" val="2521318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73913"/>
            <a:ext cx="2719974" cy="11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BE5C2C32-79CD-430D-AF0E-6CC0EE95E43A}"/>
              </a:ext>
            </a:extLst>
          </p:cNvPr>
          <p:cNvSpPr>
            <a:spLocks noGrp="1"/>
          </p:cNvSpPr>
          <p:nvPr>
            <p:ph idx="1"/>
          </p:nvPr>
        </p:nvSpPr>
        <p:spPr>
          <a:xfrm>
            <a:off x="107504" y="1988840"/>
            <a:ext cx="8980176" cy="4680520"/>
          </a:xfrm>
        </p:spPr>
        <p:txBody>
          <a:bodyPr>
            <a:normAutofit fontScale="77500" lnSpcReduction="20000"/>
          </a:bodyPr>
          <a:lstStyle/>
          <a:p>
            <a:pPr marL="0" indent="0" algn="ctr">
              <a:buNone/>
            </a:pPr>
            <a:r>
              <a:rPr lang="en-GB" b="1" dirty="0"/>
              <a:t>Chris </a:t>
            </a:r>
            <a:r>
              <a:rPr lang="en-GB" b="1" dirty="0" smtClean="0"/>
              <a:t>Godden</a:t>
            </a:r>
          </a:p>
          <a:p>
            <a:pPr marL="0" indent="0" algn="ctr">
              <a:buNone/>
            </a:pPr>
            <a:r>
              <a:rPr lang="en-GB" dirty="0" smtClean="0"/>
              <a:t>SALC </a:t>
            </a:r>
            <a:r>
              <a:rPr lang="en-GB" dirty="0"/>
              <a:t>Director of Teaching, Learning and </a:t>
            </a:r>
            <a:r>
              <a:rPr lang="en-GB" dirty="0" smtClean="0"/>
              <a:t>Students</a:t>
            </a:r>
            <a:endParaRPr lang="en-GB" dirty="0"/>
          </a:p>
          <a:p>
            <a:pPr marL="0" indent="0" algn="ctr">
              <a:buNone/>
            </a:pPr>
            <a:endParaRPr lang="en-GB" dirty="0"/>
          </a:p>
          <a:p>
            <a:pPr marL="0" indent="0" algn="ctr">
              <a:buNone/>
            </a:pPr>
            <a:r>
              <a:rPr lang="en-GB" b="1" dirty="0"/>
              <a:t>University of Manchester Student Union</a:t>
            </a:r>
          </a:p>
          <a:p>
            <a:pPr marL="0" indent="0" algn="ctr">
              <a:buNone/>
            </a:pPr>
            <a:endParaRPr lang="en-GB" dirty="0"/>
          </a:p>
          <a:p>
            <a:pPr marL="0" indent="0" algn="ctr">
              <a:buNone/>
            </a:pPr>
            <a:r>
              <a:rPr lang="en-GB" b="1" dirty="0"/>
              <a:t>Natalie </a:t>
            </a:r>
            <a:r>
              <a:rPr lang="en-GB" b="1" dirty="0" err="1" smtClean="0"/>
              <a:t>Lankester-Carthy</a:t>
            </a:r>
            <a:endParaRPr lang="en-GB" b="1" dirty="0"/>
          </a:p>
          <a:p>
            <a:pPr marL="0" indent="0" algn="ctr">
              <a:buNone/>
            </a:pPr>
            <a:r>
              <a:rPr lang="en-GB" dirty="0" smtClean="0"/>
              <a:t>Student </a:t>
            </a:r>
            <a:r>
              <a:rPr lang="en-GB" dirty="0"/>
              <a:t>Support and Guidance </a:t>
            </a:r>
            <a:r>
              <a:rPr lang="en-GB" dirty="0" smtClean="0"/>
              <a:t>Office</a:t>
            </a:r>
            <a:endParaRPr lang="en-GB" dirty="0"/>
          </a:p>
          <a:p>
            <a:pPr marL="0" indent="0" algn="ctr">
              <a:buNone/>
            </a:pPr>
            <a:endParaRPr lang="en-GB" dirty="0"/>
          </a:p>
          <a:p>
            <a:pPr marL="0" indent="0" algn="ctr">
              <a:buNone/>
            </a:pPr>
            <a:r>
              <a:rPr lang="en-GB" b="1" dirty="0"/>
              <a:t>David </a:t>
            </a:r>
            <a:r>
              <a:rPr lang="en-GB" b="1" dirty="0" smtClean="0"/>
              <a:t>Alderson</a:t>
            </a:r>
          </a:p>
          <a:p>
            <a:pPr marL="0" indent="0" algn="ctr">
              <a:buNone/>
            </a:pPr>
            <a:r>
              <a:rPr lang="en-GB" dirty="0" smtClean="0"/>
              <a:t>CIDRAL</a:t>
            </a:r>
            <a:endParaRPr lang="en-GB" dirty="0"/>
          </a:p>
          <a:p>
            <a:pPr marL="0" indent="0" algn="ctr">
              <a:buNone/>
            </a:pPr>
            <a:endParaRPr lang="en-GB" dirty="0"/>
          </a:p>
          <a:p>
            <a:pPr marL="0" indent="0" algn="ctr">
              <a:buNone/>
            </a:pPr>
            <a:r>
              <a:rPr lang="en-GB" b="1" dirty="0"/>
              <a:t>Claire </a:t>
            </a:r>
            <a:r>
              <a:rPr lang="en-GB" b="1" dirty="0" smtClean="0"/>
              <a:t>Hodkinson</a:t>
            </a:r>
          </a:p>
          <a:p>
            <a:pPr marL="0" indent="0" algn="ctr">
              <a:buNone/>
            </a:pPr>
            <a:r>
              <a:rPr lang="en-GB" dirty="0" smtClean="0"/>
              <a:t>Library</a:t>
            </a:r>
            <a:endParaRPr lang="en-GB" dirty="0"/>
          </a:p>
          <a:p>
            <a:pPr marL="0" indent="0" algn="ctr">
              <a:buNone/>
            </a:pPr>
            <a:endParaRPr lang="en-GB" dirty="0"/>
          </a:p>
          <a:p>
            <a:pPr marL="0" indent="0" algn="ctr">
              <a:buNone/>
            </a:pPr>
            <a:r>
              <a:rPr lang="en-GB" b="1" dirty="0"/>
              <a:t>Marin </a:t>
            </a:r>
            <a:r>
              <a:rPr lang="en-GB" b="1" dirty="0" err="1" smtClean="0"/>
              <a:t>Endt</a:t>
            </a:r>
            <a:r>
              <a:rPr lang="en-GB" b="1" dirty="0" smtClean="0"/>
              <a:t>-Jones</a:t>
            </a:r>
          </a:p>
          <a:p>
            <a:pPr marL="0" indent="0" algn="ctr">
              <a:buNone/>
            </a:pPr>
            <a:r>
              <a:rPr lang="en-GB" dirty="0" smtClean="0"/>
              <a:t>Placements</a:t>
            </a:r>
            <a:endParaRPr lang="en-GB" dirty="0"/>
          </a:p>
        </p:txBody>
      </p:sp>
      <p:pic>
        <p:nvPicPr>
          <p:cNvPr id="6" name="Picture 5">
            <a:extLst>
              <a:ext uri="{FF2B5EF4-FFF2-40B4-BE49-F238E27FC236}">
                <a16:creationId xmlns:a16="http://schemas.microsoft.com/office/drawing/2014/main" xmlns="" id="{99182080-5F4E-4CEC-96E0-93308822A224}"/>
              </a:ext>
            </a:extLst>
          </p:cNvPr>
          <p:cNvPicPr>
            <a:picLocks noChangeAspect="1"/>
          </p:cNvPicPr>
          <p:nvPr/>
        </p:nvPicPr>
        <p:blipFill>
          <a:blip r:embed="rId4"/>
          <a:stretch>
            <a:fillRect/>
          </a:stretch>
        </p:blipFill>
        <p:spPr>
          <a:xfrm>
            <a:off x="5020380" y="501287"/>
            <a:ext cx="3134793" cy="1135363"/>
          </a:xfrm>
          <a:prstGeom prst="rect">
            <a:avLst/>
          </a:prstGeom>
        </p:spPr>
      </p:pic>
    </p:spTree>
    <p:extLst>
      <p:ext uri="{BB962C8B-B14F-4D97-AF65-F5344CB8AC3E}">
        <p14:creationId xmlns:p14="http://schemas.microsoft.com/office/powerpoint/2010/main" val="3413544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9E02C-8463-4B22-B8F9-07584EDAB3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0782B6D5-8E06-4650-AA4D-165883CB4EBA}"/>
              </a:ext>
            </a:extLst>
          </p:cNvPr>
          <p:cNvSpPr>
            <a:spLocks noGrp="1"/>
          </p:cNvSpPr>
          <p:nvPr>
            <p:ph idx="1"/>
          </p:nvPr>
        </p:nvSpPr>
        <p:spPr/>
        <p:txBody>
          <a:bodyPr/>
          <a:lstStyle/>
          <a:p>
            <a:endParaRPr lang="en-GB"/>
          </a:p>
        </p:txBody>
      </p:sp>
      <p:pic>
        <p:nvPicPr>
          <p:cNvPr id="4" name="Picture 3" descr="A close up of a couple of street signs on a pole&#10;&#10;Description generated with very high confidence">
            <a:extLst>
              <a:ext uri="{FF2B5EF4-FFF2-40B4-BE49-F238E27FC236}">
                <a16:creationId xmlns:a16="http://schemas.microsoft.com/office/drawing/2014/main" xmlns="" id="{B5981854-DCB5-4875-8AB5-679F869922B1}"/>
              </a:ext>
            </a:extLst>
          </p:cNvPr>
          <p:cNvPicPr>
            <a:picLocks noChangeAspect="1"/>
          </p:cNvPicPr>
          <p:nvPr/>
        </p:nvPicPr>
        <p:blipFill>
          <a:blip r:embed="rId2"/>
          <a:stretch>
            <a:fillRect/>
          </a:stretch>
        </p:blipFill>
        <p:spPr>
          <a:xfrm>
            <a:off x="1539358" y="586858"/>
            <a:ext cx="6065284" cy="5278332"/>
          </a:xfrm>
          <a:prstGeom prst="rect">
            <a:avLst/>
          </a:prstGeom>
        </p:spPr>
      </p:pic>
      <p:pic>
        <p:nvPicPr>
          <p:cNvPr id="5" name="Content Placeholder 5" descr="A close up of a couple of street signs on a pole&#10;&#10;Description generated with very high confidence">
            <a:extLst>
              <a:ext uri="{FF2B5EF4-FFF2-40B4-BE49-F238E27FC236}">
                <a16:creationId xmlns:a16="http://schemas.microsoft.com/office/drawing/2014/main" xmlns="" id="{99F1BF41-44BF-4946-A1B9-DA263C407FDD}"/>
              </a:ext>
            </a:extLst>
          </p:cNvPr>
          <p:cNvPicPr>
            <a:picLocks noChangeAspect="1"/>
          </p:cNvPicPr>
          <p:nvPr/>
        </p:nvPicPr>
        <p:blipFill>
          <a:blip r:embed="rId3"/>
          <a:stretch>
            <a:fillRect/>
          </a:stretch>
        </p:blipFill>
        <p:spPr>
          <a:xfrm>
            <a:off x="1219417" y="568109"/>
            <a:ext cx="6705166" cy="5297081"/>
          </a:xfrm>
          <a:prstGeom prst="rect">
            <a:avLst/>
          </a:prstGeom>
        </p:spPr>
      </p:pic>
    </p:spTree>
    <p:extLst>
      <p:ext uri="{BB962C8B-B14F-4D97-AF65-F5344CB8AC3E}">
        <p14:creationId xmlns:p14="http://schemas.microsoft.com/office/powerpoint/2010/main" val="26856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Content Placeholder 2"/>
          <p:cNvSpPr>
            <a:spLocks noGrp="1"/>
          </p:cNvSpPr>
          <p:nvPr>
            <p:ph idx="1"/>
          </p:nvPr>
        </p:nvSpPr>
        <p:spPr>
          <a:xfrm>
            <a:off x="1748178" y="4132413"/>
            <a:ext cx="5726460" cy="2263106"/>
          </a:xfrm>
        </p:spPr>
        <p:txBody>
          <a:bodyPr>
            <a:normAutofit/>
          </a:bodyPr>
          <a:lstStyle/>
          <a:p>
            <a:pPr marL="0" indent="0">
              <a:buNone/>
            </a:pPr>
            <a:endParaRPr lang="en-GB" dirty="0" smtClean="0"/>
          </a:p>
          <a:p>
            <a:pPr marL="0" indent="0" algn="ctr">
              <a:buNone/>
            </a:pPr>
            <a:r>
              <a:rPr lang="en-GB" sz="2800" b="1" dirty="0" smtClean="0"/>
              <a:t>Administrators and tutors will be sending out a </a:t>
            </a:r>
            <a:r>
              <a:rPr lang="en-GB" sz="2800" b="1" dirty="0"/>
              <a:t>number of emails </a:t>
            </a:r>
            <a:r>
              <a:rPr lang="en-GB" sz="2800" b="1" dirty="0" smtClean="0"/>
              <a:t>this week, </a:t>
            </a:r>
            <a:r>
              <a:rPr lang="en-GB" sz="2800" b="1" dirty="0"/>
              <a:t>so </a:t>
            </a:r>
            <a:r>
              <a:rPr lang="en-GB" sz="2800" b="1" dirty="0" smtClean="0"/>
              <a:t>please </a:t>
            </a:r>
            <a:r>
              <a:rPr lang="en-GB" sz="2800" b="1" dirty="0"/>
              <a:t>check your university email account </a:t>
            </a:r>
            <a:r>
              <a:rPr lang="en-GB" sz="2800" b="1" dirty="0" smtClean="0"/>
              <a:t>regularly</a:t>
            </a:r>
            <a:endParaRPr lang="en-GB" sz="2800" b="1" dirty="0"/>
          </a:p>
        </p:txBody>
      </p:sp>
      <p:pic>
        <p:nvPicPr>
          <p:cNvPr id="1026" name="Picture 2" descr="Image result for e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62" y="476672"/>
            <a:ext cx="4039492" cy="365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02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DF3179-2A40-4314-AD6E-2C4298DEF3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F0497073-9C91-431A-938D-F8C41812BC6D}"/>
              </a:ext>
            </a:extLst>
          </p:cNvPr>
          <p:cNvSpPr>
            <a:spLocks noGrp="1"/>
          </p:cNvSpPr>
          <p:nvPr>
            <p:ph idx="1"/>
          </p:nvPr>
        </p:nvSpPr>
        <p:spPr/>
        <p:txBody>
          <a:bodyPr/>
          <a:lstStyle/>
          <a:p>
            <a:endParaRPr lang="en-GB"/>
          </a:p>
        </p:txBody>
      </p:sp>
      <p:pic>
        <p:nvPicPr>
          <p:cNvPr id="4100" name="Picture 4" descr="Image result for university of manchester campus">
            <a:extLst>
              <a:ext uri="{FF2B5EF4-FFF2-40B4-BE49-F238E27FC236}">
                <a16:creationId xmlns:a16="http://schemas.microsoft.com/office/drawing/2014/main" xmlns="" id="{2922AA61-964F-4F43-97B6-AB742B9EA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 y="769732"/>
            <a:ext cx="9144000" cy="590327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A9E30C21-C9E1-457B-A3DB-425D7F2B516E}"/>
              </a:ext>
            </a:extLst>
          </p:cNvPr>
          <p:cNvSpPr/>
          <p:nvPr/>
        </p:nvSpPr>
        <p:spPr>
          <a:xfrm>
            <a:off x="179512" y="1027907"/>
            <a:ext cx="3024336" cy="1931360"/>
          </a:xfrm>
          <a:prstGeom prst="ellipse">
            <a:avLst/>
          </a:prstGeom>
          <a:solidFill>
            <a:srgbClr val="42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School of Arts, Languages and Cultures</a:t>
            </a:r>
          </a:p>
        </p:txBody>
      </p:sp>
      <p:sp>
        <p:nvSpPr>
          <p:cNvPr id="7" name="Oval 6">
            <a:extLst>
              <a:ext uri="{FF2B5EF4-FFF2-40B4-BE49-F238E27FC236}">
                <a16:creationId xmlns:a16="http://schemas.microsoft.com/office/drawing/2014/main" xmlns="" id="{5EA3763F-25FD-4ABA-806C-D4B01D341906}"/>
              </a:ext>
            </a:extLst>
          </p:cNvPr>
          <p:cNvSpPr/>
          <p:nvPr/>
        </p:nvSpPr>
        <p:spPr>
          <a:xfrm>
            <a:off x="901290" y="3297762"/>
            <a:ext cx="3369750" cy="2919858"/>
          </a:xfrm>
          <a:prstGeom prst="ellipse">
            <a:avLst/>
          </a:prstGeom>
          <a:solidFill>
            <a:srgbClr val="F2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Home to </a:t>
            </a:r>
            <a:r>
              <a:rPr lang="en-GB" sz="2400" b="1" dirty="0" smtClean="0">
                <a:solidFill>
                  <a:schemeClr val="bg1"/>
                </a:solidFill>
              </a:rPr>
              <a:t>450</a:t>
            </a:r>
            <a:r>
              <a:rPr lang="en-GB" sz="2400" b="1" dirty="0">
                <a:solidFill>
                  <a:schemeClr val="bg1"/>
                </a:solidFill>
              </a:rPr>
              <a:t>+ on-campus Master’s students on 25 Master’s courses</a:t>
            </a:r>
          </a:p>
        </p:txBody>
      </p:sp>
      <p:sp>
        <p:nvSpPr>
          <p:cNvPr id="8" name="Oval 7">
            <a:extLst>
              <a:ext uri="{FF2B5EF4-FFF2-40B4-BE49-F238E27FC236}">
                <a16:creationId xmlns:a16="http://schemas.microsoft.com/office/drawing/2014/main" xmlns="" id="{DC9D3287-0F68-493D-8824-D54E93370746}"/>
              </a:ext>
            </a:extLst>
          </p:cNvPr>
          <p:cNvSpPr/>
          <p:nvPr/>
        </p:nvSpPr>
        <p:spPr>
          <a:xfrm>
            <a:off x="4060534" y="995129"/>
            <a:ext cx="2612333" cy="30099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lumMod val="65000"/>
                    <a:lumOff val="35000"/>
                  </a:schemeClr>
                </a:solidFill>
              </a:rPr>
              <a:t>International Students</a:t>
            </a:r>
          </a:p>
          <a:p>
            <a:pPr algn="ctr"/>
            <a:r>
              <a:rPr lang="en-GB" sz="2400" b="1" dirty="0" smtClean="0">
                <a:solidFill>
                  <a:schemeClr val="tx1">
                    <a:lumMod val="65000"/>
                    <a:lumOff val="35000"/>
                  </a:schemeClr>
                </a:solidFill>
              </a:rPr>
              <a:t>100+PGT </a:t>
            </a:r>
            <a:r>
              <a:rPr lang="en-GB" sz="2400" b="1" dirty="0">
                <a:solidFill>
                  <a:schemeClr val="tx1">
                    <a:lumMod val="65000"/>
                    <a:lumOff val="35000"/>
                  </a:schemeClr>
                </a:solidFill>
              </a:rPr>
              <a:t>students</a:t>
            </a:r>
          </a:p>
        </p:txBody>
      </p:sp>
      <p:sp>
        <p:nvSpPr>
          <p:cNvPr id="9" name="Oval 8">
            <a:extLst>
              <a:ext uri="{FF2B5EF4-FFF2-40B4-BE49-F238E27FC236}">
                <a16:creationId xmlns:a16="http://schemas.microsoft.com/office/drawing/2014/main" xmlns="" id="{7F180649-4A1D-44CD-8CDB-49356B4E3FA5}"/>
              </a:ext>
            </a:extLst>
          </p:cNvPr>
          <p:cNvSpPr/>
          <p:nvPr/>
        </p:nvSpPr>
        <p:spPr>
          <a:xfrm>
            <a:off x="5441750" y="4005064"/>
            <a:ext cx="3386098" cy="2212556"/>
          </a:xfrm>
          <a:prstGeom prst="ellipse">
            <a:avLst/>
          </a:prstGeom>
          <a:solidFill>
            <a:srgbClr val="F2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bg1"/>
                </a:solidFill>
              </a:rPr>
              <a:t>Home Students</a:t>
            </a:r>
          </a:p>
          <a:p>
            <a:pPr algn="ctr"/>
            <a:r>
              <a:rPr lang="en-GB" sz="2400" b="1" dirty="0" smtClean="0">
                <a:solidFill>
                  <a:schemeClr val="bg1"/>
                </a:solidFill>
              </a:rPr>
              <a:t>350 </a:t>
            </a:r>
            <a:r>
              <a:rPr lang="en-GB" sz="2400" b="1" dirty="0">
                <a:solidFill>
                  <a:schemeClr val="bg1"/>
                </a:solidFill>
              </a:rPr>
              <a:t>PGT students</a:t>
            </a:r>
          </a:p>
          <a:p>
            <a:pPr algn="ctr"/>
            <a:r>
              <a:rPr lang="en-GB" sz="2400" b="1" dirty="0">
                <a:solidFill>
                  <a:schemeClr val="bg1"/>
                </a:solidFill>
              </a:rPr>
              <a:t>(80% full-time; 20% part-time)</a:t>
            </a:r>
          </a:p>
        </p:txBody>
      </p:sp>
    </p:spTree>
    <p:extLst>
      <p:ext uri="{BB962C8B-B14F-4D97-AF65-F5344CB8AC3E}">
        <p14:creationId xmlns:p14="http://schemas.microsoft.com/office/powerpoint/2010/main" val="4201523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B055F495-CC7E-465A-ABAC-3F9107114B68}"/>
              </a:ext>
            </a:extLst>
          </p:cNvPr>
          <p:cNvSpPr>
            <a:spLocks noGrp="1"/>
          </p:cNvSpPr>
          <p:nvPr>
            <p:ph type="title"/>
          </p:nvPr>
        </p:nvSpPr>
        <p:spPr>
          <a:xfrm>
            <a:off x="678657" y="2302002"/>
            <a:ext cx="2588798" cy="2513189"/>
          </a:xfrm>
        </p:spPr>
        <p:txBody>
          <a:bodyPr>
            <a:normAutofit/>
          </a:bodyPr>
          <a:lstStyle/>
          <a:p>
            <a:pPr algn="ctr"/>
            <a:r>
              <a:rPr lang="en-GB" sz="3500" b="1" dirty="0">
                <a:solidFill>
                  <a:srgbClr val="FFFF00"/>
                </a:solidFill>
              </a:rPr>
              <a:t>Tuesday </a:t>
            </a:r>
            <a:br>
              <a:rPr lang="en-GB" sz="3500" b="1" dirty="0">
                <a:solidFill>
                  <a:srgbClr val="FFFF00"/>
                </a:solidFill>
              </a:rPr>
            </a:br>
            <a:r>
              <a:rPr lang="en-GB" sz="3500" b="1" dirty="0">
                <a:solidFill>
                  <a:srgbClr val="FFFF00"/>
                </a:solidFill>
              </a:rPr>
              <a:t>17 September</a:t>
            </a:r>
          </a:p>
        </p:txBody>
      </p:sp>
      <p:sp>
        <p:nvSpPr>
          <p:cNvPr id="3" name="Content Placeholder 2">
            <a:extLst>
              <a:ext uri="{FF2B5EF4-FFF2-40B4-BE49-F238E27FC236}">
                <a16:creationId xmlns:a16="http://schemas.microsoft.com/office/drawing/2014/main" xmlns="" id="{CB1E90C1-D2D9-4AD9-86EC-38D4B58BCEF1}"/>
              </a:ext>
            </a:extLst>
          </p:cNvPr>
          <p:cNvSpPr>
            <a:spLocks noGrp="1"/>
          </p:cNvSpPr>
          <p:nvPr>
            <p:ph idx="1"/>
          </p:nvPr>
        </p:nvSpPr>
        <p:spPr>
          <a:xfrm>
            <a:off x="3981236" y="165967"/>
            <a:ext cx="4711446" cy="6843713"/>
          </a:xfrm>
        </p:spPr>
        <p:txBody>
          <a:bodyPr anchor="ctr">
            <a:normAutofit/>
          </a:bodyPr>
          <a:lstStyle/>
          <a:p>
            <a:pPr marL="0" indent="0" algn="just">
              <a:spcAft>
                <a:spcPts val="0"/>
              </a:spcAft>
              <a:buNone/>
            </a:pPr>
            <a:r>
              <a:rPr lang="en-GB" sz="1400" b="1" u="sng" dirty="0">
                <a:ea typeface="SimSun" panose="02010600030101010101" pitchFamily="2" charset="-122"/>
              </a:rPr>
              <a:t>11.00 – 12.00: Postgraduate Taught Careers Session</a:t>
            </a:r>
            <a:endParaRPr lang="en-GB" sz="1400" u="sng" dirty="0">
              <a:ea typeface="SimSun" panose="02010600030101010101" pitchFamily="2" charset="-122"/>
            </a:endParaRPr>
          </a:p>
          <a:p>
            <a:pPr marL="0" indent="0" algn="just">
              <a:spcAft>
                <a:spcPts val="0"/>
              </a:spcAft>
              <a:buNone/>
            </a:pPr>
            <a:r>
              <a:rPr lang="en-GB" sz="1400" dirty="0">
                <a:ea typeface="SimSun" panose="02010600030101010101" pitchFamily="2" charset="-122"/>
              </a:rPr>
              <a:t>An introduction to the University’s Careers Service and the support on offer to Postgraduate Taught students. </a:t>
            </a:r>
          </a:p>
          <a:p>
            <a:pPr marL="0" indent="0" algn="just">
              <a:spcAft>
                <a:spcPts val="0"/>
              </a:spcAft>
              <a:buNone/>
            </a:pPr>
            <a:r>
              <a:rPr lang="en-GB" sz="1400" b="1" dirty="0">
                <a:ea typeface="SimSun" panose="02010600030101010101" pitchFamily="2" charset="-122"/>
              </a:rPr>
              <a:t>Ms Louise </a:t>
            </a:r>
            <a:r>
              <a:rPr lang="en-GB" sz="1400" b="1" dirty="0" err="1">
                <a:ea typeface="SimSun" panose="02010600030101010101" pitchFamily="2" charset="-122"/>
              </a:rPr>
              <a:t>Sethi</a:t>
            </a:r>
            <a:endParaRPr lang="en-GB" sz="1400" b="1" dirty="0">
              <a:ea typeface="SimSun" panose="02010600030101010101" pitchFamily="2" charset="-122"/>
            </a:endParaRPr>
          </a:p>
          <a:p>
            <a:pPr marL="0" indent="0" algn="just">
              <a:spcAft>
                <a:spcPts val="0"/>
              </a:spcAft>
              <a:buNone/>
            </a:pPr>
            <a:r>
              <a:rPr lang="en-GB" sz="1400" b="1" dirty="0">
                <a:ea typeface="SimSun" panose="02010600030101010101" pitchFamily="2" charset="-122"/>
              </a:rPr>
              <a:t>Crawford House, Theatre 1</a:t>
            </a:r>
            <a:endParaRPr lang="en-GB" sz="1400" dirty="0">
              <a:ea typeface="SimSun" panose="02010600030101010101" pitchFamily="2" charset="-122"/>
            </a:endParaRPr>
          </a:p>
          <a:p>
            <a:pPr marL="0" indent="0" algn="just">
              <a:buNone/>
            </a:pPr>
            <a:endParaRPr lang="en-GB" sz="1400" b="1" dirty="0"/>
          </a:p>
          <a:p>
            <a:pPr marL="0" indent="0" algn="just">
              <a:buNone/>
            </a:pPr>
            <a:r>
              <a:rPr lang="en-GB" sz="1400" b="1" u="sng" dirty="0"/>
              <a:t>13.00 – 15.00: International Student session</a:t>
            </a:r>
          </a:p>
          <a:p>
            <a:pPr marL="0" indent="0" algn="just">
              <a:buNone/>
            </a:pPr>
            <a:r>
              <a:rPr lang="en-GB" sz="1400" b="1" dirty="0"/>
              <a:t>(for international students only)</a:t>
            </a:r>
            <a:endParaRPr lang="en-GB" sz="1400" dirty="0"/>
          </a:p>
          <a:p>
            <a:pPr marL="0" indent="0" algn="just">
              <a:buNone/>
            </a:pPr>
            <a:r>
              <a:rPr lang="en-GB" sz="1400" dirty="0"/>
              <a:t>Discussion with staff and students about the UK Higher Education system, and its differences with higher education around the world. Highly recommended for all students who are new to the UK university system.  </a:t>
            </a:r>
          </a:p>
          <a:p>
            <a:pPr marL="0" indent="0" algn="just">
              <a:buNone/>
            </a:pPr>
            <a:r>
              <a:rPr lang="en-GB" sz="1400" b="1" dirty="0"/>
              <a:t>Dr Kevin Malone</a:t>
            </a:r>
          </a:p>
          <a:p>
            <a:pPr marL="0" indent="0" algn="just">
              <a:buNone/>
            </a:pPr>
            <a:r>
              <a:rPr lang="en-GB" sz="1400" b="1" dirty="0"/>
              <a:t>Samuel Alexander Building, Room SLG.12</a:t>
            </a:r>
            <a:endParaRPr lang="en-GB" sz="1400" dirty="0"/>
          </a:p>
          <a:p>
            <a:pPr marL="0" indent="0" algn="just">
              <a:buNone/>
            </a:pPr>
            <a:endParaRPr lang="en-GB" sz="1400" b="1" dirty="0"/>
          </a:p>
          <a:p>
            <a:pPr marL="0" indent="0" algn="just">
              <a:buNone/>
            </a:pPr>
            <a:r>
              <a:rPr lang="en-GB" sz="1400" b="1" u="sng" dirty="0"/>
              <a:t>13.00 – 15.00: Part-time Student session </a:t>
            </a:r>
          </a:p>
          <a:p>
            <a:pPr marL="0" indent="0" algn="just">
              <a:buNone/>
            </a:pPr>
            <a:r>
              <a:rPr lang="en-GB" sz="1400" b="1" dirty="0"/>
              <a:t>(for part-time students only)</a:t>
            </a:r>
            <a:endParaRPr lang="en-GB" sz="1400" dirty="0"/>
          </a:p>
          <a:p>
            <a:pPr marL="0" indent="0" algn="just">
              <a:buNone/>
            </a:pPr>
            <a:r>
              <a:rPr lang="en-GB" sz="1400" dirty="0"/>
              <a:t>This session provides an opportunity to discuss how to complete a Master’s on a part-time basis, including how to make the most of your time and juggling various work and research commitments. You will have the opportunity to ask any questions you might have about undertaking your Masters on a part-time basis as well as having the opportunity to meet other part-time students.</a:t>
            </a:r>
          </a:p>
          <a:p>
            <a:pPr marL="0" indent="0" algn="just">
              <a:buNone/>
            </a:pPr>
            <a:r>
              <a:rPr lang="en-GB" sz="1400" b="1" dirty="0"/>
              <a:t>Dr Peter Oakes</a:t>
            </a:r>
          </a:p>
          <a:p>
            <a:pPr marL="0" indent="0" algn="just">
              <a:buNone/>
            </a:pPr>
            <a:r>
              <a:rPr lang="en-GB" sz="1400" b="1" dirty="0"/>
              <a:t>Samuel Alexander Building, Room A113</a:t>
            </a:r>
            <a:endParaRPr lang="en-GB" sz="1400" dirty="0"/>
          </a:p>
          <a:p>
            <a:pPr marL="0" indent="0">
              <a:spcAft>
                <a:spcPts val="0"/>
              </a:spcAft>
              <a:buNone/>
            </a:pPr>
            <a:endParaRPr lang="en-GB" sz="1200" dirty="0"/>
          </a:p>
        </p:txBody>
      </p:sp>
      <p:pic>
        <p:nvPicPr>
          <p:cNvPr id="32" name="Picture 31">
            <a:extLst>
              <a:ext uri="{FF2B5EF4-FFF2-40B4-BE49-F238E27FC236}">
                <a16:creationId xmlns:a16="http://schemas.microsoft.com/office/drawing/2014/main" xmlns="" id="{60EFCBEE-202C-40FD-B606-33A692E60D7B}"/>
              </a:ext>
            </a:extLst>
          </p:cNvPr>
          <p:cNvPicPr>
            <a:picLocks noChangeAspect="1"/>
          </p:cNvPicPr>
          <p:nvPr/>
        </p:nvPicPr>
        <p:blipFill>
          <a:blip r:embed="rId2"/>
          <a:stretch>
            <a:fillRect/>
          </a:stretch>
        </p:blipFill>
        <p:spPr>
          <a:xfrm>
            <a:off x="596504" y="1340768"/>
            <a:ext cx="2870597" cy="871840"/>
          </a:xfrm>
          <a:prstGeom prst="rect">
            <a:avLst/>
          </a:prstGeom>
        </p:spPr>
      </p:pic>
    </p:spTree>
    <p:extLst>
      <p:ext uri="{BB962C8B-B14F-4D97-AF65-F5344CB8AC3E}">
        <p14:creationId xmlns:p14="http://schemas.microsoft.com/office/powerpoint/2010/main" val="20909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animEffect transition="in" filter="fade">
                                      <p:cBhvr>
                                        <p:cTn id="76" dur="1000"/>
                                        <p:tgtEl>
                                          <p:spTgt spid="3">
                                            <p:txEl>
                                              <p:pRg st="15" end="15"/>
                                            </p:txEl>
                                          </p:spTgt>
                                        </p:tgtEl>
                                      </p:cBhvr>
                                    </p:animEffect>
                                    <p:anim calcmode="lin" valueType="num">
                                      <p:cBhvr>
                                        <p:cTn id="7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Title 2">
            <a:extLst>
              <a:ext uri="{FF2B5EF4-FFF2-40B4-BE49-F238E27FC236}">
                <a16:creationId xmlns:a16="http://schemas.microsoft.com/office/drawing/2014/main" xmlns="" id="{7299BF03-B869-4D63-A3E9-8AF2E89412D7}"/>
              </a:ext>
            </a:extLst>
          </p:cNvPr>
          <p:cNvSpPr>
            <a:spLocks noGrp="1"/>
          </p:cNvSpPr>
          <p:nvPr>
            <p:ph type="title"/>
          </p:nvPr>
        </p:nvSpPr>
        <p:spPr>
          <a:xfrm>
            <a:off x="678657" y="2415322"/>
            <a:ext cx="2588798" cy="2399869"/>
          </a:xfrm>
        </p:spPr>
        <p:txBody>
          <a:bodyPr>
            <a:normAutofit/>
          </a:bodyPr>
          <a:lstStyle/>
          <a:p>
            <a:pPr algn="ctr"/>
            <a:r>
              <a:rPr lang="en-GB" sz="3500" b="1" dirty="0">
                <a:solidFill>
                  <a:srgbClr val="FFFF00"/>
                </a:solidFill>
              </a:rPr>
              <a:t>Wednesday 18 September</a:t>
            </a:r>
          </a:p>
        </p:txBody>
      </p:sp>
      <p:sp>
        <p:nvSpPr>
          <p:cNvPr id="4" name="Content Placeholder 3">
            <a:extLst>
              <a:ext uri="{FF2B5EF4-FFF2-40B4-BE49-F238E27FC236}">
                <a16:creationId xmlns:a16="http://schemas.microsoft.com/office/drawing/2014/main" xmlns="" id="{AF4EC649-B99A-4A94-9EF4-5A2AC5B2244A}"/>
              </a:ext>
            </a:extLst>
          </p:cNvPr>
          <p:cNvSpPr>
            <a:spLocks noGrp="1"/>
          </p:cNvSpPr>
          <p:nvPr>
            <p:ph idx="1"/>
          </p:nvPr>
        </p:nvSpPr>
        <p:spPr>
          <a:xfrm>
            <a:off x="3598070" y="804672"/>
            <a:ext cx="5291138" cy="5248656"/>
          </a:xfrm>
        </p:spPr>
        <p:txBody>
          <a:bodyPr anchor="ctr">
            <a:normAutofit/>
          </a:bodyPr>
          <a:lstStyle/>
          <a:p>
            <a:pPr marL="0" indent="0" algn="just">
              <a:buNone/>
            </a:pPr>
            <a:r>
              <a:rPr lang="en-GB" sz="1800" b="1" u="sng" dirty="0"/>
              <a:t>13.00 - 15.00: Getting the Most out of Your Master’s</a:t>
            </a:r>
            <a:endParaRPr lang="en-GB" sz="1800" u="sng" dirty="0"/>
          </a:p>
          <a:p>
            <a:pPr marL="0" indent="0" algn="just">
              <a:buNone/>
            </a:pPr>
            <a:r>
              <a:rPr lang="en-GB" sz="1800" dirty="0"/>
              <a:t>This session will go through the skills you need to complete your Master’s, and help you identify your strengths and weaknesses.  The objective is to improve your capacity to understand what and how you are learning, and to review, plan and take responsibility for your own learning. It </a:t>
            </a:r>
            <a:r>
              <a:rPr lang="en-GB" sz="1800" dirty="0" smtClean="0"/>
              <a:t>will:</a:t>
            </a:r>
            <a:endParaRPr lang="en-GB" sz="1800" dirty="0"/>
          </a:p>
          <a:p>
            <a:pPr lvl="0" algn="just"/>
            <a:r>
              <a:rPr lang="en-GB" sz="1800" dirty="0"/>
              <a:t>h</a:t>
            </a:r>
            <a:r>
              <a:rPr lang="en-GB" sz="1800" dirty="0" smtClean="0"/>
              <a:t>elp you become </a:t>
            </a:r>
            <a:r>
              <a:rPr lang="en-GB" sz="1800" dirty="0"/>
              <a:t>a more effective, independent and confident self-directed learner;</a:t>
            </a:r>
          </a:p>
          <a:p>
            <a:pPr lvl="0" algn="just"/>
            <a:r>
              <a:rPr lang="en-GB" sz="1800" dirty="0"/>
              <a:t>h</a:t>
            </a:r>
            <a:r>
              <a:rPr lang="en-GB" sz="1800" dirty="0" smtClean="0"/>
              <a:t>elp you understand </a:t>
            </a:r>
            <a:r>
              <a:rPr lang="en-GB" sz="1800" dirty="0"/>
              <a:t>how you learn best and relate that learning to a wider context;  </a:t>
            </a:r>
            <a:endParaRPr lang="en-GB" sz="1800" dirty="0" smtClean="0"/>
          </a:p>
          <a:p>
            <a:pPr lvl="0" algn="just"/>
            <a:r>
              <a:rPr lang="en-GB" sz="1800" dirty="0"/>
              <a:t>i</a:t>
            </a:r>
            <a:r>
              <a:rPr lang="en-GB" sz="1800" dirty="0" smtClean="0"/>
              <a:t>ntroduce you to SALC’s PGT Skills </a:t>
            </a:r>
            <a:r>
              <a:rPr lang="en-GB" sz="1800" smtClean="0"/>
              <a:t>Training Programme</a:t>
            </a:r>
            <a:endParaRPr lang="en-GB" sz="1800" dirty="0"/>
          </a:p>
          <a:p>
            <a:pPr marL="0" indent="0" algn="just">
              <a:buNone/>
            </a:pPr>
            <a:endParaRPr lang="en-GB" sz="1800" b="1" dirty="0" smtClean="0"/>
          </a:p>
          <a:p>
            <a:pPr marL="0" indent="0" algn="just">
              <a:buNone/>
            </a:pPr>
            <a:r>
              <a:rPr lang="en-GB" sz="1800" b="1" dirty="0" smtClean="0"/>
              <a:t>Dr </a:t>
            </a:r>
            <a:r>
              <a:rPr lang="en-GB" sz="1800" b="1" dirty="0"/>
              <a:t>Chris Godden </a:t>
            </a:r>
          </a:p>
          <a:p>
            <a:pPr marL="0" indent="0" algn="just">
              <a:buNone/>
            </a:pPr>
            <a:r>
              <a:rPr lang="en-GB" sz="1800" b="1" dirty="0" smtClean="0"/>
              <a:t>Simon </a:t>
            </a:r>
            <a:r>
              <a:rPr lang="en-GB" sz="1800" b="1" dirty="0"/>
              <a:t>Building, Theatre E </a:t>
            </a:r>
            <a:endParaRPr lang="en-GB" sz="1800" dirty="0"/>
          </a:p>
          <a:p>
            <a:endParaRPr lang="en-GB" sz="1600" dirty="0"/>
          </a:p>
        </p:txBody>
      </p:sp>
      <p:pic>
        <p:nvPicPr>
          <p:cNvPr id="33" name="Picture 32">
            <a:extLst>
              <a:ext uri="{FF2B5EF4-FFF2-40B4-BE49-F238E27FC236}">
                <a16:creationId xmlns:a16="http://schemas.microsoft.com/office/drawing/2014/main" xmlns="" id="{5135E008-9E7A-41F4-A7B1-D19A7A4F5FCF}"/>
              </a:ext>
            </a:extLst>
          </p:cNvPr>
          <p:cNvPicPr>
            <a:picLocks noChangeAspect="1"/>
          </p:cNvPicPr>
          <p:nvPr/>
        </p:nvPicPr>
        <p:blipFill>
          <a:blip r:embed="rId2"/>
          <a:stretch>
            <a:fillRect/>
          </a:stretch>
        </p:blipFill>
        <p:spPr>
          <a:xfrm>
            <a:off x="596504" y="1340768"/>
            <a:ext cx="2870597" cy="871840"/>
          </a:xfrm>
          <a:prstGeom prst="rect">
            <a:avLst/>
          </a:prstGeom>
        </p:spPr>
      </p:pic>
    </p:spTree>
    <p:extLst>
      <p:ext uri="{BB962C8B-B14F-4D97-AF65-F5344CB8AC3E}">
        <p14:creationId xmlns:p14="http://schemas.microsoft.com/office/powerpoint/2010/main" val="48439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large brick building with a clock tower&#10;&#10;Description generated with very high confidence">
            <a:extLst>
              <a:ext uri="{FF2B5EF4-FFF2-40B4-BE49-F238E27FC236}">
                <a16:creationId xmlns:a16="http://schemas.microsoft.com/office/drawing/2014/main" xmlns="" id="{C31EA5A4-CCF2-4DFB-AA3F-879674D73AD5}"/>
              </a:ext>
            </a:extLst>
          </p:cNvPr>
          <p:cNvPicPr>
            <a:picLocks noGrp="1" noChangeAspect="1"/>
          </p:cNvPicPr>
          <p:nvPr>
            <p:ph sz="half" idx="2"/>
          </p:nvPr>
        </p:nvPicPr>
        <p:blipFill rotWithShape="1">
          <a:blip r:embed="rId2">
            <a:alphaModFix/>
            <a:extLst>
              <a:ext uri="{28A0092B-C50C-407E-A947-70E740481C1C}">
                <a14:useLocalDpi xmlns:a14="http://schemas.microsoft.com/office/drawing/2010/main" val="0"/>
              </a:ext>
            </a:extLst>
          </a:blip>
          <a:srcRect l="14334" r="18827" b="-1"/>
          <a:stretch/>
        </p:blipFill>
        <p:spPr>
          <a:xfrm>
            <a:off x="5029935" y="2247531"/>
            <a:ext cx="4114065"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14" name="Picture 13" descr="A group of people standing in front of a building&#10;&#10;Description generated with high confidence">
            <a:extLst>
              <a:ext uri="{FF2B5EF4-FFF2-40B4-BE49-F238E27FC236}">
                <a16:creationId xmlns:a16="http://schemas.microsoft.com/office/drawing/2014/main" xmlns="" id="{4A138185-EA1D-418F-8241-49ABA1D4F95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876" r="3340" b="-5"/>
          <a:stretch/>
        </p:blipFill>
        <p:spPr>
          <a:xfrm>
            <a:off x="4664580" y="1"/>
            <a:ext cx="3411650"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19" name="Picture 18">
            <a:extLst>
              <a:ext uri="{FF2B5EF4-FFF2-40B4-BE49-F238E27FC236}">
                <a16:creationId xmlns:a16="http://schemas.microsoft.com/office/drawing/2014/main" xmlns="" id="{3B37BAF8-EA97-496B-9DF6-3D53B6A199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5" name="Title 4">
            <a:extLst>
              <a:ext uri="{FF2B5EF4-FFF2-40B4-BE49-F238E27FC236}">
                <a16:creationId xmlns:a16="http://schemas.microsoft.com/office/drawing/2014/main" xmlns="" id="{5D7D833C-4ADA-4F26-A450-2631D2141E2F}"/>
              </a:ext>
            </a:extLst>
          </p:cNvPr>
          <p:cNvSpPr>
            <a:spLocks noGrp="1"/>
          </p:cNvSpPr>
          <p:nvPr>
            <p:ph type="title"/>
          </p:nvPr>
        </p:nvSpPr>
        <p:spPr>
          <a:xfrm>
            <a:off x="604245" y="802955"/>
            <a:ext cx="3967946" cy="1454051"/>
          </a:xfrm>
        </p:spPr>
        <p:txBody>
          <a:bodyPr vert="horz" lIns="91440" tIns="45720" rIns="91440" bIns="45720" rtlCol="0" anchor="ctr">
            <a:normAutofit/>
          </a:bodyPr>
          <a:lstStyle/>
          <a:p>
            <a:pPr defTabSz="914400"/>
            <a:r>
              <a:rPr lang="en-US" sz="3100" b="1" dirty="0">
                <a:solidFill>
                  <a:srgbClr val="000000"/>
                </a:solidFill>
              </a:rPr>
              <a:t>Last but not least</a:t>
            </a:r>
            <a:r>
              <a:rPr lang="en-US" sz="3100" b="1" kern="1200" dirty="0">
                <a:solidFill>
                  <a:srgbClr val="000000"/>
                </a:solidFill>
                <a:latin typeface="+mj-lt"/>
                <a:ea typeface="+mj-ea"/>
                <a:cs typeface="+mj-cs"/>
              </a:rPr>
              <a:t> – </a:t>
            </a:r>
            <a:br>
              <a:rPr lang="en-US" sz="3100" b="1" kern="1200" dirty="0">
                <a:solidFill>
                  <a:srgbClr val="000000"/>
                </a:solidFill>
                <a:latin typeface="+mj-lt"/>
                <a:ea typeface="+mj-ea"/>
                <a:cs typeface="+mj-cs"/>
              </a:rPr>
            </a:br>
            <a:r>
              <a:rPr lang="en-US" sz="3100" b="1" kern="1200" dirty="0">
                <a:solidFill>
                  <a:srgbClr val="000000"/>
                </a:solidFill>
                <a:latin typeface="+mj-lt"/>
                <a:ea typeface="+mj-ea"/>
                <a:cs typeface="+mj-cs"/>
              </a:rPr>
              <a:t>this evening!</a:t>
            </a:r>
          </a:p>
        </p:txBody>
      </p:sp>
      <p:sp>
        <p:nvSpPr>
          <p:cNvPr id="6" name="Content Placeholder 5">
            <a:extLst>
              <a:ext uri="{FF2B5EF4-FFF2-40B4-BE49-F238E27FC236}">
                <a16:creationId xmlns:a16="http://schemas.microsoft.com/office/drawing/2014/main" xmlns="" id="{571C8DB7-F68B-4937-87C5-BECBFB5E607F}"/>
              </a:ext>
            </a:extLst>
          </p:cNvPr>
          <p:cNvSpPr>
            <a:spLocks noGrp="1"/>
          </p:cNvSpPr>
          <p:nvPr>
            <p:ph sz="half" idx="1"/>
          </p:nvPr>
        </p:nvSpPr>
        <p:spPr>
          <a:xfrm>
            <a:off x="228968" y="2240618"/>
            <a:ext cx="4991104" cy="4127001"/>
          </a:xfrm>
        </p:spPr>
        <p:txBody>
          <a:bodyPr vert="horz" lIns="91440" tIns="45720" rIns="91440" bIns="45720" rtlCol="0" anchor="ctr">
            <a:normAutofit/>
          </a:bodyPr>
          <a:lstStyle/>
          <a:p>
            <a:pPr marL="0" indent="0" algn="just" defTabSz="914400">
              <a:buNone/>
            </a:pPr>
            <a:r>
              <a:rPr lang="en-US" sz="2400" b="1" dirty="0">
                <a:solidFill>
                  <a:srgbClr val="000000"/>
                </a:solidFill>
              </a:rPr>
              <a:t>17.00 – 19.00</a:t>
            </a:r>
            <a:r>
              <a:rPr lang="en-US" sz="2400" dirty="0">
                <a:solidFill>
                  <a:srgbClr val="000000"/>
                </a:solidFill>
              </a:rPr>
              <a:t>	</a:t>
            </a:r>
          </a:p>
          <a:p>
            <a:pPr marL="0" indent="0" algn="just" defTabSz="914400">
              <a:buNone/>
            </a:pPr>
            <a:r>
              <a:rPr lang="en-US" sz="2400" b="1" dirty="0">
                <a:solidFill>
                  <a:srgbClr val="000000"/>
                </a:solidFill>
              </a:rPr>
              <a:t>SALC PGT Welcome Reception</a:t>
            </a:r>
          </a:p>
          <a:p>
            <a:pPr marL="0" indent="0" algn="just" defTabSz="914400">
              <a:buNone/>
            </a:pPr>
            <a:r>
              <a:rPr lang="en-US" sz="2400" b="1" dirty="0">
                <a:solidFill>
                  <a:srgbClr val="000000"/>
                </a:solidFill>
              </a:rPr>
              <a:t>Whitworth Hall, Whitworth Building</a:t>
            </a:r>
          </a:p>
          <a:p>
            <a:pPr marL="0" indent="0" algn="just" defTabSz="914400">
              <a:buNone/>
            </a:pPr>
            <a:endParaRPr lang="en-US" sz="2400" dirty="0">
              <a:solidFill>
                <a:srgbClr val="000000"/>
              </a:solidFill>
            </a:endParaRPr>
          </a:p>
          <a:p>
            <a:pPr marL="0" indent="0" algn="just" defTabSz="914400">
              <a:buNone/>
            </a:pPr>
            <a:r>
              <a:rPr lang="en-US" sz="2400" dirty="0">
                <a:solidFill>
                  <a:srgbClr val="000000"/>
                </a:solidFill>
              </a:rPr>
              <a:t>An opportunity to </a:t>
            </a:r>
            <a:r>
              <a:rPr lang="en-US" sz="2400" dirty="0" err="1">
                <a:solidFill>
                  <a:srgbClr val="000000"/>
                </a:solidFill>
              </a:rPr>
              <a:t>socialise</a:t>
            </a:r>
            <a:r>
              <a:rPr lang="en-US" sz="2400" dirty="0">
                <a:solidFill>
                  <a:srgbClr val="000000"/>
                </a:solidFill>
              </a:rPr>
              <a:t> with your fellow Master’s students in the grand surroundings of Whitworth Hall. </a:t>
            </a:r>
          </a:p>
          <a:p>
            <a:pPr marL="0" indent="0" algn="just" defTabSz="914400">
              <a:buNone/>
            </a:pPr>
            <a:r>
              <a:rPr lang="en-US" sz="2400" dirty="0">
                <a:solidFill>
                  <a:srgbClr val="000000"/>
                </a:solidFill>
              </a:rPr>
              <a:t>Wine and soft drinks will be served</a:t>
            </a:r>
            <a:r>
              <a:rPr lang="en-US" sz="2400" b="1" dirty="0">
                <a:solidFill>
                  <a:srgbClr val="000000"/>
                </a:solidFill>
              </a:rPr>
              <a:t> </a:t>
            </a:r>
          </a:p>
          <a:p>
            <a:pPr indent="-228600" defTabSz="914400"/>
            <a:endParaRPr lang="en-US" sz="1700" dirty="0">
              <a:solidFill>
                <a:srgbClr val="000000"/>
              </a:solidFill>
            </a:endParaRPr>
          </a:p>
        </p:txBody>
      </p:sp>
      <p:sp>
        <p:nvSpPr>
          <p:cNvPr id="2" name="Rectangle 1">
            <a:extLst>
              <a:ext uri="{FF2B5EF4-FFF2-40B4-BE49-F238E27FC236}">
                <a16:creationId xmlns:a16="http://schemas.microsoft.com/office/drawing/2014/main" xmlns="" id="{DA7A483F-6D4C-4FE8-AF7C-2E81A7BD3E37}"/>
              </a:ext>
            </a:extLst>
          </p:cNvPr>
          <p:cNvSpPr/>
          <p:nvPr/>
        </p:nvSpPr>
        <p:spPr>
          <a:xfrm>
            <a:off x="2286000" y="-5096411"/>
            <a:ext cx="4572000" cy="5170646"/>
          </a:xfrm>
          <a:prstGeom prst="rect">
            <a:avLst/>
          </a:prstGeom>
        </p:spPr>
        <p:txBody>
          <a:bodyPr>
            <a:spAutoFit/>
          </a:bodyPr>
          <a:lstStyle/>
          <a:p>
            <a:pPr>
              <a:spcAft>
                <a:spcPts val="600"/>
              </a:spcAft>
            </a:pPr>
            <a:r>
              <a:rPr lang="en-GB" sz="1000" b="1" u="sng" dirty="0">
                <a:latin typeface="Arial" panose="020B0604020202020204" pitchFamily="34" charset="0"/>
                <a:ea typeface="SimSun" panose="02010600030101010101" pitchFamily="2" charset="-122"/>
              </a:rPr>
              <a:t>Tuesday 18 September</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11.00-12.00pm	Postgraduate Taught Careers Session</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	</a:t>
            </a:r>
            <a:r>
              <a:rPr lang="en-GB" sz="1000" dirty="0">
                <a:latin typeface="Arial" panose="020B0604020202020204" pitchFamily="34" charset="0"/>
                <a:ea typeface="SimSun" panose="02010600030101010101" pitchFamily="2" charset="-122"/>
              </a:rPr>
              <a:t>An introduction to the University’s Careers Service and the support on offer to Postgraduate Taught students. </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dirty="0">
                <a:latin typeface="Arial" panose="020B0604020202020204" pitchFamily="34" charset="0"/>
                <a:ea typeface="SimSun" panose="02010600030101010101" pitchFamily="2" charset="-122"/>
              </a:rPr>
              <a:t>	</a:t>
            </a:r>
            <a:r>
              <a:rPr lang="en-GB" sz="1000" b="1" dirty="0">
                <a:latin typeface="Arial" panose="020B0604020202020204" pitchFamily="34" charset="0"/>
                <a:ea typeface="SimSun" panose="02010600030101010101" pitchFamily="2" charset="-122"/>
              </a:rPr>
              <a:t>With Ms Louise </a:t>
            </a:r>
            <a:r>
              <a:rPr lang="en-GB" sz="1000" b="1" dirty="0" err="1">
                <a:latin typeface="Arial" panose="020B0604020202020204" pitchFamily="34" charset="0"/>
                <a:ea typeface="SimSun" panose="02010600030101010101" pitchFamily="2" charset="-122"/>
              </a:rPr>
              <a:t>Sethi</a:t>
            </a:r>
            <a:r>
              <a:rPr lang="en-GB" sz="1000" b="1" dirty="0">
                <a:latin typeface="Arial" panose="020B0604020202020204" pitchFamily="34" charset="0"/>
                <a:ea typeface="SimSun" panose="02010600030101010101" pitchFamily="2" charset="-122"/>
              </a:rPr>
              <a:t> - Crawford House, Theatre 1</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 </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1.00-3.00pm	International Student session (for international students only)</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	</a:t>
            </a:r>
            <a:r>
              <a:rPr lang="en-GB" sz="1000" dirty="0">
                <a:latin typeface="Arial" panose="020B0604020202020204" pitchFamily="34" charset="0"/>
                <a:ea typeface="SimSun" panose="02010600030101010101" pitchFamily="2" charset="-122"/>
              </a:rPr>
              <a:t>Discussion with staff and students about the UK Higher Education system, and its differences with higher education around the world. Highly recommended for all students who are new to the UK university system.  </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dirty="0">
                <a:latin typeface="Arial" panose="020B0604020202020204" pitchFamily="34" charset="0"/>
                <a:ea typeface="SimSun" panose="02010600030101010101" pitchFamily="2" charset="-122"/>
              </a:rPr>
              <a:t>	</a:t>
            </a:r>
            <a:r>
              <a:rPr lang="en-GB" sz="1000" b="1" dirty="0">
                <a:latin typeface="Arial" panose="020B0604020202020204" pitchFamily="34" charset="0"/>
                <a:ea typeface="SimSun" panose="02010600030101010101" pitchFamily="2" charset="-122"/>
              </a:rPr>
              <a:t>With Dr Kevin Malone, Reader in Music - Samuel Alexander Building, Room SLG.12</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	</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1.00-3.00pm	Part-time Student session (for part-time students only)</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b="1" dirty="0">
                <a:latin typeface="Arial" panose="020B0604020202020204" pitchFamily="34" charset="0"/>
                <a:ea typeface="SimSun" panose="02010600030101010101" pitchFamily="2" charset="-122"/>
              </a:rPr>
              <a:t>	</a:t>
            </a:r>
            <a:r>
              <a:rPr lang="en-GB" sz="1000" dirty="0">
                <a:latin typeface="Arial" panose="020B0604020202020204" pitchFamily="34" charset="0"/>
                <a:ea typeface="SimSun" panose="02010600030101010101" pitchFamily="2" charset="-122"/>
              </a:rPr>
              <a:t>This session provides an opportunity to discuss how to complete a Master’s on a part-time basis, including how to make the most of your time and juggling various work and research commitments. You will have the opportunity to ask any questions you might have about undertaking your Masters on a part-time basis as well as having the opportunity to meet other part-time students.</a:t>
            </a:r>
            <a:endParaRPr lang="en-GB" sz="1000">
              <a:latin typeface="Times New Roman" panose="02020603050405020304" pitchFamily="18" charset="0"/>
              <a:ea typeface="SimSun" panose="02010600030101010101" pitchFamily="2" charset="-122"/>
            </a:endParaRPr>
          </a:p>
          <a:p>
            <a:pPr marL="1143000" indent="-1143000">
              <a:spcAft>
                <a:spcPts val="600"/>
              </a:spcAft>
            </a:pPr>
            <a:r>
              <a:rPr lang="en-GB" sz="1000" dirty="0">
                <a:latin typeface="Arial" panose="020B0604020202020204" pitchFamily="34" charset="0"/>
                <a:ea typeface="SimSun" panose="02010600030101010101" pitchFamily="2" charset="-122"/>
              </a:rPr>
              <a:t>	</a:t>
            </a:r>
            <a:r>
              <a:rPr lang="en-GB" sz="1000" b="1" dirty="0">
                <a:latin typeface="Arial" panose="020B0604020202020204" pitchFamily="34" charset="0"/>
                <a:ea typeface="SimSun" panose="02010600030101010101" pitchFamily="2" charset="-122"/>
              </a:rPr>
              <a:t>With Dr Peter Oakes- Samuel Alexander Building, Room A113</a:t>
            </a:r>
            <a:endParaRPr lang="en-GB" sz="1000">
              <a:latin typeface="Times New Roman" panose="02020603050405020304" pitchFamily="18" charset="0"/>
              <a:ea typeface="SimSun" panose="02010600030101010101" pitchFamily="2" charset="-122"/>
            </a:endParaRPr>
          </a:p>
          <a:p>
            <a:pPr>
              <a:spcAft>
                <a:spcPts val="600"/>
              </a:spcAft>
            </a:pPr>
            <a:r>
              <a:rPr lang="en-GB" sz="1000" b="1" dirty="0">
                <a:latin typeface="Arial" panose="020B0604020202020204" pitchFamily="34" charset="0"/>
                <a:ea typeface="SimSun" panose="02010600030101010101" pitchFamily="2" charset="-122"/>
              </a:rPr>
              <a:t> </a:t>
            </a:r>
            <a:endParaRPr lang="en-GB" sz="100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12990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p:cTn id="31"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73913"/>
            <a:ext cx="2719974" cy="11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BE5C2C32-79CD-430D-AF0E-6CC0EE95E43A}"/>
              </a:ext>
            </a:extLst>
          </p:cNvPr>
          <p:cNvSpPr>
            <a:spLocks noGrp="1"/>
          </p:cNvSpPr>
          <p:nvPr>
            <p:ph idx="1"/>
          </p:nvPr>
        </p:nvSpPr>
        <p:spPr>
          <a:xfrm>
            <a:off x="107504" y="1988840"/>
            <a:ext cx="8980176" cy="4680520"/>
          </a:xfrm>
        </p:spPr>
        <p:txBody>
          <a:bodyPr>
            <a:normAutofit fontScale="77500" lnSpcReduction="20000"/>
          </a:bodyPr>
          <a:lstStyle/>
          <a:p>
            <a:pPr marL="0" indent="0" algn="ctr">
              <a:buNone/>
            </a:pPr>
            <a:r>
              <a:rPr lang="en-GB" dirty="0"/>
              <a:t>Chris </a:t>
            </a:r>
            <a:r>
              <a:rPr lang="en-GB" dirty="0" smtClean="0"/>
              <a:t>Godden</a:t>
            </a:r>
          </a:p>
          <a:p>
            <a:pPr marL="0" indent="0" algn="ctr">
              <a:buNone/>
            </a:pPr>
            <a:r>
              <a:rPr lang="en-GB" dirty="0" smtClean="0"/>
              <a:t>SALC </a:t>
            </a:r>
            <a:r>
              <a:rPr lang="en-GB" dirty="0"/>
              <a:t>Director of Teaching, Learning and </a:t>
            </a:r>
            <a:r>
              <a:rPr lang="en-GB" dirty="0" smtClean="0"/>
              <a:t>Students</a:t>
            </a:r>
            <a:endParaRPr lang="en-GB" dirty="0"/>
          </a:p>
          <a:p>
            <a:pPr marL="0" indent="0" algn="ctr">
              <a:buNone/>
            </a:pPr>
            <a:endParaRPr lang="en-GB" dirty="0"/>
          </a:p>
          <a:p>
            <a:pPr marL="0" indent="0" algn="ctr">
              <a:buNone/>
            </a:pPr>
            <a:r>
              <a:rPr lang="en-GB" dirty="0"/>
              <a:t>University of Manchester Student Union</a:t>
            </a:r>
          </a:p>
          <a:p>
            <a:pPr marL="0" indent="0" algn="ctr">
              <a:buNone/>
            </a:pPr>
            <a:endParaRPr lang="en-GB" dirty="0"/>
          </a:p>
          <a:p>
            <a:pPr marL="0" indent="0" algn="ctr">
              <a:buNone/>
            </a:pPr>
            <a:r>
              <a:rPr lang="en-GB" dirty="0"/>
              <a:t>Natalie </a:t>
            </a:r>
            <a:r>
              <a:rPr lang="en-GB" dirty="0" err="1" smtClean="0"/>
              <a:t>Lankester-Carthy</a:t>
            </a:r>
            <a:endParaRPr lang="en-GB" dirty="0"/>
          </a:p>
          <a:p>
            <a:pPr marL="0" indent="0" algn="ctr">
              <a:buNone/>
            </a:pPr>
            <a:r>
              <a:rPr lang="en-GB" dirty="0" smtClean="0"/>
              <a:t>Student </a:t>
            </a:r>
            <a:r>
              <a:rPr lang="en-GB" dirty="0"/>
              <a:t>Support and Guidance </a:t>
            </a:r>
            <a:r>
              <a:rPr lang="en-GB" dirty="0" smtClean="0"/>
              <a:t>Office</a:t>
            </a:r>
            <a:endParaRPr lang="en-GB" dirty="0"/>
          </a:p>
          <a:p>
            <a:pPr marL="0" indent="0" algn="ctr">
              <a:buNone/>
            </a:pPr>
            <a:endParaRPr lang="en-GB" dirty="0"/>
          </a:p>
          <a:p>
            <a:pPr marL="0" indent="0" algn="ctr">
              <a:buNone/>
            </a:pPr>
            <a:r>
              <a:rPr lang="en-GB" dirty="0"/>
              <a:t>David </a:t>
            </a:r>
            <a:r>
              <a:rPr lang="en-GB" dirty="0" smtClean="0"/>
              <a:t>Alderson</a:t>
            </a:r>
          </a:p>
          <a:p>
            <a:pPr marL="0" indent="0" algn="ctr">
              <a:buNone/>
            </a:pPr>
            <a:r>
              <a:rPr lang="en-GB" dirty="0" smtClean="0"/>
              <a:t>CIDRAL</a:t>
            </a:r>
            <a:endParaRPr lang="en-GB" dirty="0"/>
          </a:p>
          <a:p>
            <a:pPr marL="0" indent="0" algn="ctr">
              <a:buNone/>
            </a:pPr>
            <a:endParaRPr lang="en-GB" dirty="0"/>
          </a:p>
          <a:p>
            <a:pPr marL="0" indent="0" algn="ctr">
              <a:buNone/>
            </a:pPr>
            <a:r>
              <a:rPr lang="en-GB" dirty="0"/>
              <a:t>Claire </a:t>
            </a:r>
            <a:r>
              <a:rPr lang="en-GB" dirty="0" smtClean="0"/>
              <a:t>Hodkinson</a:t>
            </a:r>
          </a:p>
          <a:p>
            <a:pPr marL="0" indent="0" algn="ctr">
              <a:buNone/>
            </a:pPr>
            <a:r>
              <a:rPr lang="en-GB" dirty="0" smtClean="0"/>
              <a:t>Library</a:t>
            </a:r>
            <a:endParaRPr lang="en-GB" dirty="0"/>
          </a:p>
          <a:p>
            <a:pPr marL="0" indent="0" algn="ctr">
              <a:buNone/>
            </a:pPr>
            <a:endParaRPr lang="en-GB" dirty="0"/>
          </a:p>
          <a:p>
            <a:pPr marL="0" indent="0" algn="ctr">
              <a:buNone/>
            </a:pPr>
            <a:r>
              <a:rPr lang="en-GB" dirty="0"/>
              <a:t>Marin </a:t>
            </a:r>
            <a:r>
              <a:rPr lang="en-GB" dirty="0" err="1" smtClean="0"/>
              <a:t>Endt</a:t>
            </a:r>
            <a:r>
              <a:rPr lang="en-GB" dirty="0" smtClean="0"/>
              <a:t>-Jones</a:t>
            </a:r>
          </a:p>
          <a:p>
            <a:pPr marL="0" indent="0" algn="ctr">
              <a:buNone/>
            </a:pPr>
            <a:r>
              <a:rPr lang="en-GB" dirty="0" smtClean="0"/>
              <a:t>Placements</a:t>
            </a:r>
            <a:endParaRPr lang="en-GB" dirty="0"/>
          </a:p>
        </p:txBody>
      </p:sp>
      <p:pic>
        <p:nvPicPr>
          <p:cNvPr id="6" name="Picture 5">
            <a:extLst>
              <a:ext uri="{FF2B5EF4-FFF2-40B4-BE49-F238E27FC236}">
                <a16:creationId xmlns:a16="http://schemas.microsoft.com/office/drawing/2014/main" xmlns="" id="{99182080-5F4E-4CEC-96E0-93308822A224}"/>
              </a:ext>
            </a:extLst>
          </p:cNvPr>
          <p:cNvPicPr>
            <a:picLocks noChangeAspect="1"/>
          </p:cNvPicPr>
          <p:nvPr/>
        </p:nvPicPr>
        <p:blipFill>
          <a:blip r:embed="rId4"/>
          <a:stretch>
            <a:fillRect/>
          </a:stretch>
        </p:blipFill>
        <p:spPr>
          <a:xfrm>
            <a:off x="5020380" y="501287"/>
            <a:ext cx="3134793" cy="1135363"/>
          </a:xfrm>
          <a:prstGeom prst="rect">
            <a:avLst/>
          </a:prstGeom>
        </p:spPr>
      </p:pic>
    </p:spTree>
    <p:extLst>
      <p:ext uri="{BB962C8B-B14F-4D97-AF65-F5344CB8AC3E}">
        <p14:creationId xmlns:p14="http://schemas.microsoft.com/office/powerpoint/2010/main" val="33027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454" y="306331"/>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05EDF85-6C9F-47CC-A8C2-5D35CACE0A8D}"/>
              </a:ext>
            </a:extLst>
          </p:cNvPr>
          <p:cNvSpPr>
            <a:spLocks noGrp="1"/>
          </p:cNvSpPr>
          <p:nvPr>
            <p:ph type="title"/>
          </p:nvPr>
        </p:nvSpPr>
        <p:spPr>
          <a:xfrm>
            <a:off x="899592" y="260130"/>
            <a:ext cx="7886700" cy="652405"/>
          </a:xfrm>
        </p:spPr>
        <p:txBody>
          <a:bodyPr>
            <a:normAutofit/>
          </a:bodyPr>
          <a:lstStyle/>
          <a:p>
            <a:r>
              <a:rPr lang="en-GB" dirty="0"/>
              <a:t>                  </a:t>
            </a:r>
            <a:r>
              <a:rPr lang="en-GB" sz="3100" b="1" dirty="0">
                <a:latin typeface="+mn-lt"/>
              </a:rPr>
              <a:t>The University of Manchester</a:t>
            </a:r>
          </a:p>
        </p:txBody>
      </p:sp>
      <p:sp>
        <p:nvSpPr>
          <p:cNvPr id="3" name="Content Placeholder 2">
            <a:extLst>
              <a:ext uri="{FF2B5EF4-FFF2-40B4-BE49-F238E27FC236}">
                <a16:creationId xmlns:a16="http://schemas.microsoft.com/office/drawing/2014/main" xmlns="" id="{BE5C2C32-79CD-430D-AF0E-6CC0EE95E43A}"/>
              </a:ext>
            </a:extLst>
          </p:cNvPr>
          <p:cNvSpPr>
            <a:spLocks noGrp="1"/>
          </p:cNvSpPr>
          <p:nvPr>
            <p:ph idx="1"/>
          </p:nvPr>
        </p:nvSpPr>
        <p:spPr>
          <a:xfrm>
            <a:off x="160987" y="4303215"/>
            <a:ext cx="8822026" cy="2294655"/>
          </a:xfrm>
        </p:spPr>
        <p:txBody>
          <a:bodyPr>
            <a:normAutofit/>
          </a:bodyPr>
          <a:lstStyle/>
          <a:p>
            <a:pPr marL="0" indent="0" algn="just">
              <a:buNone/>
            </a:pPr>
            <a:r>
              <a:rPr lang="en-GB" dirty="0"/>
              <a:t>The University of Manchester is divided into three Faculties, each of which comprises a number of Schools with powerful reputations for teaching and research success.</a:t>
            </a:r>
          </a:p>
          <a:p>
            <a:pPr marL="0" indent="0" algn="ctr">
              <a:buNone/>
            </a:pPr>
            <a:r>
              <a:rPr lang="en-GB" b="1" dirty="0"/>
              <a:t>Faculty of Biology, Medicine and Health</a:t>
            </a:r>
          </a:p>
          <a:p>
            <a:pPr marL="0" indent="0" algn="ctr">
              <a:buNone/>
            </a:pPr>
            <a:r>
              <a:rPr lang="en-GB" b="1" dirty="0"/>
              <a:t>Faculty of Science and Engineering</a:t>
            </a:r>
          </a:p>
          <a:p>
            <a:pPr marL="0" indent="0" algn="ctr">
              <a:buNone/>
            </a:pPr>
            <a:r>
              <a:rPr lang="en-GB" b="1" dirty="0"/>
              <a:t>Faculty of Humanities</a:t>
            </a:r>
          </a:p>
          <a:p>
            <a:pPr marL="457200" indent="-457200" algn="just">
              <a:buAutoNum type="arabicParenBoth"/>
            </a:pPr>
            <a:endParaRPr lang="en-GB" dirty="0"/>
          </a:p>
        </p:txBody>
      </p:sp>
      <p:pic>
        <p:nvPicPr>
          <p:cNvPr id="1030" name="Picture 6" descr="Image result for university of manchester">
            <a:extLst>
              <a:ext uri="{FF2B5EF4-FFF2-40B4-BE49-F238E27FC236}">
                <a16:creationId xmlns:a16="http://schemas.microsoft.com/office/drawing/2014/main" xmlns="" id="{5346BC5D-6AED-43F5-8EDB-337BA406CA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786" y="1063732"/>
            <a:ext cx="6138428" cy="313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9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454" y="306331"/>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366738" y="2996952"/>
            <a:ext cx="7013575" cy="0"/>
          </a:xfrm>
          <a:prstGeom prst="line">
            <a:avLst/>
          </a:prstGeom>
          <a:noFill/>
          <a:ln w="22225">
            <a:solidFill>
              <a:srgbClr val="660066"/>
            </a:solidFill>
            <a:prstDash val="dot"/>
            <a:round/>
            <a:headEnd/>
            <a:tailEnd/>
          </a:ln>
          <a:effectLst>
            <a:outerShdw blurRad="63500" dist="20000" dir="5400000" rotWithShape="0">
              <a:srgbClr val="000000">
                <a:alpha val="37999"/>
              </a:srgbClr>
            </a:outerShdw>
          </a:effectLst>
        </p:spPr>
      </p:cxn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8592" b="15509"/>
          <a:stretch/>
        </p:blipFill>
        <p:spPr>
          <a:xfrm>
            <a:off x="414839" y="1186900"/>
            <a:ext cx="8371453" cy="3096139"/>
          </a:xfrm>
          <a:prstGeom prst="rect">
            <a:avLst/>
          </a:prstGeom>
        </p:spPr>
      </p:pic>
      <p:sp>
        <p:nvSpPr>
          <p:cNvPr id="2" name="Title 1">
            <a:extLst>
              <a:ext uri="{FF2B5EF4-FFF2-40B4-BE49-F238E27FC236}">
                <a16:creationId xmlns:a16="http://schemas.microsoft.com/office/drawing/2014/main" xmlns="" id="{505EDF85-6C9F-47CC-A8C2-5D35CACE0A8D}"/>
              </a:ext>
            </a:extLst>
          </p:cNvPr>
          <p:cNvSpPr>
            <a:spLocks noGrp="1"/>
          </p:cNvSpPr>
          <p:nvPr>
            <p:ph type="title"/>
          </p:nvPr>
        </p:nvSpPr>
        <p:spPr>
          <a:xfrm>
            <a:off x="899592" y="260130"/>
            <a:ext cx="7886700" cy="652405"/>
          </a:xfrm>
        </p:spPr>
        <p:txBody>
          <a:bodyPr>
            <a:normAutofit fontScale="90000"/>
          </a:bodyPr>
          <a:lstStyle/>
          <a:p>
            <a:r>
              <a:rPr lang="en-GB" dirty="0"/>
              <a:t>               </a:t>
            </a:r>
            <a:r>
              <a:rPr lang="en-GB" sz="3100" b="1" dirty="0">
                <a:latin typeface="+mn-lt"/>
              </a:rPr>
              <a:t>The</a:t>
            </a:r>
            <a:r>
              <a:rPr lang="en-GB" sz="3100" dirty="0"/>
              <a:t> </a:t>
            </a:r>
            <a:r>
              <a:rPr lang="en-GB" sz="3100" b="1" dirty="0">
                <a:latin typeface="+mn-lt"/>
              </a:rPr>
              <a:t>School of Arts, Languages and Cultures</a:t>
            </a:r>
          </a:p>
        </p:txBody>
      </p:sp>
      <p:sp>
        <p:nvSpPr>
          <p:cNvPr id="3" name="Content Placeholder 2">
            <a:extLst>
              <a:ext uri="{FF2B5EF4-FFF2-40B4-BE49-F238E27FC236}">
                <a16:creationId xmlns:a16="http://schemas.microsoft.com/office/drawing/2014/main" xmlns="" id="{BE5C2C32-79CD-430D-AF0E-6CC0EE95E43A}"/>
              </a:ext>
            </a:extLst>
          </p:cNvPr>
          <p:cNvSpPr>
            <a:spLocks noGrp="1"/>
          </p:cNvSpPr>
          <p:nvPr>
            <p:ph idx="1"/>
          </p:nvPr>
        </p:nvSpPr>
        <p:spPr>
          <a:xfrm>
            <a:off x="414839" y="4303215"/>
            <a:ext cx="8371453" cy="2006105"/>
          </a:xfrm>
        </p:spPr>
        <p:txBody>
          <a:bodyPr>
            <a:normAutofit lnSpcReduction="10000"/>
          </a:bodyPr>
          <a:lstStyle/>
          <a:p>
            <a:pPr marL="0" indent="0" algn="just">
              <a:buNone/>
            </a:pPr>
            <a:endParaRPr lang="en-GB" sz="800" dirty="0"/>
          </a:p>
          <a:p>
            <a:pPr marL="0" indent="0" algn="just">
              <a:buNone/>
            </a:pPr>
            <a:r>
              <a:rPr lang="en-GB" dirty="0"/>
              <a:t>One of four Schools in the Faculty of Humanities </a:t>
            </a:r>
            <a:r>
              <a:rPr lang="en-GB" dirty="0" smtClean="0"/>
              <a:t>– along </a:t>
            </a:r>
            <a:r>
              <a:rPr lang="en-GB" dirty="0"/>
              <a:t>with Alliance Manchester Business </a:t>
            </a:r>
            <a:r>
              <a:rPr lang="en-GB" dirty="0" smtClean="0"/>
              <a:t>School (AMBS</a:t>
            </a:r>
            <a:r>
              <a:rPr lang="en-GB" dirty="0"/>
              <a:t>), School of Environment, Education and </a:t>
            </a:r>
            <a:r>
              <a:rPr lang="en-GB" dirty="0" smtClean="0"/>
              <a:t>Development (SEED), and School of Social Sciences (</a:t>
            </a:r>
            <a:r>
              <a:rPr lang="en-GB" dirty="0" err="1" smtClean="0"/>
              <a:t>SoSS</a:t>
            </a:r>
            <a:r>
              <a:rPr lang="en-GB" dirty="0" smtClean="0"/>
              <a:t>).</a:t>
            </a:r>
          </a:p>
          <a:p>
            <a:pPr marL="0" indent="0" algn="just">
              <a:buNone/>
            </a:pPr>
            <a:endParaRPr lang="en-GB" sz="1200" dirty="0"/>
          </a:p>
          <a:p>
            <a:pPr marL="0" indent="0" algn="just">
              <a:buNone/>
            </a:pPr>
            <a:r>
              <a:rPr lang="en-GB" dirty="0" smtClean="0"/>
              <a:t>With </a:t>
            </a:r>
            <a:r>
              <a:rPr lang="en-GB" dirty="0"/>
              <a:t>over 5,000 students, SALC is the size of a Faculty in most universities – in fact it’s equivalent to a small university in its own right</a:t>
            </a:r>
            <a:r>
              <a:rPr lang="en-GB" dirty="0" smtClean="0"/>
              <a:t>!</a:t>
            </a:r>
            <a:endParaRPr lang="en-GB" dirty="0"/>
          </a:p>
        </p:txBody>
      </p:sp>
    </p:spTree>
    <p:extLst>
      <p:ext uri="{BB962C8B-B14F-4D97-AF65-F5344CB8AC3E}">
        <p14:creationId xmlns:p14="http://schemas.microsoft.com/office/powerpoint/2010/main" val="20612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E9FA3-DF74-4B9C-A553-FC0D1BC754CA}"/>
              </a:ext>
            </a:extLst>
          </p:cNvPr>
          <p:cNvSpPr>
            <a:spLocks noGrp="1"/>
          </p:cNvSpPr>
          <p:nvPr>
            <p:ph type="title"/>
          </p:nvPr>
        </p:nvSpPr>
        <p:spPr/>
        <p:txBody>
          <a:bodyPr/>
          <a:lstStyle/>
          <a:p>
            <a:endParaRPr lang="en-GB"/>
          </a:p>
        </p:txBody>
      </p:sp>
      <p:pic>
        <p:nvPicPr>
          <p:cNvPr id="4" name="Picture 3" descr="A view of a house&#10;&#10;Description generated with very high confidence">
            <a:extLst>
              <a:ext uri="{FF2B5EF4-FFF2-40B4-BE49-F238E27FC236}">
                <a16:creationId xmlns:a16="http://schemas.microsoft.com/office/drawing/2014/main" xmlns="" id="{314407D3-7590-435F-85BE-A25740061AEE}"/>
              </a:ext>
            </a:extLst>
          </p:cNvPr>
          <p:cNvPicPr>
            <a:picLocks noChangeAspect="1"/>
          </p:cNvPicPr>
          <p:nvPr/>
        </p:nvPicPr>
        <p:blipFill>
          <a:blip r:embed="rId2"/>
          <a:stretch>
            <a:fillRect/>
          </a:stretch>
        </p:blipFill>
        <p:spPr>
          <a:xfrm>
            <a:off x="4355976" y="259299"/>
            <a:ext cx="4659305" cy="2776945"/>
          </a:xfrm>
          <a:prstGeom prst="rect">
            <a:avLst/>
          </a:prstGeom>
        </p:spPr>
      </p:pic>
      <p:pic>
        <p:nvPicPr>
          <p:cNvPr id="5" name="Picture 2" descr="Image result for university of manchester heritage timeline">
            <a:extLst>
              <a:ext uri="{FF2B5EF4-FFF2-40B4-BE49-F238E27FC236}">
                <a16:creationId xmlns:a16="http://schemas.microsoft.com/office/drawing/2014/main" xmlns="" id="{B08FFE55-E6BD-424E-BF4E-DF6123B286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91" y="528447"/>
            <a:ext cx="3498841" cy="24018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niversity of manchester">
            <a:extLst>
              <a:ext uri="{FF2B5EF4-FFF2-40B4-BE49-F238E27FC236}">
                <a16:creationId xmlns:a16="http://schemas.microsoft.com/office/drawing/2014/main" xmlns="" id="{9E5BF027-991C-4B9B-A451-22DD29C9E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138" y="3127653"/>
            <a:ext cx="2953494" cy="34759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a:extLst>
              <a:ext uri="{FF2B5EF4-FFF2-40B4-BE49-F238E27FC236}">
                <a16:creationId xmlns:a16="http://schemas.microsoft.com/office/drawing/2014/main" xmlns="" id="{27F19294-695F-4F8F-A08E-B3C5319AD0EC}"/>
              </a:ext>
            </a:extLst>
          </p:cNvPr>
          <p:cNvSpPr txBox="1">
            <a:spLocks/>
          </p:cNvSpPr>
          <p:nvPr/>
        </p:nvSpPr>
        <p:spPr>
          <a:xfrm>
            <a:off x="5377608" y="3717032"/>
            <a:ext cx="2088232" cy="639392"/>
          </a:xfrm>
          <a:prstGeom prst="rect">
            <a:avLst/>
          </a:prstGeom>
        </p:spPr>
        <p:txBody>
          <a:bodyPr vert="horz" lIns="91440" tIns="45720" rIns="91440" bIns="45720" rtlCol="0" anchor="ctr">
            <a:normAutofit fontScale="6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sz="3500" b="1" dirty="0">
                <a:solidFill>
                  <a:srgbClr val="000000"/>
                </a:solidFill>
              </a:rPr>
              <a:t/>
            </a:r>
            <a:br>
              <a:rPr lang="en-US" sz="3500" b="1" dirty="0">
                <a:solidFill>
                  <a:srgbClr val="000000"/>
                </a:solidFill>
              </a:rPr>
            </a:br>
            <a:r>
              <a:rPr lang="en-US" sz="3500" b="1" i="1" dirty="0">
                <a:solidFill>
                  <a:srgbClr val="000000"/>
                </a:solidFill>
              </a:rPr>
              <a:t>A brief history…</a:t>
            </a:r>
          </a:p>
        </p:txBody>
      </p:sp>
      <p:pic>
        <p:nvPicPr>
          <p:cNvPr id="9" name="Picture 2" descr="TAB_col_white_background.eps">
            <a:extLst>
              <a:ext uri="{FF2B5EF4-FFF2-40B4-BE49-F238E27FC236}">
                <a16:creationId xmlns:a16="http://schemas.microsoft.com/office/drawing/2014/main" xmlns="" id="{80C8FFC9-BBAA-4516-8028-FF2A3DF884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2592" y="3127653"/>
            <a:ext cx="2338265" cy="78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university of manchester 18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532" y="4402017"/>
            <a:ext cx="3456384" cy="229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8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6006"/>
            <a:ext cx="5848395" cy="634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6804248" y="1412776"/>
            <a:ext cx="2160240" cy="2808312"/>
          </a:xfrm>
        </p:spPr>
        <p:txBody>
          <a:bodyPr>
            <a:noAutofit/>
          </a:bodyPr>
          <a:lstStyle/>
          <a:p>
            <a:pPr marL="0" indent="0" algn="just">
              <a:buNone/>
            </a:pPr>
            <a:r>
              <a:rPr lang="en-GB" sz="1600" dirty="0">
                <a:solidFill>
                  <a:srgbClr val="FFFF00"/>
                </a:solidFill>
              </a:rPr>
              <a:t>The University of Manchester Institute of Science and Technology (UMIST) can trace its origins </a:t>
            </a:r>
            <a:r>
              <a:rPr lang="en-GB" sz="1600" dirty="0" smtClean="0">
                <a:solidFill>
                  <a:srgbClr val="FFFF00"/>
                </a:solidFill>
              </a:rPr>
              <a:t>back to </a:t>
            </a:r>
            <a:r>
              <a:rPr lang="en-GB" sz="1600" dirty="0">
                <a:solidFill>
                  <a:srgbClr val="FFFF00"/>
                </a:solidFill>
              </a:rPr>
              <a:t>the Manchester Mechanics' </a:t>
            </a:r>
            <a:r>
              <a:rPr lang="en-GB" sz="1600" dirty="0" smtClean="0">
                <a:solidFill>
                  <a:srgbClr val="FFFF00"/>
                </a:solidFill>
              </a:rPr>
              <a:t>Institution </a:t>
            </a:r>
            <a:r>
              <a:rPr lang="en-GB" sz="1600" dirty="0">
                <a:solidFill>
                  <a:srgbClr val="FFFF00"/>
                </a:solidFill>
              </a:rPr>
              <a:t>(founded in 1824). </a:t>
            </a:r>
          </a:p>
        </p:txBody>
      </p:sp>
      <p:sp>
        <p:nvSpPr>
          <p:cNvPr id="6" name="Content Placeholder 2"/>
          <p:cNvSpPr txBox="1">
            <a:spLocks/>
          </p:cNvSpPr>
          <p:nvPr/>
        </p:nvSpPr>
        <p:spPr>
          <a:xfrm>
            <a:off x="323223" y="2987352"/>
            <a:ext cx="3583310" cy="13153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GB" sz="1600" dirty="0" smtClean="0">
                <a:solidFill>
                  <a:srgbClr val="FFFF00"/>
                </a:solidFill>
              </a:rPr>
              <a:t>The Victoria University of Manchester developed out of Owens College (founded in 1851), and from 1872 incorporated the Royal School of Medicine and Surgery (formed in 1824).</a:t>
            </a:r>
          </a:p>
          <a:p>
            <a:pPr marL="0" indent="0" algn="just">
              <a:buFont typeface="Arial" panose="020B0604020202020204" pitchFamily="34" charset="0"/>
              <a:buNone/>
            </a:pPr>
            <a:endParaRPr lang="en-GB" sz="2000" dirty="0">
              <a:solidFill>
                <a:schemeClr val="bg1"/>
              </a:solidFill>
            </a:endParaRPr>
          </a:p>
        </p:txBody>
      </p:sp>
      <p:sp>
        <p:nvSpPr>
          <p:cNvPr id="4" name="Rectangle 3"/>
          <p:cNvSpPr/>
          <p:nvPr/>
        </p:nvSpPr>
        <p:spPr>
          <a:xfrm>
            <a:off x="107504" y="5373216"/>
            <a:ext cx="4032448" cy="1477328"/>
          </a:xfrm>
          <a:prstGeom prst="rect">
            <a:avLst/>
          </a:prstGeom>
        </p:spPr>
        <p:txBody>
          <a:bodyPr wrap="square">
            <a:spAutoFit/>
          </a:bodyPr>
          <a:lstStyle/>
          <a:p>
            <a:pPr algn="just"/>
            <a:r>
              <a:rPr lang="en-GB" dirty="0">
                <a:solidFill>
                  <a:srgbClr val="FFFF00"/>
                </a:solidFill>
              </a:rPr>
              <a:t>Merger of the </a:t>
            </a:r>
            <a:r>
              <a:rPr lang="en-GB" dirty="0" smtClean="0">
                <a:solidFill>
                  <a:srgbClr val="FFFF00"/>
                </a:solidFill>
              </a:rPr>
              <a:t>Victoria University </a:t>
            </a:r>
            <a:r>
              <a:rPr lang="en-GB" dirty="0">
                <a:solidFill>
                  <a:srgbClr val="FFFF00"/>
                </a:solidFill>
              </a:rPr>
              <a:t>of Manchester and the University of Manchester Institute of Science and Technology in 2004 created the largest university in the UK.</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843534"/>
            <a:ext cx="1805321" cy="5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99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4DB77-8880-43B5-B9EF-41A49B9531A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4232DDEB-E51B-432D-A42F-A3C77FB1BFCC}"/>
              </a:ext>
            </a:extLst>
          </p:cNvPr>
          <p:cNvSpPr>
            <a:spLocks noGrp="1"/>
          </p:cNvSpPr>
          <p:nvPr>
            <p:ph idx="1"/>
          </p:nvPr>
        </p:nvSpPr>
        <p:spPr/>
        <p:txBody>
          <a:bodyPr/>
          <a:lstStyle/>
          <a:p>
            <a:endParaRPr lang="en-GB"/>
          </a:p>
        </p:txBody>
      </p:sp>
      <p:sp>
        <p:nvSpPr>
          <p:cNvPr id="5" name="AutoShape 2" descr="Image result for university of manchester campus">
            <a:extLst>
              <a:ext uri="{FF2B5EF4-FFF2-40B4-BE49-F238E27FC236}">
                <a16:creationId xmlns:a16="http://schemas.microsoft.com/office/drawing/2014/main" xmlns="" id="{EFECC559-44DD-4869-9AF9-BB9DE335D4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xmlns="" id="{9921E4EE-CF41-4350-9BC2-58AA9844E4F7}"/>
              </a:ext>
            </a:extLst>
          </p:cNvPr>
          <p:cNvPicPr>
            <a:picLocks noChangeAspect="1"/>
          </p:cNvPicPr>
          <p:nvPr/>
        </p:nvPicPr>
        <p:blipFill>
          <a:blip r:embed="rId2"/>
          <a:stretch>
            <a:fillRect/>
          </a:stretch>
        </p:blipFill>
        <p:spPr>
          <a:xfrm>
            <a:off x="0" y="548680"/>
            <a:ext cx="9144000" cy="5944194"/>
          </a:xfrm>
          <a:prstGeom prst="rect">
            <a:avLst/>
          </a:prstGeom>
        </p:spPr>
      </p:pic>
      <p:sp>
        <p:nvSpPr>
          <p:cNvPr id="8" name="Oval 7">
            <a:extLst>
              <a:ext uri="{FF2B5EF4-FFF2-40B4-BE49-F238E27FC236}">
                <a16:creationId xmlns:a16="http://schemas.microsoft.com/office/drawing/2014/main" xmlns="" id="{79F7273D-58AE-4226-AC9D-75449C17E761}"/>
              </a:ext>
            </a:extLst>
          </p:cNvPr>
          <p:cNvSpPr/>
          <p:nvPr/>
        </p:nvSpPr>
        <p:spPr>
          <a:xfrm>
            <a:off x="251520" y="908563"/>
            <a:ext cx="3024336" cy="1931360"/>
          </a:xfrm>
          <a:prstGeom prst="ellipse">
            <a:avLst/>
          </a:prstGeom>
          <a:solidFill>
            <a:srgbClr val="42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School of Arts, Languages and Cultures</a:t>
            </a:r>
          </a:p>
        </p:txBody>
      </p:sp>
      <p:sp>
        <p:nvSpPr>
          <p:cNvPr id="9" name="Oval 8">
            <a:extLst>
              <a:ext uri="{FF2B5EF4-FFF2-40B4-BE49-F238E27FC236}">
                <a16:creationId xmlns:a16="http://schemas.microsoft.com/office/drawing/2014/main" xmlns="" id="{D06210E1-F183-4446-B9B6-0D997888A737}"/>
              </a:ext>
            </a:extLst>
          </p:cNvPr>
          <p:cNvSpPr/>
          <p:nvPr/>
        </p:nvSpPr>
        <p:spPr>
          <a:xfrm>
            <a:off x="699830" y="2967231"/>
            <a:ext cx="4024570" cy="3424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65000"/>
                    <a:lumOff val="35000"/>
                  </a:schemeClr>
                </a:solidFill>
              </a:rPr>
              <a:t>One of the largest groupings of students, teachers and researchers in the arts and languages anywhere in the world</a:t>
            </a:r>
          </a:p>
        </p:txBody>
      </p:sp>
      <p:sp>
        <p:nvSpPr>
          <p:cNvPr id="10" name="Oval 9">
            <a:extLst>
              <a:ext uri="{FF2B5EF4-FFF2-40B4-BE49-F238E27FC236}">
                <a16:creationId xmlns:a16="http://schemas.microsoft.com/office/drawing/2014/main" xmlns="" id="{E60630C9-0CD8-4B96-B8BF-62AF4DA7B703}"/>
              </a:ext>
            </a:extLst>
          </p:cNvPr>
          <p:cNvSpPr/>
          <p:nvPr/>
        </p:nvSpPr>
        <p:spPr>
          <a:xfrm>
            <a:off x="5393473" y="3742087"/>
            <a:ext cx="3267505" cy="20822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65000"/>
                    <a:lumOff val="35000"/>
                  </a:schemeClr>
                </a:solidFill>
              </a:rPr>
              <a:t>An unparalleled opportunity for intellectual enrichment </a:t>
            </a:r>
          </a:p>
        </p:txBody>
      </p:sp>
      <p:sp>
        <p:nvSpPr>
          <p:cNvPr id="11" name="Oval 10">
            <a:extLst>
              <a:ext uri="{FF2B5EF4-FFF2-40B4-BE49-F238E27FC236}">
                <a16:creationId xmlns:a16="http://schemas.microsoft.com/office/drawing/2014/main" xmlns="" id="{124AE7B0-C1E6-455A-A363-8D6FB4939646}"/>
              </a:ext>
            </a:extLst>
          </p:cNvPr>
          <p:cNvSpPr/>
          <p:nvPr/>
        </p:nvSpPr>
        <p:spPr>
          <a:xfrm>
            <a:off x="4795580" y="901097"/>
            <a:ext cx="3191624" cy="2487306"/>
          </a:xfrm>
          <a:prstGeom prst="ellipse">
            <a:avLst/>
          </a:prstGeom>
          <a:solidFill>
            <a:srgbClr val="F2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Centre for Interdisciplinary Research in Arts and Languages (CIDRAL)</a:t>
            </a:r>
          </a:p>
        </p:txBody>
      </p:sp>
    </p:spTree>
    <p:extLst>
      <p:ext uri="{BB962C8B-B14F-4D97-AF65-F5344CB8AC3E}">
        <p14:creationId xmlns:p14="http://schemas.microsoft.com/office/powerpoint/2010/main" val="368503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0F8B1-876B-4E76-8618-9C843CA505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10A4CB83-995B-4BAE-A144-E74AE9D155DE}"/>
              </a:ext>
            </a:extLst>
          </p:cNvPr>
          <p:cNvSpPr>
            <a:spLocks noGrp="1"/>
          </p:cNvSpPr>
          <p:nvPr>
            <p:ph idx="1"/>
          </p:nvPr>
        </p:nvSpPr>
        <p:spPr/>
        <p:txBody>
          <a:bodyPr/>
          <a:lstStyle/>
          <a:p>
            <a:endParaRPr lang="en-GB"/>
          </a:p>
        </p:txBody>
      </p:sp>
      <p:pic>
        <p:nvPicPr>
          <p:cNvPr id="2050" name="Picture 2" descr="Image result for university of manchester campus">
            <a:extLst>
              <a:ext uri="{FF2B5EF4-FFF2-40B4-BE49-F238E27FC236}">
                <a16:creationId xmlns:a16="http://schemas.microsoft.com/office/drawing/2014/main" xmlns="" id="{A8A80BF8-A92D-416A-A028-E838779BB3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xmlns="" id="{63788384-CD34-406E-9EDB-C12528AE4FAD}"/>
              </a:ext>
            </a:extLst>
          </p:cNvPr>
          <p:cNvSpPr/>
          <p:nvPr/>
        </p:nvSpPr>
        <p:spPr>
          <a:xfrm>
            <a:off x="97296" y="2072680"/>
            <a:ext cx="2868621" cy="3174635"/>
          </a:xfrm>
          <a:prstGeom prst="ellipse">
            <a:avLst/>
          </a:prstGeom>
          <a:solidFill>
            <a:srgbClr val="F2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Home to </a:t>
            </a:r>
            <a:r>
              <a:rPr lang="en-GB" sz="2400" b="1" dirty="0" smtClean="0">
                <a:solidFill>
                  <a:schemeClr val="bg1"/>
                </a:solidFill>
              </a:rPr>
              <a:t>450+ on-campus </a:t>
            </a:r>
            <a:r>
              <a:rPr lang="en-GB" sz="2400" b="1" dirty="0">
                <a:solidFill>
                  <a:schemeClr val="bg1"/>
                </a:solidFill>
              </a:rPr>
              <a:t>Master’s students on 25 Master’s courses</a:t>
            </a:r>
          </a:p>
        </p:txBody>
      </p:sp>
      <p:sp>
        <p:nvSpPr>
          <p:cNvPr id="6" name="Oval 5">
            <a:extLst>
              <a:ext uri="{FF2B5EF4-FFF2-40B4-BE49-F238E27FC236}">
                <a16:creationId xmlns:a16="http://schemas.microsoft.com/office/drawing/2014/main" xmlns="" id="{5B0931F5-00C1-4AB0-B62F-BEC8760C467A}"/>
              </a:ext>
            </a:extLst>
          </p:cNvPr>
          <p:cNvSpPr/>
          <p:nvPr/>
        </p:nvSpPr>
        <p:spPr>
          <a:xfrm>
            <a:off x="5795000" y="3670697"/>
            <a:ext cx="3191624" cy="2487306"/>
          </a:xfrm>
          <a:prstGeom prst="ellipse">
            <a:avLst/>
          </a:prstGeom>
          <a:solidFill>
            <a:srgbClr val="F2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solidFill>
                  <a:schemeClr val="bg1"/>
                </a:solidFill>
              </a:rPr>
              <a:t>Home </a:t>
            </a:r>
            <a:r>
              <a:rPr lang="en-GB" sz="2400" b="1" u="sng" dirty="0">
                <a:solidFill>
                  <a:schemeClr val="bg1"/>
                </a:solidFill>
              </a:rPr>
              <a:t>Students</a:t>
            </a:r>
          </a:p>
          <a:p>
            <a:pPr algn="ctr"/>
            <a:r>
              <a:rPr lang="en-GB" sz="2400" b="1" dirty="0">
                <a:solidFill>
                  <a:schemeClr val="bg1"/>
                </a:solidFill>
              </a:rPr>
              <a:t>Nearly </a:t>
            </a:r>
            <a:r>
              <a:rPr lang="en-GB" sz="2400" b="1" dirty="0" smtClean="0">
                <a:solidFill>
                  <a:schemeClr val="bg1"/>
                </a:solidFill>
              </a:rPr>
              <a:t>350 </a:t>
            </a:r>
            <a:r>
              <a:rPr lang="en-GB" sz="2400" b="1" dirty="0">
                <a:solidFill>
                  <a:schemeClr val="bg1"/>
                </a:solidFill>
              </a:rPr>
              <a:t>PGT students</a:t>
            </a:r>
          </a:p>
          <a:p>
            <a:pPr algn="ctr"/>
            <a:r>
              <a:rPr lang="en-GB" sz="2400" b="1" dirty="0">
                <a:solidFill>
                  <a:schemeClr val="bg1"/>
                </a:solidFill>
              </a:rPr>
              <a:t>(80% full-time; 20% part-time)</a:t>
            </a:r>
          </a:p>
        </p:txBody>
      </p:sp>
      <p:sp>
        <p:nvSpPr>
          <p:cNvPr id="7" name="Oval 6">
            <a:extLst>
              <a:ext uri="{FF2B5EF4-FFF2-40B4-BE49-F238E27FC236}">
                <a16:creationId xmlns:a16="http://schemas.microsoft.com/office/drawing/2014/main" xmlns="" id="{A422CBDD-C6D5-4ABF-88F0-2985EDAC659F}"/>
              </a:ext>
            </a:extLst>
          </p:cNvPr>
          <p:cNvSpPr/>
          <p:nvPr/>
        </p:nvSpPr>
        <p:spPr>
          <a:xfrm>
            <a:off x="3042253" y="2769672"/>
            <a:ext cx="2612333" cy="30099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lumMod val="65000"/>
                    <a:lumOff val="35000"/>
                  </a:schemeClr>
                </a:solidFill>
              </a:rPr>
              <a:t>International Students</a:t>
            </a:r>
          </a:p>
          <a:p>
            <a:pPr algn="ctr"/>
            <a:r>
              <a:rPr lang="en-GB" sz="2400" b="1" dirty="0" smtClean="0">
                <a:solidFill>
                  <a:schemeClr val="tx1">
                    <a:lumMod val="65000"/>
                    <a:lumOff val="35000"/>
                  </a:schemeClr>
                </a:solidFill>
              </a:rPr>
              <a:t>100+ </a:t>
            </a:r>
            <a:r>
              <a:rPr lang="en-GB" sz="2400" b="1" dirty="0">
                <a:solidFill>
                  <a:schemeClr val="tx1">
                    <a:lumMod val="65000"/>
                    <a:lumOff val="35000"/>
                  </a:schemeClr>
                </a:solidFill>
              </a:rPr>
              <a:t>PGT students</a:t>
            </a:r>
          </a:p>
        </p:txBody>
      </p:sp>
      <p:sp>
        <p:nvSpPr>
          <p:cNvPr id="8" name="Oval 7">
            <a:extLst>
              <a:ext uri="{FF2B5EF4-FFF2-40B4-BE49-F238E27FC236}">
                <a16:creationId xmlns:a16="http://schemas.microsoft.com/office/drawing/2014/main" xmlns="" id="{4526005A-A0FC-48D1-982D-C6D6892C87E5}"/>
              </a:ext>
            </a:extLst>
          </p:cNvPr>
          <p:cNvSpPr/>
          <p:nvPr/>
        </p:nvSpPr>
        <p:spPr>
          <a:xfrm>
            <a:off x="5587097" y="681037"/>
            <a:ext cx="3459607" cy="2783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lumMod val="65000"/>
                    <a:lumOff val="35000"/>
                  </a:schemeClr>
                </a:solidFill>
              </a:rPr>
              <a:t>Distance Learning</a:t>
            </a:r>
          </a:p>
          <a:p>
            <a:pPr algn="ctr"/>
            <a:r>
              <a:rPr lang="en-GB" sz="2400" b="1" dirty="0">
                <a:solidFill>
                  <a:schemeClr val="tx1">
                    <a:lumMod val="65000"/>
                    <a:lumOff val="35000"/>
                  </a:schemeClr>
                </a:solidFill>
              </a:rPr>
              <a:t>Over 70 PGT students studying on 3 specific DL programmes</a:t>
            </a:r>
          </a:p>
        </p:txBody>
      </p:sp>
      <p:sp>
        <p:nvSpPr>
          <p:cNvPr id="9" name="Oval 8">
            <a:extLst>
              <a:ext uri="{FF2B5EF4-FFF2-40B4-BE49-F238E27FC236}">
                <a16:creationId xmlns:a16="http://schemas.microsoft.com/office/drawing/2014/main" xmlns="" id="{DDE8D8AA-8978-4DED-8A73-CE7B7D8E05A7}"/>
              </a:ext>
            </a:extLst>
          </p:cNvPr>
          <p:cNvSpPr/>
          <p:nvPr/>
        </p:nvSpPr>
        <p:spPr>
          <a:xfrm>
            <a:off x="2248436" y="698198"/>
            <a:ext cx="3024336" cy="1654295"/>
          </a:xfrm>
          <a:prstGeom prst="ellipse">
            <a:avLst/>
          </a:prstGeom>
          <a:solidFill>
            <a:srgbClr val="42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School of Arts, Languages and Cultures</a:t>
            </a:r>
          </a:p>
        </p:txBody>
      </p:sp>
    </p:spTree>
    <p:extLst>
      <p:ext uri="{BB962C8B-B14F-4D97-AF65-F5344CB8AC3E}">
        <p14:creationId xmlns:p14="http://schemas.microsoft.com/office/powerpoint/2010/main" val="40217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0F8B1-876B-4E76-8618-9C843CA505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10A4CB83-995B-4BAE-A144-E74AE9D155DE}"/>
              </a:ext>
            </a:extLst>
          </p:cNvPr>
          <p:cNvSpPr>
            <a:spLocks noGrp="1"/>
          </p:cNvSpPr>
          <p:nvPr>
            <p:ph idx="1"/>
          </p:nvPr>
        </p:nvSpPr>
        <p:spPr/>
        <p:txBody>
          <a:bodyPr/>
          <a:lstStyle/>
          <a:p>
            <a:endParaRPr lang="en-GB"/>
          </a:p>
        </p:txBody>
      </p:sp>
      <p:pic>
        <p:nvPicPr>
          <p:cNvPr id="2050" name="Picture 2" descr="Image result for university of manchester campus">
            <a:extLst>
              <a:ext uri="{FF2B5EF4-FFF2-40B4-BE49-F238E27FC236}">
                <a16:creationId xmlns:a16="http://schemas.microsoft.com/office/drawing/2014/main" xmlns="" id="{A8A80BF8-A92D-416A-A028-E838779BB3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DDE8D8AA-8978-4DED-8A73-CE7B7D8E05A7}"/>
              </a:ext>
            </a:extLst>
          </p:cNvPr>
          <p:cNvSpPr/>
          <p:nvPr/>
        </p:nvSpPr>
        <p:spPr>
          <a:xfrm>
            <a:off x="2248436" y="698198"/>
            <a:ext cx="3024336" cy="1654295"/>
          </a:xfrm>
          <a:prstGeom prst="ellipse">
            <a:avLst/>
          </a:prstGeom>
          <a:solidFill>
            <a:srgbClr val="42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School of Arts, Languages and Cultures</a:t>
            </a:r>
          </a:p>
        </p:txBody>
      </p:sp>
      <p:sp>
        <p:nvSpPr>
          <p:cNvPr id="13" name="Oval 12">
            <a:extLst>
              <a:ext uri="{FF2B5EF4-FFF2-40B4-BE49-F238E27FC236}">
                <a16:creationId xmlns:a16="http://schemas.microsoft.com/office/drawing/2014/main" xmlns="" id="{E8B757FA-B7BE-4BB1-A1E2-EAE8ED7945A8}"/>
              </a:ext>
            </a:extLst>
          </p:cNvPr>
          <p:cNvSpPr/>
          <p:nvPr/>
        </p:nvSpPr>
        <p:spPr>
          <a:xfrm>
            <a:off x="3760604" y="2924944"/>
            <a:ext cx="4381775" cy="31021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lumMod val="65000"/>
                  <a:lumOff val="35000"/>
                </a:schemeClr>
              </a:solidFill>
            </a:endParaRPr>
          </a:p>
        </p:txBody>
      </p:sp>
      <p:pic>
        <p:nvPicPr>
          <p:cNvPr id="14" name="Picture 2" descr="Image result for where are we located?">
            <a:extLst>
              <a:ext uri="{FF2B5EF4-FFF2-40B4-BE49-F238E27FC236}">
                <a16:creationId xmlns:a16="http://schemas.microsoft.com/office/drawing/2014/main" xmlns="" id="{BB138DE8-F7FF-4A42-BC64-A6786CFDE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60" y="3429000"/>
            <a:ext cx="3171661" cy="198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3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774</Words>
  <Application>Microsoft Office PowerPoint</Application>
  <PresentationFormat>On-screen Show (4:3)</PresentationFormat>
  <Paragraphs>131</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WELCOME TO SALC</vt:lpstr>
      <vt:lpstr>PowerPoint Presentation</vt:lpstr>
      <vt:lpstr>                  The University of Manchester</vt:lpstr>
      <vt:lpstr>               The School of Arts, Languages and Cultures</vt:lpstr>
      <vt:lpstr>PowerPoint Presentation</vt:lpstr>
      <vt:lpstr>PowerPoint Presentation</vt:lpstr>
      <vt:lpstr>PowerPoint Presentation</vt:lpstr>
      <vt:lpstr>PowerPoint Presentation</vt:lpstr>
      <vt:lpstr>PowerPoint Presentation</vt:lpstr>
      <vt:lpstr>Samuel Alexander Building (building 67 on university map)</vt:lpstr>
      <vt:lpstr>PowerPoint Presentation</vt:lpstr>
      <vt:lpstr>PowerPoint Presentation</vt:lpstr>
      <vt:lpstr>PowerPoint Presentation</vt:lpstr>
      <vt:lpstr>PowerPoint Presentation</vt:lpstr>
      <vt:lpstr>PowerPoint Presentation</vt:lpstr>
      <vt:lpstr>Tuesday  17 September</vt:lpstr>
      <vt:lpstr>Wednesday 18 September</vt:lpstr>
      <vt:lpstr>Last but not least –  this evening!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SALC!</dc:title>
  <dc:creator>matt j</dc:creator>
  <cp:lastModifiedBy>Christopher Godden</cp:lastModifiedBy>
  <cp:revision>45</cp:revision>
  <cp:lastPrinted>2018-08-16T12:36:48Z</cp:lastPrinted>
  <dcterms:created xsi:type="dcterms:W3CDTF">2018-08-15T14:27:47Z</dcterms:created>
  <dcterms:modified xsi:type="dcterms:W3CDTF">2019-09-16T12:29:04Z</dcterms:modified>
</cp:coreProperties>
</file>