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62" r:id="rId2"/>
    <p:sldId id="522" r:id="rId3"/>
    <p:sldId id="524" r:id="rId4"/>
    <p:sldId id="549" r:id="rId5"/>
    <p:sldId id="548" r:id="rId6"/>
    <p:sldId id="550" r:id="rId7"/>
    <p:sldId id="552" r:id="rId8"/>
    <p:sldId id="551" r:id="rId9"/>
    <p:sldId id="553" r:id="rId10"/>
    <p:sldId id="561" r:id="rId11"/>
    <p:sldId id="546" r:id="rId12"/>
    <p:sldId id="560" r:id="rId13"/>
    <p:sldId id="547" r:id="rId14"/>
    <p:sldId id="554" r:id="rId15"/>
    <p:sldId id="555" r:id="rId16"/>
    <p:sldId id="556" r:id="rId17"/>
    <p:sldId id="559" r:id="rId18"/>
    <p:sldId id="557" r:id="rId19"/>
    <p:sldId id="526" r:id="rId20"/>
    <p:sldId id="525" r:id="rId21"/>
    <p:sldId id="56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besscw3" initials="c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FA"/>
    <a:srgbClr val="961A99"/>
    <a:srgbClr val="E428E5"/>
    <a:srgbClr val="C924C7"/>
    <a:srgbClr val="BD23BA"/>
    <a:srgbClr val="2D25FE"/>
    <a:srgbClr val="843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87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E415E-18D7-4327-8EA2-D609B0A81A06}" type="datetimeFigureOut">
              <a:rPr lang="en-GB" smtClean="0"/>
              <a:pPr/>
              <a:t>11/02/2014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C71EB-1090-4A1A-81BD-C4F84D4F97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68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B1A7E-062E-B64E-AACC-FA763D3BB82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10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11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12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13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14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15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16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17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18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25DF1E3B-FA89-4BDB-AE25-F9ABAC35DA20}" type="slidenum">
              <a:rPr lang="en-US" sz="1200" b="0"/>
              <a:pPr eaLnBrk="1" hangingPunct="1">
                <a:defRPr/>
              </a:pPr>
              <a:t>19</a:t>
            </a:fld>
            <a:endParaRPr lang="en-US" sz="1200" b="0"/>
          </a:p>
        </p:txBody>
      </p:sp>
      <p:sp>
        <p:nvSpPr>
          <p:cNvPr id="195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195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fld id="{67081F28-2C14-E04D-96FB-2882601B1087}" type="slidenum">
              <a:rPr lang="en-US" sz="1200">
                <a:latin typeface="Times New Roman" charset="0"/>
                <a:ea typeface="ＭＳ Ｐゴシック" charset="0"/>
              </a:rPr>
              <a:pPr eaLnBrk="1" hangingPunct="1">
                <a:lnSpc>
                  <a:spcPct val="95000"/>
                </a:lnSpc>
              </a:pPr>
              <a:t>2</a:t>
            </a:fld>
            <a:endParaRPr lang="en-US" sz="1200">
              <a:latin typeface="Times New Roman" charset="0"/>
              <a:ea typeface="ＭＳ Ｐゴシック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25DF1E3B-FA89-4BDB-AE25-F9ABAC35DA20}" type="slidenum">
              <a:rPr lang="en-US" sz="1200" b="0"/>
              <a:pPr eaLnBrk="1" hangingPunct="1">
                <a:defRPr/>
              </a:pPr>
              <a:t>20</a:t>
            </a:fld>
            <a:endParaRPr lang="en-US" sz="1200" b="0"/>
          </a:p>
        </p:txBody>
      </p:sp>
      <p:sp>
        <p:nvSpPr>
          <p:cNvPr id="195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195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47E80-A875-F94B-BB9D-D7230221B2A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3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4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5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6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7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8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858" indent="-285715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2859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002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146" indent="-228571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28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433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8576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5719" indent="-228571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CD69DF8E-AF21-456E-A3DE-76E14C108524}" type="slidenum">
              <a:rPr lang="en-US" sz="1200" b="0"/>
              <a:pPr eaLnBrk="1" hangingPunct="1">
                <a:defRPr/>
              </a:pPr>
              <a:t>9</a:t>
            </a:fld>
            <a:endParaRPr lang="en-US" sz="1200" b="0"/>
          </a:p>
        </p:txBody>
      </p:sp>
      <p:sp>
        <p:nvSpPr>
          <p:cNvPr id="20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/>
        </p:spPr>
      </p:sp>
      <p:sp>
        <p:nvSpPr>
          <p:cNvPr id="203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7198568" cy="866527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524674" cy="119898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7E1038-A098-4D01-A6AD-40F5283C53EB}" type="datetimeFigureOut">
              <a:rPr lang="en-GB"/>
              <a:pPr>
                <a:defRPr/>
              </a:pPr>
              <a:t>11/02/2014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654F-109C-4010-AF60-68AAD2E51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8428-A6CD-49DD-9F0B-93F4FF116F37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EEC3-9A24-4D8F-BE36-A32B224E7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3902-8EA5-4E74-BCF1-B314DD9C6EE7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3316-3FD7-4122-8389-8C50EE216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12775" y="1333500"/>
            <a:ext cx="7916863" cy="123825"/>
          </a:xfrm>
          <a:prstGeom prst="rect">
            <a:avLst/>
          </a:prstGeom>
          <a:gradFill rotWithShape="1">
            <a:gsLst>
              <a:gs pos="0">
                <a:srgbClr val="6D009D"/>
              </a:gs>
              <a:gs pos="100000">
                <a:srgbClr val="FD352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2" descr="Tyndall°Centre for Climate Change Research ®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3450" y="6189663"/>
            <a:ext cx="16922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imited space 300DPI jpe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6189663"/>
            <a:ext cx="1233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525963"/>
          </a:xfrm>
        </p:spPr>
        <p:txBody>
          <a:bodyPr/>
          <a:lstStyle>
            <a:lvl1pPr>
              <a:buClr>
                <a:srgbClr val="6D009D"/>
              </a:buClr>
              <a:buFont typeface="Wingdings" pitchFamily="2" charset="2"/>
              <a:buChar char="§"/>
              <a:defRPr sz="2400"/>
            </a:lvl1pPr>
            <a:lvl2pPr>
              <a:buClr>
                <a:srgbClr val="6D009D"/>
              </a:buClr>
              <a:buFont typeface="Arial" pitchFamily="34" charset="0"/>
              <a:buChar char="»"/>
              <a:defRPr sz="1800"/>
            </a:lvl2pPr>
            <a:lvl3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0611-5244-40E1-9478-95C46B3965EF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EB61-FB4C-4AD9-BDDE-D0BF637948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E47A-0F50-4AD7-BE0A-BC2BDD674B31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D072-DDE1-4FDD-91CC-DA974FF40D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A4E2-A46C-44FE-8170-72A2245CA0A4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30B9-0DAB-4686-9452-916BD74BC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6A354-92EC-432C-938C-BCA072CE6D6E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7886-01AC-4CA7-8201-F7E8C5665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16DF-335C-468B-B3D7-AEBAE9D4F6B7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70F0-5839-4B77-A8A7-78C123389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17CC-CF27-4D1F-AACE-F249319180CB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299F-91A9-4857-8CE6-2DD3FC3A0B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87A1-A841-4E44-98A7-E21E57F4D5FE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11EA-F1FB-4DDC-A303-927C445443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AEB25-CF08-4163-993F-45A05D3BF233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1C8D-E837-4836-B487-EF9E1FD680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F548D1-B630-478C-A792-79CCB958B6A8}" type="datetimeFigureOut">
              <a:rPr lang="en-GB"/>
              <a:pPr>
                <a:defRPr/>
              </a:pPr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BB3C9A-EC86-4717-A33E-270F0F355F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manchester.ac.uk/employment/training/personal-development/academic-staff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manchester.ac.uk/employment/training/personal-development/academic-staff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458200" cy="2819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00"/>
                </a:solidFill>
              </a:rPr>
              <a:t>CPD 1 Academic Staff </a:t>
            </a:r>
            <a:r>
              <a:rPr lang="en-US" b="1" dirty="0" err="1" smtClean="0">
                <a:solidFill>
                  <a:srgbClr val="000000"/>
                </a:solidFill>
              </a:rPr>
              <a:t>Masterclass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2667" b="1" dirty="0" smtClean="0">
                <a:solidFill>
                  <a:srgbClr val="000000"/>
                </a:solidFill>
              </a:rPr>
              <a:t>Principal Investigator Skills 1 - Successful Research </a:t>
            </a:r>
            <a:r>
              <a:rPr lang="en-US" sz="2667" b="1" dirty="0" err="1" smtClean="0">
                <a:solidFill>
                  <a:srgbClr val="000000"/>
                </a:solidFill>
              </a:rPr>
              <a:t>Centres</a:t>
            </a:r>
            <a:r>
              <a:rPr lang="en-US" sz="2667" b="1" dirty="0" smtClean="0">
                <a:solidFill>
                  <a:srgbClr val="000000"/>
                </a:solidFill>
              </a:rPr>
              <a:t> and Building Sustainable Funding Streams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/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/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1600" b="1" dirty="0" smtClean="0">
                <a:solidFill>
                  <a:srgbClr val="3366FF"/>
                </a:solidFill>
              </a:rPr>
              <a:t/>
            </a:r>
            <a:br>
              <a:rPr lang="en-US" sz="1600" b="1" dirty="0" smtClean="0">
                <a:solidFill>
                  <a:srgbClr val="3366FF"/>
                </a:solidFill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b="1" i="0" dirty="0" smtClean="0">
                <a:solidFill>
                  <a:srgbClr val="000000"/>
                </a:solidFill>
              </a:rPr>
              <a:t>Professor Kevin Anderson, Tyndall Centre</a:t>
            </a:r>
            <a:endParaRPr lang="en-US" sz="2000" i="0" dirty="0" smtClean="0">
              <a:hlinkClick r:id="rId3"/>
            </a:endParaRPr>
          </a:p>
          <a:p>
            <a:pPr eaLnBrk="1" hangingPunct="1"/>
            <a:r>
              <a:rPr lang="en-US" sz="2000" dirty="0" smtClean="0">
                <a:hlinkClick r:id="rId3"/>
              </a:rPr>
              <a:t>http://www.staffnet.manchester.ac.uk/employment/training/personal-development/academic-staff/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14340" name="Picture 3" descr="TUOM_4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504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9000000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Role &amp; structure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 </a:t>
            </a:r>
            <a:endParaRPr lang="en-GB" sz="1600" dirty="0" smtClean="0"/>
          </a:p>
          <a:p>
            <a:pPr>
              <a:buFont typeface="Arial"/>
              <a:buChar char="•"/>
            </a:pPr>
            <a:r>
              <a:rPr lang="en-GB" sz="2800" dirty="0" smtClean="0"/>
              <a:t>Fortnightly team meeting attended by all</a:t>
            </a:r>
          </a:p>
          <a:p>
            <a:pPr lvl="1">
              <a:buFont typeface="Arial"/>
              <a:buChar char="•"/>
            </a:pPr>
            <a:r>
              <a:rPr lang="en-GB" sz="2200" dirty="0" smtClean="0"/>
              <a:t>Every second meeting we have round robin of what we’re up to</a:t>
            </a:r>
          </a:p>
          <a:p>
            <a:pPr lvl="1">
              <a:buFont typeface="Arial"/>
              <a:buChar char="•"/>
            </a:pPr>
            <a:endParaRPr lang="en-GB" sz="2200" dirty="0"/>
          </a:p>
          <a:p>
            <a:pPr marL="354013" lvl="1" indent="-354013">
              <a:buFont typeface="Arial"/>
              <a:buChar char="•"/>
              <a:tabLst>
                <a:tab pos="354013" algn="l"/>
              </a:tabLst>
            </a:pPr>
            <a:r>
              <a:rPr lang="en-GB" sz="2800" dirty="0" smtClean="0"/>
              <a:t>Strategy </a:t>
            </a:r>
            <a:r>
              <a:rPr lang="en-GB" sz="2800" dirty="0"/>
              <a:t>group (representatives + </a:t>
            </a:r>
            <a:r>
              <a:rPr lang="en-GB" sz="2800" dirty="0" smtClean="0"/>
              <a:t>other volunteers)</a:t>
            </a:r>
          </a:p>
          <a:p>
            <a:pPr marL="754063" lvl="2" indent="-354013">
              <a:buFont typeface="Arial"/>
              <a:buChar char="•"/>
              <a:tabLst>
                <a:tab pos="354013" algn="l"/>
              </a:tabLst>
            </a:pPr>
            <a:r>
              <a:rPr lang="en-GB" sz="2000" dirty="0" smtClean="0"/>
              <a:t>Meet every 4-6 weeks, oversee contracts, research proposals space,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 marL="400050" lvl="2" indent="0">
              <a:buNone/>
              <a:tabLst>
                <a:tab pos="354013" algn="l"/>
              </a:tabLst>
            </a:pPr>
            <a:endParaRPr lang="en-GB" sz="2000" dirty="0"/>
          </a:p>
          <a:p>
            <a:pPr marL="0" lvl="2" indent="400050">
              <a:buFont typeface="Arial"/>
              <a:buChar char="•"/>
              <a:tabLst>
                <a:tab pos="354013" algn="l"/>
              </a:tabLst>
            </a:pPr>
            <a:r>
              <a:rPr lang="en-GB" sz="2800" dirty="0" smtClean="0"/>
              <a:t>Director model</a:t>
            </a:r>
          </a:p>
          <a:p>
            <a:pPr marL="457200" lvl="3" indent="400050">
              <a:buFont typeface="Arial"/>
              <a:buChar char="•"/>
              <a:tabLst>
                <a:tab pos="354013" algn="l"/>
              </a:tabLst>
            </a:pPr>
            <a:r>
              <a:rPr lang="en-GB" sz="2400" dirty="0" smtClean="0"/>
              <a:t>Director, 2 co-directors, (operation &amp; research)</a:t>
            </a:r>
          </a:p>
        </p:txBody>
      </p:sp>
    </p:spTree>
    <p:extLst>
      <p:ext uri="{BB962C8B-B14F-4D97-AF65-F5344CB8AC3E}">
        <p14:creationId xmlns:p14="http://schemas.microsoft.com/office/powerpoint/2010/main" val="3215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711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PhDs as researchers not students</a:t>
            </a:r>
            <a:endParaRPr lang="en-GB" sz="3200" dirty="0"/>
          </a:p>
          <a:p>
            <a:endParaRPr lang="en-GB" sz="3000" dirty="0" smtClean="0"/>
          </a:p>
          <a:p>
            <a:r>
              <a:rPr lang="en-GB" sz="2800" dirty="0" smtClean="0"/>
              <a:t>PhDs are integral part of the team</a:t>
            </a:r>
          </a:p>
          <a:p>
            <a:r>
              <a:rPr lang="en-GB" sz="2800" dirty="0" smtClean="0"/>
              <a:t>Co-located with researchers</a:t>
            </a:r>
          </a:p>
          <a:p>
            <a:r>
              <a:rPr lang="en-GB" sz="2800" dirty="0" smtClean="0"/>
              <a:t>Financial assistance given for extending 3yr PhDs</a:t>
            </a:r>
          </a:p>
          <a:p>
            <a:r>
              <a:rPr lang="en-GB" sz="2800" dirty="0" smtClean="0"/>
              <a:t>Good quality equipment, computers, laptops</a:t>
            </a:r>
          </a:p>
          <a:p>
            <a:r>
              <a:rPr lang="en-GB" sz="2800" dirty="0" smtClean="0"/>
              <a:t>As part of the team they contribute as do all researchers</a:t>
            </a:r>
          </a:p>
          <a:p>
            <a:endParaRPr lang="en-GB" sz="3000" dirty="0" smtClean="0"/>
          </a:p>
          <a:p>
            <a:pPr marL="0" indent="0">
              <a:buNone/>
            </a:pP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983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711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Support staff</a:t>
            </a:r>
            <a:endParaRPr lang="en-GB" sz="3200" dirty="0"/>
          </a:p>
          <a:p>
            <a:endParaRPr lang="en-GB" sz="3000" dirty="0" smtClean="0"/>
          </a:p>
          <a:p>
            <a:r>
              <a:rPr lang="en-GB" sz="2800" dirty="0" smtClean="0"/>
              <a:t>Pivotal to a successful groups </a:t>
            </a:r>
          </a:p>
          <a:p>
            <a:r>
              <a:rPr lang="en-GB" sz="2800" dirty="0" smtClean="0"/>
              <a:t>Research councils have no problem in funding them</a:t>
            </a:r>
          </a:p>
          <a:p>
            <a:pPr lvl="1"/>
            <a:r>
              <a:rPr lang="en-GB" sz="2200" dirty="0"/>
              <a:t>r</a:t>
            </a:r>
            <a:r>
              <a:rPr lang="en-GB" sz="2200" dirty="0" smtClean="0"/>
              <a:t>elatively cheap as no FEC!</a:t>
            </a:r>
          </a:p>
          <a:p>
            <a:r>
              <a:rPr lang="en-GB" sz="2800" dirty="0" smtClean="0"/>
              <a:t>Recognise their value &amp; treat them accordingly</a:t>
            </a:r>
          </a:p>
          <a:p>
            <a:pPr lvl="1"/>
            <a:r>
              <a:rPr lang="en-GB" sz="2200" dirty="0" smtClean="0"/>
              <a:t>They’re not lackeys!</a:t>
            </a:r>
          </a:p>
          <a:p>
            <a:pPr lvl="1"/>
            <a:r>
              <a:rPr lang="en-GB" sz="2200" dirty="0" smtClean="0"/>
              <a:t>Look for promotion opportunities, courses, etc.</a:t>
            </a:r>
          </a:p>
          <a:p>
            <a:pPr lvl="1"/>
            <a:r>
              <a:rPr lang="en-GB" sz="2200" dirty="0" smtClean="0"/>
              <a:t>Don’t just stick to the job description – encourage them do the things they are keen to pursue (where helpful to the Centre)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81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19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Consultancy</a:t>
            </a:r>
          </a:p>
          <a:p>
            <a:endParaRPr lang="en-GB" sz="3200" dirty="0"/>
          </a:p>
          <a:p>
            <a:r>
              <a:rPr lang="en-GB" sz="2700" dirty="0" smtClean="0"/>
              <a:t>Consultancy undertaken from director to PhDs</a:t>
            </a:r>
          </a:p>
          <a:p>
            <a:r>
              <a:rPr lang="en-GB" sz="2700" dirty="0" smtClean="0"/>
              <a:t>After </a:t>
            </a:r>
            <a:r>
              <a:rPr lang="en-GB" sz="2700" dirty="0" err="1" smtClean="0"/>
              <a:t>UoM</a:t>
            </a:r>
            <a:r>
              <a:rPr lang="en-GB" sz="2700" dirty="0" smtClean="0"/>
              <a:t> cut, no monies taken personally by ‘senior’ staff</a:t>
            </a:r>
          </a:p>
          <a:p>
            <a:r>
              <a:rPr lang="en-GB" sz="2700" dirty="0" smtClean="0"/>
              <a:t>Surplus used to fund: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700" dirty="0"/>
              <a:t>	</a:t>
            </a:r>
            <a:r>
              <a:rPr lang="en-GB" dirty="0" smtClean="0"/>
              <a:t>1. PhD extensions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2. PhD travel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3. additional cost of trains (&amp; hotels) over planes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4. </a:t>
            </a:r>
            <a:r>
              <a:rPr lang="en-GB" dirty="0" err="1" smtClean="0"/>
              <a:t>Awayday</a:t>
            </a:r>
            <a:r>
              <a:rPr lang="en-GB" dirty="0" smtClean="0"/>
              <a:t> event/s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5. good office equipment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6. small income for interns (so not free labour)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7. seminar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7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55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External &amp; Internal Seminars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2700" dirty="0" smtClean="0"/>
              <a:t>Run (&amp; fund) a vibrant seminar series</a:t>
            </a:r>
          </a:p>
          <a:p>
            <a:r>
              <a:rPr lang="en-GB" sz="2700" dirty="0" smtClean="0"/>
              <a:t>Have an internal seminar/discussions (GF4PT) to: </a:t>
            </a:r>
          </a:p>
          <a:p>
            <a:pPr marL="857250" lvl="1" indent="-457200">
              <a:buFont typeface="Arial"/>
              <a:buChar char="•"/>
            </a:pPr>
            <a:r>
              <a:rPr lang="en-GB" sz="2200" dirty="0" smtClean="0"/>
              <a:t>Understand each others research, language, jargon</a:t>
            </a:r>
          </a:p>
          <a:p>
            <a:pPr marL="857250" lvl="1" indent="-457200">
              <a:buFont typeface="Arial"/>
              <a:buChar char="•"/>
            </a:pPr>
            <a:r>
              <a:rPr lang="en-GB" sz="2200" dirty="0" smtClean="0"/>
              <a:t>Provide critical but friendly format for less experienced researchers</a:t>
            </a:r>
          </a:p>
          <a:p>
            <a:pPr marL="857250" lvl="1" indent="-457200">
              <a:buFont typeface="Arial"/>
              <a:buChar char="•"/>
            </a:pPr>
            <a:r>
              <a:rPr lang="en-GB" sz="2200" dirty="0" smtClean="0"/>
              <a:t>Foster team engagement/spirit</a:t>
            </a:r>
          </a:p>
          <a:p>
            <a:pPr marL="857250" lvl="1" indent="-457200">
              <a:buFont typeface="Arial"/>
              <a:buChar char="•"/>
            </a:pPr>
            <a:r>
              <a:rPr lang="en-GB" sz="2200" dirty="0" smtClean="0"/>
              <a:t>To test fledgling ideas, bid proposals, viva presentations </a:t>
            </a:r>
            <a:r>
              <a:rPr lang="en-GB" sz="2200" dirty="0" err="1" smtClean="0"/>
              <a:t>etc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7133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55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Fair attribution of effort &amp; credit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2700" dirty="0" smtClean="0">
                <a:solidFill>
                  <a:srgbClr val="0000FF"/>
                </a:solidFill>
              </a:rPr>
              <a:t>Researchers (</a:t>
            </a:r>
            <a:r>
              <a:rPr lang="en-GB" sz="2700" dirty="0" err="1" smtClean="0">
                <a:solidFill>
                  <a:srgbClr val="0000FF"/>
                </a:solidFill>
              </a:rPr>
              <a:t>inc.</a:t>
            </a:r>
            <a:r>
              <a:rPr lang="en-GB" sz="2700" dirty="0" smtClean="0">
                <a:solidFill>
                  <a:srgbClr val="0000FF"/>
                </a:solidFill>
              </a:rPr>
              <a:t> PhDs) contribute to:</a:t>
            </a:r>
          </a:p>
          <a:p>
            <a:r>
              <a:rPr lang="en-GB" sz="2700" dirty="0" smtClean="0"/>
              <a:t>Teaching, marking coursework, </a:t>
            </a:r>
            <a:r>
              <a:rPr lang="en-GB" sz="2700" dirty="0" err="1" smtClean="0"/>
              <a:t>etc</a:t>
            </a:r>
            <a:endParaRPr lang="en-GB" sz="2700" dirty="0" smtClean="0"/>
          </a:p>
          <a:p>
            <a:pPr lvl="1"/>
            <a:r>
              <a:rPr lang="en-GB" sz="2100" dirty="0" smtClean="0"/>
              <a:t>They are always named on official forms etc</a:t>
            </a:r>
            <a:r>
              <a:rPr lang="en-GB" sz="2100" dirty="0"/>
              <a:t>.</a:t>
            </a:r>
            <a:endParaRPr lang="en-GB" sz="2100" dirty="0" smtClean="0"/>
          </a:p>
          <a:p>
            <a:r>
              <a:rPr lang="en-GB" sz="2700" dirty="0" smtClean="0"/>
              <a:t>Research papers, reports, evidence, etc.</a:t>
            </a:r>
          </a:p>
          <a:p>
            <a:pPr lvl="1"/>
            <a:r>
              <a:rPr lang="en-GB" sz="2100" dirty="0" smtClean="0"/>
              <a:t>Authors reflect effort. Senior staff aren’t automatically included</a:t>
            </a:r>
          </a:p>
          <a:p>
            <a:r>
              <a:rPr lang="en-GB" sz="2700" dirty="0" smtClean="0"/>
              <a:t>Service/admin</a:t>
            </a:r>
          </a:p>
          <a:p>
            <a:pPr lvl="1"/>
            <a:r>
              <a:rPr lang="en-GB" sz="2100" dirty="0" smtClean="0"/>
              <a:t>Where possible, researchers (</a:t>
            </a:r>
            <a:r>
              <a:rPr lang="en-GB" sz="2100" dirty="0" err="1" smtClean="0"/>
              <a:t>inc.</a:t>
            </a:r>
            <a:r>
              <a:rPr lang="en-GB" sz="2100" dirty="0" smtClean="0"/>
              <a:t> PhDs) are on boards, committees, etc.</a:t>
            </a:r>
          </a:p>
        </p:txBody>
      </p:sp>
    </p:spTree>
    <p:extLst>
      <p:ext uri="{BB962C8B-B14F-4D97-AF65-F5344CB8AC3E}">
        <p14:creationId xmlns:p14="http://schemas.microsoft.com/office/powerpoint/2010/main" val="39761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55999" cy="68470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3200" dirty="0" smtClean="0"/>
              <a:t>   Delivering h</a:t>
            </a:r>
            <a:r>
              <a:rPr lang="en-GB" sz="3200" dirty="0" smtClean="0">
                <a:solidFill>
                  <a:srgbClr val="000000"/>
                </a:solidFill>
              </a:rPr>
              <a:t>igh impact</a:t>
            </a:r>
          </a:p>
          <a:p>
            <a:pPr marL="0" indent="0">
              <a:spcBef>
                <a:spcPts val="1800"/>
              </a:spcBef>
              <a:buNone/>
            </a:pPr>
            <a:endParaRPr lang="en-GB" sz="2700" dirty="0" smtClean="0">
              <a:solidFill>
                <a:srgbClr val="0000FF"/>
              </a:solidFill>
            </a:endParaRPr>
          </a:p>
          <a:p>
            <a:pPr marL="263525" lvl="1" indent="0">
              <a:buNone/>
            </a:pPr>
            <a:r>
              <a:rPr lang="en-GB" sz="2600" dirty="0" smtClean="0"/>
              <a:t>Tyndall has always had strong engagement with non-academic audiences/stakeholders. </a:t>
            </a:r>
          </a:p>
          <a:p>
            <a:pPr marL="263525" lvl="1" indent="0">
              <a:buNone/>
            </a:pPr>
            <a:r>
              <a:rPr lang="en-GB" sz="2600" dirty="0" smtClean="0"/>
              <a:t>All researchers are expected to contribute, depending on knowledge, ability to present clearly, confidence to respond to often hostile questioning etc.:</a:t>
            </a:r>
          </a:p>
          <a:p>
            <a:pPr marL="263525" lvl="1" indent="0">
              <a:buNone/>
            </a:pPr>
            <a:endParaRPr lang="en-GB" sz="1200" dirty="0" smtClean="0"/>
          </a:p>
          <a:p>
            <a:pPr lvl="4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Industrial conferences</a:t>
            </a:r>
          </a:p>
          <a:p>
            <a:pPr lvl="4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House of Commons, EU Parliament</a:t>
            </a:r>
          </a:p>
          <a:p>
            <a:pPr lvl="4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Select Committee hearings</a:t>
            </a:r>
          </a:p>
          <a:p>
            <a:pPr lvl="4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Public talks</a:t>
            </a:r>
          </a:p>
          <a:p>
            <a:pPr lvl="4" indent="-342900">
              <a:lnSpc>
                <a:spcPct val="90000"/>
              </a:lnSpc>
              <a:buFont typeface="Arial"/>
              <a:buChar char="•"/>
            </a:pPr>
            <a:r>
              <a:rPr lang="en-GB" sz="2400" dirty="0" smtClean="0"/>
              <a:t>Media (TV, radio &amp; print)</a:t>
            </a:r>
          </a:p>
        </p:txBody>
      </p:sp>
    </p:spTree>
    <p:extLst>
      <p:ext uri="{BB962C8B-B14F-4D97-AF65-F5344CB8AC3E}">
        <p14:creationId xmlns:p14="http://schemas.microsoft.com/office/powerpoint/2010/main" val="2771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55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Delivering high impact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2700" dirty="0" smtClean="0"/>
              <a:t>Papers to be followed by 1-page lay summary</a:t>
            </a:r>
          </a:p>
          <a:p>
            <a:r>
              <a:rPr lang="en-GB" sz="2700" dirty="0" smtClean="0"/>
              <a:t>Employed journalist to write research theme documents</a:t>
            </a:r>
          </a:p>
          <a:p>
            <a:r>
              <a:rPr lang="en-GB" sz="2700" dirty="0" smtClean="0"/>
              <a:t>Respond to issues raised by others (e.g. proposed legislation, targets, new technologies, etc.)</a:t>
            </a:r>
          </a:p>
          <a:p>
            <a:r>
              <a:rPr lang="en-GB" sz="2700" dirty="0" smtClean="0"/>
              <a:t>Secured funding for a Knowledge Exchange fellow </a:t>
            </a:r>
          </a:p>
          <a:p>
            <a:pPr marL="0" indent="0">
              <a:buNone/>
            </a:pPr>
            <a:r>
              <a:rPr lang="en-GB" sz="2700" dirty="0"/>
              <a:t>	</a:t>
            </a:r>
            <a:r>
              <a:rPr lang="en-GB" sz="2700" dirty="0" smtClean="0"/>
              <a:t>					(now self funded)</a:t>
            </a:r>
            <a:endParaRPr lang="en-GB" sz="2100" dirty="0" smtClean="0"/>
          </a:p>
        </p:txBody>
      </p:sp>
    </p:spTree>
    <p:extLst>
      <p:ext uri="{BB962C8B-B14F-4D97-AF65-F5344CB8AC3E}">
        <p14:creationId xmlns:p14="http://schemas.microsoft.com/office/powerpoint/2010/main" val="3454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55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Other activity that fosters a vibrant team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2700" dirty="0" smtClean="0"/>
              <a:t>Annual TCM 3 day </a:t>
            </a:r>
            <a:r>
              <a:rPr lang="en-GB" sz="2700" dirty="0" err="1" smtClean="0"/>
              <a:t>awayday</a:t>
            </a:r>
            <a:r>
              <a:rPr lang="en-GB" sz="2700" dirty="0" smtClean="0"/>
              <a:t> (not always easy to organise)</a:t>
            </a:r>
          </a:p>
          <a:p>
            <a:r>
              <a:rPr lang="en-GB" sz="2700" dirty="0" smtClean="0"/>
              <a:t>Annual Tyndall Assembly (2 days for all Tyndall partners)</a:t>
            </a:r>
          </a:p>
          <a:p>
            <a:r>
              <a:rPr lang="en-GB" sz="2700" dirty="0" smtClean="0"/>
              <a:t>Website – challenging without dedicated support</a:t>
            </a:r>
          </a:p>
          <a:p>
            <a:pPr marL="1828800" lvl="4" indent="0">
              <a:buNone/>
            </a:pPr>
            <a:r>
              <a:rPr lang="en-GB" sz="2300" dirty="0" smtClean="0"/>
              <a:t>Good visibility for the group, enables researchers to highlight their work, summarise impact/outreach</a:t>
            </a:r>
            <a:endParaRPr lang="en-GB" sz="2700" dirty="0" smtClean="0"/>
          </a:p>
          <a:p>
            <a:r>
              <a:rPr lang="en-GB" sz="2700" dirty="0" smtClean="0"/>
              <a:t>Training encouraged &amp; </a:t>
            </a:r>
            <a:r>
              <a:rPr lang="en-GB" sz="2800" dirty="0" smtClean="0"/>
              <a:t>funded </a:t>
            </a:r>
            <a:r>
              <a:rPr lang="en-GB" sz="2000" dirty="0" smtClean="0"/>
              <a:t>(from media to support staff courses)</a:t>
            </a:r>
          </a:p>
          <a:p>
            <a:r>
              <a:rPr lang="en-GB" sz="2700" dirty="0" smtClean="0"/>
              <a:t>Writing club, reading group, debates, etc.</a:t>
            </a:r>
          </a:p>
          <a:p>
            <a:r>
              <a:rPr lang="en-GB" sz="2700" dirty="0" smtClean="0"/>
              <a:t>Organise “green impact” for the building</a:t>
            </a:r>
            <a:endParaRPr lang="en-GB" sz="2100" dirty="0" smtClean="0"/>
          </a:p>
        </p:txBody>
      </p:sp>
    </p:spTree>
    <p:extLst>
      <p:ext uri="{BB962C8B-B14F-4D97-AF65-F5344CB8AC3E}">
        <p14:creationId xmlns:p14="http://schemas.microsoft.com/office/powerpoint/2010/main" val="37811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692696"/>
            <a:ext cx="8224063" cy="52939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Principal issues</a:t>
            </a:r>
          </a:p>
        </p:txBody>
      </p:sp>
      <p:sp>
        <p:nvSpPr>
          <p:cNvPr id="1949700" name="Rectangle 4"/>
          <p:cNvSpPr>
            <a:spLocks noChangeArrowheads="1"/>
          </p:cNvSpPr>
          <p:nvPr/>
        </p:nvSpPr>
        <p:spPr bwMode="auto">
          <a:xfrm>
            <a:off x="550334" y="2996293"/>
            <a:ext cx="8593666" cy="5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629" tIns="33815" rIns="67629" bIns="33815">
            <a:spAutoFit/>
          </a:bodyPr>
          <a:lstStyle/>
          <a:p>
            <a:pPr algn="just">
              <a:lnSpc>
                <a:spcPct val="120000"/>
              </a:lnSpc>
              <a:defRPr/>
            </a:pPr>
            <a:endParaRPr lang="en-GB" sz="1500" dirty="0">
              <a:solidFill>
                <a:srgbClr val="9623B5"/>
              </a:solidFill>
              <a:latin typeface="Tahoma" charset="0"/>
              <a:ea typeface="ＭＳ Ｐゴシック" charset="0"/>
            </a:endParaRPr>
          </a:p>
          <a:p>
            <a:pPr algn="just">
              <a:defRPr/>
            </a:pPr>
            <a:endParaRPr lang="en-GB" sz="1500" i="1" dirty="0">
              <a:solidFill>
                <a:srgbClr val="ED5025"/>
              </a:solidFill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628800"/>
            <a:ext cx="8460432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Build a strong team ethos around the purpose of the Centre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Collegiate rather than competitive with </a:t>
            </a:r>
            <a:r>
              <a:rPr lang="en-GB" sz="2000" dirty="0"/>
              <a:t>colleagues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/>
              <a:t>Non- hierarchical </a:t>
            </a:r>
            <a:r>
              <a:rPr lang="en-GB" sz="2000" dirty="0" smtClean="0"/>
              <a:t>and actively supportive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Clear roles – playing to peoples strengths/interests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Open &amp; transparent decision making</a:t>
            </a:r>
            <a:endParaRPr lang="en-GB" sz="2000" dirty="0"/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Always critical but constructive over research, ideas etc.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Pool </a:t>
            </a:r>
            <a:r>
              <a:rPr lang="en-GB" sz="2000" dirty="0"/>
              <a:t>resources (don’t take them home)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Value good support staff – they’re the glue that holds the Centre together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Contribute to </a:t>
            </a:r>
            <a:r>
              <a:rPr lang="en-GB" sz="2000" smtClean="0"/>
              <a:t>the School, Faculty </a:t>
            </a:r>
            <a:r>
              <a:rPr lang="en-GB" sz="2000" dirty="0" smtClean="0"/>
              <a:t>&amp; UoM (spread the load!)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§"/>
            </a:pPr>
            <a:r>
              <a:rPr lang="en-GB" sz="2000" dirty="0" smtClean="0"/>
              <a:t>Have fun, socialise, lots of T, cake, Christmas/Birthday parties etc.</a:t>
            </a:r>
          </a:p>
          <a:p>
            <a:pPr>
              <a:lnSpc>
                <a:spcPct val="14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1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865576"/>
          </a:xfrm>
          <a:prstGeom prst="rect">
            <a:avLst/>
          </a:prstGeom>
        </p:spPr>
      </p:pic>
      <p:sp>
        <p:nvSpPr>
          <p:cNvPr id="3074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>
                <a:latin typeface="Georgia" charset="0"/>
                <a:ea typeface="Microsoft YaHei" charset="0"/>
                <a:cs typeface="Microsoft YaHei" charset="0"/>
              </a:rPr>
              <a:t>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75856" y="-96548"/>
            <a:ext cx="5760939" cy="136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tIns="106200" rIns="126000" bIns="81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400" b="1" dirty="0" smtClean="0">
                <a:solidFill>
                  <a:srgbClr val="FFFFFF"/>
                </a:solidFill>
                <a:latin typeface="Georgia" pitchFamily="16" charset="0"/>
                <a:cs typeface="+mn-cs"/>
              </a:rPr>
              <a:t>The ups, downs &amp; ups </a:t>
            </a:r>
          </a:p>
          <a:p>
            <a:pPr algn="r" eaLnBrk="1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400" b="1" dirty="0" smtClean="0">
                <a:solidFill>
                  <a:srgbClr val="FFFFFF"/>
                </a:solidFill>
                <a:latin typeface="Georgia" pitchFamily="16" charset="0"/>
                <a:cs typeface="+mn-cs"/>
              </a:rPr>
              <a:t>of  running a </a:t>
            </a:r>
          </a:p>
          <a:p>
            <a:pPr algn="r" eaLnBrk="1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400" b="1" dirty="0" smtClean="0">
                <a:solidFill>
                  <a:srgbClr val="FFFFFF"/>
                </a:solidFill>
                <a:latin typeface="Georgia" pitchFamily="16" charset="0"/>
                <a:cs typeface="+mn-cs"/>
              </a:rPr>
              <a:t>research </a:t>
            </a:r>
            <a:r>
              <a:rPr lang="en-US" sz="3400" b="1" dirty="0" err="1" smtClean="0">
                <a:solidFill>
                  <a:srgbClr val="FFFFFF"/>
                </a:solidFill>
                <a:latin typeface="Georgia" pitchFamily="16" charset="0"/>
                <a:cs typeface="+mn-cs"/>
              </a:rPr>
              <a:t>centre</a:t>
            </a:r>
            <a:endParaRPr lang="en-US" sz="3400" dirty="0">
              <a:cs typeface="+mn-cs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5993942"/>
            <a:ext cx="3124474" cy="75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9526" y="6140451"/>
            <a:ext cx="2828925" cy="47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tIns="106200" rIns="126000" bIns="81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GB" sz="1600" dirty="0">
                <a:solidFill>
                  <a:srgbClr val="000000"/>
                </a:solidFill>
                <a:latin typeface="Georgia" charset="0"/>
              </a:rPr>
              <a:t>University of Manchester</a:t>
            </a:r>
          </a:p>
          <a:p>
            <a:pPr eaLnBrk="1">
              <a:lnSpc>
                <a:spcPct val="95000"/>
              </a:lnSpc>
            </a:pPr>
            <a:r>
              <a:rPr lang="en-GB" sz="1400" dirty="0" smtClean="0">
                <a:solidFill>
                  <a:srgbClr val="000000"/>
                </a:solidFill>
                <a:latin typeface="Georgia" charset="0"/>
              </a:rPr>
              <a:t>Jan 2014</a:t>
            </a:r>
            <a:endParaRPr lang="en-GB" sz="1400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1" y="5803901"/>
            <a:ext cx="6011863" cy="47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2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000" tIns="106200" rIns="126000" bIns="81000"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GB" sz="2000" dirty="0" smtClean="0">
                <a:solidFill>
                  <a:srgbClr val="000000"/>
                </a:solidFill>
                <a:latin typeface="Georgia" charset="0"/>
              </a:rPr>
              <a:t>Kevin </a:t>
            </a:r>
            <a:r>
              <a:rPr lang="en-GB" sz="2000" dirty="0">
                <a:solidFill>
                  <a:srgbClr val="000000"/>
                </a:solidFill>
                <a:latin typeface="Georgia" charset="0"/>
              </a:rPr>
              <a:t>Anderson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4275789" cy="15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1" tIns="40816" rIns="81631" bIns="40816">
            <a:spAutoFit/>
          </a:bodyPr>
          <a:lstStyle/>
          <a:p>
            <a:pPr defTabSz="816010">
              <a:lnSpc>
                <a:spcPct val="110000"/>
              </a:lnSpc>
              <a:spcBef>
                <a:spcPct val="70000"/>
              </a:spcBef>
              <a:tabLst>
                <a:tab pos="5770776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+mj-lt"/>
                <a:cs typeface="Tahoma" charset="0"/>
              </a:rPr>
              <a:t>web: </a:t>
            </a:r>
            <a:r>
              <a:rPr lang="en-US" sz="2000" u="sng" dirty="0" err="1" smtClean="0">
                <a:solidFill>
                  <a:srgbClr val="FFFFFF"/>
                </a:solidFill>
                <a:latin typeface="+mj-lt"/>
                <a:cs typeface="Tahoma" charset="0"/>
              </a:rPr>
              <a:t>kevinanderson.info</a:t>
            </a:r>
            <a:endParaRPr lang="en-US" sz="2000" u="sng" dirty="0" smtClean="0">
              <a:solidFill>
                <a:srgbClr val="FFFFFF"/>
              </a:solidFill>
              <a:latin typeface="+mj-lt"/>
              <a:cs typeface="Tahoma" charset="0"/>
            </a:endParaRPr>
          </a:p>
          <a:p>
            <a:pPr defTabSz="816010">
              <a:lnSpc>
                <a:spcPct val="110000"/>
              </a:lnSpc>
              <a:spcBef>
                <a:spcPct val="70000"/>
              </a:spcBef>
              <a:tabLst>
                <a:tab pos="5770776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+mj-lt"/>
                <a:cs typeface="Tahoma" charset="0"/>
              </a:rPr>
              <a:t>twitter: @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Tahoma" charset="0"/>
              </a:rPr>
              <a:t>KevinClimate</a:t>
            </a:r>
          </a:p>
          <a:p>
            <a:pPr defTabSz="816010">
              <a:lnSpc>
                <a:spcPct val="110000"/>
              </a:lnSpc>
              <a:spcBef>
                <a:spcPct val="70000"/>
              </a:spcBef>
              <a:tabLst>
                <a:tab pos="5770776" algn="l"/>
              </a:tabLst>
            </a:pPr>
            <a:endParaRPr lang="en-GB" dirty="0">
              <a:solidFill>
                <a:srgbClr val="FFFFFF"/>
              </a:solidFill>
              <a:latin typeface="+mj-lt"/>
              <a:cs typeface="Tahom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65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68" y="739361"/>
            <a:ext cx="8906431" cy="52939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3200" dirty="0"/>
              <a:t> </a:t>
            </a:r>
            <a:r>
              <a:rPr lang="en-GB" sz="3200" dirty="0" smtClean="0"/>
              <a:t>  Strong Team Ethos</a:t>
            </a:r>
          </a:p>
          <a:p>
            <a:pPr marL="790575" indent="-1133475">
              <a:spcBef>
                <a:spcPts val="1800"/>
              </a:spcBef>
              <a:spcAft>
                <a:spcPts val="0"/>
              </a:spcAft>
            </a:pPr>
            <a:endParaRPr lang="en-GB" sz="3200" dirty="0" smtClean="0"/>
          </a:p>
        </p:txBody>
      </p:sp>
      <p:sp>
        <p:nvSpPr>
          <p:cNvPr id="1949700" name="Rectangle 4"/>
          <p:cNvSpPr>
            <a:spLocks noChangeArrowheads="1"/>
          </p:cNvSpPr>
          <p:nvPr/>
        </p:nvSpPr>
        <p:spPr bwMode="auto">
          <a:xfrm>
            <a:off x="550334" y="2996293"/>
            <a:ext cx="8593666" cy="5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629" tIns="33815" rIns="67629" bIns="33815">
            <a:spAutoFit/>
          </a:bodyPr>
          <a:lstStyle/>
          <a:p>
            <a:pPr algn="just">
              <a:lnSpc>
                <a:spcPct val="120000"/>
              </a:lnSpc>
              <a:defRPr/>
            </a:pPr>
            <a:endParaRPr lang="en-GB" sz="1500" dirty="0">
              <a:solidFill>
                <a:srgbClr val="9623B5"/>
              </a:solidFill>
              <a:latin typeface="Tahoma" charset="0"/>
              <a:ea typeface="ＭＳ Ｐゴシック" charset="0"/>
            </a:endParaRPr>
          </a:p>
          <a:p>
            <a:pPr algn="just">
              <a:defRPr/>
            </a:pPr>
            <a:endParaRPr lang="en-GB" sz="1500" i="1" dirty="0">
              <a:solidFill>
                <a:srgbClr val="ED5025"/>
              </a:solidFill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636" y="1844824"/>
            <a:ext cx="8680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Offered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neither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surprise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nor solace to our fossil-fuel hungry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world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endParaRPr lang="en-US" sz="3600" dirty="0">
              <a:solidFill>
                <a:srgbClr val="000000"/>
              </a:solidFill>
              <a:latin typeface="+mn-lt"/>
              <a:ea typeface="+mn-ea"/>
              <a:cs typeface="Arial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The science message for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policy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-makers, business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leaders and civil society has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changed very little during the last twenty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Arial"/>
              </a:rPr>
              <a:t>years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Arial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Small adjustments and refinements have occurred – but this is a mature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cs typeface="Arial"/>
              </a:rPr>
              <a:t>science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819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   </a:t>
            </a:r>
            <a:r>
              <a:rPr lang="en-US" sz="3200" b="1" smtClean="0"/>
              <a:t>Questions and ideas to share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2400" b="1" smtClean="0">
                <a:solidFill>
                  <a:srgbClr val="3366FF"/>
                </a:solidFill>
              </a:rPr>
              <a:t/>
            </a:r>
            <a:br>
              <a:rPr lang="en-US" sz="2400" b="1" smtClean="0">
                <a:solidFill>
                  <a:srgbClr val="3366FF"/>
                </a:solidFill>
              </a:rPr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b="1" smtClean="0">
                <a:solidFill>
                  <a:srgbClr val="3366FF"/>
                </a:solidFill>
              </a:rPr>
              <a:t/>
            </a:r>
            <a:br>
              <a:rPr lang="en-US" b="1" smtClean="0">
                <a:solidFill>
                  <a:srgbClr val="3366FF"/>
                </a:solidFill>
              </a:rPr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077200" cy="1752600"/>
          </a:xfrm>
        </p:spPr>
        <p:txBody>
          <a:bodyPr/>
          <a:lstStyle/>
          <a:p>
            <a:pPr eaLnBrk="1" hangingPunct="1"/>
            <a:r>
              <a:rPr lang="en-US" sz="2400" smtClean="0">
                <a:hlinkClick r:id="rId3"/>
              </a:rPr>
              <a:t>http://www.staffnet.manchester.ac.uk/employment/training/personal-development/academic-staff/</a:t>
            </a:r>
            <a:endParaRPr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17412" name="Picture 3" descr="TUOM_4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504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680760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The Tyndall Centre for Climate Change Research</a:t>
            </a:r>
          </a:p>
          <a:p>
            <a:endParaRPr lang="en-GB" sz="3200" dirty="0"/>
          </a:p>
          <a:p>
            <a:pPr>
              <a:lnSpc>
                <a:spcPct val="120000"/>
              </a:lnSpc>
            </a:pPr>
            <a:r>
              <a:rPr lang="en-GB" sz="3000" dirty="0" smtClean="0"/>
              <a:t>Established in 2000 with core grant from RCUK 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Undertakes climate change research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Interdisciplinary research team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Explicit remit to be policy-focussed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Four UK university partners (competitive process)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9727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228013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The Tyndall Centre - today</a:t>
            </a:r>
          </a:p>
          <a:p>
            <a:endParaRPr lang="en-GB" sz="3200" dirty="0"/>
          </a:p>
          <a:p>
            <a:pPr>
              <a:lnSpc>
                <a:spcPct val="120000"/>
              </a:lnSpc>
            </a:pPr>
            <a:r>
              <a:rPr lang="en-GB" sz="3000" dirty="0" smtClean="0"/>
              <a:t>8 UK partners (soon 9) &amp; 1 in China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No core grant for 5 years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Funding from multiple sources (private &amp; public)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Reputation maintained/enhanced</a:t>
            </a:r>
          </a:p>
        </p:txBody>
      </p:sp>
    </p:spTree>
    <p:extLst>
      <p:ext uri="{BB962C8B-B14F-4D97-AF65-F5344CB8AC3E}">
        <p14:creationId xmlns:p14="http://schemas.microsoft.com/office/powerpoint/2010/main" val="33836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228013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The Tyndall Centre – Manchester (TCM)</a:t>
            </a:r>
          </a:p>
          <a:p>
            <a:endParaRPr lang="en-GB" sz="3200" dirty="0"/>
          </a:p>
          <a:p>
            <a:r>
              <a:rPr lang="en-GB" sz="3000" dirty="0" smtClean="0"/>
              <a:t>Leads on energy &amp; climate change</a:t>
            </a:r>
          </a:p>
          <a:p>
            <a:r>
              <a:rPr lang="en-GB" sz="3000" dirty="0" smtClean="0"/>
              <a:t>Was about 8 people, now  around 30</a:t>
            </a:r>
          </a:p>
          <a:p>
            <a:r>
              <a:rPr lang="en-GB" sz="3000" dirty="0" smtClean="0"/>
              <a:t>Based in MACE (initially included MBS)</a:t>
            </a:r>
          </a:p>
          <a:p>
            <a:r>
              <a:rPr lang="en-GB" sz="3000" dirty="0" smtClean="0"/>
              <a:t>7 academics, 13 researchers, 8 PhDs, 2 support</a:t>
            </a:r>
          </a:p>
          <a:p>
            <a:r>
              <a:rPr lang="en-GB" sz="3000" dirty="0" smtClean="0"/>
              <a:t>Interdisciplinary: physicists</a:t>
            </a:r>
            <a:r>
              <a:rPr lang="en-GB" sz="3000" dirty="0"/>
              <a:t>, mechanical &amp; chemical engineers, biologists, psychologists, social scientists, geographers … amongst others</a:t>
            </a:r>
          </a:p>
          <a:p>
            <a:endParaRPr lang="en-GB" sz="3000" dirty="0" smtClean="0"/>
          </a:p>
          <a:p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7932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279999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Why one school for an interdisciplinary centre?</a:t>
            </a:r>
          </a:p>
          <a:p>
            <a:endParaRPr lang="en-GB" sz="3200" b="1" dirty="0"/>
          </a:p>
          <a:p>
            <a:r>
              <a:rPr lang="en-GB" sz="2800" b="1" dirty="0" smtClean="0">
                <a:solidFill>
                  <a:srgbClr val="0000FF"/>
                </a:solidFill>
              </a:rPr>
              <a:t>Problem: </a:t>
            </a:r>
            <a:r>
              <a:rPr lang="en-GB" sz="2700" dirty="0" smtClean="0"/>
              <a:t>despite the rhetoric, </a:t>
            </a:r>
            <a:r>
              <a:rPr lang="en-GB" sz="2700" dirty="0" err="1" smtClean="0"/>
              <a:t>UoM</a:t>
            </a:r>
            <a:r>
              <a:rPr lang="en-GB" sz="2700" dirty="0" smtClean="0"/>
              <a:t> does not support cross faculty working (major problems in moving monies, trust, covering space charges, etc.)</a:t>
            </a:r>
          </a:p>
          <a:p>
            <a:r>
              <a:rPr lang="en-GB" sz="2800" b="1" dirty="0" smtClean="0">
                <a:solidFill>
                  <a:srgbClr val="0000FF"/>
                </a:solidFill>
              </a:rPr>
              <a:t>Solution:</a:t>
            </a:r>
            <a:r>
              <a:rPr lang="en-GB" sz="2800" b="1" dirty="0" smtClean="0"/>
              <a:t> </a:t>
            </a:r>
            <a:r>
              <a:rPr lang="en-GB" sz="2700" dirty="0" smtClean="0"/>
              <a:t>persuade one school to house staff from a range of backgrounds. This is about developing personal relationships with senior academics in the school &amp; demonstrating the income from &amp; impact of interdisciplinary research</a:t>
            </a:r>
          </a:p>
          <a:p>
            <a:r>
              <a:rPr lang="en-GB" sz="2700" dirty="0" smtClean="0"/>
              <a:t>MACE has proved very supportive of Tyndall for 13yrs</a:t>
            </a:r>
          </a:p>
          <a:p>
            <a:endParaRPr lang="en-GB" sz="3000" dirty="0" smtClean="0"/>
          </a:p>
          <a:p>
            <a:pPr marL="0" indent="0">
              <a:buNone/>
            </a:pP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7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680760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  </a:t>
            </a:r>
            <a:r>
              <a:rPr lang="en-GB" sz="3200" dirty="0"/>
              <a:t>A universal problem of interdisciplinary research</a:t>
            </a:r>
            <a:endParaRPr lang="en-GB" sz="3200" b="1" dirty="0"/>
          </a:p>
          <a:p>
            <a:endParaRPr lang="en-GB" sz="2800" b="1" dirty="0" smtClean="0">
              <a:solidFill>
                <a:srgbClr val="0000FF"/>
              </a:solidFill>
            </a:endParaRPr>
          </a:p>
          <a:p>
            <a:r>
              <a:rPr lang="en-GB" sz="2800" b="1" dirty="0" smtClean="0">
                <a:solidFill>
                  <a:srgbClr val="0000FF"/>
                </a:solidFill>
              </a:rPr>
              <a:t>Problem: </a:t>
            </a:r>
            <a:r>
              <a:rPr lang="en-GB" sz="2800" dirty="0" smtClean="0"/>
              <a:t>there is a strong sense of not being an expert, of not belonging to a specific discipline</a:t>
            </a:r>
          </a:p>
          <a:p>
            <a:endParaRPr lang="en-GB" sz="2800" b="1" dirty="0">
              <a:solidFill>
                <a:srgbClr val="0000FF"/>
              </a:solidFill>
            </a:endParaRPr>
          </a:p>
          <a:p>
            <a:r>
              <a:rPr lang="en-GB" sz="2800" b="1" dirty="0" smtClean="0">
                <a:solidFill>
                  <a:srgbClr val="0000FF"/>
                </a:solidFill>
              </a:rPr>
              <a:t>Solution:</a:t>
            </a:r>
            <a:r>
              <a:rPr lang="en-GB" sz="2800" b="1" dirty="0" smtClean="0"/>
              <a:t> </a:t>
            </a:r>
            <a:r>
              <a:rPr lang="en-GB" sz="2800" dirty="0" smtClean="0"/>
              <a:t>requires a lot of team support, valuing each other, publishing strong academic papers, developing resilient, innovative &amp; confident researchers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502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8860272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Why has TCM succeeded whilst others have failed?</a:t>
            </a:r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00FF"/>
                </a:solidFill>
              </a:rPr>
              <a:t>Physical location 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cave &amp; commons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	</a:t>
            </a:r>
            <a:r>
              <a:rPr lang="en-GB" dirty="0" smtClean="0"/>
              <a:t>permits solitude &amp; communal working/socialising (Tea!)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shared (reasonable quality) offices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	</a:t>
            </a:r>
            <a:r>
              <a:rPr lang="en-GB" dirty="0" smtClean="0"/>
              <a:t>brings disciplines together (learn each others language/jargon)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1172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3728" y="579221"/>
            <a:ext cx="9000000" cy="684709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 Why has TCM succeeded whilst others have failed?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 </a:t>
            </a:r>
            <a:endParaRPr lang="en-GB" sz="1600" dirty="0" smtClean="0"/>
          </a:p>
          <a:p>
            <a:pPr marL="0" indent="0">
              <a:buNone/>
            </a:pPr>
            <a:r>
              <a:rPr lang="en-GB" sz="2800" dirty="0" smtClean="0">
                <a:solidFill>
                  <a:srgbClr val="0000FF"/>
                </a:solidFill>
              </a:rPr>
              <a:t>Non-hierarchical 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it is a valued team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200" dirty="0"/>
              <a:t>	</a:t>
            </a:r>
            <a:r>
              <a:rPr lang="en-GB" sz="2200" dirty="0" smtClean="0"/>
              <a:t>actively oppose deference, no pulling rank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/>
              <a:t>	</a:t>
            </a:r>
            <a:r>
              <a:rPr lang="en-GB" sz="2200" dirty="0" smtClean="0"/>
              <a:t>PhDs are researchers not students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Argument &amp; critical scrutiny are encouraged </a:t>
            </a:r>
            <a:r>
              <a:rPr lang="en-GB" sz="2800" i="1" dirty="0" smtClean="0"/>
              <a:t>by all of all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GB" sz="2200" dirty="0"/>
              <a:t>t</a:t>
            </a:r>
            <a:r>
              <a:rPr lang="en-GB" sz="2200" dirty="0" smtClean="0"/>
              <a:t>his is challenging to instil – having invested often months/years in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GB" sz="2200" dirty="0" smtClean="0"/>
              <a:t>an idea academics are typically sensitive to critical comment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212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7.|12.6|6.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00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19969</TotalTime>
  <Words>1005</Words>
  <Application>Microsoft Office PowerPoint</Application>
  <PresentationFormat>On-screen Show (4:3)</PresentationFormat>
  <Paragraphs>198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   CPD 1 Academic Staff Masterclass Principal Investigator Skills 1 - Successful Research Centres and Building Sustainable Funding Streams          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         Questions and ideas to share     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Broderick</dc:creator>
  <cp:lastModifiedBy>Thomas Mccunnie</cp:lastModifiedBy>
  <cp:revision>216</cp:revision>
  <dcterms:created xsi:type="dcterms:W3CDTF">2014-01-30T22:55:06Z</dcterms:created>
  <dcterms:modified xsi:type="dcterms:W3CDTF">2014-02-11T15:10:39Z</dcterms:modified>
</cp:coreProperties>
</file>