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74" r:id="rId3"/>
    <p:sldMasterId id="2147483686" r:id="rId4"/>
  </p:sldMasterIdLst>
  <p:notesMasterIdLst>
    <p:notesMasterId r:id="rId15"/>
  </p:notesMasterIdLst>
  <p:handoutMasterIdLst>
    <p:handoutMasterId r:id="rId16"/>
  </p:handoutMasterIdLst>
  <p:sldIdLst>
    <p:sldId id="458" r:id="rId5"/>
    <p:sldId id="428" r:id="rId6"/>
    <p:sldId id="353" r:id="rId7"/>
    <p:sldId id="460" r:id="rId8"/>
    <p:sldId id="395" r:id="rId9"/>
    <p:sldId id="408" r:id="rId10"/>
    <p:sldId id="463" r:id="rId11"/>
    <p:sldId id="438" r:id="rId12"/>
    <p:sldId id="439" r:id="rId13"/>
    <p:sldId id="398" r:id="rId14"/>
  </p:sldIdLst>
  <p:sldSz cx="9144000" cy="6858000" type="screen4x3"/>
  <p:notesSz cx="6669088" cy="9928225"/>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044B"/>
    <a:srgbClr val="871E69"/>
    <a:srgbClr val="EB6F1D"/>
    <a:srgbClr val="607869"/>
    <a:srgbClr val="005C66"/>
    <a:srgbClr val="706E00"/>
    <a:srgbClr val="DC8703"/>
    <a:srgbClr val="916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9925" autoAdjust="0"/>
  </p:normalViewPr>
  <p:slideViewPr>
    <p:cSldViewPr>
      <p:cViewPr varScale="1">
        <p:scale>
          <a:sx n="98" d="100"/>
          <a:sy n="98" d="100"/>
        </p:scale>
        <p:origin x="-322" y="-62"/>
      </p:cViewPr>
      <p:guideLst>
        <p:guide orient="horz" pos="2432"/>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1"/>
            <a:ext cx="2890458" cy="496729"/>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algn="l" defTabSz="912085">
              <a:defRPr sz="1200">
                <a:latin typeface="Times New Roman" pitchFamily="-110" charset="0"/>
                <a:ea typeface="+mn-ea"/>
              </a:defRPr>
            </a:lvl1pPr>
          </a:lstStyle>
          <a:p>
            <a:pPr>
              <a:defRPr/>
            </a:pPr>
            <a:endParaRPr lang="en-US"/>
          </a:p>
        </p:txBody>
      </p:sp>
      <p:sp>
        <p:nvSpPr>
          <p:cNvPr id="48131" name="Rectangle 3"/>
          <p:cNvSpPr>
            <a:spLocks noGrp="1" noChangeArrowheads="1"/>
          </p:cNvSpPr>
          <p:nvPr>
            <p:ph type="dt" sz="quarter" idx="1"/>
          </p:nvPr>
        </p:nvSpPr>
        <p:spPr bwMode="auto">
          <a:xfrm>
            <a:off x="3778631" y="1"/>
            <a:ext cx="2890457" cy="496729"/>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algn="r" defTabSz="912085">
              <a:defRPr sz="1200">
                <a:latin typeface="Times New Roman" pitchFamily="-110" charset="0"/>
                <a:ea typeface="+mn-ea"/>
              </a:defRPr>
            </a:lvl1pPr>
          </a:lstStyle>
          <a:p>
            <a:pPr>
              <a:defRPr/>
            </a:pPr>
            <a:endParaRPr lang="en-US"/>
          </a:p>
        </p:txBody>
      </p:sp>
      <p:sp>
        <p:nvSpPr>
          <p:cNvPr id="48132" name="Rectangle 4"/>
          <p:cNvSpPr>
            <a:spLocks noGrp="1" noChangeArrowheads="1"/>
          </p:cNvSpPr>
          <p:nvPr>
            <p:ph type="ftr" sz="quarter" idx="2"/>
          </p:nvPr>
        </p:nvSpPr>
        <p:spPr bwMode="auto">
          <a:xfrm>
            <a:off x="1" y="9431497"/>
            <a:ext cx="2890458" cy="496728"/>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algn="l" defTabSz="912085">
              <a:defRPr sz="1200">
                <a:latin typeface="Times New Roman" pitchFamily="-110" charset="0"/>
                <a:ea typeface="+mn-ea"/>
              </a:defRPr>
            </a:lvl1pPr>
          </a:lstStyle>
          <a:p>
            <a:pPr>
              <a:defRPr/>
            </a:pPr>
            <a:endParaRPr lang="en-US"/>
          </a:p>
        </p:txBody>
      </p:sp>
      <p:sp>
        <p:nvSpPr>
          <p:cNvPr id="48133" name="Rectangle 5"/>
          <p:cNvSpPr>
            <a:spLocks noGrp="1" noChangeArrowheads="1"/>
          </p:cNvSpPr>
          <p:nvPr>
            <p:ph type="sldNum" sz="quarter" idx="3"/>
          </p:nvPr>
        </p:nvSpPr>
        <p:spPr bwMode="auto">
          <a:xfrm>
            <a:off x="3778631" y="9431497"/>
            <a:ext cx="2890457" cy="496728"/>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algn="r" defTabSz="912085">
              <a:defRPr sz="1200">
                <a:latin typeface="Times New Roman" pitchFamily="18" charset="0"/>
              </a:defRPr>
            </a:lvl1pPr>
          </a:lstStyle>
          <a:p>
            <a:fld id="{09824300-6238-4029-BF6E-8D701DF806DB}" type="slidenum">
              <a:rPr lang="en-US"/>
              <a:pPr/>
              <a:t>‹#›</a:t>
            </a:fld>
            <a:endParaRPr lang="en-US"/>
          </a:p>
        </p:txBody>
      </p:sp>
    </p:spTree>
    <p:extLst>
      <p:ext uri="{BB962C8B-B14F-4D97-AF65-F5344CB8AC3E}">
        <p14:creationId xmlns:p14="http://schemas.microsoft.com/office/powerpoint/2010/main" val="276096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1"/>
            <a:ext cx="2890458" cy="496729"/>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algn="l" defTabSz="912085">
              <a:defRPr sz="1200">
                <a:latin typeface="Times New Roman" pitchFamily="-110" charset="0"/>
                <a:ea typeface="+mn-ea"/>
              </a:defRPr>
            </a:lvl1pPr>
          </a:lstStyle>
          <a:p>
            <a:pPr>
              <a:defRPr/>
            </a:pPr>
            <a:endParaRPr lang="en-US"/>
          </a:p>
        </p:txBody>
      </p:sp>
      <p:sp>
        <p:nvSpPr>
          <p:cNvPr id="46083" name="Rectangle 3"/>
          <p:cNvSpPr>
            <a:spLocks noGrp="1" noChangeArrowheads="1"/>
          </p:cNvSpPr>
          <p:nvPr>
            <p:ph type="dt" idx="1"/>
          </p:nvPr>
        </p:nvSpPr>
        <p:spPr bwMode="auto">
          <a:xfrm>
            <a:off x="3778631" y="1"/>
            <a:ext cx="2890457" cy="496729"/>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lvl1pPr algn="r" defTabSz="912085">
              <a:defRPr sz="1200">
                <a:latin typeface="Times New Roman" pitchFamily="-110" charset="0"/>
                <a:ea typeface="+mn-ea"/>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855663"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891291" y="4716542"/>
            <a:ext cx="4886509" cy="4467384"/>
          </a:xfrm>
          <a:prstGeom prst="rect">
            <a:avLst/>
          </a:prstGeom>
          <a:noFill/>
          <a:ln w="9525">
            <a:noFill/>
            <a:miter lim="800000"/>
            <a:headEnd/>
            <a:tailEnd/>
          </a:ln>
          <a:effectLst/>
        </p:spPr>
        <p:txBody>
          <a:bodyPr vert="horz" wrap="square" lIns="91206" tIns="45603" rIns="91206" bIns="456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1" y="9431497"/>
            <a:ext cx="2890458" cy="496728"/>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algn="l" defTabSz="912085">
              <a:defRPr sz="1200">
                <a:latin typeface="Times New Roman" pitchFamily="-110" charset="0"/>
                <a:ea typeface="+mn-ea"/>
              </a:defRPr>
            </a:lvl1pPr>
          </a:lstStyle>
          <a:p>
            <a:pPr>
              <a:defRPr/>
            </a:pPr>
            <a:endParaRPr lang="en-US"/>
          </a:p>
        </p:txBody>
      </p:sp>
      <p:sp>
        <p:nvSpPr>
          <p:cNvPr id="46087" name="Rectangle 7"/>
          <p:cNvSpPr>
            <a:spLocks noGrp="1" noChangeArrowheads="1"/>
          </p:cNvSpPr>
          <p:nvPr>
            <p:ph type="sldNum" sz="quarter" idx="5"/>
          </p:nvPr>
        </p:nvSpPr>
        <p:spPr bwMode="auto">
          <a:xfrm>
            <a:off x="3778631" y="9431497"/>
            <a:ext cx="2890457" cy="496728"/>
          </a:xfrm>
          <a:prstGeom prst="rect">
            <a:avLst/>
          </a:prstGeom>
          <a:noFill/>
          <a:ln w="9525">
            <a:noFill/>
            <a:miter lim="800000"/>
            <a:headEnd/>
            <a:tailEnd/>
          </a:ln>
          <a:effectLst/>
        </p:spPr>
        <p:txBody>
          <a:bodyPr vert="horz" wrap="square" lIns="91206" tIns="45603" rIns="91206" bIns="45603" numCol="1" anchor="b" anchorCtr="0" compatLnSpc="1">
            <a:prstTxWarp prst="textNoShape">
              <a:avLst/>
            </a:prstTxWarp>
          </a:bodyPr>
          <a:lstStyle>
            <a:lvl1pPr algn="r" defTabSz="912085">
              <a:defRPr sz="1200">
                <a:latin typeface="Times New Roman" pitchFamily="18" charset="0"/>
              </a:defRPr>
            </a:lvl1pPr>
          </a:lstStyle>
          <a:p>
            <a:fld id="{765C0E05-6B2D-4A9A-B171-CFEA29186650}" type="slidenum">
              <a:rPr lang="en-US"/>
              <a:pPr/>
              <a:t>‹#›</a:t>
            </a:fld>
            <a:endParaRPr lang="en-US"/>
          </a:p>
        </p:txBody>
      </p:sp>
    </p:spTree>
    <p:extLst>
      <p:ext uri="{BB962C8B-B14F-4D97-AF65-F5344CB8AC3E}">
        <p14:creationId xmlns:p14="http://schemas.microsoft.com/office/powerpoint/2010/main" val="3525154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5C0E05-6B2D-4A9A-B171-CFEA29186650}" type="slidenum">
              <a:rPr lang="en-US" smtClean="0"/>
              <a:pPr/>
              <a:t>2</a:t>
            </a:fld>
            <a:endParaRPr lang="en-US" dirty="0"/>
          </a:p>
        </p:txBody>
      </p:sp>
    </p:spTree>
    <p:extLst>
      <p:ext uri="{BB962C8B-B14F-4D97-AF65-F5344CB8AC3E}">
        <p14:creationId xmlns:p14="http://schemas.microsoft.com/office/powerpoint/2010/main" val="312911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some work which superficially may seem EPSRC</a:t>
            </a:r>
            <a:r>
              <a:rPr lang="en-GB" baseline="0" dirty="0" smtClean="0"/>
              <a:t> is actually MRC remit, if fundamental development is complete</a:t>
            </a:r>
            <a:endParaRPr lang="en-GB" dirty="0"/>
          </a:p>
        </p:txBody>
      </p:sp>
      <p:sp>
        <p:nvSpPr>
          <p:cNvPr id="4" name="Slide Number Placeholder 3"/>
          <p:cNvSpPr>
            <a:spLocks noGrp="1"/>
          </p:cNvSpPr>
          <p:nvPr>
            <p:ph type="sldNum" sz="quarter" idx="10"/>
          </p:nvPr>
        </p:nvSpPr>
        <p:spPr/>
        <p:txBody>
          <a:bodyPr/>
          <a:lstStyle/>
          <a:p>
            <a:fld id="{765C0E05-6B2D-4A9A-B171-CFEA29186650}" type="slidenum">
              <a:rPr lang="en-US" smtClean="0"/>
              <a:pPr/>
              <a:t>3</a:t>
            </a:fld>
            <a:endParaRPr lang="en-US"/>
          </a:p>
        </p:txBody>
      </p:sp>
    </p:spTree>
    <p:extLst>
      <p:ext uri="{BB962C8B-B14F-4D97-AF65-F5344CB8AC3E}">
        <p14:creationId xmlns:p14="http://schemas.microsoft.com/office/powerpoint/2010/main" val="284479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+ 9 awards and £6m last</a:t>
            </a:r>
            <a:r>
              <a:rPr lang="en-GB" baseline="0" dirty="0" smtClean="0"/>
              <a:t> week, pending confirmation</a:t>
            </a:r>
            <a:endParaRPr lang="en-GB" dirty="0"/>
          </a:p>
        </p:txBody>
      </p:sp>
      <p:sp>
        <p:nvSpPr>
          <p:cNvPr id="4" name="Slide Number Placeholder 3"/>
          <p:cNvSpPr>
            <a:spLocks noGrp="1"/>
          </p:cNvSpPr>
          <p:nvPr>
            <p:ph type="sldNum" sz="quarter" idx="10"/>
          </p:nvPr>
        </p:nvSpPr>
        <p:spPr/>
        <p:txBody>
          <a:bodyPr/>
          <a:lstStyle/>
          <a:p>
            <a:pPr>
              <a:defRPr/>
            </a:pPr>
            <a:fld id="{1B7696D7-BAC3-4E2C-ADB4-E52B03DBE64F}" type="slidenum">
              <a:rPr lang="en-US" smtClean="0"/>
              <a:pPr>
                <a:defRPr/>
              </a:pPr>
              <a:t>4</a:t>
            </a:fld>
            <a:endParaRPr lang="en-US"/>
          </a:p>
        </p:txBody>
      </p:sp>
    </p:spTree>
    <p:extLst>
      <p:ext uri="{BB962C8B-B14F-4D97-AF65-F5344CB8AC3E}">
        <p14:creationId xmlns:p14="http://schemas.microsoft.com/office/powerpoint/2010/main" val="106386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5C0E05-6B2D-4A9A-B171-CFEA29186650}" type="slidenum">
              <a:rPr lang="en-US" smtClean="0"/>
              <a:pPr/>
              <a:t>5</a:t>
            </a:fld>
            <a:endParaRPr lang="en-US"/>
          </a:p>
        </p:txBody>
      </p:sp>
    </p:spTree>
    <p:extLst>
      <p:ext uri="{BB962C8B-B14F-4D97-AF65-F5344CB8AC3E}">
        <p14:creationId xmlns:p14="http://schemas.microsoft.com/office/powerpoint/2010/main" val="311387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12947454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723584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458788"/>
            <a:ext cx="1955800" cy="56372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458788"/>
            <a:ext cx="5716588" cy="56372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5414053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42279706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374578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0657709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246564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5210016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152941302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07783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5189486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19546078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57915956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326872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18133945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709647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047397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79165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40172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88011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9827374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991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1821824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05070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635294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29052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27160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558963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103413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550177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226798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717991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189105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3160469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30623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640163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02866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6232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458788"/>
            <a:ext cx="1955800" cy="56372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58788"/>
            <a:ext cx="5716588" cy="5637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33255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616032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8298015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88595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78354256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602478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685800" y="458788"/>
            <a:ext cx="78247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GB" smtClean="0"/>
          </a:p>
        </p:txBody>
      </p:sp>
      <p:sp>
        <p:nvSpPr>
          <p:cNvPr id="421897" name="Line 9"/>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defRPr/>
            </a:pPr>
            <a:endParaRPr lang="en-US">
              <a:latin typeface="Times" charset="0"/>
              <a:ea typeface="+mn-ea"/>
            </a:endParaRPr>
          </a:p>
        </p:txBody>
      </p:sp>
      <p:pic>
        <p:nvPicPr>
          <p:cNvPr id="1029" name="Picture 10" descr="mrc_powerpoint_logo_warm_gra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1188" y="6524625"/>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2pPr>
      <a:lvl3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3pPr>
      <a:lvl4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4pPr>
      <a:lvl5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5pPr>
      <a:lvl6pPr marL="457200" algn="l" rtl="0" fontAlgn="base">
        <a:spcBef>
          <a:spcPct val="0"/>
        </a:spcBef>
        <a:spcAft>
          <a:spcPct val="0"/>
        </a:spcAft>
        <a:defRPr sz="2800">
          <a:solidFill>
            <a:schemeClr val="tx1"/>
          </a:solidFill>
          <a:latin typeface="Verdana" charset="0"/>
        </a:defRPr>
      </a:lvl6pPr>
      <a:lvl7pPr marL="914400" algn="l" rtl="0" fontAlgn="base">
        <a:spcBef>
          <a:spcPct val="0"/>
        </a:spcBef>
        <a:spcAft>
          <a:spcPct val="0"/>
        </a:spcAft>
        <a:defRPr sz="2800">
          <a:solidFill>
            <a:schemeClr val="tx1"/>
          </a:solidFill>
          <a:latin typeface="Verdana" charset="0"/>
        </a:defRPr>
      </a:lvl7pPr>
      <a:lvl8pPr marL="1371600" algn="l" rtl="0" fontAlgn="base">
        <a:spcBef>
          <a:spcPct val="0"/>
        </a:spcBef>
        <a:spcAft>
          <a:spcPct val="0"/>
        </a:spcAft>
        <a:defRPr sz="2800">
          <a:solidFill>
            <a:schemeClr val="tx1"/>
          </a:solidFill>
          <a:latin typeface="Verdana" charset="0"/>
        </a:defRPr>
      </a:lvl8pPr>
      <a:lvl9pPr marL="1828800" algn="l" rtl="0" fontAlgn="base">
        <a:spcBef>
          <a:spcPct val="0"/>
        </a:spcBef>
        <a:spcAft>
          <a:spcPct val="0"/>
        </a:spcAft>
        <a:defRPr sz="2800">
          <a:solidFill>
            <a:schemeClr val="tx1"/>
          </a:solidFill>
          <a:latin typeface="Verdana"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920049"/>
        </a:buClr>
        <a:buChar char="•"/>
        <a:defRPr>
          <a:solidFill>
            <a:schemeClr val="tx1"/>
          </a:solidFill>
          <a:latin typeface="+mn-lt"/>
          <a:ea typeface="ＭＳ Ｐゴシック" charset="-128"/>
        </a:defRPr>
      </a:lvl3pPr>
      <a:lvl4pPr marL="1562100" indent="-228600" algn="l" rtl="0" eaLnBrk="0" fontAlgn="base" hangingPunct="0">
        <a:spcBef>
          <a:spcPct val="20000"/>
        </a:spcBef>
        <a:spcAft>
          <a:spcPct val="0"/>
        </a:spcAft>
        <a:buClr>
          <a:srgbClr val="920049"/>
        </a:buClr>
        <a:buChar char="–"/>
        <a:defRPr>
          <a:solidFill>
            <a:schemeClr val="tx1"/>
          </a:solidFill>
          <a:latin typeface="+mn-lt"/>
          <a:ea typeface="ＭＳ Ｐゴシック" charset="-128"/>
        </a:defRPr>
      </a:lvl4pPr>
      <a:lvl5pPr marL="1981200" indent="-228600" algn="l" rtl="0" eaLnBrk="0" fontAlgn="base" hangingPunct="0">
        <a:spcBef>
          <a:spcPct val="20000"/>
        </a:spcBef>
        <a:spcAft>
          <a:spcPct val="0"/>
        </a:spcAft>
        <a:buClr>
          <a:srgbClr val="920049"/>
        </a:buClr>
        <a:buChar char="»"/>
        <a:defRPr i="1">
          <a:solidFill>
            <a:schemeClr val="tx1"/>
          </a:solidFill>
          <a:latin typeface="+mn-lt"/>
          <a:ea typeface="ＭＳ Ｐゴシック"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mrc_powerpoint_logo_warm_gra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1188" y="6524625"/>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MRC Centenary logo w Strapline_CMYK.ai"/>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62200" y="152400"/>
            <a:ext cx="66294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age banner.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 y="1652588"/>
            <a:ext cx="92964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2pPr>
      <a:lvl3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3pPr>
      <a:lvl4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4pPr>
      <a:lvl5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5pPr>
      <a:lvl6pPr marL="457200" algn="l" rtl="0" fontAlgn="base">
        <a:spcBef>
          <a:spcPct val="0"/>
        </a:spcBef>
        <a:spcAft>
          <a:spcPct val="0"/>
        </a:spcAft>
        <a:defRPr sz="2800">
          <a:solidFill>
            <a:schemeClr val="tx1"/>
          </a:solidFill>
          <a:latin typeface="Verdana" charset="0"/>
        </a:defRPr>
      </a:lvl6pPr>
      <a:lvl7pPr marL="914400" algn="l" rtl="0" fontAlgn="base">
        <a:spcBef>
          <a:spcPct val="0"/>
        </a:spcBef>
        <a:spcAft>
          <a:spcPct val="0"/>
        </a:spcAft>
        <a:defRPr sz="2800">
          <a:solidFill>
            <a:schemeClr val="tx1"/>
          </a:solidFill>
          <a:latin typeface="Verdana" charset="0"/>
        </a:defRPr>
      </a:lvl7pPr>
      <a:lvl8pPr marL="1371600" algn="l" rtl="0" fontAlgn="base">
        <a:spcBef>
          <a:spcPct val="0"/>
        </a:spcBef>
        <a:spcAft>
          <a:spcPct val="0"/>
        </a:spcAft>
        <a:defRPr sz="2800">
          <a:solidFill>
            <a:schemeClr val="tx1"/>
          </a:solidFill>
          <a:latin typeface="Verdana" charset="0"/>
        </a:defRPr>
      </a:lvl8pPr>
      <a:lvl9pPr marL="1828800" algn="l" rtl="0" fontAlgn="base">
        <a:spcBef>
          <a:spcPct val="0"/>
        </a:spcBef>
        <a:spcAft>
          <a:spcPct val="0"/>
        </a:spcAft>
        <a:defRPr sz="2800">
          <a:solidFill>
            <a:schemeClr val="tx1"/>
          </a:solidFill>
          <a:latin typeface="Verdana"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Docs-Presentations-WG10-MR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83375" y="231775"/>
            <a:ext cx="20224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mrc_powerpoint_logo_warm_gra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11188" y="6511925"/>
            <a:ext cx="1800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PP strip-new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258888"/>
            <a:ext cx="9137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9836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7" name="Rectangle 3"/>
          <p:cNvSpPr>
            <a:spLocks noGrp="1" noChangeArrowheads="1"/>
          </p:cNvSpPr>
          <p:nvPr>
            <p:ph type="title"/>
          </p:nvPr>
        </p:nvSpPr>
        <p:spPr bwMode="auto">
          <a:xfrm>
            <a:off x="685800" y="458788"/>
            <a:ext cx="78247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421897" name="Line 9"/>
          <p:cNvSpPr>
            <a:spLocks noChangeShapeType="1"/>
          </p:cNvSpPr>
          <p:nvPr userDrawn="1"/>
        </p:nvSpPr>
        <p:spPr bwMode="auto">
          <a:xfrm>
            <a:off x="323850" y="1412875"/>
            <a:ext cx="8534400" cy="0"/>
          </a:xfrm>
          <a:prstGeom prst="line">
            <a:avLst/>
          </a:prstGeom>
          <a:noFill/>
          <a:ln w="22225">
            <a:solidFill>
              <a:srgbClr val="766A62"/>
            </a:solidFill>
            <a:round/>
            <a:headEnd/>
            <a:tailEnd/>
          </a:ln>
          <a:effectLst/>
        </p:spPr>
        <p:txBody>
          <a:bodyPr wrap="none" anchor="ctr"/>
          <a:lstStyle/>
          <a:p>
            <a:pPr>
              <a:defRPr/>
            </a:pPr>
            <a:endParaRPr lang="en-US">
              <a:solidFill>
                <a:srgbClr val="000000"/>
              </a:solidFill>
              <a:latin typeface="Times" pitchFamily="-110" charset="0"/>
              <a:ea typeface="ＭＳ Ｐゴシック"/>
            </a:endParaRPr>
          </a:p>
        </p:txBody>
      </p:sp>
      <p:pic>
        <p:nvPicPr>
          <p:cNvPr id="11269" name="Picture 10" descr="mrc_powerpoint_logo_warm_gra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1188" y="6524625"/>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0342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2pPr>
      <a:lvl3pPr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3pPr>
      <a:lvl4pPr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4pPr>
      <a:lvl5pPr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5pPr>
      <a:lvl6pPr marL="457200"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6pPr>
      <a:lvl7pPr marL="914400"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7pPr>
      <a:lvl8pPr marL="1371600"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8pPr>
      <a:lvl9pPr marL="1828800" algn="l" rtl="0" fontAlgn="base">
        <a:spcBef>
          <a:spcPct val="0"/>
        </a:spcBef>
        <a:spcAft>
          <a:spcPct val="0"/>
        </a:spcAft>
        <a:defRPr sz="2800">
          <a:solidFill>
            <a:schemeClr val="tx1"/>
          </a:solidFill>
          <a:latin typeface="Verdana" pitchFamily="34" charset="0"/>
          <a:ea typeface="ＭＳ Ｐゴシック" pitchFamily="-110" charset="-128"/>
          <a:cs typeface="Arial" charset="0"/>
        </a:defRPr>
      </a:lvl9pPr>
    </p:titleStyle>
    <p:bodyStyle>
      <a:lvl1pPr marL="342900" indent="-342900" algn="l" rtl="0" fontAlgn="base">
        <a:spcBef>
          <a:spcPct val="20000"/>
        </a:spcBef>
        <a:spcAft>
          <a:spcPct val="0"/>
        </a:spcAft>
        <a:buClr>
          <a:srgbClr val="920049"/>
        </a:buClr>
        <a:buChar char="•"/>
        <a:defRPr sz="2000">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sz="2000">
          <a:solidFill>
            <a:schemeClr val="tx1"/>
          </a:solidFill>
          <a:latin typeface="+mn-lt"/>
          <a:ea typeface="+mn-ea"/>
          <a:cs typeface="+mn-cs"/>
        </a:defRPr>
      </a:lvl2pPr>
      <a:lvl3pPr marL="1143000" indent="-228600" algn="l" rtl="0" fontAlgn="base">
        <a:spcBef>
          <a:spcPct val="20000"/>
        </a:spcBef>
        <a:spcAft>
          <a:spcPct val="0"/>
        </a:spcAft>
        <a:buClr>
          <a:srgbClr val="920049"/>
        </a:buClr>
        <a:buChar char="•"/>
        <a:defRPr>
          <a:solidFill>
            <a:schemeClr val="tx1"/>
          </a:solidFill>
          <a:latin typeface="+mn-lt"/>
          <a:ea typeface="+mn-ea"/>
          <a:cs typeface="+mn-cs"/>
        </a:defRPr>
      </a:lvl3pPr>
      <a:lvl4pPr marL="1562100" indent="-228600" algn="l" rtl="0" fontAlgn="base">
        <a:spcBef>
          <a:spcPct val="20000"/>
        </a:spcBef>
        <a:spcAft>
          <a:spcPct val="0"/>
        </a:spcAft>
        <a:buClr>
          <a:srgbClr val="920049"/>
        </a:buClr>
        <a:buChar char="–"/>
        <a:defRPr>
          <a:solidFill>
            <a:schemeClr val="tx1"/>
          </a:solidFill>
          <a:latin typeface="+mn-lt"/>
          <a:ea typeface="+mn-ea"/>
          <a:cs typeface="+mn-cs"/>
        </a:defRPr>
      </a:lvl4pPr>
      <a:lvl5pPr marL="1981200" indent="-228600" algn="l" rtl="0" fontAlgn="base">
        <a:spcBef>
          <a:spcPct val="20000"/>
        </a:spcBef>
        <a:spcAft>
          <a:spcPct val="0"/>
        </a:spcAft>
        <a:buClr>
          <a:srgbClr val="920049"/>
        </a:buClr>
        <a:buChar char="»"/>
        <a:defRPr i="1">
          <a:solidFill>
            <a:schemeClr val="tx1"/>
          </a:solidFill>
          <a:latin typeface="+mn-lt"/>
          <a:ea typeface="+mn-ea"/>
          <a:cs typeface="+mn-cs"/>
        </a:defRPr>
      </a:lvl5pPr>
      <a:lvl6pPr marL="2438400" indent="-228600" algn="l" rtl="0" fontAlgn="base">
        <a:spcBef>
          <a:spcPct val="20000"/>
        </a:spcBef>
        <a:spcAft>
          <a:spcPct val="0"/>
        </a:spcAft>
        <a:buClr>
          <a:srgbClr val="920049"/>
        </a:buClr>
        <a:buChar char="»"/>
        <a:defRPr i="1">
          <a:solidFill>
            <a:schemeClr val="tx1"/>
          </a:solidFill>
          <a:latin typeface="+mn-lt"/>
          <a:ea typeface="+mn-ea"/>
          <a:cs typeface="+mn-cs"/>
        </a:defRPr>
      </a:lvl6pPr>
      <a:lvl7pPr marL="2895600" indent="-228600" algn="l" rtl="0" fontAlgn="base">
        <a:spcBef>
          <a:spcPct val="20000"/>
        </a:spcBef>
        <a:spcAft>
          <a:spcPct val="0"/>
        </a:spcAft>
        <a:buClr>
          <a:srgbClr val="920049"/>
        </a:buClr>
        <a:buChar char="»"/>
        <a:defRPr i="1">
          <a:solidFill>
            <a:schemeClr val="tx1"/>
          </a:solidFill>
          <a:latin typeface="+mn-lt"/>
          <a:ea typeface="+mn-ea"/>
          <a:cs typeface="+mn-cs"/>
        </a:defRPr>
      </a:lvl7pPr>
      <a:lvl8pPr marL="3352800" indent="-228600" algn="l" rtl="0" fontAlgn="base">
        <a:spcBef>
          <a:spcPct val="20000"/>
        </a:spcBef>
        <a:spcAft>
          <a:spcPct val="0"/>
        </a:spcAft>
        <a:buClr>
          <a:srgbClr val="920049"/>
        </a:buClr>
        <a:buChar char="»"/>
        <a:defRPr i="1">
          <a:solidFill>
            <a:schemeClr val="tx1"/>
          </a:solidFill>
          <a:latin typeface="+mn-lt"/>
          <a:ea typeface="+mn-ea"/>
          <a:cs typeface="+mn-cs"/>
        </a:defRPr>
      </a:lvl8pPr>
      <a:lvl9pPr marL="3810000" indent="-228600" algn="l" rtl="0" fontAlgn="base">
        <a:spcBef>
          <a:spcPct val="20000"/>
        </a:spcBef>
        <a:spcAft>
          <a:spcPct val="0"/>
        </a:spcAft>
        <a:buClr>
          <a:srgbClr val="920049"/>
        </a:buClr>
        <a:buChar char="»"/>
        <a:defRPr i="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2"/>
          <p:cNvSpPr>
            <a:spLocks noGrp="1" noChangeArrowheads="1"/>
          </p:cNvSpPr>
          <p:nvPr>
            <p:ph type="title"/>
          </p:nvPr>
        </p:nvSpPr>
        <p:spPr>
          <a:xfrm>
            <a:off x="584200" y="222250"/>
            <a:ext cx="8229600" cy="1143000"/>
          </a:xfrm>
        </p:spPr>
        <p:txBody>
          <a:bodyPr/>
          <a:lstStyle/>
          <a:p>
            <a:pPr eaLnBrk="1" hangingPunct="1"/>
            <a:r>
              <a:rPr lang="en-GB" dirty="0" smtClean="0">
                <a:solidFill>
                  <a:srgbClr val="9A044B"/>
                </a:solidFill>
              </a:rPr>
              <a:t>MRC’s Translational Research Funding</a:t>
            </a:r>
          </a:p>
        </p:txBody>
      </p:sp>
      <p:sp>
        <p:nvSpPr>
          <p:cNvPr id="8203" name="AutoShape 9"/>
          <p:cNvSpPr>
            <a:spLocks noChangeAspect="1"/>
          </p:cNvSpPr>
          <p:nvPr/>
        </p:nvSpPr>
        <p:spPr bwMode="auto">
          <a:xfrm rot="-5400000">
            <a:off x="1258094" y="4714082"/>
            <a:ext cx="215900" cy="792162"/>
          </a:xfrm>
          <a:prstGeom prst="leftBrace">
            <a:avLst>
              <a:gd name="adj1" fmla="val 30576"/>
              <a:gd name="adj2" fmla="val 4999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solidFill>
                <a:srgbClr val="000000"/>
              </a:solidFill>
              <a:latin typeface="Arial" charset="0"/>
              <a:ea typeface="ＭＳ Ｐゴシック" pitchFamily="34" charset="-128"/>
            </a:endParaRPr>
          </a:p>
        </p:txBody>
      </p:sp>
      <p:sp>
        <p:nvSpPr>
          <p:cNvPr id="8204" name="Text Box 10"/>
          <p:cNvSpPr txBox="1">
            <a:spLocks noChangeAspect="1" noChangeArrowheads="1"/>
          </p:cNvSpPr>
          <p:nvPr/>
        </p:nvSpPr>
        <p:spPr bwMode="auto">
          <a:xfrm>
            <a:off x="611560" y="5289550"/>
            <a:ext cx="1544637"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sz="1200" dirty="0">
                <a:solidFill>
                  <a:srgbClr val="000000"/>
                </a:solidFill>
                <a:latin typeface="Verdana" pitchFamily="34" charset="0"/>
              </a:rPr>
              <a:t>Continued commitment to basic </a:t>
            </a:r>
            <a:r>
              <a:rPr lang="en-GB" sz="1200" dirty="0" smtClean="0">
                <a:solidFill>
                  <a:srgbClr val="000000"/>
                </a:solidFill>
                <a:latin typeface="Verdana" pitchFamily="34" charset="0"/>
              </a:rPr>
              <a:t>research</a:t>
            </a:r>
            <a:endParaRPr lang="en-GB" sz="1200" dirty="0">
              <a:solidFill>
                <a:srgbClr val="000000"/>
              </a:solidFill>
              <a:latin typeface="Verdana" pitchFamily="34" charset="0"/>
            </a:endParaRPr>
          </a:p>
        </p:txBody>
      </p:sp>
      <p:sp>
        <p:nvSpPr>
          <p:cNvPr id="51" name="AutoShape 2"/>
          <p:cNvSpPr>
            <a:spLocks noChangeAspect="1" noChangeArrowheads="1"/>
          </p:cNvSpPr>
          <p:nvPr/>
        </p:nvSpPr>
        <p:spPr bwMode="auto">
          <a:xfrm>
            <a:off x="792163" y="3297238"/>
            <a:ext cx="1512887" cy="863600"/>
          </a:xfrm>
          <a:prstGeom prst="homePlate">
            <a:avLst>
              <a:gd name="adj" fmla="val 43796"/>
            </a:avLst>
          </a:prstGeom>
          <a:solidFill>
            <a:srgbClr val="99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200">
                <a:solidFill>
                  <a:srgbClr val="FFFFFF"/>
                </a:solidFill>
                <a:latin typeface="Verdana"/>
                <a:ea typeface="ＭＳ Ｐゴシック" pitchFamily="34" charset="-128"/>
              </a:rPr>
              <a:t>     Basic research</a:t>
            </a:r>
          </a:p>
        </p:txBody>
      </p:sp>
      <p:sp>
        <p:nvSpPr>
          <p:cNvPr id="52" name="AutoShape 3"/>
          <p:cNvSpPr>
            <a:spLocks noChangeAspect="1" noChangeArrowheads="1"/>
          </p:cNvSpPr>
          <p:nvPr/>
        </p:nvSpPr>
        <p:spPr bwMode="auto">
          <a:xfrm>
            <a:off x="2017713" y="3297238"/>
            <a:ext cx="1439862" cy="863600"/>
          </a:xfrm>
          <a:prstGeom prst="chevron">
            <a:avLst>
              <a:gd name="adj" fmla="val 41682"/>
            </a:avLst>
          </a:prstGeom>
          <a:solidFill>
            <a:srgbClr val="99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200" dirty="0">
                <a:solidFill>
                  <a:srgbClr val="FFFFFF"/>
                </a:solidFill>
                <a:latin typeface="Verdana"/>
                <a:ea typeface="ＭＳ Ｐゴシック" pitchFamily="34" charset="-128"/>
              </a:rPr>
              <a:t> </a:t>
            </a:r>
            <a:r>
              <a:rPr lang="en-GB" sz="1200" dirty="0" smtClean="0">
                <a:solidFill>
                  <a:srgbClr val="FFFFFF"/>
                </a:solidFill>
                <a:latin typeface="Verdana"/>
                <a:ea typeface="ＭＳ Ｐゴシック" pitchFamily="34" charset="-128"/>
              </a:rPr>
              <a:t>Prototype</a:t>
            </a:r>
            <a:endParaRPr lang="en-GB" sz="1200" dirty="0">
              <a:solidFill>
                <a:srgbClr val="FFFFFF"/>
              </a:solidFill>
              <a:latin typeface="Verdana"/>
              <a:ea typeface="ＭＳ Ｐゴシック" pitchFamily="34" charset="-128"/>
            </a:endParaRPr>
          </a:p>
          <a:p>
            <a:r>
              <a:rPr lang="en-GB" sz="1200" dirty="0">
                <a:solidFill>
                  <a:srgbClr val="FFFFFF"/>
                </a:solidFill>
                <a:latin typeface="Verdana"/>
                <a:ea typeface="ＭＳ Ｐゴシック" pitchFamily="34" charset="-128"/>
              </a:rPr>
              <a:t> </a:t>
            </a:r>
            <a:r>
              <a:rPr lang="en-GB" sz="1200" dirty="0" smtClean="0">
                <a:solidFill>
                  <a:srgbClr val="FFFFFF"/>
                </a:solidFill>
                <a:latin typeface="Verdana"/>
                <a:ea typeface="ＭＳ Ｐゴシック" pitchFamily="34" charset="-128"/>
              </a:rPr>
              <a:t> </a:t>
            </a:r>
            <a:r>
              <a:rPr lang="en-GB" sz="1200" dirty="0">
                <a:solidFill>
                  <a:srgbClr val="FFFFFF"/>
                </a:solidFill>
                <a:latin typeface="Verdana"/>
                <a:ea typeface="ＭＳ Ｐゴシック" pitchFamily="34" charset="-128"/>
              </a:rPr>
              <a:t>discovery </a:t>
            </a:r>
          </a:p>
          <a:p>
            <a:r>
              <a:rPr lang="en-GB" sz="1200" dirty="0">
                <a:solidFill>
                  <a:srgbClr val="FFFFFF"/>
                </a:solidFill>
                <a:latin typeface="Verdana"/>
                <a:ea typeface="ＭＳ Ｐゴシック" pitchFamily="34" charset="-128"/>
              </a:rPr>
              <a:t>  </a:t>
            </a:r>
            <a:r>
              <a:rPr lang="en-GB" sz="1200" dirty="0" smtClean="0">
                <a:solidFill>
                  <a:srgbClr val="FFFFFF"/>
                </a:solidFill>
                <a:latin typeface="Verdana"/>
                <a:ea typeface="ＭＳ Ｐゴシック" pitchFamily="34" charset="-128"/>
              </a:rPr>
              <a:t>&amp; </a:t>
            </a:r>
            <a:r>
              <a:rPr lang="en-GB" sz="1200" dirty="0">
                <a:solidFill>
                  <a:srgbClr val="FFFFFF"/>
                </a:solidFill>
                <a:latin typeface="Verdana"/>
                <a:ea typeface="ＭＳ Ｐゴシック" pitchFamily="34" charset="-128"/>
              </a:rPr>
              <a:t>design</a:t>
            </a:r>
          </a:p>
        </p:txBody>
      </p:sp>
      <p:sp>
        <p:nvSpPr>
          <p:cNvPr id="53" name="AutoShape 4"/>
          <p:cNvSpPr>
            <a:spLocks noChangeAspect="1" noChangeArrowheads="1"/>
          </p:cNvSpPr>
          <p:nvPr/>
        </p:nvSpPr>
        <p:spPr bwMode="auto">
          <a:xfrm>
            <a:off x="3168650" y="3297238"/>
            <a:ext cx="1439863" cy="863600"/>
          </a:xfrm>
          <a:prstGeom prst="chevron">
            <a:avLst>
              <a:gd name="adj" fmla="val 41682"/>
            </a:avLst>
          </a:prstGeom>
          <a:solidFill>
            <a:srgbClr val="99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200" dirty="0">
                <a:solidFill>
                  <a:srgbClr val="FFFFFF"/>
                </a:solidFill>
                <a:latin typeface="Verdana"/>
                <a:ea typeface="ＭＳ Ｐゴシック" pitchFamily="34" charset="-128"/>
              </a:rPr>
              <a:t> </a:t>
            </a:r>
            <a:r>
              <a:rPr lang="en-GB" sz="1200" dirty="0" smtClean="0">
                <a:solidFill>
                  <a:srgbClr val="FFFFFF"/>
                </a:solidFill>
                <a:latin typeface="Verdana"/>
                <a:ea typeface="ＭＳ Ｐゴシック" pitchFamily="34" charset="-128"/>
              </a:rPr>
              <a:t>   Pre-clinical   </a:t>
            </a:r>
          </a:p>
          <a:p>
            <a:r>
              <a:rPr lang="en-GB" sz="1200" dirty="0" smtClean="0">
                <a:solidFill>
                  <a:srgbClr val="FFFFFF"/>
                </a:solidFill>
                <a:latin typeface="Verdana"/>
                <a:ea typeface="ＭＳ Ｐゴシック" pitchFamily="34" charset="-128"/>
              </a:rPr>
              <a:t>    development</a:t>
            </a:r>
            <a:endParaRPr lang="en-GB" sz="1200" dirty="0">
              <a:solidFill>
                <a:srgbClr val="FFFFFF"/>
              </a:solidFill>
              <a:latin typeface="Verdana"/>
              <a:ea typeface="ＭＳ Ｐゴシック" pitchFamily="34" charset="-128"/>
            </a:endParaRPr>
          </a:p>
        </p:txBody>
      </p:sp>
      <p:sp>
        <p:nvSpPr>
          <p:cNvPr id="54" name="AutoShape 5"/>
          <p:cNvSpPr>
            <a:spLocks noChangeAspect="1" noChangeArrowheads="1"/>
          </p:cNvSpPr>
          <p:nvPr/>
        </p:nvSpPr>
        <p:spPr bwMode="auto">
          <a:xfrm>
            <a:off x="4321175" y="3286125"/>
            <a:ext cx="1439863" cy="863600"/>
          </a:xfrm>
          <a:prstGeom prst="chevron">
            <a:avLst>
              <a:gd name="adj" fmla="val 41682"/>
            </a:avLst>
          </a:prstGeom>
          <a:solidFill>
            <a:srgbClr val="99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200">
                <a:solidFill>
                  <a:srgbClr val="FFFFFF"/>
                </a:solidFill>
                <a:latin typeface="Verdana"/>
                <a:ea typeface="ＭＳ Ｐゴシック" pitchFamily="34" charset="-128"/>
              </a:rPr>
              <a:t>   Early</a:t>
            </a:r>
          </a:p>
          <a:p>
            <a:r>
              <a:rPr lang="en-GB" sz="1200">
                <a:solidFill>
                  <a:srgbClr val="FFFFFF"/>
                </a:solidFill>
                <a:latin typeface="Verdana"/>
                <a:ea typeface="ＭＳ Ｐゴシック" pitchFamily="34" charset="-128"/>
              </a:rPr>
              <a:t>  clinical</a:t>
            </a:r>
          </a:p>
          <a:p>
            <a:r>
              <a:rPr lang="en-GB" sz="1200">
                <a:solidFill>
                  <a:srgbClr val="FFFFFF"/>
                </a:solidFill>
                <a:latin typeface="Verdana"/>
                <a:ea typeface="ＭＳ Ｐゴシック" pitchFamily="34" charset="-128"/>
              </a:rPr>
              <a:t>    trials</a:t>
            </a:r>
          </a:p>
        </p:txBody>
      </p:sp>
      <p:sp>
        <p:nvSpPr>
          <p:cNvPr id="55" name="AutoShape 6"/>
          <p:cNvSpPr>
            <a:spLocks noChangeAspect="1" noChangeArrowheads="1"/>
          </p:cNvSpPr>
          <p:nvPr/>
        </p:nvSpPr>
        <p:spPr bwMode="auto">
          <a:xfrm>
            <a:off x="5473700" y="3297238"/>
            <a:ext cx="1439863" cy="863600"/>
          </a:xfrm>
          <a:prstGeom prst="chevron">
            <a:avLst>
              <a:gd name="adj" fmla="val 41682"/>
            </a:avLst>
          </a:prstGeom>
          <a:solidFill>
            <a:srgbClr val="706E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200">
                <a:solidFill>
                  <a:srgbClr val="FFFFFF"/>
                </a:solidFill>
                <a:latin typeface="Verdana"/>
                <a:ea typeface="ＭＳ Ｐゴシック" pitchFamily="34" charset="-128"/>
              </a:rPr>
              <a:t>    Late</a:t>
            </a:r>
          </a:p>
          <a:p>
            <a:r>
              <a:rPr lang="en-GB" sz="1200">
                <a:solidFill>
                  <a:srgbClr val="FFFFFF"/>
                </a:solidFill>
                <a:latin typeface="Verdana"/>
                <a:ea typeface="ＭＳ Ｐゴシック" pitchFamily="34" charset="-128"/>
              </a:rPr>
              <a:t>  clinical</a:t>
            </a:r>
          </a:p>
          <a:p>
            <a:r>
              <a:rPr lang="en-GB" sz="1200">
                <a:solidFill>
                  <a:srgbClr val="FFFFFF"/>
                </a:solidFill>
                <a:latin typeface="Verdana"/>
                <a:ea typeface="ＭＳ Ｐゴシック" pitchFamily="34" charset="-128"/>
              </a:rPr>
              <a:t>    trials</a:t>
            </a:r>
          </a:p>
        </p:txBody>
      </p:sp>
      <p:sp>
        <p:nvSpPr>
          <p:cNvPr id="56" name="AutoShape 7"/>
          <p:cNvSpPr>
            <a:spLocks noChangeArrowheads="1"/>
          </p:cNvSpPr>
          <p:nvPr/>
        </p:nvSpPr>
        <p:spPr bwMode="auto">
          <a:xfrm>
            <a:off x="2382838" y="1900237"/>
            <a:ext cx="3629322" cy="1252538"/>
          </a:xfrm>
          <a:prstGeom prst="homePlate">
            <a:avLst>
              <a:gd name="adj" fmla="val 42027"/>
            </a:avLst>
          </a:prstGeom>
          <a:solidFill>
            <a:schemeClr val="bg2"/>
          </a:solidFill>
          <a:ln w="9525" algn="ctr">
            <a:solidFill>
              <a:schemeClr val="tx1"/>
            </a:solidFill>
            <a:miter lim="800000"/>
            <a:headEnd/>
            <a:tailEnd/>
          </a:ln>
          <a:effectLst/>
        </p:spPr>
        <p:txBody>
          <a:bodyPr wrap="none" lIns="0" tIns="0" rIns="0" bIns="0" anchor="ctr"/>
          <a:lstStyle/>
          <a:p>
            <a:pPr>
              <a:defRPr/>
            </a:pPr>
            <a:r>
              <a:rPr lang="en-GB" sz="1000" b="1" dirty="0">
                <a:solidFill>
                  <a:schemeClr val="bg1"/>
                </a:solidFill>
                <a:latin typeface="Verdana"/>
                <a:ea typeface="ＭＳ Ｐゴシック" pitchFamily="34" charset="-128"/>
              </a:rPr>
              <a:t>     Biomedical Catalyst: DPFS</a:t>
            </a:r>
          </a:p>
        </p:txBody>
      </p:sp>
      <p:sp>
        <p:nvSpPr>
          <p:cNvPr id="57" name="Rectangle 8"/>
          <p:cNvSpPr>
            <a:spLocks noChangeArrowheads="1"/>
          </p:cNvSpPr>
          <p:nvPr/>
        </p:nvSpPr>
        <p:spPr bwMode="auto">
          <a:xfrm>
            <a:off x="2006600" y="4995863"/>
            <a:ext cx="6207125" cy="608012"/>
          </a:xfrm>
          <a:prstGeom prst="rect">
            <a:avLst/>
          </a:prstGeom>
          <a:solidFill>
            <a:srgbClr val="60786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400" dirty="0" smtClean="0">
                <a:solidFill>
                  <a:srgbClr val="FFFFFF"/>
                </a:solidFill>
                <a:latin typeface="Verdana"/>
                <a:ea typeface="ＭＳ Ｐゴシック" pitchFamily="34" charset="-128"/>
              </a:rPr>
              <a:t>    MRC/NIHR </a:t>
            </a:r>
            <a:r>
              <a:rPr lang="en-GB" sz="1400" dirty="0">
                <a:solidFill>
                  <a:srgbClr val="FFFFFF"/>
                </a:solidFill>
                <a:latin typeface="Verdana"/>
                <a:ea typeface="ＭＳ Ｐゴシック" pitchFamily="34" charset="-128"/>
              </a:rPr>
              <a:t>Methodology Research Programme </a:t>
            </a:r>
          </a:p>
        </p:txBody>
      </p:sp>
      <p:sp>
        <p:nvSpPr>
          <p:cNvPr id="58" name="AutoShape 11"/>
          <p:cNvSpPr>
            <a:spLocks noChangeArrowheads="1"/>
          </p:cNvSpPr>
          <p:nvPr/>
        </p:nvSpPr>
        <p:spPr bwMode="auto">
          <a:xfrm>
            <a:off x="1333378" y="2924945"/>
            <a:ext cx="1366414" cy="227830"/>
          </a:xfrm>
          <a:prstGeom prst="homePlate">
            <a:avLst>
              <a:gd name="adj" fmla="val 42817"/>
            </a:avLst>
          </a:prstGeom>
          <a:solidFill>
            <a:schemeClr val="bg1">
              <a:lumMod val="50000"/>
            </a:schemeClr>
          </a:solidFill>
          <a:ln w="9525" algn="ctr">
            <a:solidFill>
              <a:schemeClr val="tx1"/>
            </a:solidFill>
            <a:miter lim="800000"/>
            <a:headEnd/>
            <a:tailEnd/>
          </a:ln>
          <a:effectLst/>
        </p:spPr>
        <p:txBody>
          <a:bodyPr wrap="none" lIns="0" tIns="0" rIns="0" bIns="0" anchor="ctr"/>
          <a:lstStyle/>
          <a:p>
            <a:pPr>
              <a:defRPr/>
            </a:pPr>
            <a:r>
              <a:rPr lang="en-GB" sz="1000" b="1" dirty="0" smtClean="0">
                <a:solidFill>
                  <a:srgbClr val="FFFFFF"/>
                </a:solidFill>
                <a:latin typeface="Verdana"/>
                <a:ea typeface="ＭＳ Ｐゴシック" pitchFamily="34" charset="-128"/>
              </a:rPr>
              <a:t>    BMC: RMRC</a:t>
            </a:r>
            <a:endParaRPr lang="en-GB" sz="1000" b="1" dirty="0">
              <a:solidFill>
                <a:srgbClr val="FFFFFF"/>
              </a:solidFill>
              <a:latin typeface="Verdana"/>
              <a:ea typeface="ＭＳ Ｐゴシック" pitchFamily="34" charset="-128"/>
            </a:endParaRPr>
          </a:p>
        </p:txBody>
      </p:sp>
      <p:sp>
        <p:nvSpPr>
          <p:cNvPr id="59" name="AutoShape 12"/>
          <p:cNvSpPr>
            <a:spLocks noChangeAspect="1"/>
          </p:cNvSpPr>
          <p:nvPr/>
        </p:nvSpPr>
        <p:spPr bwMode="auto">
          <a:xfrm rot="10800000" flipH="1">
            <a:off x="1029271" y="1906588"/>
            <a:ext cx="215900" cy="1223962"/>
          </a:xfrm>
          <a:prstGeom prst="leftBrace">
            <a:avLst>
              <a:gd name="adj1" fmla="val 47243"/>
              <a:gd name="adj2" fmla="val 4999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solidFill>
                <a:srgbClr val="000000"/>
              </a:solidFill>
              <a:latin typeface="Verdana"/>
              <a:ea typeface="ＭＳ Ｐゴシック" pitchFamily="34" charset="-128"/>
            </a:endParaRPr>
          </a:p>
        </p:txBody>
      </p:sp>
      <p:sp>
        <p:nvSpPr>
          <p:cNvPr id="60" name="Text Box 13"/>
          <p:cNvSpPr txBox="1">
            <a:spLocks noChangeAspect="1" noChangeArrowheads="1"/>
          </p:cNvSpPr>
          <p:nvPr/>
        </p:nvSpPr>
        <p:spPr bwMode="auto">
          <a:xfrm>
            <a:off x="35496" y="2276475"/>
            <a:ext cx="1008062"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a:solidFill>
                  <a:srgbClr val="000000"/>
                </a:solidFill>
                <a:latin typeface="Verdana"/>
                <a:ea typeface="ＭＳ Ｐゴシック" pitchFamily="34" charset="-128"/>
              </a:rPr>
              <a:t>Translational Research Support</a:t>
            </a:r>
          </a:p>
        </p:txBody>
      </p:sp>
      <p:sp>
        <p:nvSpPr>
          <p:cNvPr id="61" name="AutoShape 15"/>
          <p:cNvSpPr>
            <a:spLocks noChangeAspect="1" noChangeArrowheads="1"/>
          </p:cNvSpPr>
          <p:nvPr/>
        </p:nvSpPr>
        <p:spPr bwMode="auto">
          <a:xfrm>
            <a:off x="6629400" y="3297238"/>
            <a:ext cx="1584325" cy="863600"/>
          </a:xfrm>
          <a:prstGeom prst="chevron">
            <a:avLst>
              <a:gd name="adj" fmla="val 41694"/>
            </a:avLst>
          </a:prstGeom>
          <a:solidFill>
            <a:srgbClr val="706E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200" dirty="0">
                <a:solidFill>
                  <a:srgbClr val="FFFFFF"/>
                </a:solidFill>
                <a:latin typeface="Verdana"/>
                <a:ea typeface="ＭＳ Ｐゴシック" pitchFamily="34" charset="-128"/>
              </a:rPr>
              <a:t>  </a:t>
            </a:r>
            <a:r>
              <a:rPr lang="en-GB" sz="1200" dirty="0" smtClean="0">
                <a:solidFill>
                  <a:srgbClr val="FFFFFF"/>
                </a:solidFill>
                <a:latin typeface="Verdana"/>
                <a:ea typeface="ＭＳ Ｐゴシック" pitchFamily="34" charset="-128"/>
              </a:rPr>
              <a:t>  Health</a:t>
            </a:r>
            <a:r>
              <a:rPr lang="en-GB" sz="1200" dirty="0">
                <a:solidFill>
                  <a:srgbClr val="FFFFFF"/>
                </a:solidFill>
                <a:latin typeface="Verdana"/>
                <a:ea typeface="ＭＳ Ｐゴシック" pitchFamily="34" charset="-128"/>
              </a:rPr>
              <a:t/>
            </a:r>
            <a:br>
              <a:rPr lang="en-GB" sz="1200" dirty="0">
                <a:solidFill>
                  <a:srgbClr val="FFFFFF"/>
                </a:solidFill>
                <a:latin typeface="Verdana"/>
                <a:ea typeface="ＭＳ Ｐゴシック" pitchFamily="34" charset="-128"/>
              </a:rPr>
            </a:br>
            <a:r>
              <a:rPr lang="en-GB" sz="1200" dirty="0">
                <a:solidFill>
                  <a:srgbClr val="FFFFFF"/>
                </a:solidFill>
                <a:latin typeface="Verdana"/>
                <a:ea typeface="ＭＳ Ｐゴシック" pitchFamily="34" charset="-128"/>
              </a:rPr>
              <a:t>  Technology</a:t>
            </a:r>
          </a:p>
          <a:p>
            <a:r>
              <a:rPr lang="en-GB" sz="1200" dirty="0">
                <a:solidFill>
                  <a:srgbClr val="FFFFFF"/>
                </a:solidFill>
                <a:latin typeface="Verdana"/>
                <a:ea typeface="ＭＳ Ｐゴシック" pitchFamily="34" charset="-128"/>
              </a:rPr>
              <a:t> </a:t>
            </a:r>
            <a:r>
              <a:rPr lang="en-GB" sz="1200" dirty="0" smtClean="0">
                <a:solidFill>
                  <a:srgbClr val="FFFFFF"/>
                </a:solidFill>
                <a:latin typeface="Verdana"/>
                <a:ea typeface="ＭＳ Ｐゴシック" pitchFamily="34" charset="-128"/>
              </a:rPr>
              <a:t>Assessment</a:t>
            </a:r>
            <a:endParaRPr lang="en-US" sz="1200" dirty="0">
              <a:solidFill>
                <a:srgbClr val="FFFFFF"/>
              </a:solidFill>
              <a:latin typeface="Verdana"/>
              <a:ea typeface="ＭＳ Ｐゴシック" pitchFamily="34" charset="-128"/>
            </a:endParaRPr>
          </a:p>
        </p:txBody>
      </p:sp>
      <p:sp>
        <p:nvSpPr>
          <p:cNvPr id="62" name="AutoShape 16"/>
          <p:cNvSpPr>
            <a:spLocks noChangeArrowheads="1"/>
          </p:cNvSpPr>
          <p:nvPr/>
        </p:nvSpPr>
        <p:spPr bwMode="auto">
          <a:xfrm>
            <a:off x="5572125" y="1906588"/>
            <a:ext cx="1592263" cy="1247775"/>
          </a:xfrm>
          <a:prstGeom prst="chevron">
            <a:avLst>
              <a:gd name="adj" fmla="val 44018"/>
            </a:avLst>
          </a:prstGeom>
          <a:solidFill>
            <a:schemeClr val="bg1">
              <a:lumMod val="50000"/>
            </a:schemeClr>
          </a:solidFill>
          <a:ln w="9525" algn="ctr">
            <a:solidFill>
              <a:schemeClr val="tx1"/>
            </a:solidFill>
            <a:miter lim="800000"/>
            <a:headEnd/>
            <a:tailEnd/>
          </a:ln>
          <a:effectLst/>
        </p:spPr>
        <p:txBody>
          <a:bodyPr wrap="none" lIns="0" tIns="0" rIns="0" bIns="0" anchor="ctr"/>
          <a:lstStyle/>
          <a:p>
            <a:pPr>
              <a:defRPr/>
            </a:pPr>
            <a:endParaRPr lang="en-GB" sz="1000" b="1" dirty="0">
              <a:solidFill>
                <a:srgbClr val="FFFFFF"/>
              </a:solidFill>
              <a:latin typeface="Verdana"/>
              <a:ea typeface="ＭＳ Ｐゴシック" pitchFamily="34" charset="-128"/>
            </a:endParaRPr>
          </a:p>
          <a:p>
            <a:pPr>
              <a:defRPr/>
            </a:pPr>
            <a:endParaRPr lang="en-GB" sz="1000" b="1" dirty="0">
              <a:solidFill>
                <a:srgbClr val="FFFFFF"/>
              </a:solidFill>
              <a:latin typeface="Verdana"/>
              <a:ea typeface="ＭＳ Ｐゴシック" pitchFamily="34" charset="-128"/>
            </a:endParaRPr>
          </a:p>
          <a:p>
            <a:pPr>
              <a:defRPr/>
            </a:pPr>
            <a:r>
              <a:rPr lang="en-GB" sz="1000" b="1" dirty="0" smtClean="0">
                <a:solidFill>
                  <a:srgbClr val="FFFFFF"/>
                </a:solidFill>
                <a:latin typeface="Verdana"/>
                <a:ea typeface="ＭＳ Ｐゴシック" pitchFamily="34" charset="-128"/>
              </a:rPr>
              <a:t>Efficacy</a:t>
            </a:r>
            <a:r>
              <a:rPr lang="en-GB" sz="1000" b="1" dirty="0">
                <a:solidFill>
                  <a:srgbClr val="FFFFFF"/>
                </a:solidFill>
                <a:latin typeface="Verdana"/>
                <a:ea typeface="ＭＳ Ｐゴシック" pitchFamily="34" charset="-128"/>
              </a:rPr>
              <a:t>, </a:t>
            </a:r>
          </a:p>
          <a:p>
            <a:pPr>
              <a:defRPr/>
            </a:pPr>
            <a:r>
              <a:rPr lang="en-GB" sz="1000" b="1" dirty="0" smtClean="0">
                <a:solidFill>
                  <a:srgbClr val="FFFFFF"/>
                </a:solidFill>
                <a:latin typeface="Verdana"/>
                <a:ea typeface="ＭＳ Ｐゴシック" pitchFamily="34" charset="-128"/>
              </a:rPr>
              <a:t>Mechanism </a:t>
            </a:r>
            <a:endParaRPr lang="en-GB" sz="1000" b="1" dirty="0">
              <a:solidFill>
                <a:srgbClr val="FFFFFF"/>
              </a:solidFill>
              <a:latin typeface="Verdana"/>
              <a:ea typeface="ＭＳ Ｐゴシック" pitchFamily="34" charset="-128"/>
            </a:endParaRPr>
          </a:p>
          <a:p>
            <a:pPr>
              <a:defRPr/>
            </a:pPr>
            <a:r>
              <a:rPr lang="en-GB" sz="1000" b="1" dirty="0">
                <a:solidFill>
                  <a:srgbClr val="FFFFFF"/>
                </a:solidFill>
                <a:latin typeface="Verdana"/>
                <a:ea typeface="ＭＳ Ｐゴシック" pitchFamily="34" charset="-128"/>
              </a:rPr>
              <a:t>  and</a:t>
            </a:r>
          </a:p>
          <a:p>
            <a:pPr>
              <a:defRPr/>
            </a:pPr>
            <a:r>
              <a:rPr lang="en-GB" sz="1000" b="1" dirty="0">
                <a:solidFill>
                  <a:srgbClr val="FFFFFF"/>
                </a:solidFill>
                <a:latin typeface="Verdana"/>
                <a:ea typeface="ＭＳ Ｐゴシック" pitchFamily="34" charset="-128"/>
              </a:rPr>
              <a:t> </a:t>
            </a:r>
            <a:r>
              <a:rPr lang="en-GB" sz="1000" b="1" dirty="0" smtClean="0">
                <a:solidFill>
                  <a:srgbClr val="FFFFFF"/>
                </a:solidFill>
                <a:latin typeface="Verdana"/>
                <a:ea typeface="ＭＳ Ｐゴシック" pitchFamily="34" charset="-128"/>
              </a:rPr>
              <a:t>    Evaluation</a:t>
            </a:r>
          </a:p>
          <a:p>
            <a:pPr>
              <a:defRPr/>
            </a:pPr>
            <a:r>
              <a:rPr lang="en-GB" sz="1000" b="1" dirty="0" smtClean="0">
                <a:solidFill>
                  <a:srgbClr val="FFFFFF"/>
                </a:solidFill>
                <a:latin typeface="Verdana"/>
                <a:ea typeface="ＭＳ Ｐゴシック" pitchFamily="34" charset="-128"/>
              </a:rPr>
              <a:t>Programme</a:t>
            </a:r>
            <a:endParaRPr lang="en-GB" sz="1000" b="1" dirty="0">
              <a:solidFill>
                <a:srgbClr val="FFFFFF"/>
              </a:solidFill>
              <a:latin typeface="Verdana"/>
              <a:ea typeface="ＭＳ Ｐゴシック" pitchFamily="34" charset="-128"/>
            </a:endParaRPr>
          </a:p>
          <a:p>
            <a:pPr>
              <a:defRPr/>
            </a:pPr>
            <a:r>
              <a:rPr lang="en-GB" sz="1000" b="1" dirty="0">
                <a:solidFill>
                  <a:srgbClr val="FFFFFF"/>
                </a:solidFill>
                <a:latin typeface="Verdana"/>
                <a:ea typeface="ＭＳ Ｐゴシック" pitchFamily="34" charset="-128"/>
              </a:rPr>
              <a:t>               </a:t>
            </a:r>
          </a:p>
          <a:p>
            <a:pPr>
              <a:defRPr/>
            </a:pPr>
            <a:r>
              <a:rPr lang="en-GB" sz="1000" b="1" dirty="0">
                <a:solidFill>
                  <a:srgbClr val="FFFFFF"/>
                </a:solidFill>
                <a:latin typeface="Verdana"/>
                <a:ea typeface="ＭＳ Ｐゴシック" pitchFamily="34" charset="-128"/>
              </a:rPr>
              <a:t>               </a:t>
            </a:r>
          </a:p>
          <a:p>
            <a:pPr>
              <a:defRPr/>
            </a:pPr>
            <a:r>
              <a:rPr lang="en-GB" sz="1000" b="1" dirty="0">
                <a:solidFill>
                  <a:srgbClr val="FFFFFF"/>
                </a:solidFill>
                <a:latin typeface="Verdana"/>
                <a:ea typeface="ＭＳ Ｐゴシック" pitchFamily="34" charset="-128"/>
              </a:rPr>
              <a:t>          </a:t>
            </a:r>
          </a:p>
        </p:txBody>
      </p:sp>
      <p:sp>
        <p:nvSpPr>
          <p:cNvPr id="63" name="AutoShape 17"/>
          <p:cNvSpPr>
            <a:spLocks noChangeAspect="1" noChangeArrowheads="1"/>
          </p:cNvSpPr>
          <p:nvPr/>
        </p:nvSpPr>
        <p:spPr bwMode="auto">
          <a:xfrm>
            <a:off x="790575" y="4276725"/>
            <a:ext cx="4976813" cy="608013"/>
          </a:xfrm>
          <a:prstGeom prst="homePlate">
            <a:avLst>
              <a:gd name="adj" fmla="val 44110"/>
            </a:avLst>
          </a:prstGeom>
          <a:solidFill>
            <a:srgbClr val="99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solidFill>
                <a:srgbClr val="000000"/>
              </a:solidFill>
              <a:latin typeface="Verdana"/>
              <a:ea typeface="ＭＳ Ｐゴシック" pitchFamily="34" charset="-128"/>
            </a:endParaRPr>
          </a:p>
        </p:txBody>
      </p:sp>
      <p:sp>
        <p:nvSpPr>
          <p:cNvPr id="64" name="AutoShape 18"/>
          <p:cNvSpPr>
            <a:spLocks noChangeAspect="1" noChangeArrowheads="1"/>
          </p:cNvSpPr>
          <p:nvPr/>
        </p:nvSpPr>
        <p:spPr bwMode="auto">
          <a:xfrm>
            <a:off x="5572125" y="4276725"/>
            <a:ext cx="2641600" cy="611188"/>
          </a:xfrm>
          <a:prstGeom prst="chevron">
            <a:avLst>
              <a:gd name="adj" fmla="val 441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Verdana"/>
              <a:ea typeface="ＭＳ Ｐゴシック" pitchFamily="34" charset="-128"/>
            </a:endParaRPr>
          </a:p>
        </p:txBody>
      </p:sp>
      <p:sp>
        <p:nvSpPr>
          <p:cNvPr id="65" name="Text Box 19"/>
          <p:cNvSpPr txBox="1">
            <a:spLocks noChangeArrowheads="1"/>
          </p:cNvSpPr>
          <p:nvPr/>
        </p:nvSpPr>
        <p:spPr bwMode="auto">
          <a:xfrm>
            <a:off x="2768600" y="4429125"/>
            <a:ext cx="10747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dirty="0">
                <a:solidFill>
                  <a:srgbClr val="FFFFFF"/>
                </a:solidFill>
                <a:latin typeface="Verdana"/>
                <a:ea typeface="ＭＳ Ｐゴシック" pitchFamily="34" charset="-128"/>
              </a:rPr>
              <a:t>MRC Lead</a:t>
            </a:r>
            <a:endParaRPr lang="en-US" sz="1400" dirty="0">
              <a:solidFill>
                <a:srgbClr val="FFFFFF"/>
              </a:solidFill>
              <a:latin typeface="Verdana"/>
              <a:ea typeface="ＭＳ Ｐゴシック" pitchFamily="34" charset="-128"/>
            </a:endParaRPr>
          </a:p>
        </p:txBody>
      </p:sp>
      <p:sp>
        <p:nvSpPr>
          <p:cNvPr id="66" name="Text Box 20"/>
          <p:cNvSpPr txBox="1">
            <a:spLocks noChangeArrowheads="1"/>
          </p:cNvSpPr>
          <p:nvPr/>
        </p:nvSpPr>
        <p:spPr bwMode="auto">
          <a:xfrm>
            <a:off x="6316663" y="4429125"/>
            <a:ext cx="1143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solidFill>
                  <a:srgbClr val="FFFFFF"/>
                </a:solidFill>
                <a:latin typeface="Verdana"/>
                <a:ea typeface="ＭＳ Ｐゴシック" pitchFamily="34" charset="-128"/>
              </a:rPr>
              <a:t>NIHR Lead</a:t>
            </a:r>
            <a:endParaRPr lang="en-US" sz="1400">
              <a:solidFill>
                <a:srgbClr val="FFFFFF"/>
              </a:solidFill>
              <a:latin typeface="Verdana"/>
              <a:ea typeface="ＭＳ Ｐゴシック" pitchFamily="34" charset="-128"/>
            </a:endParaRPr>
          </a:p>
        </p:txBody>
      </p:sp>
      <p:sp>
        <p:nvSpPr>
          <p:cNvPr id="67" name="AutoShape 21"/>
          <p:cNvSpPr>
            <a:spLocks noChangeAspect="1" noChangeArrowheads="1"/>
          </p:cNvSpPr>
          <p:nvPr/>
        </p:nvSpPr>
        <p:spPr bwMode="auto">
          <a:xfrm>
            <a:off x="6721475" y="1920875"/>
            <a:ext cx="1738313" cy="1247775"/>
          </a:xfrm>
          <a:prstGeom prst="chevron">
            <a:avLst>
              <a:gd name="adj" fmla="val 43770"/>
            </a:avLst>
          </a:prstGeom>
          <a:solidFill>
            <a:schemeClr val="bg1">
              <a:lumMod val="50000"/>
            </a:schemeClr>
          </a:solidFill>
          <a:ln w="9525" algn="ctr">
            <a:solidFill>
              <a:schemeClr val="tx1"/>
            </a:solidFill>
            <a:miter lim="800000"/>
            <a:headEnd/>
            <a:tailEnd/>
          </a:ln>
          <a:effectLst/>
        </p:spPr>
        <p:txBody>
          <a:bodyPr wrap="none" lIns="0" tIns="0" rIns="0" bIns="0" anchor="ctr"/>
          <a:lstStyle/>
          <a:p>
            <a:pPr>
              <a:defRPr/>
            </a:pPr>
            <a:r>
              <a:rPr lang="en-GB" sz="1000" b="1" dirty="0">
                <a:solidFill>
                  <a:srgbClr val="FFFFFF"/>
                </a:solidFill>
                <a:latin typeface="Verdana"/>
                <a:ea typeface="ＭＳ Ｐゴシック" pitchFamily="34" charset="-128"/>
              </a:rPr>
              <a:t>  Health</a:t>
            </a:r>
          </a:p>
          <a:p>
            <a:pPr>
              <a:defRPr/>
            </a:pPr>
            <a:r>
              <a:rPr lang="en-GB" sz="1000" b="1" dirty="0">
                <a:solidFill>
                  <a:srgbClr val="FFFFFF"/>
                </a:solidFill>
                <a:latin typeface="Verdana"/>
                <a:ea typeface="ＭＳ Ｐゴシック" pitchFamily="34" charset="-128"/>
              </a:rPr>
              <a:t>    Technology</a:t>
            </a:r>
          </a:p>
          <a:p>
            <a:pPr>
              <a:defRPr/>
            </a:pPr>
            <a:r>
              <a:rPr lang="en-GB" sz="1000" b="1" dirty="0">
                <a:solidFill>
                  <a:srgbClr val="FFFFFF"/>
                </a:solidFill>
                <a:latin typeface="Verdana"/>
                <a:ea typeface="ＭＳ Ｐゴシック" pitchFamily="34" charset="-128"/>
              </a:rPr>
              <a:t>    Assessment</a:t>
            </a:r>
          </a:p>
          <a:p>
            <a:pPr>
              <a:defRPr/>
            </a:pPr>
            <a:r>
              <a:rPr lang="en-GB" sz="1000" b="1" dirty="0">
                <a:solidFill>
                  <a:srgbClr val="FFFFFF"/>
                </a:solidFill>
                <a:latin typeface="Verdana"/>
                <a:ea typeface="ＭＳ Ｐゴシック" pitchFamily="34" charset="-128"/>
              </a:rPr>
              <a:t>  Programme </a:t>
            </a:r>
          </a:p>
        </p:txBody>
      </p:sp>
      <p:sp>
        <p:nvSpPr>
          <p:cNvPr id="68" name="Rectangle 8"/>
          <p:cNvSpPr>
            <a:spLocks noChangeArrowheads="1"/>
          </p:cNvSpPr>
          <p:nvPr/>
        </p:nvSpPr>
        <p:spPr bwMode="auto">
          <a:xfrm>
            <a:off x="1331640" y="1900238"/>
            <a:ext cx="995313" cy="948531"/>
          </a:xfrm>
          <a:prstGeom prst="rect">
            <a:avLst/>
          </a:prstGeom>
          <a:solidFill>
            <a:schemeClr val="bg1">
              <a:lumMod val="50000"/>
            </a:schemeClr>
          </a:solidFill>
          <a:ln w="9525" algn="ctr">
            <a:solidFill>
              <a:schemeClr val="tx1"/>
            </a:solidFill>
            <a:miter lim="800000"/>
            <a:headEnd/>
            <a:tailEnd/>
          </a:ln>
          <a:effectLst/>
        </p:spPr>
        <p:txBody>
          <a:bodyPr wrap="none" lIns="0" tIns="0" rIns="0" bIns="0" anchor="ctr"/>
          <a:lstStyle/>
          <a:p>
            <a:pPr>
              <a:defRPr/>
            </a:pPr>
            <a:r>
              <a:rPr lang="en-GB" sz="1000" b="1" dirty="0">
                <a:solidFill>
                  <a:srgbClr val="FFFFFF"/>
                </a:solidFill>
                <a:latin typeface="Verdana"/>
                <a:ea typeface="ＭＳ Ｐゴシック" pitchFamily="34" charset="-128"/>
              </a:rPr>
              <a:t> </a:t>
            </a:r>
            <a:r>
              <a:rPr lang="en-GB" sz="1000" b="1" dirty="0" smtClean="0">
                <a:solidFill>
                  <a:srgbClr val="FFFFFF"/>
                </a:solidFill>
                <a:latin typeface="Verdana"/>
                <a:ea typeface="ＭＳ Ｐゴシック" pitchFamily="34" charset="-128"/>
              </a:rPr>
              <a:t>    BMC</a:t>
            </a:r>
            <a:r>
              <a:rPr lang="en-GB" sz="1000" b="1" dirty="0">
                <a:solidFill>
                  <a:srgbClr val="FFFFFF"/>
                </a:solidFill>
                <a:latin typeface="Verdana"/>
                <a:ea typeface="ＭＳ Ｐゴシック" pitchFamily="34" charset="-128"/>
              </a:rPr>
              <a:t>: </a:t>
            </a:r>
          </a:p>
          <a:p>
            <a:pPr>
              <a:defRPr/>
            </a:pPr>
            <a:r>
              <a:rPr lang="en-GB" sz="1000" b="1" dirty="0">
                <a:solidFill>
                  <a:srgbClr val="FFFFFF"/>
                </a:solidFill>
                <a:latin typeface="Verdana"/>
                <a:ea typeface="ＭＳ Ｐゴシック" pitchFamily="34" charset="-128"/>
              </a:rPr>
              <a:t> </a:t>
            </a:r>
            <a:r>
              <a:rPr lang="en-GB" sz="1000" b="1" dirty="0" smtClean="0">
                <a:solidFill>
                  <a:srgbClr val="FFFFFF"/>
                </a:solidFill>
                <a:latin typeface="Verdana"/>
                <a:ea typeface="ＭＳ Ｐゴシック" pitchFamily="34" charset="-128"/>
              </a:rPr>
              <a:t> Confidence</a:t>
            </a:r>
            <a:endParaRPr lang="en-GB" sz="1000" b="1" dirty="0">
              <a:solidFill>
                <a:srgbClr val="FFFFFF"/>
              </a:solidFill>
              <a:latin typeface="Verdana"/>
              <a:ea typeface="ＭＳ Ｐゴシック" pitchFamily="34" charset="-128"/>
            </a:endParaRPr>
          </a:p>
          <a:p>
            <a:pPr>
              <a:defRPr/>
            </a:pPr>
            <a:r>
              <a:rPr lang="en-GB" sz="1000" b="1" dirty="0" smtClean="0">
                <a:solidFill>
                  <a:srgbClr val="FFFFFF"/>
                </a:solidFill>
                <a:latin typeface="Verdana"/>
                <a:ea typeface="ＭＳ Ｐゴシック" pitchFamily="34" charset="-128"/>
              </a:rPr>
              <a:t>      in </a:t>
            </a:r>
            <a:endParaRPr lang="en-GB" sz="1000" b="1" dirty="0">
              <a:solidFill>
                <a:srgbClr val="FFFFFF"/>
              </a:solidFill>
              <a:latin typeface="Verdana"/>
              <a:ea typeface="ＭＳ Ｐゴシック" pitchFamily="34" charset="-128"/>
            </a:endParaRPr>
          </a:p>
          <a:p>
            <a:pPr>
              <a:defRPr/>
            </a:pPr>
            <a:r>
              <a:rPr lang="en-GB" sz="1000" b="1" dirty="0" smtClean="0">
                <a:solidFill>
                  <a:srgbClr val="FFFFFF"/>
                </a:solidFill>
                <a:latin typeface="Verdana"/>
                <a:ea typeface="ＭＳ Ｐゴシック" pitchFamily="34" charset="-128"/>
              </a:rPr>
              <a:t>  Concept </a:t>
            </a:r>
            <a:endParaRPr lang="en-GB" sz="1000" b="1" dirty="0">
              <a:solidFill>
                <a:srgbClr val="FFFFFF"/>
              </a:solidFill>
              <a:latin typeface="Verdana"/>
              <a:ea typeface="ＭＳ Ｐゴシック" pitchFamily="34" charset="-128"/>
            </a:endParaRPr>
          </a:p>
        </p:txBody>
      </p:sp>
      <p:sp>
        <p:nvSpPr>
          <p:cNvPr id="69" name="AutoShape 2"/>
          <p:cNvSpPr>
            <a:spLocks noChangeArrowheads="1"/>
          </p:cNvSpPr>
          <p:nvPr/>
        </p:nvSpPr>
        <p:spPr bwMode="auto">
          <a:xfrm>
            <a:off x="1547813" y="1470025"/>
            <a:ext cx="6769100" cy="374650"/>
          </a:xfrm>
          <a:prstGeom prst="rightArrow">
            <a:avLst>
              <a:gd name="adj1" fmla="val 100000"/>
              <a:gd name="adj2" fmla="val 107319"/>
            </a:avLst>
          </a:prstGeom>
          <a:gradFill rotWithShape="1">
            <a:gsLst>
              <a:gs pos="0">
                <a:schemeClr val="bg1"/>
              </a:gs>
              <a:gs pos="100000">
                <a:srgbClr val="800080">
                  <a:alpha val="9500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r>
              <a:rPr lang="en-GB" sz="1600" dirty="0" smtClean="0">
                <a:solidFill>
                  <a:srgbClr val="FFFFFF"/>
                </a:solidFill>
                <a:latin typeface="Verdana"/>
                <a:ea typeface="ＭＳ Ｐゴシック" pitchFamily="34" charset="-128"/>
                <a:cs typeface="Arial" charset="0"/>
              </a:rPr>
              <a:t>Innovate UK</a:t>
            </a:r>
            <a:endParaRPr lang="en-GB" sz="1600" dirty="0">
              <a:solidFill>
                <a:srgbClr val="FFFFFF"/>
              </a:solidFill>
              <a:latin typeface="Verdana"/>
              <a:ea typeface="ＭＳ Ｐゴシック" pitchFamily="34" charset="-128"/>
              <a:cs typeface="Arial" charset="0"/>
            </a:endParaRPr>
          </a:p>
        </p:txBody>
      </p:sp>
      <p:sp>
        <p:nvSpPr>
          <p:cNvPr id="70" name="Rectangle 13"/>
          <p:cNvSpPr>
            <a:spLocks noChangeArrowheads="1"/>
          </p:cNvSpPr>
          <p:nvPr/>
        </p:nvSpPr>
        <p:spPr bwMode="auto">
          <a:xfrm>
            <a:off x="611560" y="6454031"/>
            <a:ext cx="5689600" cy="287337"/>
          </a:xfrm>
          <a:prstGeom prst="rect">
            <a:avLst/>
          </a:prstGeom>
          <a:solidFill>
            <a:srgbClr val="CCECFF"/>
          </a:solidFill>
          <a:ln w="9525">
            <a:solidFill>
              <a:schemeClr val="tx1">
                <a:alpha val="74901"/>
              </a:schemeClr>
            </a:solidFill>
            <a:miter lim="800000"/>
            <a:headEnd/>
            <a:tailEnd/>
          </a:ln>
        </p:spPr>
        <p:txBody>
          <a:bodyPr wrap="none" anchor="ctr"/>
          <a:lstStyle/>
          <a:p>
            <a:r>
              <a:rPr lang="en-GB" altLang="en-US" sz="1800" dirty="0">
                <a:solidFill>
                  <a:srgbClr val="000000"/>
                </a:solidFill>
                <a:latin typeface="Verdana"/>
                <a:ea typeface="ＭＳ Ｐゴシック" pitchFamily="34" charset="-128"/>
              </a:rPr>
              <a:t>Medical Charities</a:t>
            </a:r>
          </a:p>
        </p:txBody>
      </p:sp>
      <p:sp>
        <p:nvSpPr>
          <p:cNvPr id="92" name="Rectangle 12"/>
          <p:cNvSpPr>
            <a:spLocks noChangeArrowheads="1"/>
          </p:cNvSpPr>
          <p:nvPr/>
        </p:nvSpPr>
        <p:spPr bwMode="auto">
          <a:xfrm>
            <a:off x="106461" y="6093668"/>
            <a:ext cx="2160588" cy="287338"/>
          </a:xfrm>
          <a:prstGeom prst="rect">
            <a:avLst/>
          </a:prstGeom>
          <a:solidFill>
            <a:srgbClr val="FFCC00"/>
          </a:solidFill>
          <a:ln w="9525">
            <a:solidFill>
              <a:schemeClr val="tx1">
                <a:alpha val="72156"/>
              </a:schemeClr>
            </a:solidFill>
            <a:miter lim="800000"/>
            <a:headEnd/>
            <a:tailEnd/>
          </a:ln>
        </p:spPr>
        <p:txBody>
          <a:bodyPr wrap="none" anchor="ctr"/>
          <a:lstStyle/>
          <a:p>
            <a:r>
              <a:rPr lang="en-GB" altLang="en-US" sz="1800" dirty="0">
                <a:solidFill>
                  <a:srgbClr val="000000"/>
                </a:solidFill>
                <a:latin typeface="Verdana" pitchFamily="34" charset="0"/>
                <a:ea typeface="Verdana" pitchFamily="34" charset="0"/>
                <a:cs typeface="Verdana" pitchFamily="34" charset="0"/>
              </a:rPr>
              <a:t>BBSRC &amp; EPSRC</a:t>
            </a:r>
          </a:p>
        </p:txBody>
      </p:sp>
    </p:spTree>
    <p:extLst>
      <p:ext uri="{BB962C8B-B14F-4D97-AF65-F5344CB8AC3E}">
        <p14:creationId xmlns:p14="http://schemas.microsoft.com/office/powerpoint/2010/main" val="29017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2"/>
          <p:cNvSpPr>
            <a:spLocks noGrp="1" noChangeArrowheads="1"/>
          </p:cNvSpPr>
          <p:nvPr>
            <p:ph type="title"/>
          </p:nvPr>
        </p:nvSpPr>
        <p:spPr>
          <a:xfrm>
            <a:off x="584200" y="222250"/>
            <a:ext cx="8229600" cy="1143000"/>
          </a:xfrm>
          <a:noFill/>
        </p:spPr>
        <p:txBody>
          <a:bodyPr/>
          <a:lstStyle/>
          <a:p>
            <a:pPr algn="ctr" eaLnBrk="1" hangingPunct="1"/>
            <a:r>
              <a:rPr lang="en-GB" sz="2400" kern="1200" dirty="0" smtClean="0">
                <a:solidFill>
                  <a:srgbClr val="871E69"/>
                </a:solidFill>
              </a:rPr>
              <a:t>Preparing your application</a:t>
            </a:r>
            <a:endParaRPr lang="en-GB" sz="2400" dirty="0" smtClean="0">
              <a:solidFill>
                <a:srgbClr val="871E69"/>
              </a:solidFill>
              <a:ea typeface="ＭＳ Ｐゴシック" pitchFamily="34" charset="-128"/>
            </a:endParaRPr>
          </a:p>
        </p:txBody>
      </p:sp>
      <p:grpSp>
        <p:nvGrpSpPr>
          <p:cNvPr id="4" name="Group 13"/>
          <p:cNvGrpSpPr>
            <a:grpSpLocks/>
          </p:cNvGrpSpPr>
          <p:nvPr/>
        </p:nvGrpSpPr>
        <p:grpSpPr bwMode="auto">
          <a:xfrm>
            <a:off x="755650" y="2242592"/>
            <a:ext cx="7451725" cy="2136775"/>
            <a:chOff x="476" y="2024"/>
            <a:chExt cx="4694" cy="1346"/>
          </a:xfrm>
        </p:grpSpPr>
        <p:pic>
          <p:nvPicPr>
            <p:cNvPr id="5" name="Picture 6" descr="MCj032271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2024"/>
              <a:ext cx="4694"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2"/>
            <p:cNvSpPr>
              <a:spLocks/>
            </p:cNvSpPr>
            <p:nvPr/>
          </p:nvSpPr>
          <p:spPr bwMode="auto">
            <a:xfrm>
              <a:off x="497" y="2799"/>
              <a:ext cx="370" cy="434"/>
            </a:xfrm>
            <a:custGeom>
              <a:avLst/>
              <a:gdLst>
                <a:gd name="T0" fmla="*/ 370 w 370"/>
                <a:gd name="T1" fmla="*/ 260 h 434"/>
                <a:gd name="T2" fmla="*/ 361 w 370"/>
                <a:gd name="T3" fmla="*/ 255 h 434"/>
                <a:gd name="T4" fmla="*/ 348 w 370"/>
                <a:gd name="T5" fmla="*/ 239 h 434"/>
                <a:gd name="T6" fmla="*/ 330 w 370"/>
                <a:gd name="T7" fmla="*/ 207 h 434"/>
                <a:gd name="T8" fmla="*/ 310 w 370"/>
                <a:gd name="T9" fmla="*/ 189 h 434"/>
                <a:gd name="T10" fmla="*/ 298 w 370"/>
                <a:gd name="T11" fmla="*/ 174 h 434"/>
                <a:gd name="T12" fmla="*/ 292 w 370"/>
                <a:gd name="T13" fmla="*/ 159 h 434"/>
                <a:gd name="T14" fmla="*/ 283 w 370"/>
                <a:gd name="T15" fmla="*/ 146 h 434"/>
                <a:gd name="T16" fmla="*/ 276 w 370"/>
                <a:gd name="T17" fmla="*/ 122 h 434"/>
                <a:gd name="T18" fmla="*/ 267 w 370"/>
                <a:gd name="T19" fmla="*/ 105 h 434"/>
                <a:gd name="T20" fmla="*/ 258 w 370"/>
                <a:gd name="T21" fmla="*/ 86 h 434"/>
                <a:gd name="T22" fmla="*/ 250 w 370"/>
                <a:gd name="T23" fmla="*/ 60 h 434"/>
                <a:gd name="T24" fmla="*/ 255 w 370"/>
                <a:gd name="T25" fmla="*/ 33 h 434"/>
                <a:gd name="T26" fmla="*/ 238 w 370"/>
                <a:gd name="T27" fmla="*/ 14 h 434"/>
                <a:gd name="T28" fmla="*/ 156 w 370"/>
                <a:gd name="T29" fmla="*/ 39 h 434"/>
                <a:gd name="T30" fmla="*/ 145 w 370"/>
                <a:gd name="T31" fmla="*/ 45 h 434"/>
                <a:gd name="T32" fmla="*/ 127 w 370"/>
                <a:gd name="T33" fmla="*/ 57 h 434"/>
                <a:gd name="T34" fmla="*/ 91 w 370"/>
                <a:gd name="T35" fmla="*/ 75 h 434"/>
                <a:gd name="T36" fmla="*/ 22 w 370"/>
                <a:gd name="T37" fmla="*/ 81 h 434"/>
                <a:gd name="T38" fmla="*/ 1 w 370"/>
                <a:gd name="T39" fmla="*/ 66 h 434"/>
                <a:gd name="T40" fmla="*/ 18 w 370"/>
                <a:gd name="T41" fmla="*/ 165 h 434"/>
                <a:gd name="T42" fmla="*/ 28 w 370"/>
                <a:gd name="T43" fmla="*/ 197 h 434"/>
                <a:gd name="T44" fmla="*/ 39 w 370"/>
                <a:gd name="T45" fmla="*/ 206 h 434"/>
                <a:gd name="T46" fmla="*/ 48 w 370"/>
                <a:gd name="T47" fmla="*/ 234 h 434"/>
                <a:gd name="T48" fmla="*/ 57 w 370"/>
                <a:gd name="T49" fmla="*/ 260 h 434"/>
                <a:gd name="T50" fmla="*/ 66 w 370"/>
                <a:gd name="T51" fmla="*/ 276 h 434"/>
                <a:gd name="T52" fmla="*/ 78 w 370"/>
                <a:gd name="T53" fmla="*/ 303 h 434"/>
                <a:gd name="T54" fmla="*/ 105 w 370"/>
                <a:gd name="T55" fmla="*/ 351 h 434"/>
                <a:gd name="T56" fmla="*/ 118 w 370"/>
                <a:gd name="T57" fmla="*/ 369 h 434"/>
                <a:gd name="T58" fmla="*/ 157 w 370"/>
                <a:gd name="T59" fmla="*/ 402 h 434"/>
                <a:gd name="T60" fmla="*/ 192 w 370"/>
                <a:gd name="T61" fmla="*/ 423 h 434"/>
                <a:gd name="T62" fmla="*/ 231 w 370"/>
                <a:gd name="T63" fmla="*/ 434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0" h="434">
                  <a:moveTo>
                    <a:pt x="370" y="260"/>
                  </a:moveTo>
                  <a:cubicBezTo>
                    <a:pt x="367" y="258"/>
                    <a:pt x="364" y="257"/>
                    <a:pt x="361" y="255"/>
                  </a:cubicBezTo>
                  <a:cubicBezTo>
                    <a:pt x="356" y="251"/>
                    <a:pt x="354" y="243"/>
                    <a:pt x="348" y="239"/>
                  </a:cubicBezTo>
                  <a:cubicBezTo>
                    <a:pt x="341" y="227"/>
                    <a:pt x="344" y="214"/>
                    <a:pt x="330" y="207"/>
                  </a:cubicBezTo>
                  <a:cubicBezTo>
                    <a:pt x="324" y="199"/>
                    <a:pt x="319" y="194"/>
                    <a:pt x="310" y="189"/>
                  </a:cubicBezTo>
                  <a:cubicBezTo>
                    <a:pt x="306" y="184"/>
                    <a:pt x="298" y="174"/>
                    <a:pt x="298" y="174"/>
                  </a:cubicBezTo>
                  <a:cubicBezTo>
                    <a:pt x="297" y="168"/>
                    <a:pt x="294" y="165"/>
                    <a:pt x="292" y="159"/>
                  </a:cubicBezTo>
                  <a:cubicBezTo>
                    <a:pt x="291" y="151"/>
                    <a:pt x="290" y="150"/>
                    <a:pt x="283" y="146"/>
                  </a:cubicBezTo>
                  <a:cubicBezTo>
                    <a:pt x="278" y="138"/>
                    <a:pt x="282" y="129"/>
                    <a:pt x="276" y="122"/>
                  </a:cubicBezTo>
                  <a:cubicBezTo>
                    <a:pt x="274" y="116"/>
                    <a:pt x="267" y="105"/>
                    <a:pt x="267" y="105"/>
                  </a:cubicBezTo>
                  <a:cubicBezTo>
                    <a:pt x="265" y="91"/>
                    <a:pt x="265" y="95"/>
                    <a:pt x="258" y="86"/>
                  </a:cubicBezTo>
                  <a:cubicBezTo>
                    <a:pt x="256" y="77"/>
                    <a:pt x="254" y="69"/>
                    <a:pt x="250" y="60"/>
                  </a:cubicBezTo>
                  <a:cubicBezTo>
                    <a:pt x="248" y="49"/>
                    <a:pt x="251" y="43"/>
                    <a:pt x="255" y="33"/>
                  </a:cubicBezTo>
                  <a:cubicBezTo>
                    <a:pt x="253" y="16"/>
                    <a:pt x="254" y="16"/>
                    <a:pt x="238" y="14"/>
                  </a:cubicBezTo>
                  <a:cubicBezTo>
                    <a:pt x="209" y="0"/>
                    <a:pt x="178" y="24"/>
                    <a:pt x="156" y="39"/>
                  </a:cubicBezTo>
                  <a:cubicBezTo>
                    <a:pt x="146" y="46"/>
                    <a:pt x="154" y="43"/>
                    <a:pt x="145" y="45"/>
                  </a:cubicBezTo>
                  <a:cubicBezTo>
                    <a:pt x="141" y="50"/>
                    <a:pt x="133" y="56"/>
                    <a:pt x="127" y="57"/>
                  </a:cubicBezTo>
                  <a:cubicBezTo>
                    <a:pt x="115" y="63"/>
                    <a:pt x="105" y="73"/>
                    <a:pt x="91" y="75"/>
                  </a:cubicBezTo>
                  <a:cubicBezTo>
                    <a:pt x="72" y="85"/>
                    <a:pt x="44" y="77"/>
                    <a:pt x="22" y="81"/>
                  </a:cubicBezTo>
                  <a:cubicBezTo>
                    <a:pt x="17" y="84"/>
                    <a:pt x="4" y="61"/>
                    <a:pt x="1" y="66"/>
                  </a:cubicBezTo>
                  <a:cubicBezTo>
                    <a:pt x="0" y="90"/>
                    <a:pt x="2" y="144"/>
                    <a:pt x="18" y="165"/>
                  </a:cubicBezTo>
                  <a:cubicBezTo>
                    <a:pt x="20" y="174"/>
                    <a:pt x="20" y="193"/>
                    <a:pt x="28" y="197"/>
                  </a:cubicBezTo>
                  <a:cubicBezTo>
                    <a:pt x="31" y="202"/>
                    <a:pt x="33" y="204"/>
                    <a:pt x="39" y="206"/>
                  </a:cubicBezTo>
                  <a:cubicBezTo>
                    <a:pt x="45" y="214"/>
                    <a:pt x="43" y="225"/>
                    <a:pt x="48" y="234"/>
                  </a:cubicBezTo>
                  <a:cubicBezTo>
                    <a:pt x="49" y="243"/>
                    <a:pt x="53" y="252"/>
                    <a:pt x="57" y="260"/>
                  </a:cubicBezTo>
                  <a:cubicBezTo>
                    <a:pt x="60" y="265"/>
                    <a:pt x="66" y="276"/>
                    <a:pt x="66" y="276"/>
                  </a:cubicBezTo>
                  <a:cubicBezTo>
                    <a:pt x="67" y="286"/>
                    <a:pt x="74" y="293"/>
                    <a:pt x="78" y="303"/>
                  </a:cubicBezTo>
                  <a:cubicBezTo>
                    <a:pt x="82" y="323"/>
                    <a:pt x="92" y="335"/>
                    <a:pt x="105" y="351"/>
                  </a:cubicBezTo>
                  <a:cubicBezTo>
                    <a:pt x="106" y="357"/>
                    <a:pt x="113" y="364"/>
                    <a:pt x="118" y="369"/>
                  </a:cubicBezTo>
                  <a:cubicBezTo>
                    <a:pt x="124" y="384"/>
                    <a:pt x="141" y="399"/>
                    <a:pt x="157" y="402"/>
                  </a:cubicBezTo>
                  <a:cubicBezTo>
                    <a:pt x="169" y="409"/>
                    <a:pt x="177" y="421"/>
                    <a:pt x="192" y="423"/>
                  </a:cubicBezTo>
                  <a:cubicBezTo>
                    <a:pt x="199" y="428"/>
                    <a:pt x="224" y="429"/>
                    <a:pt x="231" y="434"/>
                  </a:cubicBezTo>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 name="Text Box 14"/>
          <p:cNvSpPr txBox="1">
            <a:spLocks noChangeArrowheads="1"/>
          </p:cNvSpPr>
          <p:nvPr/>
        </p:nvSpPr>
        <p:spPr bwMode="auto">
          <a:xfrm>
            <a:off x="1258888" y="1556792"/>
            <a:ext cx="835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dirty="0">
                <a:latin typeface="Verdana" pitchFamily="34" charset="0"/>
              </a:rPr>
              <a:t>Need</a:t>
            </a:r>
          </a:p>
        </p:txBody>
      </p:sp>
      <p:sp>
        <p:nvSpPr>
          <p:cNvPr id="8" name="Text Box 15"/>
          <p:cNvSpPr txBox="1">
            <a:spLocks noChangeArrowheads="1"/>
          </p:cNvSpPr>
          <p:nvPr/>
        </p:nvSpPr>
        <p:spPr bwMode="auto">
          <a:xfrm>
            <a:off x="3635375" y="1556792"/>
            <a:ext cx="185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Verdana" pitchFamily="34" charset="0"/>
              </a:rPr>
              <a:t>Deliverability</a:t>
            </a:r>
          </a:p>
        </p:txBody>
      </p:sp>
      <p:sp>
        <p:nvSpPr>
          <p:cNvPr id="9" name="Text Box 16"/>
          <p:cNvSpPr txBox="1">
            <a:spLocks noChangeArrowheads="1"/>
          </p:cNvSpPr>
          <p:nvPr/>
        </p:nvSpPr>
        <p:spPr bwMode="auto">
          <a:xfrm>
            <a:off x="7019925" y="1556792"/>
            <a:ext cx="442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Verdana" pitchFamily="34" charset="0"/>
              </a:rPr>
              <a:t>IP</a:t>
            </a:r>
          </a:p>
        </p:txBody>
      </p:sp>
      <p:sp>
        <p:nvSpPr>
          <p:cNvPr id="10" name="Text Box 17"/>
          <p:cNvSpPr txBox="1">
            <a:spLocks noChangeArrowheads="1"/>
          </p:cNvSpPr>
          <p:nvPr/>
        </p:nvSpPr>
        <p:spPr bwMode="auto">
          <a:xfrm>
            <a:off x="2484438" y="4258717"/>
            <a:ext cx="137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Verdana" pitchFamily="34" charset="0"/>
              </a:rPr>
              <a:t>Rationale</a:t>
            </a:r>
          </a:p>
        </p:txBody>
      </p:sp>
      <p:sp>
        <p:nvSpPr>
          <p:cNvPr id="11" name="Text Box 18"/>
          <p:cNvSpPr txBox="1">
            <a:spLocks noChangeArrowheads="1"/>
          </p:cNvSpPr>
          <p:nvPr/>
        </p:nvSpPr>
        <p:spPr bwMode="auto">
          <a:xfrm>
            <a:off x="4932363" y="4258717"/>
            <a:ext cx="1792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Verdana" pitchFamily="34" charset="0"/>
              </a:rPr>
              <a:t>Downstream</a:t>
            </a:r>
          </a:p>
          <a:p>
            <a:pPr algn="ctr" eaLnBrk="1" hangingPunct="1"/>
            <a:r>
              <a:rPr lang="en-GB" sz="2000">
                <a:latin typeface="Verdana" pitchFamily="34" charset="0"/>
              </a:rPr>
              <a:t>Support</a:t>
            </a:r>
          </a:p>
        </p:txBody>
      </p:sp>
      <p:sp>
        <p:nvSpPr>
          <p:cNvPr id="2" name="Rectangle 1"/>
          <p:cNvSpPr/>
          <p:nvPr/>
        </p:nvSpPr>
        <p:spPr>
          <a:xfrm>
            <a:off x="755650" y="5301208"/>
            <a:ext cx="8064822" cy="1077218"/>
          </a:xfrm>
          <a:prstGeom prst="rect">
            <a:avLst/>
          </a:prstGeom>
        </p:spPr>
        <p:txBody>
          <a:bodyPr wrap="square">
            <a:spAutoFit/>
          </a:bodyPr>
          <a:lstStyle/>
          <a:p>
            <a:pPr algn="ctr"/>
            <a:r>
              <a:rPr lang="en-GB" sz="3200" dirty="0" smtClean="0">
                <a:solidFill>
                  <a:srgbClr val="FF0000"/>
                </a:solidFill>
                <a:latin typeface="Calibri" pitchFamily="34" charset="0"/>
                <a:cs typeface="Calibri" pitchFamily="34" charset="0"/>
              </a:rPr>
              <a:t>An application </a:t>
            </a:r>
            <a:r>
              <a:rPr lang="en-GB" sz="3200" dirty="0">
                <a:solidFill>
                  <a:srgbClr val="FF0000"/>
                </a:solidFill>
                <a:latin typeface="Calibri" pitchFamily="34" charset="0"/>
                <a:cs typeface="Calibri" pitchFamily="34" charset="0"/>
              </a:rPr>
              <a:t>will only be as strong as its weakest link</a:t>
            </a:r>
          </a:p>
        </p:txBody>
      </p:sp>
    </p:spTree>
    <p:extLst>
      <p:ext uri="{BB962C8B-B14F-4D97-AF65-F5344CB8AC3E}">
        <p14:creationId xmlns:p14="http://schemas.microsoft.com/office/powerpoint/2010/main" val="34536586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568952" cy="5040560"/>
          </a:xfrm>
        </p:spPr>
        <p:txBody>
          <a:bodyPr/>
          <a:lstStyle/>
          <a:p>
            <a:pPr marL="696913" eaLnBrk="1" hangingPunct="1">
              <a:spcAft>
                <a:spcPts val="600"/>
              </a:spcAft>
              <a:defRPr/>
            </a:pPr>
            <a:r>
              <a:rPr lang="en-GB" sz="1800" b="1" dirty="0" smtClean="0"/>
              <a:t>Confidence in Concept </a:t>
            </a:r>
          </a:p>
          <a:p>
            <a:pPr marL="811213" lvl="1" indent="0" eaLnBrk="1" hangingPunct="1">
              <a:spcAft>
                <a:spcPts val="600"/>
              </a:spcAft>
              <a:buNone/>
              <a:defRPr/>
            </a:pPr>
            <a:r>
              <a:rPr lang="en-GB" sz="1800" dirty="0"/>
              <a:t>The aim is to accelerate the transition from discovery science to translational research i.e. to get projects to the point where they are well placed to seek funding for development (e.g. through </a:t>
            </a:r>
            <a:r>
              <a:rPr lang="en-GB" sz="1800" dirty="0" smtClean="0"/>
              <a:t>BMC: DPFS</a:t>
            </a:r>
            <a:r>
              <a:rPr lang="en-GB" sz="1800" dirty="0"/>
              <a:t>) </a:t>
            </a:r>
          </a:p>
          <a:p>
            <a:pPr marL="1096963" lvl="1" eaLnBrk="1" hangingPunct="1">
              <a:spcAft>
                <a:spcPts val="600"/>
              </a:spcAft>
              <a:defRPr/>
            </a:pPr>
            <a:r>
              <a:rPr lang="en-GB" sz="1600" dirty="0" smtClean="0"/>
              <a:t>Institutional </a:t>
            </a:r>
            <a:r>
              <a:rPr lang="en-GB" sz="1600" dirty="0"/>
              <a:t>awards of up to £</a:t>
            </a:r>
            <a:r>
              <a:rPr lang="en-GB" sz="1600" dirty="0" smtClean="0"/>
              <a:t>1.2m </a:t>
            </a:r>
            <a:r>
              <a:rPr lang="en-GB" sz="1600" dirty="0"/>
              <a:t>over </a:t>
            </a:r>
            <a:r>
              <a:rPr lang="en-GB" sz="1600" dirty="0" smtClean="0"/>
              <a:t>24 months</a:t>
            </a:r>
          </a:p>
          <a:p>
            <a:pPr marL="1096963" lvl="1" eaLnBrk="1" hangingPunct="1">
              <a:spcAft>
                <a:spcPts val="600"/>
              </a:spcAft>
              <a:defRPr/>
            </a:pPr>
            <a:r>
              <a:rPr lang="en-GB" sz="1600" dirty="0" smtClean="0"/>
              <a:t>Awards are intended to support multiple projects covering </a:t>
            </a:r>
            <a:r>
              <a:rPr lang="en-GB" sz="1600" dirty="0"/>
              <a:t>preliminary work or feasibility </a:t>
            </a:r>
            <a:r>
              <a:rPr lang="en-GB" sz="1600" dirty="0" smtClean="0"/>
              <a:t>studies; </a:t>
            </a:r>
            <a:r>
              <a:rPr lang="en-GB" sz="1600" u="sng" dirty="0" smtClean="0"/>
              <a:t>projects decided by university</a:t>
            </a:r>
            <a:endParaRPr lang="en-GB" sz="1600" dirty="0"/>
          </a:p>
          <a:p>
            <a:pPr marL="1096963" lvl="1" eaLnBrk="1" hangingPunct="1">
              <a:spcAft>
                <a:spcPts val="600"/>
              </a:spcAft>
              <a:defRPr/>
            </a:pPr>
            <a:r>
              <a:rPr lang="en-GB" sz="1600" dirty="0" smtClean="0"/>
              <a:t>Projects should be tightly defined, typically £50-100k in cost and lasting 6-12months.</a:t>
            </a:r>
            <a:endParaRPr lang="en-GB" sz="1600" dirty="0"/>
          </a:p>
          <a:p>
            <a:pPr marL="696913" eaLnBrk="1" hangingPunct="1">
              <a:spcAft>
                <a:spcPts val="600"/>
              </a:spcAft>
              <a:defRPr/>
            </a:pPr>
            <a:r>
              <a:rPr lang="en-GB" sz="1800" b="1" dirty="0" smtClean="0"/>
              <a:t>Proximity </a:t>
            </a:r>
            <a:r>
              <a:rPr lang="en-GB" sz="1800" b="1" dirty="0"/>
              <a:t>to </a:t>
            </a:r>
            <a:r>
              <a:rPr lang="en-GB" sz="1800" b="1" dirty="0" smtClean="0"/>
              <a:t>Discovery</a:t>
            </a:r>
          </a:p>
          <a:p>
            <a:pPr marL="1096963" lvl="1" eaLnBrk="1" hangingPunct="1">
              <a:spcAft>
                <a:spcPts val="600"/>
              </a:spcAft>
              <a:defRPr/>
            </a:pPr>
            <a:r>
              <a:rPr lang="en-GB" sz="1600" dirty="0"/>
              <a:t>Institutional awards of up to </a:t>
            </a:r>
            <a:r>
              <a:rPr lang="en-GB" sz="1600" dirty="0" smtClean="0"/>
              <a:t>£250k </a:t>
            </a:r>
          </a:p>
          <a:p>
            <a:pPr marL="1096963" lvl="1" eaLnBrk="1" hangingPunct="1">
              <a:spcAft>
                <a:spcPts val="600"/>
              </a:spcAft>
              <a:defRPr/>
            </a:pPr>
            <a:r>
              <a:rPr lang="en-GB" sz="1600" dirty="0" smtClean="0"/>
              <a:t>Promotion of academic-industry interactions</a:t>
            </a:r>
          </a:p>
          <a:p>
            <a:pPr marL="1096963" lvl="1" eaLnBrk="1" hangingPunct="1">
              <a:spcAft>
                <a:spcPts val="600"/>
              </a:spcAft>
              <a:defRPr/>
            </a:pPr>
            <a:r>
              <a:rPr lang="en-GB" sz="1600" dirty="0" smtClean="0"/>
              <a:t>Supports ‘people exchange’ partnerships between academia and industry, to enhance skills, knowledge and understanding.</a:t>
            </a:r>
          </a:p>
          <a:p>
            <a:pPr marL="0" indent="0">
              <a:buNone/>
            </a:pPr>
            <a:endParaRPr lang="en-GB" sz="1800" dirty="0"/>
          </a:p>
        </p:txBody>
      </p:sp>
      <p:sp>
        <p:nvSpPr>
          <p:cNvPr id="5" name="Title 1"/>
          <p:cNvSpPr txBox="1">
            <a:spLocks/>
          </p:cNvSpPr>
          <p:nvPr/>
        </p:nvSpPr>
        <p:spPr bwMode="auto">
          <a:xfrm>
            <a:off x="838200" y="404664"/>
            <a:ext cx="78247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2pPr>
            <a:lvl3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3pPr>
            <a:lvl4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4pPr>
            <a:lvl5pPr algn="l" rtl="0" eaLnBrk="0" fontAlgn="base" hangingPunct="0">
              <a:spcBef>
                <a:spcPct val="0"/>
              </a:spcBef>
              <a:spcAft>
                <a:spcPct val="0"/>
              </a:spcAft>
              <a:defRPr sz="2800">
                <a:solidFill>
                  <a:schemeClr val="tx1"/>
                </a:solidFill>
                <a:latin typeface="Verdana" charset="0"/>
                <a:ea typeface="ＭＳ Ｐゴシック" pitchFamily="-110" charset="-128"/>
                <a:cs typeface="ＭＳ Ｐゴシック" pitchFamily="-110" charset="-128"/>
              </a:defRPr>
            </a:lvl5pPr>
            <a:lvl6pPr marL="457200" algn="l" rtl="0" fontAlgn="base">
              <a:spcBef>
                <a:spcPct val="0"/>
              </a:spcBef>
              <a:spcAft>
                <a:spcPct val="0"/>
              </a:spcAft>
              <a:defRPr sz="2800">
                <a:solidFill>
                  <a:schemeClr val="tx1"/>
                </a:solidFill>
                <a:latin typeface="Verdana" charset="0"/>
              </a:defRPr>
            </a:lvl6pPr>
            <a:lvl7pPr marL="914400" algn="l" rtl="0" fontAlgn="base">
              <a:spcBef>
                <a:spcPct val="0"/>
              </a:spcBef>
              <a:spcAft>
                <a:spcPct val="0"/>
              </a:spcAft>
              <a:defRPr sz="2800">
                <a:solidFill>
                  <a:schemeClr val="tx1"/>
                </a:solidFill>
                <a:latin typeface="Verdana" charset="0"/>
              </a:defRPr>
            </a:lvl7pPr>
            <a:lvl8pPr marL="1371600" algn="l" rtl="0" fontAlgn="base">
              <a:spcBef>
                <a:spcPct val="0"/>
              </a:spcBef>
              <a:spcAft>
                <a:spcPct val="0"/>
              </a:spcAft>
              <a:defRPr sz="2800">
                <a:solidFill>
                  <a:schemeClr val="tx1"/>
                </a:solidFill>
                <a:latin typeface="Verdana" charset="0"/>
              </a:defRPr>
            </a:lvl8pPr>
            <a:lvl9pPr marL="1828800" algn="l" rtl="0" fontAlgn="base">
              <a:spcBef>
                <a:spcPct val="0"/>
              </a:spcBef>
              <a:spcAft>
                <a:spcPct val="0"/>
              </a:spcAft>
              <a:defRPr sz="2800">
                <a:solidFill>
                  <a:schemeClr val="tx1"/>
                </a:solidFill>
                <a:latin typeface="Verdana" charset="0"/>
              </a:defRPr>
            </a:lvl9pPr>
          </a:lstStyle>
          <a:p>
            <a:pPr algn="ctr"/>
            <a:r>
              <a:rPr lang="en-GB" dirty="0" smtClean="0">
                <a:solidFill>
                  <a:srgbClr val="9A044B"/>
                </a:solidFill>
              </a:rPr>
              <a:t>Confidence in Concept and </a:t>
            </a:r>
          </a:p>
          <a:p>
            <a:pPr algn="ctr"/>
            <a:r>
              <a:rPr lang="en-GB" dirty="0" smtClean="0">
                <a:solidFill>
                  <a:srgbClr val="9A044B"/>
                </a:solidFill>
              </a:rPr>
              <a:t>Proximity to Discovery</a:t>
            </a:r>
            <a:endParaRPr lang="en-GB" dirty="0">
              <a:solidFill>
                <a:srgbClr val="9A044B"/>
              </a:solidFill>
            </a:endParaRPr>
          </a:p>
        </p:txBody>
      </p:sp>
    </p:spTree>
    <p:extLst>
      <p:ext uri="{BB962C8B-B14F-4D97-AF65-F5344CB8AC3E}">
        <p14:creationId xmlns:p14="http://schemas.microsoft.com/office/powerpoint/2010/main" val="2616963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9A044B"/>
                </a:solidFill>
              </a:rPr>
              <a:t>BMC:DPFS/RMRC</a:t>
            </a:r>
            <a:endParaRPr lang="en-GB" sz="2400" dirty="0">
              <a:solidFill>
                <a:srgbClr val="9A044B"/>
              </a:solidFill>
            </a:endParaRPr>
          </a:p>
        </p:txBody>
      </p:sp>
      <p:sp>
        <p:nvSpPr>
          <p:cNvPr id="3" name="Content Placeholder 2"/>
          <p:cNvSpPr>
            <a:spLocks noGrp="1"/>
          </p:cNvSpPr>
          <p:nvPr>
            <p:ph idx="1"/>
          </p:nvPr>
        </p:nvSpPr>
        <p:spPr>
          <a:xfrm>
            <a:off x="395536" y="1484784"/>
            <a:ext cx="8640960" cy="5373216"/>
          </a:xfrm>
        </p:spPr>
        <p:txBody>
          <a:bodyPr/>
          <a:lstStyle/>
          <a:p>
            <a:pPr eaLnBrk="1" hangingPunct="1">
              <a:lnSpc>
                <a:spcPct val="90000"/>
              </a:lnSpc>
            </a:pPr>
            <a:r>
              <a:rPr lang="en-GB" sz="1800" dirty="0"/>
              <a:t>~£</a:t>
            </a:r>
            <a:r>
              <a:rPr lang="en-GB" sz="1800" dirty="0" smtClean="0"/>
              <a:t>32m/year</a:t>
            </a:r>
            <a:r>
              <a:rPr lang="en-GB" sz="1800" dirty="0"/>
              <a:t>, rolling deadline every four months</a:t>
            </a:r>
          </a:p>
          <a:p>
            <a:pPr eaLnBrk="1" hangingPunct="1">
              <a:lnSpc>
                <a:spcPct val="90000"/>
              </a:lnSpc>
            </a:pPr>
            <a:r>
              <a:rPr lang="en-GB" sz="1800" dirty="0" smtClean="0"/>
              <a:t>Projects must be goal oriented and milestone-based</a:t>
            </a:r>
          </a:p>
          <a:p>
            <a:r>
              <a:rPr lang="en-GB" sz="1800" dirty="0" smtClean="0"/>
              <a:t>Projects are not considered as isolated entities – they must sit on a translational pathway.</a:t>
            </a:r>
          </a:p>
          <a:p>
            <a:pPr marL="0" indent="0">
              <a:spcBef>
                <a:spcPts val="1200"/>
              </a:spcBef>
              <a:spcAft>
                <a:spcPts val="600"/>
              </a:spcAft>
              <a:buNone/>
            </a:pPr>
            <a:r>
              <a:rPr lang="en-GB" sz="1600" b="1" dirty="0" smtClean="0">
                <a:solidFill>
                  <a:srgbClr val="9A044B"/>
                </a:solidFill>
              </a:rPr>
              <a:t>In remit</a:t>
            </a:r>
            <a:r>
              <a:rPr lang="en-GB" sz="1600" b="1" dirty="0">
                <a:solidFill>
                  <a:srgbClr val="9A044B"/>
                </a:solidFill>
              </a:rPr>
              <a:t>:</a:t>
            </a:r>
          </a:p>
          <a:p>
            <a:pPr>
              <a:spcBef>
                <a:spcPts val="400"/>
              </a:spcBef>
              <a:spcAft>
                <a:spcPts val="200"/>
              </a:spcAft>
            </a:pPr>
            <a:r>
              <a:rPr lang="en-GB" sz="1800" dirty="0" smtClean="0"/>
              <a:t>Development  and pre-clinical testing </a:t>
            </a:r>
            <a:r>
              <a:rPr lang="en-GB" sz="1800" dirty="0"/>
              <a:t>of novel therapeutic </a:t>
            </a:r>
            <a:r>
              <a:rPr lang="en-GB" sz="1800" dirty="0" smtClean="0"/>
              <a:t>entities, devices </a:t>
            </a:r>
            <a:r>
              <a:rPr lang="en-GB" sz="1800" dirty="0"/>
              <a:t>and </a:t>
            </a:r>
            <a:r>
              <a:rPr lang="en-GB" sz="1800" dirty="0" smtClean="0"/>
              <a:t>diagnostics through to early-phase </a:t>
            </a:r>
            <a:r>
              <a:rPr lang="en-GB" sz="1800" dirty="0"/>
              <a:t>clinical </a:t>
            </a:r>
            <a:r>
              <a:rPr lang="en-GB" sz="1800" dirty="0" smtClean="0"/>
              <a:t>studies (P1 to P2a).</a:t>
            </a:r>
            <a:endParaRPr lang="en-GB" sz="1800" dirty="0"/>
          </a:p>
          <a:p>
            <a:pPr marL="0" indent="0">
              <a:spcBef>
                <a:spcPts val="1200"/>
              </a:spcBef>
              <a:spcAft>
                <a:spcPts val="600"/>
              </a:spcAft>
              <a:buNone/>
            </a:pPr>
            <a:r>
              <a:rPr lang="en-GB" sz="1600" b="1" dirty="0" smtClean="0">
                <a:solidFill>
                  <a:srgbClr val="9A044B"/>
                </a:solidFill>
              </a:rPr>
              <a:t>Out of remit:</a:t>
            </a:r>
          </a:p>
          <a:p>
            <a:pPr>
              <a:spcBef>
                <a:spcPts val="400"/>
              </a:spcBef>
              <a:spcAft>
                <a:spcPts val="200"/>
              </a:spcAft>
            </a:pPr>
            <a:r>
              <a:rPr lang="en-GB" sz="1800" dirty="0" smtClean="0"/>
              <a:t>Discovery science including mechanistic studies and biomarker identification (MRC research boards)</a:t>
            </a:r>
          </a:p>
          <a:p>
            <a:pPr>
              <a:spcBef>
                <a:spcPts val="400"/>
              </a:spcBef>
              <a:spcAft>
                <a:spcPts val="200"/>
              </a:spcAft>
            </a:pPr>
            <a:r>
              <a:rPr lang="en-GB" sz="1800" dirty="0" smtClean="0"/>
              <a:t>Technology development where not aligned to a medical/clinical developmental plan (likely BBSRC or EPSRC remit)</a:t>
            </a:r>
          </a:p>
          <a:p>
            <a:pPr eaLnBrk="1" hangingPunct="1">
              <a:lnSpc>
                <a:spcPct val="90000"/>
              </a:lnSpc>
              <a:spcBef>
                <a:spcPts val="400"/>
              </a:spcBef>
              <a:spcAft>
                <a:spcPts val="200"/>
              </a:spcAft>
              <a:defRPr/>
            </a:pPr>
            <a:r>
              <a:rPr lang="en-GB" sz="1800" dirty="0" smtClean="0"/>
              <a:t>Phase 2b and 3 clinical trials &amp; trials of non-novel agent-disease combinations (NIHR).</a:t>
            </a:r>
          </a:p>
        </p:txBody>
      </p:sp>
    </p:spTree>
    <p:extLst>
      <p:ext uri="{BB962C8B-B14F-4D97-AF65-F5344CB8AC3E}">
        <p14:creationId xmlns:p14="http://schemas.microsoft.com/office/powerpoint/2010/main" val="127681864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smtClean="0">
                <a:solidFill>
                  <a:srgbClr val="9A044B"/>
                </a:solidFill>
              </a:rPr>
              <a:t>DPFS: Historic Awards</a:t>
            </a:r>
          </a:p>
        </p:txBody>
      </p:sp>
      <p:sp>
        <p:nvSpPr>
          <p:cNvPr id="13315" name="Rectangle 3"/>
          <p:cNvSpPr>
            <a:spLocks noGrp="1" noChangeArrowheads="1"/>
          </p:cNvSpPr>
          <p:nvPr>
            <p:ph idx="1"/>
          </p:nvPr>
        </p:nvSpPr>
        <p:spPr/>
        <p:txBody>
          <a:bodyPr/>
          <a:lstStyle/>
          <a:p>
            <a:r>
              <a:rPr lang="en-GB" dirty="0" smtClean="0"/>
              <a:t>As of February 2016, 199 projects have been supported with a total commitment of more than £185m:</a:t>
            </a:r>
          </a:p>
          <a:p>
            <a:endParaRPr lang="en-GB" dirty="0" smtClean="0"/>
          </a:p>
          <a:p>
            <a:pPr lvl="1"/>
            <a:r>
              <a:rPr lang="en-GB" dirty="0" smtClean="0"/>
              <a:t>133 therapeutic interventions including</a:t>
            </a:r>
          </a:p>
          <a:p>
            <a:pPr lvl="2"/>
            <a:r>
              <a:rPr lang="en-GB" dirty="0" smtClean="0"/>
              <a:t>43 small molecule</a:t>
            </a:r>
          </a:p>
          <a:p>
            <a:pPr lvl="2"/>
            <a:r>
              <a:rPr lang="en-GB" dirty="0" smtClean="0"/>
              <a:t>38 biologics (antibodies, proteins etc.)</a:t>
            </a:r>
          </a:p>
          <a:p>
            <a:pPr lvl="2"/>
            <a:r>
              <a:rPr lang="en-GB" dirty="0" smtClean="0"/>
              <a:t>8 drug other</a:t>
            </a:r>
          </a:p>
          <a:p>
            <a:pPr lvl="2"/>
            <a:r>
              <a:rPr lang="en-GB" dirty="0" smtClean="0"/>
              <a:t>20 gene therapies/antisense (4)</a:t>
            </a:r>
          </a:p>
          <a:p>
            <a:pPr lvl="2"/>
            <a:r>
              <a:rPr lang="en-GB" dirty="0" smtClean="0"/>
              <a:t>13 cell therapies</a:t>
            </a:r>
          </a:p>
          <a:p>
            <a:pPr lvl="1"/>
            <a:r>
              <a:rPr lang="en-GB" dirty="0" smtClean="0"/>
              <a:t>19 vaccines</a:t>
            </a:r>
          </a:p>
          <a:p>
            <a:pPr lvl="1"/>
            <a:r>
              <a:rPr lang="en-GB" dirty="0" smtClean="0"/>
              <a:t>39 diagnostics</a:t>
            </a:r>
          </a:p>
          <a:p>
            <a:pPr lvl="1"/>
            <a:r>
              <a:rPr lang="en-GB" dirty="0" smtClean="0"/>
              <a:t>14 medical devices</a:t>
            </a:r>
          </a:p>
          <a:p>
            <a:pPr lvl="1"/>
            <a:r>
              <a:rPr lang="en-GB" dirty="0"/>
              <a:t>9</a:t>
            </a:r>
            <a:r>
              <a:rPr lang="en-GB" dirty="0" smtClean="0"/>
              <a:t> other</a:t>
            </a:r>
          </a:p>
          <a:p>
            <a:pPr marL="457200" lvl="1" indent="0">
              <a:buNone/>
            </a:pPr>
            <a:endParaRPr lang="en-GB" sz="1100" dirty="0" smtClean="0"/>
          </a:p>
          <a:p>
            <a:pPr marL="457200" lvl="1" indent="0">
              <a:buNone/>
            </a:pPr>
            <a:r>
              <a:rPr lang="en-GB" sz="1400" dirty="0" smtClean="0"/>
              <a:t>Note some proposals involve multiple approaches and are counted twice </a:t>
            </a:r>
          </a:p>
        </p:txBody>
      </p:sp>
    </p:spTree>
    <p:extLst>
      <p:ext uri="{BB962C8B-B14F-4D97-AF65-F5344CB8AC3E}">
        <p14:creationId xmlns:p14="http://schemas.microsoft.com/office/powerpoint/2010/main" val="375182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noFill/>
        </p:spPr>
        <p:txBody>
          <a:bodyPr/>
          <a:lstStyle/>
          <a:p>
            <a:pPr algn="ctr"/>
            <a:r>
              <a:rPr lang="en-GB" dirty="0" smtClean="0">
                <a:solidFill>
                  <a:srgbClr val="9A044B"/>
                </a:solidFill>
              </a:rPr>
              <a:t>Assessment </a:t>
            </a:r>
            <a:r>
              <a:rPr lang="en-GB" dirty="0">
                <a:solidFill>
                  <a:srgbClr val="9A044B"/>
                </a:solidFill>
              </a:rPr>
              <a:t>Criteria</a:t>
            </a:r>
          </a:p>
        </p:txBody>
      </p:sp>
      <p:sp>
        <p:nvSpPr>
          <p:cNvPr id="277507" name="Rectangle 3"/>
          <p:cNvSpPr>
            <a:spLocks noGrp="1" noChangeArrowheads="1"/>
          </p:cNvSpPr>
          <p:nvPr>
            <p:ph type="body" idx="1"/>
          </p:nvPr>
        </p:nvSpPr>
        <p:spPr>
          <a:xfrm>
            <a:off x="323528" y="1340768"/>
            <a:ext cx="8568952" cy="4968552"/>
          </a:xfrm>
        </p:spPr>
        <p:txBody>
          <a:bodyPr/>
          <a:lstStyle/>
          <a:p>
            <a:r>
              <a:rPr lang="en-GB" b="1" dirty="0"/>
              <a:t>Need:</a:t>
            </a:r>
            <a:r>
              <a:rPr lang="en-GB" dirty="0"/>
              <a:t> What is the need the proposal aims to help address? </a:t>
            </a:r>
            <a:endParaRPr lang="en-GB" dirty="0" smtClean="0"/>
          </a:p>
          <a:p>
            <a:endParaRPr lang="en-GB" dirty="0"/>
          </a:p>
          <a:p>
            <a:r>
              <a:rPr lang="en-GB" b="1" dirty="0"/>
              <a:t>Rationale:</a:t>
            </a:r>
            <a:r>
              <a:rPr lang="en-GB" dirty="0"/>
              <a:t> What is the rationale </a:t>
            </a:r>
            <a:r>
              <a:rPr lang="en-GB" dirty="0" smtClean="0"/>
              <a:t>for the </a:t>
            </a:r>
            <a:r>
              <a:rPr lang="en-GB" dirty="0"/>
              <a:t>proposed </a:t>
            </a:r>
            <a:r>
              <a:rPr lang="en-GB" dirty="0" smtClean="0"/>
              <a:t>solution? </a:t>
            </a:r>
          </a:p>
          <a:p>
            <a:endParaRPr lang="en-GB" dirty="0"/>
          </a:p>
          <a:p>
            <a:r>
              <a:rPr lang="en-GB" b="1" dirty="0"/>
              <a:t>Deliverability:</a:t>
            </a:r>
            <a:r>
              <a:rPr lang="en-GB" dirty="0"/>
              <a:t> Is the proposed development plan realistic? Does it offer good value-for-money? </a:t>
            </a:r>
            <a:r>
              <a:rPr lang="en-GB" dirty="0" smtClean="0"/>
              <a:t>Does the team have access to the necessary assets to deliver the plan?</a:t>
            </a:r>
          </a:p>
          <a:p>
            <a:endParaRPr lang="en-GB" dirty="0"/>
          </a:p>
          <a:p>
            <a:r>
              <a:rPr lang="en-GB" b="1" dirty="0"/>
              <a:t>Intellectual Property:</a:t>
            </a:r>
            <a:r>
              <a:rPr lang="en-GB" dirty="0"/>
              <a:t> Is there an appropriate intellectual property strategy in place to optimise the chances of downstream </a:t>
            </a:r>
            <a:r>
              <a:rPr lang="en-GB" dirty="0" smtClean="0"/>
              <a:t>funding/partnering and ultimate exploitation?</a:t>
            </a:r>
          </a:p>
          <a:p>
            <a:endParaRPr lang="en-GB" dirty="0"/>
          </a:p>
          <a:p>
            <a:r>
              <a:rPr lang="en-GB" b="1" dirty="0"/>
              <a:t>Common mistake: </a:t>
            </a:r>
            <a:r>
              <a:rPr lang="en-GB" dirty="0"/>
              <a:t>Describe any potential limitations or risks to exploitation of your work. The Panel will be reluctant to support projects where the translational pathway is not clear.  </a:t>
            </a:r>
          </a:p>
          <a:p>
            <a:endParaRPr lang="en-GB" dirty="0"/>
          </a:p>
        </p:txBody>
      </p:sp>
    </p:spTree>
    <p:extLst>
      <p:ext uri="{BB962C8B-B14F-4D97-AF65-F5344CB8AC3E}">
        <p14:creationId xmlns:p14="http://schemas.microsoft.com/office/powerpoint/2010/main" val="41235882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GB" dirty="0" smtClean="0">
                <a:solidFill>
                  <a:srgbClr val="871E69"/>
                </a:solidFill>
              </a:rPr>
              <a:t>Milestones &amp; Monitoring</a:t>
            </a:r>
          </a:p>
        </p:txBody>
      </p:sp>
      <p:sp>
        <p:nvSpPr>
          <p:cNvPr id="32771" name="Content Placeholder 2"/>
          <p:cNvSpPr>
            <a:spLocks noGrp="1"/>
          </p:cNvSpPr>
          <p:nvPr>
            <p:ph idx="1"/>
          </p:nvPr>
        </p:nvSpPr>
        <p:spPr>
          <a:xfrm>
            <a:off x="323528" y="1412776"/>
            <a:ext cx="8568952" cy="5040560"/>
          </a:xfrm>
        </p:spPr>
        <p:txBody>
          <a:bodyPr/>
          <a:lstStyle/>
          <a:p>
            <a:r>
              <a:rPr lang="en-GB" dirty="0" smtClean="0"/>
              <a:t>Milestones are a key feature of BMC proposals</a:t>
            </a:r>
          </a:p>
          <a:p>
            <a:pPr lvl="1"/>
            <a:r>
              <a:rPr lang="en-GB" sz="1800" dirty="0" smtClean="0"/>
              <a:t>They encourage MRC Panels to support high risk proposals. </a:t>
            </a:r>
          </a:p>
          <a:p>
            <a:pPr lvl="1"/>
            <a:r>
              <a:rPr lang="en-GB" sz="1800" dirty="0" smtClean="0"/>
              <a:t>Milestones should be positioned at points of key risk or decision within a project</a:t>
            </a:r>
          </a:p>
          <a:p>
            <a:pPr lvl="1"/>
            <a:r>
              <a:rPr lang="en-GB" sz="1800" dirty="0" smtClean="0"/>
              <a:t>Should reflect key </a:t>
            </a:r>
            <a:r>
              <a:rPr lang="en-GB" sz="1800" dirty="0"/>
              <a:t>go/no-go decision points on </a:t>
            </a:r>
            <a:r>
              <a:rPr lang="en-GB" sz="1800" dirty="0" smtClean="0"/>
              <a:t>the path </a:t>
            </a:r>
            <a:r>
              <a:rPr lang="en-GB" sz="1800" dirty="0"/>
              <a:t>to </a:t>
            </a:r>
            <a:r>
              <a:rPr lang="en-GB" sz="1800" dirty="0" smtClean="0"/>
              <a:t>long-term goals.</a:t>
            </a:r>
          </a:p>
          <a:p>
            <a:pPr lvl="1"/>
            <a:endParaRPr lang="en-GB" sz="1800" dirty="0" smtClean="0"/>
          </a:p>
          <a:p>
            <a:r>
              <a:rPr lang="en-GB" dirty="0" smtClean="0"/>
              <a:t>Milestones must be SMART </a:t>
            </a:r>
          </a:p>
          <a:p>
            <a:pPr lvl="1"/>
            <a:r>
              <a:rPr lang="en-GB" sz="1800" u="sng" dirty="0" smtClean="0"/>
              <a:t>S</a:t>
            </a:r>
            <a:r>
              <a:rPr lang="en-GB" sz="1800" dirty="0" smtClean="0"/>
              <a:t>pecific, </a:t>
            </a:r>
            <a:r>
              <a:rPr lang="en-GB" sz="1800" u="sng" dirty="0" smtClean="0"/>
              <a:t>M</a:t>
            </a:r>
            <a:r>
              <a:rPr lang="en-GB" sz="1800" dirty="0" smtClean="0"/>
              <a:t>easurable, </a:t>
            </a:r>
            <a:r>
              <a:rPr lang="en-GB" sz="1800" u="sng" dirty="0" smtClean="0"/>
              <a:t>A</a:t>
            </a:r>
            <a:r>
              <a:rPr lang="en-GB" sz="1800" dirty="0" smtClean="0"/>
              <a:t>chievable, </a:t>
            </a:r>
            <a:r>
              <a:rPr lang="en-GB" sz="1800" u="sng" dirty="0" smtClean="0"/>
              <a:t>R</a:t>
            </a:r>
            <a:r>
              <a:rPr lang="en-GB" sz="1800" dirty="0" smtClean="0"/>
              <a:t>elevant, </a:t>
            </a:r>
            <a:r>
              <a:rPr lang="en-GB" sz="1800" u="sng" dirty="0" smtClean="0"/>
              <a:t>T</a:t>
            </a:r>
            <a:r>
              <a:rPr lang="en-GB" sz="1800" dirty="0" smtClean="0"/>
              <a:t>imely</a:t>
            </a:r>
          </a:p>
          <a:p>
            <a:endParaRPr lang="en-GB" dirty="0" smtClean="0"/>
          </a:p>
          <a:p>
            <a:r>
              <a:rPr lang="en-GB" dirty="0" smtClean="0"/>
              <a:t>Milestones </a:t>
            </a:r>
            <a:r>
              <a:rPr lang="en-GB" dirty="0"/>
              <a:t>are a very common weakness in </a:t>
            </a:r>
            <a:r>
              <a:rPr lang="en-GB" dirty="0" smtClean="0"/>
              <a:t>proposals</a:t>
            </a:r>
          </a:p>
          <a:p>
            <a:endParaRPr lang="en-GB" dirty="0"/>
          </a:p>
          <a:p>
            <a:pPr marL="342900" lvl="1" indent="-342900"/>
            <a:r>
              <a:rPr lang="en-GB" dirty="0" smtClean="0"/>
              <a:t>Funded projects </a:t>
            </a:r>
            <a:r>
              <a:rPr lang="en-GB" dirty="0"/>
              <a:t>are required to report Quarterly </a:t>
            </a:r>
            <a:r>
              <a:rPr lang="en-GB" dirty="0" smtClean="0"/>
              <a:t>and </a:t>
            </a:r>
            <a:r>
              <a:rPr lang="en-GB" dirty="0"/>
              <a:t>may be stopped if they fail to meet pre-agreed </a:t>
            </a:r>
            <a:r>
              <a:rPr lang="en-GB" dirty="0" smtClean="0"/>
              <a:t>Milestone criteria.</a:t>
            </a:r>
            <a:endParaRPr lang="en-GB" dirty="0"/>
          </a:p>
        </p:txBody>
      </p:sp>
    </p:spTree>
    <p:extLst>
      <p:ext uri="{BB962C8B-B14F-4D97-AF65-F5344CB8AC3E}">
        <p14:creationId xmlns:p14="http://schemas.microsoft.com/office/powerpoint/2010/main" val="36617517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A044B"/>
                </a:solidFill>
              </a:rPr>
              <a:t>What makes an exciting proposal</a:t>
            </a:r>
            <a:r>
              <a:rPr lang="en-GB" sz="2000" dirty="0" smtClean="0">
                <a:solidFill>
                  <a:srgbClr val="9A044B"/>
                </a:solidFill>
              </a:rPr>
              <a:t>? (My view)</a:t>
            </a:r>
            <a:endParaRPr lang="en-GB" dirty="0">
              <a:solidFill>
                <a:srgbClr val="9A044B"/>
              </a:solidFill>
            </a:endParaRPr>
          </a:p>
        </p:txBody>
      </p:sp>
      <p:sp>
        <p:nvSpPr>
          <p:cNvPr id="3" name="Content Placeholder 2"/>
          <p:cNvSpPr>
            <a:spLocks noGrp="1"/>
          </p:cNvSpPr>
          <p:nvPr>
            <p:ph idx="1"/>
          </p:nvPr>
        </p:nvSpPr>
        <p:spPr>
          <a:xfrm>
            <a:off x="395536" y="1412776"/>
            <a:ext cx="8424936" cy="5445224"/>
          </a:xfrm>
        </p:spPr>
        <p:txBody>
          <a:bodyPr/>
          <a:lstStyle/>
          <a:p>
            <a:r>
              <a:rPr lang="en-GB" dirty="0" smtClean="0"/>
              <a:t>Addresses a clear need or niche (doesn’t have to be ‘big’ but must be significant)</a:t>
            </a:r>
          </a:p>
          <a:p>
            <a:endParaRPr lang="en-GB" dirty="0"/>
          </a:p>
          <a:p>
            <a:r>
              <a:rPr lang="en-GB" dirty="0" smtClean="0"/>
              <a:t>A clear, logical, evidence-based  rationale with few ‘leaps of faith’</a:t>
            </a:r>
          </a:p>
          <a:p>
            <a:pPr marL="0" indent="0">
              <a:buNone/>
            </a:pPr>
            <a:endParaRPr lang="en-GB" dirty="0" smtClean="0"/>
          </a:p>
          <a:p>
            <a:r>
              <a:rPr lang="en-GB" dirty="0" smtClean="0"/>
              <a:t>New or exciting (&amp; well though out) use of technology [much rarer than you might imagine]</a:t>
            </a:r>
          </a:p>
          <a:p>
            <a:pPr marL="3124200" lvl="7" indent="0">
              <a:buNone/>
            </a:pPr>
            <a:r>
              <a:rPr lang="en-GB" i="0" dirty="0" smtClean="0"/>
              <a:t>and/or</a:t>
            </a:r>
          </a:p>
          <a:p>
            <a:r>
              <a:rPr lang="en-GB" dirty="0" smtClean="0"/>
              <a:t>Something previously overlooked but subsequently very logical (obvious?) – often serendipitous discovery</a:t>
            </a:r>
          </a:p>
          <a:p>
            <a:endParaRPr lang="en-GB" dirty="0"/>
          </a:p>
          <a:p>
            <a:r>
              <a:rPr lang="en-GB" dirty="0" smtClean="0"/>
              <a:t>Clear and well thought through plan, addressing all relevant questions and risks in a logical order  and taking account of ‘route to market’</a:t>
            </a:r>
            <a:endParaRPr lang="en-GB" dirty="0"/>
          </a:p>
        </p:txBody>
      </p:sp>
    </p:spTree>
    <p:extLst>
      <p:ext uri="{BB962C8B-B14F-4D97-AF65-F5344CB8AC3E}">
        <p14:creationId xmlns:p14="http://schemas.microsoft.com/office/powerpoint/2010/main" val="122755767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75" y="423863"/>
            <a:ext cx="7543800" cy="638175"/>
          </a:xfrm>
        </p:spPr>
        <p:txBody>
          <a:bodyPr/>
          <a:lstStyle/>
          <a:p>
            <a:pPr algn="ctr"/>
            <a:r>
              <a:rPr lang="en-US" dirty="0" smtClean="0">
                <a:solidFill>
                  <a:srgbClr val="9A044B"/>
                </a:solidFill>
              </a:rPr>
              <a:t>Pathway</a:t>
            </a:r>
            <a:endParaRPr lang="en-US" dirty="0">
              <a:solidFill>
                <a:srgbClr val="9A044B"/>
              </a:solidFill>
            </a:endParaRPr>
          </a:p>
        </p:txBody>
      </p:sp>
      <p:sp>
        <p:nvSpPr>
          <p:cNvPr id="4" name="TextBox 3"/>
          <p:cNvSpPr txBox="1"/>
          <p:nvPr/>
        </p:nvSpPr>
        <p:spPr>
          <a:xfrm>
            <a:off x="320467" y="2480869"/>
            <a:ext cx="639819" cy="584776"/>
          </a:xfrm>
          <a:prstGeom prst="rect">
            <a:avLst/>
          </a:prstGeom>
          <a:solidFill>
            <a:srgbClr val="FFFFFF"/>
          </a:solidFill>
          <a:ln>
            <a:solidFill>
              <a:schemeClr val="accent6"/>
            </a:solidFill>
          </a:ln>
        </p:spPr>
        <p:txBody>
          <a:bodyPr wrap="none" rtlCol="0">
            <a:spAutoFit/>
          </a:bodyPr>
          <a:lstStyle/>
          <a:p>
            <a:r>
              <a:rPr lang="en-US" sz="1600" dirty="0" smtClean="0">
                <a:solidFill>
                  <a:srgbClr val="6E6E6F"/>
                </a:solidFill>
                <a:latin typeface="Verdana" charset="0"/>
                <a:cs typeface="Times New Roman" charset="0"/>
              </a:rPr>
              <a:t>Pilot</a:t>
            </a:r>
          </a:p>
          <a:p>
            <a:r>
              <a:rPr lang="en-US" sz="1600" dirty="0" smtClean="0">
                <a:solidFill>
                  <a:srgbClr val="6E6E6F"/>
                </a:solidFill>
                <a:latin typeface="Verdana" charset="0"/>
                <a:cs typeface="Times New Roman" charset="0"/>
              </a:rPr>
              <a:t>data</a:t>
            </a:r>
            <a:endParaRPr lang="en-US" sz="1600" dirty="0">
              <a:solidFill>
                <a:srgbClr val="6E6E6F"/>
              </a:solidFill>
              <a:latin typeface="Verdana" charset="0"/>
              <a:cs typeface="Times New Roman" charset="0"/>
            </a:endParaRPr>
          </a:p>
        </p:txBody>
      </p:sp>
      <p:cxnSp>
        <p:nvCxnSpPr>
          <p:cNvPr id="7" name="Straight Arrow Connector 6"/>
          <p:cNvCxnSpPr>
            <a:stCxn id="4" idx="3"/>
          </p:cNvCxnSpPr>
          <p:nvPr/>
        </p:nvCxnSpPr>
        <p:spPr bwMode="auto">
          <a:xfrm flipV="1">
            <a:off x="960286" y="2765753"/>
            <a:ext cx="2315698" cy="7504"/>
          </a:xfrm>
          <a:prstGeom prst="straightConnector1">
            <a:avLst/>
          </a:prstGeom>
          <a:solidFill>
            <a:schemeClr val="accent1"/>
          </a:solidFill>
          <a:ln w="76200" cap="flat" cmpd="sng" algn="ctr">
            <a:solidFill>
              <a:srgbClr val="3F1E61"/>
            </a:solidFill>
            <a:prstDash val="solid"/>
            <a:round/>
            <a:headEnd type="none" w="med" len="med"/>
            <a:tailEnd type="arrow"/>
          </a:ln>
          <a:effectLst/>
        </p:spPr>
      </p:cxnSp>
      <p:sp>
        <p:nvSpPr>
          <p:cNvPr id="5" name="TextBox 4"/>
          <p:cNvSpPr txBox="1"/>
          <p:nvPr/>
        </p:nvSpPr>
        <p:spPr>
          <a:xfrm>
            <a:off x="1279998" y="2597659"/>
            <a:ext cx="1373794" cy="338554"/>
          </a:xfrm>
          <a:prstGeom prst="rect">
            <a:avLst/>
          </a:prstGeom>
          <a:solidFill>
            <a:srgbClr val="FFFFFF"/>
          </a:solidFill>
          <a:ln>
            <a:solidFill>
              <a:schemeClr val="accent6"/>
            </a:solidFill>
          </a:ln>
        </p:spPr>
        <p:txBody>
          <a:bodyPr wrap="none" rtlCol="0">
            <a:spAutoFit/>
          </a:bodyPr>
          <a:lstStyle/>
          <a:p>
            <a:r>
              <a:rPr lang="en-US" sz="1600" dirty="0" smtClean="0">
                <a:solidFill>
                  <a:srgbClr val="6E6E6F"/>
                </a:solidFill>
                <a:latin typeface="Verdana" charset="0"/>
                <a:cs typeface="Times New Roman" charset="0"/>
              </a:rPr>
              <a:t>DPFS Grant</a:t>
            </a:r>
            <a:endParaRPr lang="en-US" sz="1600" dirty="0">
              <a:solidFill>
                <a:srgbClr val="6E6E6F"/>
              </a:solidFill>
              <a:latin typeface="Verdana" charset="0"/>
              <a:cs typeface="Times New Roman" charset="0"/>
            </a:endParaRPr>
          </a:p>
        </p:txBody>
      </p:sp>
      <p:sp>
        <p:nvSpPr>
          <p:cNvPr id="9" name="TextBox 8"/>
          <p:cNvSpPr txBox="1"/>
          <p:nvPr/>
        </p:nvSpPr>
        <p:spPr>
          <a:xfrm>
            <a:off x="7684592" y="2468998"/>
            <a:ext cx="1174620" cy="584776"/>
          </a:xfrm>
          <a:prstGeom prst="rect">
            <a:avLst/>
          </a:prstGeom>
          <a:noFill/>
          <a:ln>
            <a:solidFill>
              <a:srgbClr val="3F1E61"/>
            </a:solidFill>
          </a:ln>
        </p:spPr>
        <p:txBody>
          <a:bodyPr wrap="none" rtlCol="0">
            <a:spAutoFit/>
          </a:bodyPr>
          <a:lstStyle/>
          <a:p>
            <a:pPr algn="ctr"/>
            <a:r>
              <a:rPr lang="en-US" sz="1600" dirty="0" smtClean="0">
                <a:solidFill>
                  <a:srgbClr val="6E6E6F"/>
                </a:solidFill>
                <a:latin typeface="Verdana" charset="0"/>
                <a:cs typeface="Times New Roman" charset="0"/>
              </a:rPr>
              <a:t>Ultimate</a:t>
            </a:r>
          </a:p>
          <a:p>
            <a:pPr algn="ctr"/>
            <a:r>
              <a:rPr lang="en-US" sz="1600" dirty="0" smtClean="0">
                <a:solidFill>
                  <a:srgbClr val="6E6E6F"/>
                </a:solidFill>
                <a:latin typeface="Verdana" charset="0"/>
                <a:cs typeface="Times New Roman" charset="0"/>
              </a:rPr>
              <a:t>ideal goal</a:t>
            </a:r>
          </a:p>
        </p:txBody>
      </p:sp>
      <p:grpSp>
        <p:nvGrpSpPr>
          <p:cNvPr id="31" name="Group 30"/>
          <p:cNvGrpSpPr/>
          <p:nvPr/>
        </p:nvGrpSpPr>
        <p:grpSpPr>
          <a:xfrm>
            <a:off x="2964326" y="2609529"/>
            <a:ext cx="4720266" cy="340466"/>
            <a:chOff x="2964326" y="2609529"/>
            <a:chExt cx="4720266" cy="340466"/>
          </a:xfrm>
        </p:grpSpPr>
        <p:cxnSp>
          <p:nvCxnSpPr>
            <p:cNvPr id="13" name="Straight Arrow Connector 12"/>
            <p:cNvCxnSpPr/>
            <p:nvPr/>
          </p:nvCxnSpPr>
          <p:spPr bwMode="auto">
            <a:xfrm flipV="1">
              <a:off x="2964326" y="2768600"/>
              <a:ext cx="1823574" cy="2745"/>
            </a:xfrm>
            <a:prstGeom prst="straightConnector1">
              <a:avLst/>
            </a:prstGeom>
            <a:solidFill>
              <a:schemeClr val="accent1"/>
            </a:solidFill>
            <a:ln w="76200" cap="flat" cmpd="sng" algn="ctr">
              <a:solidFill>
                <a:srgbClr val="3F1E61"/>
              </a:solidFill>
              <a:prstDash val="solid"/>
              <a:round/>
              <a:headEnd type="none" w="med" len="med"/>
              <a:tailEnd type="arrow"/>
            </a:ln>
            <a:effectLst/>
          </p:spPr>
        </p:cxnSp>
        <p:sp>
          <p:nvSpPr>
            <p:cNvPr id="10" name="TextBox 9"/>
            <p:cNvSpPr txBox="1"/>
            <p:nvPr/>
          </p:nvSpPr>
          <p:spPr>
            <a:xfrm>
              <a:off x="3335326" y="2611441"/>
              <a:ext cx="993181" cy="338554"/>
            </a:xfrm>
            <a:prstGeom prst="rect">
              <a:avLst/>
            </a:prstGeom>
            <a:solidFill>
              <a:srgbClr val="FFFFFF"/>
            </a:solidFill>
            <a:ln>
              <a:solidFill>
                <a:srgbClr val="3F1E61"/>
              </a:solidFill>
            </a:ln>
          </p:spPr>
          <p:txBody>
            <a:bodyPr wrap="none" rtlCol="0">
              <a:spAutoFit/>
            </a:bodyPr>
            <a:lstStyle/>
            <a:p>
              <a:r>
                <a:rPr lang="en-US" sz="1600" dirty="0" smtClean="0">
                  <a:solidFill>
                    <a:srgbClr val="6E6E6F"/>
                  </a:solidFill>
                  <a:latin typeface="Verdana" charset="0"/>
                  <a:cs typeface="Times New Roman" charset="0"/>
                </a:rPr>
                <a:t>Phase 2</a:t>
              </a:r>
              <a:endParaRPr lang="en-US" sz="1600" dirty="0">
                <a:solidFill>
                  <a:srgbClr val="6E6E6F"/>
                </a:solidFill>
                <a:latin typeface="Verdana" charset="0"/>
                <a:cs typeface="Times New Roman" charset="0"/>
              </a:endParaRPr>
            </a:p>
          </p:txBody>
        </p:sp>
        <p:cxnSp>
          <p:nvCxnSpPr>
            <p:cNvPr id="19" name="Straight Arrow Connector 18"/>
            <p:cNvCxnSpPr/>
            <p:nvPr/>
          </p:nvCxnSpPr>
          <p:spPr bwMode="auto">
            <a:xfrm flipV="1">
              <a:off x="4548499" y="2762250"/>
              <a:ext cx="1858651" cy="7183"/>
            </a:xfrm>
            <a:prstGeom prst="straightConnector1">
              <a:avLst/>
            </a:prstGeom>
            <a:solidFill>
              <a:schemeClr val="accent1"/>
            </a:solidFill>
            <a:ln w="76200" cap="flat" cmpd="sng" algn="ctr">
              <a:solidFill>
                <a:srgbClr val="3F1E61"/>
              </a:solidFill>
              <a:prstDash val="solid"/>
              <a:round/>
              <a:headEnd type="none" w="med" len="med"/>
              <a:tailEnd type="arrow"/>
            </a:ln>
            <a:effectLst/>
          </p:spPr>
        </p:cxnSp>
        <p:sp>
          <p:nvSpPr>
            <p:cNvPr id="20" name="TextBox 19"/>
            <p:cNvSpPr txBox="1"/>
            <p:nvPr/>
          </p:nvSpPr>
          <p:spPr>
            <a:xfrm>
              <a:off x="4868699" y="2609529"/>
              <a:ext cx="993181" cy="338554"/>
            </a:xfrm>
            <a:prstGeom prst="rect">
              <a:avLst/>
            </a:prstGeom>
            <a:solidFill>
              <a:srgbClr val="FFFFFF"/>
            </a:solidFill>
            <a:ln>
              <a:solidFill>
                <a:srgbClr val="3F1E61"/>
              </a:solidFill>
            </a:ln>
          </p:spPr>
          <p:txBody>
            <a:bodyPr wrap="none" rtlCol="0">
              <a:spAutoFit/>
            </a:bodyPr>
            <a:lstStyle/>
            <a:p>
              <a:r>
                <a:rPr lang="en-US" sz="1600" dirty="0" smtClean="0">
                  <a:solidFill>
                    <a:srgbClr val="6E6E6F"/>
                  </a:solidFill>
                  <a:latin typeface="Verdana" charset="0"/>
                  <a:cs typeface="Times New Roman" charset="0"/>
                </a:rPr>
                <a:t>Phase 3</a:t>
              </a:r>
              <a:endParaRPr lang="en-US" sz="1600" dirty="0">
                <a:solidFill>
                  <a:srgbClr val="6E6E6F"/>
                </a:solidFill>
                <a:latin typeface="Verdana" charset="0"/>
                <a:cs typeface="Times New Roman" charset="0"/>
              </a:endParaRPr>
            </a:p>
          </p:txBody>
        </p:sp>
        <p:cxnSp>
          <p:nvCxnSpPr>
            <p:cNvPr id="22" name="Straight Connector 21"/>
            <p:cNvCxnSpPr>
              <a:endCxn id="9" idx="1"/>
            </p:cNvCxnSpPr>
            <p:nvPr/>
          </p:nvCxnSpPr>
          <p:spPr bwMode="auto">
            <a:xfrm>
              <a:off x="6445250" y="2755900"/>
              <a:ext cx="1239342" cy="5486"/>
            </a:xfrm>
            <a:prstGeom prst="line">
              <a:avLst/>
            </a:prstGeom>
            <a:solidFill>
              <a:schemeClr val="accent1"/>
            </a:solidFill>
            <a:ln w="76200" cap="flat" cmpd="sng" algn="ctr">
              <a:solidFill>
                <a:srgbClr val="3F1E61"/>
              </a:solidFill>
              <a:prstDash val="dot"/>
              <a:round/>
              <a:headEnd type="none" w="med" len="med"/>
              <a:tailEnd type="none" w="med" len="med"/>
            </a:ln>
            <a:effectLst/>
          </p:spPr>
        </p:cxnSp>
      </p:grpSp>
      <p:grpSp>
        <p:nvGrpSpPr>
          <p:cNvPr id="36" name="Group 35"/>
          <p:cNvGrpSpPr/>
          <p:nvPr/>
        </p:nvGrpSpPr>
        <p:grpSpPr>
          <a:xfrm>
            <a:off x="2576807" y="1599640"/>
            <a:ext cx="1294510" cy="3387096"/>
            <a:chOff x="2576807" y="1599640"/>
            <a:chExt cx="1294510" cy="3387096"/>
          </a:xfrm>
        </p:grpSpPr>
        <p:sp>
          <p:nvSpPr>
            <p:cNvPr id="32" name="TextBox 31"/>
            <p:cNvSpPr txBox="1"/>
            <p:nvPr/>
          </p:nvSpPr>
          <p:spPr>
            <a:xfrm>
              <a:off x="2576807" y="3663297"/>
              <a:ext cx="1294510" cy="1323439"/>
            </a:xfrm>
            <a:prstGeom prst="rect">
              <a:avLst/>
            </a:prstGeom>
            <a:noFill/>
            <a:ln>
              <a:solidFill>
                <a:srgbClr val="0000FF"/>
              </a:solidFill>
            </a:ln>
          </p:spPr>
          <p:txBody>
            <a:bodyPr wrap="square" rtlCol="0">
              <a:spAutoFit/>
            </a:bodyPr>
            <a:lstStyle/>
            <a:p>
              <a:pPr algn="ctr"/>
              <a:r>
                <a:rPr lang="en-US" sz="1600" i="1" dirty="0" smtClean="0">
                  <a:solidFill>
                    <a:srgbClr val="0000FF"/>
                  </a:solidFill>
                  <a:latin typeface="Verdana" charset="0"/>
                  <a:cs typeface="Times New Roman" charset="0"/>
                </a:rPr>
                <a:t>Evidence needed to justify doing phase 2</a:t>
              </a:r>
              <a:endParaRPr lang="en-US" sz="1600" i="1" dirty="0">
                <a:solidFill>
                  <a:srgbClr val="0000FF"/>
                </a:solidFill>
                <a:latin typeface="Verdana" charset="0"/>
                <a:cs typeface="Times New Roman" charset="0"/>
              </a:endParaRPr>
            </a:p>
          </p:txBody>
        </p:sp>
        <p:cxnSp>
          <p:nvCxnSpPr>
            <p:cNvPr id="34" name="Straight Connector 33"/>
            <p:cNvCxnSpPr>
              <a:endCxn id="32" idx="0"/>
            </p:cNvCxnSpPr>
            <p:nvPr/>
          </p:nvCxnSpPr>
          <p:spPr bwMode="auto">
            <a:xfrm>
              <a:off x="3224061" y="1599640"/>
              <a:ext cx="1" cy="2063657"/>
            </a:xfrm>
            <a:prstGeom prst="line">
              <a:avLst/>
            </a:prstGeom>
            <a:solidFill>
              <a:schemeClr val="accent1"/>
            </a:solidFill>
            <a:ln w="9525" cap="flat" cmpd="sng" algn="ctr">
              <a:solidFill>
                <a:srgbClr val="0000FF"/>
              </a:solidFill>
              <a:prstDash val="lgDash"/>
              <a:round/>
              <a:headEnd type="none" w="med" len="med"/>
              <a:tailEnd type="none" w="med" len="med"/>
            </a:ln>
            <a:effectLst/>
          </p:spPr>
        </p:cxnSp>
      </p:grpSp>
      <p:sp>
        <p:nvSpPr>
          <p:cNvPr id="40" name="TextBox 39"/>
          <p:cNvSpPr txBox="1"/>
          <p:nvPr/>
        </p:nvSpPr>
        <p:spPr>
          <a:xfrm>
            <a:off x="2650081" y="1526373"/>
            <a:ext cx="1160173" cy="584776"/>
          </a:xfrm>
          <a:prstGeom prst="rect">
            <a:avLst/>
          </a:prstGeom>
          <a:solidFill>
            <a:srgbClr val="FFFFFF"/>
          </a:solidFill>
          <a:ln>
            <a:solidFill>
              <a:srgbClr val="1B0807"/>
            </a:solidFill>
          </a:ln>
        </p:spPr>
        <p:txBody>
          <a:bodyPr wrap="square" rtlCol="0">
            <a:spAutoFit/>
          </a:bodyPr>
          <a:lstStyle/>
          <a:p>
            <a:pPr algn="ctr"/>
            <a:r>
              <a:rPr lang="en-US" sz="1600" dirty="0" smtClean="0">
                <a:solidFill>
                  <a:srgbClr val="6E6E6F"/>
                </a:solidFill>
                <a:latin typeface="Verdana" charset="0"/>
                <a:cs typeface="Times New Roman" charset="0"/>
              </a:rPr>
              <a:t>End Milestone</a:t>
            </a:r>
            <a:endParaRPr lang="en-US" sz="1600" dirty="0">
              <a:solidFill>
                <a:srgbClr val="6E6E6F"/>
              </a:solidFill>
              <a:latin typeface="Verdana" charset="0"/>
              <a:cs typeface="Times New Roman" charset="0"/>
            </a:endParaRPr>
          </a:p>
        </p:txBody>
      </p:sp>
      <p:sp>
        <p:nvSpPr>
          <p:cNvPr id="41" name="TextBox 40"/>
          <p:cNvSpPr txBox="1"/>
          <p:nvPr/>
        </p:nvSpPr>
        <p:spPr>
          <a:xfrm>
            <a:off x="1502120" y="1672906"/>
            <a:ext cx="1178227" cy="338554"/>
          </a:xfrm>
          <a:prstGeom prst="rect">
            <a:avLst/>
          </a:prstGeom>
          <a:noFill/>
        </p:spPr>
        <p:txBody>
          <a:bodyPr wrap="none" rtlCol="0">
            <a:spAutoFit/>
          </a:bodyPr>
          <a:lstStyle/>
          <a:p>
            <a:r>
              <a:rPr lang="en-US" sz="1600" dirty="0" smtClean="0">
                <a:solidFill>
                  <a:srgbClr val="6E6E6F"/>
                </a:solidFill>
                <a:latin typeface="Verdana" charset="0"/>
                <a:cs typeface="Times New Roman" charset="0"/>
              </a:rPr>
              <a:t>M1, M2 …</a:t>
            </a:r>
            <a:endParaRPr lang="en-US" sz="1600" dirty="0">
              <a:solidFill>
                <a:srgbClr val="6E6E6F"/>
              </a:solidFill>
              <a:latin typeface="Verdana" charset="0"/>
              <a:cs typeface="Times New Roman" charset="0"/>
            </a:endParaRPr>
          </a:p>
        </p:txBody>
      </p:sp>
      <p:sp>
        <p:nvSpPr>
          <p:cNvPr id="42" name="TextBox 41"/>
          <p:cNvSpPr txBox="1"/>
          <p:nvPr/>
        </p:nvSpPr>
        <p:spPr>
          <a:xfrm>
            <a:off x="557595" y="5361974"/>
            <a:ext cx="8235287" cy="830997"/>
          </a:xfrm>
          <a:prstGeom prst="rect">
            <a:avLst/>
          </a:prstGeom>
          <a:noFill/>
        </p:spPr>
        <p:txBody>
          <a:bodyPr wrap="square" rtlCol="0">
            <a:spAutoFit/>
          </a:bodyPr>
          <a:lstStyle/>
          <a:p>
            <a:r>
              <a:rPr lang="en-US" sz="1600" i="1" dirty="0" smtClean="0">
                <a:solidFill>
                  <a:srgbClr val="6E6E6F"/>
                </a:solidFill>
                <a:latin typeface="Verdana" charset="0"/>
                <a:cs typeface="Times New Roman" charset="0"/>
              </a:rPr>
              <a:t>DPFS project aim: to get the evidence needed to justify doing for phase 2?</a:t>
            </a:r>
          </a:p>
          <a:p>
            <a:r>
              <a:rPr lang="en-US" sz="1600" i="1" dirty="0" smtClean="0">
                <a:solidFill>
                  <a:srgbClr val="6E6E6F"/>
                </a:solidFill>
                <a:latin typeface="Verdana" charset="0"/>
                <a:cs typeface="Times New Roman" charset="0"/>
              </a:rPr>
              <a:t>What are the tasks needed to get to the aim?</a:t>
            </a:r>
          </a:p>
          <a:p>
            <a:r>
              <a:rPr lang="en-US" sz="1600" i="1" dirty="0" smtClean="0">
                <a:solidFill>
                  <a:srgbClr val="6E6E6F"/>
                </a:solidFill>
                <a:latin typeface="Verdana" charset="0"/>
                <a:cs typeface="Times New Roman" charset="0"/>
              </a:rPr>
              <a:t>What resources, particularly what team, is needed?</a:t>
            </a:r>
            <a:endParaRPr lang="en-US" sz="1600" i="1" dirty="0">
              <a:solidFill>
                <a:srgbClr val="6E6E6F"/>
              </a:solidFill>
              <a:latin typeface="Verdana" charset="0"/>
              <a:cs typeface="Times New Roman" charset="0"/>
            </a:endParaRPr>
          </a:p>
        </p:txBody>
      </p:sp>
      <p:sp>
        <p:nvSpPr>
          <p:cNvPr id="43" name="TextBox 42"/>
          <p:cNvSpPr txBox="1"/>
          <p:nvPr/>
        </p:nvSpPr>
        <p:spPr>
          <a:xfrm>
            <a:off x="4054501" y="3992995"/>
            <a:ext cx="4066714" cy="584776"/>
          </a:xfrm>
          <a:prstGeom prst="rect">
            <a:avLst/>
          </a:prstGeom>
          <a:noFill/>
        </p:spPr>
        <p:txBody>
          <a:bodyPr wrap="square" rtlCol="0">
            <a:spAutoFit/>
          </a:bodyPr>
          <a:lstStyle/>
          <a:p>
            <a:r>
              <a:rPr lang="en-US" sz="1600" i="1" dirty="0" smtClean="0">
                <a:solidFill>
                  <a:srgbClr val="6E6E6F"/>
                </a:solidFill>
                <a:latin typeface="Verdana" charset="0"/>
                <a:cs typeface="Times New Roman" charset="0"/>
              </a:rPr>
              <a:t>Find out what this is</a:t>
            </a:r>
          </a:p>
          <a:p>
            <a:r>
              <a:rPr lang="en-US" sz="1600" i="1" dirty="0" smtClean="0">
                <a:solidFill>
                  <a:srgbClr val="6E6E6F"/>
                </a:solidFill>
                <a:latin typeface="Verdana" charset="0"/>
                <a:cs typeface="Times New Roman" charset="0"/>
              </a:rPr>
              <a:t> e.g. talk to likely phase 2 players</a:t>
            </a:r>
            <a:endParaRPr lang="en-US" sz="1600" i="1" dirty="0">
              <a:solidFill>
                <a:srgbClr val="6E6E6F"/>
              </a:solidFill>
              <a:latin typeface="Verdana" charset="0"/>
              <a:cs typeface="Times New Roman" charset="0"/>
            </a:endParaRPr>
          </a:p>
        </p:txBody>
      </p:sp>
    </p:spTree>
    <p:extLst>
      <p:ext uri="{BB962C8B-B14F-4D97-AF65-F5344CB8AC3E}">
        <p14:creationId xmlns:p14="http://schemas.microsoft.com/office/powerpoint/2010/main" val="13745815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0" grpId="0" animBg="1"/>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75" y="423863"/>
            <a:ext cx="7543800" cy="638175"/>
          </a:xfrm>
        </p:spPr>
        <p:txBody>
          <a:bodyPr/>
          <a:lstStyle/>
          <a:p>
            <a:pPr algn="ctr"/>
            <a:r>
              <a:rPr lang="en-US" dirty="0" smtClean="0">
                <a:solidFill>
                  <a:srgbClr val="9A044B"/>
                </a:solidFill>
              </a:rPr>
              <a:t>Common failure modes</a:t>
            </a:r>
            <a:endParaRPr lang="en-US" dirty="0">
              <a:solidFill>
                <a:srgbClr val="9A044B"/>
              </a:solidFill>
            </a:endParaRPr>
          </a:p>
        </p:txBody>
      </p:sp>
      <p:sp>
        <p:nvSpPr>
          <p:cNvPr id="4" name="TextBox 3"/>
          <p:cNvSpPr txBox="1"/>
          <p:nvPr/>
        </p:nvSpPr>
        <p:spPr>
          <a:xfrm>
            <a:off x="320467" y="2480869"/>
            <a:ext cx="639819" cy="584776"/>
          </a:xfrm>
          <a:prstGeom prst="rect">
            <a:avLst/>
          </a:prstGeom>
          <a:solidFill>
            <a:srgbClr val="FFFFFF"/>
          </a:solidFill>
          <a:ln>
            <a:solidFill>
              <a:schemeClr val="accent6"/>
            </a:solidFill>
          </a:ln>
        </p:spPr>
        <p:txBody>
          <a:bodyPr wrap="none" rtlCol="0">
            <a:spAutoFit/>
          </a:bodyPr>
          <a:lstStyle/>
          <a:p>
            <a:r>
              <a:rPr lang="en-US" sz="1600" dirty="0" smtClean="0">
                <a:solidFill>
                  <a:srgbClr val="6E6E6F"/>
                </a:solidFill>
                <a:latin typeface="Verdana" charset="0"/>
                <a:cs typeface="Times New Roman" charset="0"/>
              </a:rPr>
              <a:t>Pilot</a:t>
            </a:r>
          </a:p>
          <a:p>
            <a:r>
              <a:rPr lang="en-US" sz="1600" dirty="0" smtClean="0">
                <a:solidFill>
                  <a:srgbClr val="6E6E6F"/>
                </a:solidFill>
                <a:latin typeface="Verdana" charset="0"/>
                <a:cs typeface="Times New Roman" charset="0"/>
              </a:rPr>
              <a:t>data</a:t>
            </a:r>
            <a:endParaRPr lang="en-US" sz="1600" dirty="0">
              <a:solidFill>
                <a:srgbClr val="6E6E6F"/>
              </a:solidFill>
              <a:latin typeface="Verdana" charset="0"/>
              <a:cs typeface="Times New Roman" charset="0"/>
            </a:endParaRPr>
          </a:p>
        </p:txBody>
      </p:sp>
      <p:cxnSp>
        <p:nvCxnSpPr>
          <p:cNvPr id="7" name="Straight Arrow Connector 6"/>
          <p:cNvCxnSpPr>
            <a:stCxn id="4" idx="3"/>
          </p:cNvCxnSpPr>
          <p:nvPr/>
        </p:nvCxnSpPr>
        <p:spPr bwMode="auto">
          <a:xfrm flipV="1">
            <a:off x="960286" y="2765753"/>
            <a:ext cx="2315698" cy="7504"/>
          </a:xfrm>
          <a:prstGeom prst="straightConnector1">
            <a:avLst/>
          </a:prstGeom>
          <a:solidFill>
            <a:schemeClr val="accent1"/>
          </a:solidFill>
          <a:ln w="76200" cap="flat" cmpd="sng" algn="ctr">
            <a:solidFill>
              <a:srgbClr val="3F1E61"/>
            </a:solidFill>
            <a:prstDash val="solid"/>
            <a:round/>
            <a:headEnd type="none" w="med" len="med"/>
            <a:tailEnd type="arrow"/>
          </a:ln>
          <a:effectLst/>
        </p:spPr>
      </p:cxnSp>
      <p:sp>
        <p:nvSpPr>
          <p:cNvPr id="5" name="TextBox 4"/>
          <p:cNvSpPr txBox="1"/>
          <p:nvPr/>
        </p:nvSpPr>
        <p:spPr>
          <a:xfrm>
            <a:off x="1279998" y="2597659"/>
            <a:ext cx="1373794" cy="338554"/>
          </a:xfrm>
          <a:prstGeom prst="rect">
            <a:avLst/>
          </a:prstGeom>
          <a:solidFill>
            <a:srgbClr val="FFFFFF"/>
          </a:solidFill>
          <a:ln>
            <a:solidFill>
              <a:schemeClr val="accent6"/>
            </a:solidFill>
          </a:ln>
        </p:spPr>
        <p:txBody>
          <a:bodyPr wrap="none" rtlCol="0">
            <a:spAutoFit/>
          </a:bodyPr>
          <a:lstStyle/>
          <a:p>
            <a:r>
              <a:rPr lang="en-US" sz="1600" dirty="0" smtClean="0">
                <a:solidFill>
                  <a:srgbClr val="6E6E6F"/>
                </a:solidFill>
                <a:latin typeface="Verdana" charset="0"/>
                <a:cs typeface="Times New Roman" charset="0"/>
              </a:rPr>
              <a:t>DPFS Grant</a:t>
            </a:r>
            <a:endParaRPr lang="en-US" sz="1600" dirty="0">
              <a:solidFill>
                <a:srgbClr val="6E6E6F"/>
              </a:solidFill>
              <a:latin typeface="Verdana" charset="0"/>
              <a:cs typeface="Times New Roman" charset="0"/>
            </a:endParaRPr>
          </a:p>
        </p:txBody>
      </p:sp>
      <p:sp>
        <p:nvSpPr>
          <p:cNvPr id="9" name="TextBox 8"/>
          <p:cNvSpPr txBox="1"/>
          <p:nvPr/>
        </p:nvSpPr>
        <p:spPr>
          <a:xfrm>
            <a:off x="7684592" y="2468998"/>
            <a:ext cx="1174620" cy="584776"/>
          </a:xfrm>
          <a:prstGeom prst="rect">
            <a:avLst/>
          </a:prstGeom>
          <a:noFill/>
          <a:ln>
            <a:solidFill>
              <a:srgbClr val="3F1E61"/>
            </a:solidFill>
          </a:ln>
        </p:spPr>
        <p:txBody>
          <a:bodyPr wrap="none" rtlCol="0">
            <a:spAutoFit/>
          </a:bodyPr>
          <a:lstStyle/>
          <a:p>
            <a:pPr algn="ctr"/>
            <a:r>
              <a:rPr lang="en-US" sz="1600" dirty="0" smtClean="0">
                <a:solidFill>
                  <a:srgbClr val="6E6E6F"/>
                </a:solidFill>
                <a:latin typeface="Verdana" charset="0"/>
                <a:cs typeface="Times New Roman" charset="0"/>
              </a:rPr>
              <a:t>Ultimate</a:t>
            </a:r>
          </a:p>
          <a:p>
            <a:pPr algn="ctr"/>
            <a:r>
              <a:rPr lang="en-US" sz="1600" dirty="0" smtClean="0">
                <a:solidFill>
                  <a:srgbClr val="6E6E6F"/>
                </a:solidFill>
                <a:latin typeface="Verdana" charset="0"/>
                <a:cs typeface="Times New Roman" charset="0"/>
              </a:rPr>
              <a:t>ideal goal</a:t>
            </a:r>
          </a:p>
        </p:txBody>
      </p:sp>
      <p:grpSp>
        <p:nvGrpSpPr>
          <p:cNvPr id="31" name="Group 30"/>
          <p:cNvGrpSpPr/>
          <p:nvPr/>
        </p:nvGrpSpPr>
        <p:grpSpPr>
          <a:xfrm>
            <a:off x="2964326" y="2609529"/>
            <a:ext cx="4720266" cy="340466"/>
            <a:chOff x="2964326" y="2609529"/>
            <a:chExt cx="4720266" cy="340466"/>
          </a:xfrm>
        </p:grpSpPr>
        <p:cxnSp>
          <p:nvCxnSpPr>
            <p:cNvPr id="13" name="Straight Arrow Connector 12"/>
            <p:cNvCxnSpPr/>
            <p:nvPr/>
          </p:nvCxnSpPr>
          <p:spPr bwMode="auto">
            <a:xfrm flipV="1">
              <a:off x="2964326" y="2768600"/>
              <a:ext cx="1823574" cy="2745"/>
            </a:xfrm>
            <a:prstGeom prst="straightConnector1">
              <a:avLst/>
            </a:prstGeom>
            <a:solidFill>
              <a:schemeClr val="accent1"/>
            </a:solidFill>
            <a:ln w="76200" cap="flat" cmpd="sng" algn="ctr">
              <a:solidFill>
                <a:srgbClr val="3F1E61"/>
              </a:solidFill>
              <a:prstDash val="solid"/>
              <a:round/>
              <a:headEnd type="none" w="med" len="med"/>
              <a:tailEnd type="arrow"/>
            </a:ln>
            <a:effectLst/>
          </p:spPr>
        </p:cxnSp>
        <p:sp>
          <p:nvSpPr>
            <p:cNvPr id="10" name="TextBox 9"/>
            <p:cNvSpPr txBox="1"/>
            <p:nvPr/>
          </p:nvSpPr>
          <p:spPr>
            <a:xfrm>
              <a:off x="3335326" y="2611441"/>
              <a:ext cx="993181" cy="338554"/>
            </a:xfrm>
            <a:prstGeom prst="rect">
              <a:avLst/>
            </a:prstGeom>
            <a:solidFill>
              <a:srgbClr val="FFFFFF"/>
            </a:solidFill>
            <a:ln>
              <a:solidFill>
                <a:srgbClr val="3F1E61"/>
              </a:solidFill>
            </a:ln>
          </p:spPr>
          <p:txBody>
            <a:bodyPr wrap="none" rtlCol="0">
              <a:spAutoFit/>
            </a:bodyPr>
            <a:lstStyle/>
            <a:p>
              <a:r>
                <a:rPr lang="en-US" sz="1600" dirty="0" smtClean="0">
                  <a:solidFill>
                    <a:srgbClr val="6E6E6F"/>
                  </a:solidFill>
                  <a:latin typeface="Verdana" charset="0"/>
                  <a:cs typeface="Times New Roman" charset="0"/>
                </a:rPr>
                <a:t>Phase 2</a:t>
              </a:r>
              <a:endParaRPr lang="en-US" sz="1600" dirty="0">
                <a:solidFill>
                  <a:srgbClr val="6E6E6F"/>
                </a:solidFill>
                <a:latin typeface="Verdana" charset="0"/>
                <a:cs typeface="Times New Roman" charset="0"/>
              </a:endParaRPr>
            </a:p>
          </p:txBody>
        </p:sp>
        <p:cxnSp>
          <p:nvCxnSpPr>
            <p:cNvPr id="19" name="Straight Arrow Connector 18"/>
            <p:cNvCxnSpPr/>
            <p:nvPr/>
          </p:nvCxnSpPr>
          <p:spPr bwMode="auto">
            <a:xfrm flipV="1">
              <a:off x="4548499" y="2762250"/>
              <a:ext cx="1858651" cy="7183"/>
            </a:xfrm>
            <a:prstGeom prst="straightConnector1">
              <a:avLst/>
            </a:prstGeom>
            <a:solidFill>
              <a:schemeClr val="accent1"/>
            </a:solidFill>
            <a:ln w="76200" cap="flat" cmpd="sng" algn="ctr">
              <a:solidFill>
                <a:srgbClr val="3F1E61"/>
              </a:solidFill>
              <a:prstDash val="solid"/>
              <a:round/>
              <a:headEnd type="none" w="med" len="med"/>
              <a:tailEnd type="arrow"/>
            </a:ln>
            <a:effectLst/>
          </p:spPr>
        </p:cxnSp>
        <p:sp>
          <p:nvSpPr>
            <p:cNvPr id="20" name="TextBox 19"/>
            <p:cNvSpPr txBox="1"/>
            <p:nvPr/>
          </p:nvSpPr>
          <p:spPr>
            <a:xfrm>
              <a:off x="4868699" y="2609529"/>
              <a:ext cx="993181" cy="338554"/>
            </a:xfrm>
            <a:prstGeom prst="rect">
              <a:avLst/>
            </a:prstGeom>
            <a:solidFill>
              <a:srgbClr val="FFFFFF"/>
            </a:solidFill>
            <a:ln>
              <a:solidFill>
                <a:srgbClr val="3F1E61"/>
              </a:solidFill>
            </a:ln>
          </p:spPr>
          <p:txBody>
            <a:bodyPr wrap="none" rtlCol="0">
              <a:spAutoFit/>
            </a:bodyPr>
            <a:lstStyle/>
            <a:p>
              <a:r>
                <a:rPr lang="en-US" sz="1600" dirty="0" smtClean="0">
                  <a:solidFill>
                    <a:srgbClr val="6E6E6F"/>
                  </a:solidFill>
                  <a:latin typeface="Verdana" charset="0"/>
                  <a:cs typeface="Times New Roman" charset="0"/>
                </a:rPr>
                <a:t>Phase 2</a:t>
              </a:r>
              <a:endParaRPr lang="en-US" sz="1600" dirty="0">
                <a:solidFill>
                  <a:srgbClr val="6E6E6F"/>
                </a:solidFill>
                <a:latin typeface="Verdana" charset="0"/>
                <a:cs typeface="Times New Roman" charset="0"/>
              </a:endParaRPr>
            </a:p>
          </p:txBody>
        </p:sp>
        <p:cxnSp>
          <p:nvCxnSpPr>
            <p:cNvPr id="22" name="Straight Connector 21"/>
            <p:cNvCxnSpPr>
              <a:endCxn id="9" idx="1"/>
            </p:cNvCxnSpPr>
            <p:nvPr/>
          </p:nvCxnSpPr>
          <p:spPr bwMode="auto">
            <a:xfrm>
              <a:off x="6445250" y="2755900"/>
              <a:ext cx="1239342" cy="5486"/>
            </a:xfrm>
            <a:prstGeom prst="line">
              <a:avLst/>
            </a:prstGeom>
            <a:solidFill>
              <a:schemeClr val="accent1"/>
            </a:solidFill>
            <a:ln w="76200" cap="flat" cmpd="sng" algn="ctr">
              <a:solidFill>
                <a:srgbClr val="3F1E61"/>
              </a:solidFill>
              <a:prstDash val="dot"/>
              <a:round/>
              <a:headEnd type="none" w="med" len="med"/>
              <a:tailEnd type="none" w="med" len="med"/>
            </a:ln>
            <a:effectLst/>
          </p:spPr>
        </p:cxnSp>
      </p:grpSp>
      <p:grpSp>
        <p:nvGrpSpPr>
          <p:cNvPr id="36" name="Group 35"/>
          <p:cNvGrpSpPr/>
          <p:nvPr/>
        </p:nvGrpSpPr>
        <p:grpSpPr>
          <a:xfrm>
            <a:off x="2576807" y="1599640"/>
            <a:ext cx="1294510" cy="2894654"/>
            <a:chOff x="2576807" y="1599640"/>
            <a:chExt cx="1294510" cy="2894654"/>
          </a:xfrm>
        </p:grpSpPr>
        <p:sp>
          <p:nvSpPr>
            <p:cNvPr id="32" name="TextBox 31"/>
            <p:cNvSpPr txBox="1"/>
            <p:nvPr/>
          </p:nvSpPr>
          <p:spPr>
            <a:xfrm>
              <a:off x="2576807" y="3663297"/>
              <a:ext cx="1294510" cy="830997"/>
            </a:xfrm>
            <a:prstGeom prst="rect">
              <a:avLst/>
            </a:prstGeom>
            <a:noFill/>
            <a:ln>
              <a:solidFill>
                <a:srgbClr val="0000FF"/>
              </a:solidFill>
            </a:ln>
          </p:spPr>
          <p:txBody>
            <a:bodyPr wrap="square" rtlCol="0">
              <a:spAutoFit/>
            </a:bodyPr>
            <a:lstStyle/>
            <a:p>
              <a:pPr algn="ctr"/>
              <a:r>
                <a:rPr lang="en-US" sz="1600" i="1" dirty="0" smtClean="0">
                  <a:solidFill>
                    <a:srgbClr val="0000FF"/>
                  </a:solidFill>
                  <a:latin typeface="Verdana" charset="0"/>
                  <a:cs typeface="Times New Roman" charset="0"/>
                </a:rPr>
                <a:t>Evidence needed for phase 2</a:t>
              </a:r>
              <a:endParaRPr lang="en-US" sz="1600" i="1" dirty="0">
                <a:solidFill>
                  <a:srgbClr val="0000FF"/>
                </a:solidFill>
                <a:latin typeface="Verdana" charset="0"/>
                <a:cs typeface="Times New Roman" charset="0"/>
              </a:endParaRPr>
            </a:p>
          </p:txBody>
        </p:sp>
        <p:cxnSp>
          <p:nvCxnSpPr>
            <p:cNvPr id="34" name="Straight Connector 33"/>
            <p:cNvCxnSpPr>
              <a:endCxn id="32" idx="0"/>
            </p:cNvCxnSpPr>
            <p:nvPr/>
          </p:nvCxnSpPr>
          <p:spPr bwMode="auto">
            <a:xfrm>
              <a:off x="3224061" y="1599640"/>
              <a:ext cx="1" cy="2063657"/>
            </a:xfrm>
            <a:prstGeom prst="line">
              <a:avLst/>
            </a:prstGeom>
            <a:solidFill>
              <a:schemeClr val="accent1"/>
            </a:solidFill>
            <a:ln w="9525" cap="flat" cmpd="sng" algn="ctr">
              <a:solidFill>
                <a:srgbClr val="0000FF"/>
              </a:solidFill>
              <a:prstDash val="lgDash"/>
              <a:round/>
              <a:headEnd type="none" w="med" len="med"/>
              <a:tailEnd type="none" w="med" len="med"/>
            </a:ln>
            <a:effectLst/>
          </p:spPr>
        </p:cxnSp>
      </p:grpSp>
      <p:sp>
        <p:nvSpPr>
          <p:cNvPr id="3" name="TextBox 2"/>
          <p:cNvSpPr txBox="1"/>
          <p:nvPr/>
        </p:nvSpPr>
        <p:spPr>
          <a:xfrm>
            <a:off x="7339150" y="5179548"/>
            <a:ext cx="1649144" cy="830997"/>
          </a:xfrm>
          <a:prstGeom prst="rect">
            <a:avLst/>
          </a:prstGeom>
          <a:noFill/>
          <a:ln>
            <a:solidFill>
              <a:srgbClr val="1B0807"/>
            </a:solidFill>
          </a:ln>
        </p:spPr>
        <p:txBody>
          <a:bodyPr wrap="square" rtlCol="0">
            <a:spAutoFit/>
          </a:bodyPr>
          <a:lstStyle/>
          <a:p>
            <a:pPr algn="ctr"/>
            <a:r>
              <a:rPr lang="en-US" sz="1600" i="1" dirty="0" smtClean="0">
                <a:solidFill>
                  <a:srgbClr val="6E6E6F"/>
                </a:solidFill>
                <a:latin typeface="Verdana" charset="0"/>
                <a:cs typeface="Times New Roman" charset="0"/>
              </a:rPr>
              <a:t>Proposed solution has a problem</a:t>
            </a:r>
            <a:endParaRPr lang="en-US" sz="1600" i="1" dirty="0">
              <a:solidFill>
                <a:srgbClr val="6E6E6F"/>
              </a:solidFill>
              <a:latin typeface="Verdana" charset="0"/>
              <a:cs typeface="Times New Roman" charset="0"/>
            </a:endParaRPr>
          </a:p>
        </p:txBody>
      </p:sp>
      <p:sp>
        <p:nvSpPr>
          <p:cNvPr id="6" name="TextBox 5"/>
          <p:cNvSpPr txBox="1"/>
          <p:nvPr/>
        </p:nvSpPr>
        <p:spPr>
          <a:xfrm>
            <a:off x="130175" y="4941168"/>
            <a:ext cx="1673093" cy="1077218"/>
          </a:xfrm>
          <a:prstGeom prst="rect">
            <a:avLst/>
          </a:prstGeom>
          <a:noFill/>
          <a:ln>
            <a:solidFill>
              <a:srgbClr val="1B0807"/>
            </a:solidFill>
          </a:ln>
        </p:spPr>
        <p:txBody>
          <a:bodyPr wrap="square" rtlCol="0">
            <a:spAutoFit/>
          </a:bodyPr>
          <a:lstStyle/>
          <a:p>
            <a:pPr algn="ctr"/>
            <a:r>
              <a:rPr lang="en-US" sz="1600" i="1" dirty="0" smtClean="0">
                <a:solidFill>
                  <a:srgbClr val="6E6E6F"/>
                </a:solidFill>
                <a:latin typeface="Verdana" charset="0"/>
                <a:cs typeface="Times New Roman" charset="0"/>
              </a:rPr>
              <a:t>Pilot data not convincing or not relevant to final aim</a:t>
            </a:r>
            <a:endParaRPr lang="en-US" sz="1600" i="1" dirty="0">
              <a:solidFill>
                <a:srgbClr val="6E6E6F"/>
              </a:solidFill>
              <a:latin typeface="Verdana" charset="0"/>
              <a:cs typeface="Times New Roman" charset="0"/>
            </a:endParaRPr>
          </a:p>
        </p:txBody>
      </p:sp>
      <p:sp>
        <p:nvSpPr>
          <p:cNvPr id="8" name="TextBox 7"/>
          <p:cNvSpPr txBox="1"/>
          <p:nvPr/>
        </p:nvSpPr>
        <p:spPr>
          <a:xfrm>
            <a:off x="2589015" y="5165250"/>
            <a:ext cx="1221236" cy="854769"/>
          </a:xfrm>
          <a:prstGeom prst="rect">
            <a:avLst/>
          </a:prstGeom>
          <a:noFill/>
          <a:ln>
            <a:solidFill>
              <a:srgbClr val="1B0807"/>
            </a:solidFill>
          </a:ln>
        </p:spPr>
        <p:txBody>
          <a:bodyPr wrap="square" rtlCol="0">
            <a:spAutoFit/>
          </a:bodyPr>
          <a:lstStyle/>
          <a:p>
            <a:pPr algn="ctr"/>
            <a:r>
              <a:rPr lang="en-US" sz="1600" i="1" dirty="0" smtClean="0">
                <a:solidFill>
                  <a:srgbClr val="6E6E6F"/>
                </a:solidFill>
                <a:latin typeface="Verdana" charset="0"/>
                <a:cs typeface="Times New Roman" charset="0"/>
              </a:rPr>
              <a:t>DPFS endpoint flawed</a:t>
            </a:r>
            <a:endParaRPr lang="en-US" sz="1600" i="1" dirty="0">
              <a:solidFill>
                <a:srgbClr val="6E6E6F"/>
              </a:solidFill>
              <a:latin typeface="Verdana" charset="0"/>
              <a:cs typeface="Times New Roman" charset="0"/>
            </a:endParaRPr>
          </a:p>
        </p:txBody>
      </p:sp>
      <p:sp>
        <p:nvSpPr>
          <p:cNvPr id="11" name="TextBox 10"/>
          <p:cNvSpPr txBox="1"/>
          <p:nvPr/>
        </p:nvSpPr>
        <p:spPr>
          <a:xfrm>
            <a:off x="1282297" y="3431289"/>
            <a:ext cx="1270085" cy="1323439"/>
          </a:xfrm>
          <a:prstGeom prst="rect">
            <a:avLst/>
          </a:prstGeom>
          <a:noFill/>
          <a:ln>
            <a:solidFill>
              <a:srgbClr val="1B0807"/>
            </a:solidFill>
          </a:ln>
        </p:spPr>
        <p:txBody>
          <a:bodyPr wrap="square" rtlCol="0">
            <a:spAutoFit/>
          </a:bodyPr>
          <a:lstStyle/>
          <a:p>
            <a:pPr algn="ctr"/>
            <a:r>
              <a:rPr lang="en-US" sz="1600" i="1" dirty="0" smtClean="0">
                <a:solidFill>
                  <a:srgbClr val="6E6E6F"/>
                </a:solidFill>
                <a:latin typeface="Verdana" charset="0"/>
                <a:cs typeface="Times New Roman" charset="0"/>
              </a:rPr>
              <a:t>Plan not likely to yield the required evidence</a:t>
            </a:r>
            <a:endParaRPr lang="en-US" sz="1600" i="1" dirty="0">
              <a:solidFill>
                <a:srgbClr val="6E6E6F"/>
              </a:solidFill>
              <a:latin typeface="Verdana" charset="0"/>
              <a:cs typeface="Times New Roman" charset="0"/>
            </a:endParaRPr>
          </a:p>
        </p:txBody>
      </p:sp>
      <p:sp>
        <p:nvSpPr>
          <p:cNvPr id="21" name="TextBox 20"/>
          <p:cNvSpPr txBox="1"/>
          <p:nvPr/>
        </p:nvSpPr>
        <p:spPr>
          <a:xfrm>
            <a:off x="130175" y="6114782"/>
            <a:ext cx="4166600" cy="338554"/>
          </a:xfrm>
          <a:prstGeom prst="rect">
            <a:avLst/>
          </a:prstGeom>
          <a:noFill/>
          <a:ln>
            <a:solidFill>
              <a:srgbClr val="1B0807"/>
            </a:solidFill>
          </a:ln>
        </p:spPr>
        <p:txBody>
          <a:bodyPr wrap="square" rtlCol="0">
            <a:spAutoFit/>
          </a:bodyPr>
          <a:lstStyle/>
          <a:p>
            <a:pPr algn="ctr"/>
            <a:r>
              <a:rPr lang="en-US" sz="1600" i="1" dirty="0" smtClean="0">
                <a:solidFill>
                  <a:srgbClr val="6E6E6F"/>
                </a:solidFill>
                <a:latin typeface="Verdana" charset="0"/>
                <a:cs typeface="Times New Roman" charset="0"/>
              </a:rPr>
              <a:t>Project team is weak in some key area</a:t>
            </a:r>
            <a:endParaRPr lang="en-US" sz="1600" i="1" dirty="0">
              <a:solidFill>
                <a:srgbClr val="6E6E6F"/>
              </a:solidFill>
              <a:latin typeface="Verdana" charset="0"/>
              <a:cs typeface="Times New Roman" charset="0"/>
            </a:endParaRPr>
          </a:p>
        </p:txBody>
      </p:sp>
    </p:spTree>
    <p:extLst>
      <p:ext uri="{BB962C8B-B14F-4D97-AF65-F5344CB8AC3E}">
        <p14:creationId xmlns:p14="http://schemas.microsoft.com/office/powerpoint/2010/main" val="1747472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1" grpId="0" animBg="1"/>
      <p:bldP spid="21" grpId="0" animBg="1"/>
    </p:bldLst>
  </p:timing>
</p:sld>
</file>

<file path=ppt/theme/theme1.xml><?xml version="1.0" encoding="utf-8"?>
<a:theme xmlns:a="http://schemas.openxmlformats.org/drawingml/2006/main" name="MRC-_powerpoint-WG10">
  <a:themeElements>
    <a:clrScheme name="MRC_corporate_powerpoint_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_corporate_powerpoint_templat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MRC_corporate_powerpoint_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_corporate_powerpoint_templa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_corporate_powerpoint_templa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_corporate_powerpoint_templa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_corporate_powerpoint_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_corporate_powerpoint_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_corporate_powerpoint_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RC_corporate_powerpoint_template[1]">
  <a:themeElements>
    <a:clrScheme name="MRC_corporate_powerpoint_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_corporate_powerpoint_template[1]">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RC_corporate_powerpoint_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_corporate_powerpoint_templa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_corporate_powerpoint_templa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_corporate_powerpoint_templa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_corporate_powerpoint_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_corporate_powerpoint_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_corporate_powerpoint_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MRC-_powerpoint-WG10.pot</Template>
  <TotalTime>2999</TotalTime>
  <Words>878</Words>
  <Application>Microsoft Office PowerPoint</Application>
  <PresentationFormat>On-screen Show (4:3)</PresentationFormat>
  <Paragraphs>155</Paragraphs>
  <Slides>10</Slides>
  <Notes>6</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MRC-_powerpoint-WG10</vt:lpstr>
      <vt:lpstr>Default Design</vt:lpstr>
      <vt:lpstr>1_Default Design</vt:lpstr>
      <vt:lpstr>MRC_corporate_powerpoint_template[1]</vt:lpstr>
      <vt:lpstr>MRC’s Translational Research Funding</vt:lpstr>
      <vt:lpstr>PowerPoint Presentation</vt:lpstr>
      <vt:lpstr>BMC:DPFS/RMRC</vt:lpstr>
      <vt:lpstr>DPFS: Historic Awards</vt:lpstr>
      <vt:lpstr>Assessment Criteria</vt:lpstr>
      <vt:lpstr>Milestones &amp; Monitoring</vt:lpstr>
      <vt:lpstr>What makes an exciting proposal? (My view)</vt:lpstr>
      <vt:lpstr>Pathway</vt:lpstr>
      <vt:lpstr>Common failure modes</vt:lpstr>
      <vt:lpstr>Preparing your application</vt:lpstr>
    </vt:vector>
  </TitlesOfParts>
  <Company>MRC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MRC Translational Research Team</dc:creator>
  <cp:lastModifiedBy>Graham Cadwallader</cp:lastModifiedBy>
  <cp:revision>123</cp:revision>
  <cp:lastPrinted>2013-02-27T10:20:54Z</cp:lastPrinted>
  <dcterms:created xsi:type="dcterms:W3CDTF">2012-11-29T11:33:14Z</dcterms:created>
  <dcterms:modified xsi:type="dcterms:W3CDTF">2017-02-14T17:05:42Z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A2353160</vt:lpwstr>
  </property>
  <property fmtid="{D5CDD505-2E9C-101B-9397-08002B2CF9AE}" pid="4" name="Objective-Title">
    <vt:lpwstr>2015-02-04 MRC Translational Funding Opportunities - Manchester CIC [AP]</vt:lpwstr>
  </property>
  <property fmtid="{D5CDD505-2E9C-101B-9397-08002B2CF9AE}" pid="5" name="Objective-Comment">
    <vt:lpwstr>
    </vt:lpwstr>
  </property>
  <property fmtid="{D5CDD505-2E9C-101B-9397-08002B2CF9AE}" pid="6" name="Objective-CreationStamp">
    <vt:filetime>2015-02-03T17:06:00Z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2015-02-03T17:06:11Z</vt:filetime>
  </property>
  <property fmtid="{D5CDD505-2E9C-101B-9397-08002B2CF9AE}" pid="10" name="Objective-ModificationStamp">
    <vt:filetime>2015-02-03T17:06:11Z</vt:filetime>
  </property>
  <property fmtid="{D5CDD505-2E9C-101B-9397-08002B2CF9AE}" pid="11" name="Objective-Owner">
    <vt:lpwstr>Alexander Pemberton</vt:lpwstr>
  </property>
  <property fmtid="{D5CDD505-2E9C-101B-9397-08002B2CF9AE}" pid="12" name="Objective-Path">
    <vt:lpwstr>Objective Global Folder:MRC FILEPLAN:CORPORATE MANAGEMENT:Internal Business Forums:Research Programmes Group (RPG):Translational Theme:Team Meetings: Actions, Issues and Decisions:_Useful information &amp; resources:Presentations:</vt:lpwstr>
  </property>
  <property fmtid="{D5CDD505-2E9C-101B-9397-08002B2CF9AE}" pid="13" name="Objective-Parent">
    <vt:lpwstr>Presentations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
    </vt:lpwstr>
  </property>
  <property fmtid="{D5CDD505-2E9C-101B-9397-08002B2CF9AE}" pid="19" name="Objective-Classification">
    <vt:lpwstr>[Inherited - none]</vt:lpwstr>
  </property>
  <property fmtid="{D5CDD505-2E9C-101B-9397-08002B2CF9AE}" pid="20" name="Objective-Caveats">
    <vt:lpwstr>groups: Groups; </vt:lpwstr>
  </property>
  <property fmtid="{D5CDD505-2E9C-101B-9397-08002B2CF9AE}" pid="21" name="Objective-created by (external) [system]">
    <vt:lpwstr>
    </vt:lpwstr>
  </property>
  <property fmtid="{D5CDD505-2E9C-101B-9397-08002B2CF9AE}" pid="22" name="Objective-date of issue [system]">
    <vt:lpwstr>
    </vt:lpwstr>
  </property>
</Properties>
</file>