
<file path=[Content_Types].xml><?xml version="1.0" encoding="utf-8"?>
<Types xmlns="http://schemas.openxmlformats.org/package/2006/content-types"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332" r:id="rId2"/>
    <p:sldId id="311" r:id="rId3"/>
    <p:sldId id="312" r:id="rId4"/>
    <p:sldId id="313" r:id="rId5"/>
    <p:sldId id="314" r:id="rId6"/>
    <p:sldId id="315" r:id="rId7"/>
    <p:sldId id="316" r:id="rId8"/>
    <p:sldId id="300" r:id="rId9"/>
    <p:sldId id="309" r:id="rId10"/>
    <p:sldId id="304" r:id="rId11"/>
    <p:sldId id="308" r:id="rId12"/>
    <p:sldId id="306" r:id="rId13"/>
    <p:sldId id="307" r:id="rId14"/>
    <p:sldId id="317" r:id="rId15"/>
    <p:sldId id="318" r:id="rId16"/>
    <p:sldId id="319" r:id="rId17"/>
    <p:sldId id="320" r:id="rId18"/>
    <p:sldId id="321" r:id="rId19"/>
    <p:sldId id="322" r:id="rId20"/>
    <p:sldId id="323" r:id="rId21"/>
    <p:sldId id="324" r:id="rId22"/>
    <p:sldId id="325" r:id="rId23"/>
    <p:sldId id="326" r:id="rId24"/>
    <p:sldId id="327" r:id="rId25"/>
    <p:sldId id="328" r:id="rId26"/>
    <p:sldId id="329" r:id="rId27"/>
    <p:sldId id="330" r:id="rId28"/>
    <p:sldId id="331" r:id="rId29"/>
    <p:sldId id="333" r:id="rId30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Geneva" pitchFamily="122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Geneva" pitchFamily="122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Geneva" pitchFamily="122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Geneva" pitchFamily="122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Geneva" pitchFamily="122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Geneva" pitchFamily="122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Geneva" pitchFamily="122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Geneva" pitchFamily="122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Geneva" pitchFamily="122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1A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4" autoAdjust="0"/>
    <p:restoredTop sz="94660"/>
  </p:normalViewPr>
  <p:slideViewPr>
    <p:cSldViewPr snapToGrid="0" snapToObjects="1">
      <p:cViewPr>
        <p:scale>
          <a:sx n="99" d="100"/>
          <a:sy n="99" d="100"/>
        </p:scale>
        <p:origin x="-1974" y="-3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6C7CB11-6672-444E-947A-4165FFBD165E}" type="datetimeFigureOut">
              <a:rPr lang="en-GB"/>
              <a:pPr>
                <a:defRPr/>
              </a:pPr>
              <a:t>08/04/2014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5B55E60-F4E4-47C4-A40A-8702B86146C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64054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0"/>
        <a:cs typeface="Geneva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CB1A7E-062E-B64E-AACC-FA763D3BB82B}" type="slidenum">
              <a:rPr lang="en-US">
                <a:latin typeface="Arial" charset="0"/>
                <a:ea typeface="ＭＳ Ｐゴシック" charset="-128"/>
                <a:cs typeface="ＭＳ Ｐゴシック" charset="-128"/>
              </a:rPr>
              <a:pPr/>
              <a:t>1</a:t>
            </a:fld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55203-3051-46DB-814B-3A13BA230F2D}" type="slidenum">
              <a:rPr lang="en-GB" smtClean="0"/>
              <a:pPr/>
              <a:t>14</a:t>
            </a:fld>
            <a:endParaRPr lang="en-GB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947E80-A875-F94B-BB9D-D7230221B2A0}" type="slidenum">
              <a:rPr lang="en-US">
                <a:latin typeface="Arial" charset="0"/>
                <a:ea typeface="ＭＳ Ｐゴシック" charset="-128"/>
                <a:cs typeface="ＭＳ Ｐゴシック" charset="-128"/>
              </a:rPr>
              <a:pPr/>
              <a:t>29</a:t>
            </a:fld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43B088-A53F-46A0-AD8B-7C234722AAF7}" type="datetimeFigureOut">
              <a:rPr lang="en-US"/>
              <a:pPr>
                <a:defRPr/>
              </a:pPr>
              <a:t>4/8/2014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C5472F-9CA1-40BC-9EB6-4E8C8365A6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577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2C096-F84D-4BE0-A6CF-C5415FD3248C}" type="datetimeFigureOut">
              <a:rPr lang="en-US"/>
              <a:pPr>
                <a:defRPr/>
              </a:pPr>
              <a:t>4/8/2014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BBD7E3-EDAD-4B11-8854-598F458EF3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79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F3D6E-D668-487C-A7AD-753780872446}" type="datetimeFigureOut">
              <a:rPr lang="en-US"/>
              <a:pPr>
                <a:defRPr/>
              </a:pPr>
              <a:t>4/8/2014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C43C9-C5B4-4521-943C-C6678A1999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522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DC6977-800A-4408-9AC2-33A81C332F5E}" type="datetimeFigureOut">
              <a:rPr lang="en-US"/>
              <a:pPr>
                <a:defRPr/>
              </a:pPr>
              <a:t>4/8/2014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67C4D-25D7-474E-83E9-9A42D8CF47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075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B55B9B-F37C-4AF9-A50F-D18B32E9DD2D}" type="datetimeFigureOut">
              <a:rPr lang="en-US"/>
              <a:pPr>
                <a:defRPr/>
              </a:pPr>
              <a:t>4/8/2014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F586B-4D5A-4552-B4B4-4CCF82EF03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772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9931B6-36BD-485D-9458-61122E92843F}" type="datetimeFigureOut">
              <a:rPr lang="en-US"/>
              <a:pPr>
                <a:defRPr/>
              </a:pPr>
              <a:t>4/8/2014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4056C0-DC75-439D-B7F9-1E6D2EB31F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980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170F15-C7AF-4826-9942-1EC46EFCF439}" type="datetimeFigureOut">
              <a:rPr lang="en-US"/>
              <a:pPr>
                <a:defRPr/>
              </a:pPr>
              <a:t>4/8/2014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D97FC6-3F8C-463C-A4FD-40E2466774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207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378941-6EAB-4497-A9F1-0ECFF792D274}" type="datetimeFigureOut">
              <a:rPr lang="en-US"/>
              <a:pPr>
                <a:defRPr/>
              </a:pPr>
              <a:t>4/8/2014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43C200-3431-4B41-849C-4516A1D600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824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5DD287-0006-4FD0-B682-4D9AEB9EB041}" type="datetimeFigureOut">
              <a:rPr lang="en-US"/>
              <a:pPr>
                <a:defRPr/>
              </a:pPr>
              <a:t>4/8/2014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7C3CF-DF53-4F26-A4DB-C0A64BA041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000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F98D62-71DB-4FFF-9394-1DECFA9EC712}" type="datetimeFigureOut">
              <a:rPr lang="en-US"/>
              <a:pPr>
                <a:defRPr/>
              </a:pPr>
              <a:t>4/8/2014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D58FD-606A-4D9A-86F1-0B1C1B033B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551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B93B7-12D0-4553-A6CD-99EE2A5F12C3}" type="datetimeFigureOut">
              <a:rPr lang="en-US"/>
              <a:pPr>
                <a:defRPr/>
              </a:pPr>
              <a:t>4/8/2014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5677A9-9620-424A-8513-6466BAB5F2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443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  <a:endParaRPr lang="en-US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  <a:endParaRPr lang="en-US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FFDB70D-B117-4B74-ABD6-B991BC9BEE0D}" type="datetimeFigureOut">
              <a:rPr lang="en-US"/>
              <a:pPr>
                <a:defRPr/>
              </a:pPr>
              <a:t>4/8/2014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DA33B3C-D41B-497D-B65A-0C5D1F701A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Geneva" charset="0"/>
          <a:cs typeface="Geneva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charset="0"/>
          <a:cs typeface="Geneva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charset="0"/>
          <a:cs typeface="Geneva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charset="0"/>
          <a:cs typeface="Geneva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charset="0"/>
          <a:cs typeface="Geneva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Geneva" charset="0"/>
          <a:cs typeface="Geneva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Geneva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Geneva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Geneva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Geneva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ffnet.manchester.ac.uk/employment/training/personal-development/academic-staff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impactstory.org/StevePettifer" TargetMode="Externa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altmetric.com/login.php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brary.manchester.ac.uk/ourservices/researchservices" TargetMode="Externa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uml.researchcitationanalysis@manchester.ac.uk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Rob.ford@manchester.ac.uk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ffnet.manchester.ac.uk/employment/training/personal-development/academic-staff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32117" y="1447800"/>
            <a:ext cx="8458200" cy="2819400"/>
          </a:xfrm>
        </p:spPr>
        <p:txBody>
          <a:bodyPr>
            <a:normAutofit fontScale="90000"/>
          </a:bodyPr>
          <a:lstStyle/>
          <a:p>
            <a:r>
              <a:rPr lang="en-US" sz="5400" b="1" dirty="0" smtClean="0"/>
              <a:t/>
            </a:r>
            <a:br>
              <a:rPr lang="en-US" sz="5400" b="1" dirty="0" smtClean="0"/>
            </a:br>
            <a:r>
              <a:rPr lang="en-US" sz="5400" b="1" dirty="0" smtClean="0"/>
              <a:t/>
            </a:r>
            <a:br>
              <a:rPr lang="en-US" sz="5400" b="1" dirty="0" smtClean="0"/>
            </a:br>
            <a:r>
              <a:rPr lang="en-US" sz="5400" b="1" dirty="0" smtClean="0"/>
              <a:t/>
            </a:r>
            <a:br>
              <a:rPr lang="en-US" sz="5400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>
                <a:solidFill>
                  <a:srgbClr val="000000"/>
                </a:solidFill>
              </a:rPr>
              <a:t>CPD 12	</a:t>
            </a:r>
            <a:br>
              <a:rPr lang="en-US" b="1" dirty="0" smtClean="0">
                <a:solidFill>
                  <a:srgbClr val="000000"/>
                </a:solidFill>
              </a:rPr>
            </a:br>
            <a:r>
              <a:rPr lang="en-US" b="1" dirty="0" smtClean="0"/>
              <a:t>Impact Skills 3 - Social Media for Academics: Research Dissemination	</a:t>
            </a:r>
            <a:r>
              <a:rPr lang="en-GB" dirty="0" smtClean="0"/>
              <a:t> </a:t>
            </a:r>
            <a:r>
              <a:rPr lang="en-US" b="1" dirty="0" smtClean="0">
                <a:solidFill>
                  <a:srgbClr val="000000"/>
                </a:solidFill>
              </a:rPr>
              <a:t/>
            </a:r>
            <a:br>
              <a:rPr lang="en-US" b="1" dirty="0" smtClean="0">
                <a:solidFill>
                  <a:srgbClr val="000000"/>
                </a:solidFill>
              </a:rPr>
            </a:br>
            <a:r>
              <a:rPr lang="en-US" b="1" dirty="0" smtClean="0">
                <a:solidFill>
                  <a:srgbClr val="000000"/>
                </a:solidFill>
              </a:rPr>
              <a:t/>
            </a:r>
            <a:br>
              <a:rPr lang="en-US" b="1" dirty="0" smtClean="0">
                <a:solidFill>
                  <a:srgbClr val="000000"/>
                </a:solidFill>
              </a:rPr>
            </a:br>
            <a:r>
              <a:rPr lang="en-US" sz="2800" b="1" i="1" dirty="0" smtClean="0">
                <a:solidFill>
                  <a:srgbClr val="000000"/>
                </a:solidFill>
              </a:rPr>
              <a:t/>
            </a:r>
            <a:br>
              <a:rPr lang="en-US" sz="2800" b="1" i="1" dirty="0" smtClean="0">
                <a:solidFill>
                  <a:srgbClr val="000000"/>
                </a:solidFill>
              </a:rPr>
            </a:br>
            <a:r>
              <a:rPr lang="en-US" sz="2800" b="1" i="1" dirty="0" smtClean="0">
                <a:solidFill>
                  <a:srgbClr val="000000"/>
                </a:solidFill>
              </a:rPr>
              <a:t/>
            </a:r>
            <a:br>
              <a:rPr lang="en-US" sz="2800" b="1" i="1" dirty="0" smtClean="0">
                <a:solidFill>
                  <a:srgbClr val="000000"/>
                </a:solidFill>
              </a:rPr>
            </a:br>
            <a:r>
              <a:rPr lang="en-US" sz="2800" b="1" i="1" dirty="0" smtClean="0"/>
              <a:t/>
            </a:r>
            <a:br>
              <a:rPr lang="en-US" sz="2800" b="1" i="1" dirty="0" smtClean="0"/>
            </a:br>
            <a:r>
              <a:rPr lang="en-US" sz="1600" b="1" dirty="0" smtClean="0">
                <a:solidFill>
                  <a:srgbClr val="3366FF"/>
                </a:solidFill>
              </a:rPr>
              <a:t/>
            </a:r>
            <a:br>
              <a:rPr lang="en-US" sz="1600" b="1" dirty="0" smtClean="0">
                <a:solidFill>
                  <a:srgbClr val="3366FF"/>
                </a:solidFill>
              </a:rPr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b="1" dirty="0" smtClean="0">
                <a:solidFill>
                  <a:srgbClr val="3366FF"/>
                </a:solidFill>
              </a:rPr>
              <a:t/>
            </a:r>
            <a:br>
              <a:rPr lang="en-US" b="1" dirty="0" smtClean="0">
                <a:solidFill>
                  <a:srgbClr val="3366FF"/>
                </a:solidFill>
              </a:rPr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en-US" dirty="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267200"/>
            <a:ext cx="6400800" cy="1752600"/>
          </a:xfrm>
        </p:spPr>
        <p:txBody>
          <a:bodyPr>
            <a:normAutofit lnSpcReduction="10000"/>
          </a:bodyPr>
          <a:lstStyle/>
          <a:p>
            <a:pPr eaLnBrk="1" hangingPunct="1"/>
            <a:endParaRPr lang="en-US" dirty="0" smtClean="0"/>
          </a:p>
          <a:p>
            <a:pPr eaLnBrk="1" hangingPunct="1"/>
            <a:r>
              <a:rPr lang="en-US" sz="2000" b="1" dirty="0" smtClean="0">
                <a:solidFill>
                  <a:srgbClr val="000000"/>
                </a:solidFill>
              </a:rPr>
              <a:t>Dr. Rob Ford (Politics), </a:t>
            </a:r>
            <a:r>
              <a:rPr lang="en-US" sz="2000" b="1" dirty="0" err="1" smtClean="0">
                <a:solidFill>
                  <a:srgbClr val="000000"/>
                </a:solidFill>
              </a:rPr>
              <a:t>Hesam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Ravansari</a:t>
            </a:r>
            <a:r>
              <a:rPr lang="en-US" sz="2000" b="1" dirty="0" smtClean="0">
                <a:solidFill>
                  <a:srgbClr val="000000"/>
                </a:solidFill>
              </a:rPr>
              <a:t> (Communications) and Scott Taylor (Library)</a:t>
            </a:r>
            <a:br>
              <a:rPr lang="en-US" sz="2000" b="1" dirty="0" smtClean="0">
                <a:solidFill>
                  <a:srgbClr val="000000"/>
                </a:solidFill>
              </a:rPr>
            </a:br>
            <a:r>
              <a:rPr lang="en-US" sz="2000" dirty="0" smtClean="0">
                <a:hlinkClick r:id="rId3"/>
              </a:rPr>
              <a:t>http://www.staffnet.manchester.ac.uk/employment/training/personal-development/academic-staff/</a:t>
            </a:r>
            <a:endParaRPr lang="en-US" sz="2000" dirty="0" smtClean="0"/>
          </a:p>
          <a:p>
            <a:pPr eaLnBrk="1" hangingPunct="1"/>
            <a:endParaRPr lang="en-US" sz="2000" dirty="0" smtClean="0"/>
          </a:p>
        </p:txBody>
      </p:sp>
      <p:pic>
        <p:nvPicPr>
          <p:cNvPr id="14340" name="Picture 3" descr="TUOM_4CO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457200"/>
            <a:ext cx="150495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ChangeArrowheads="1"/>
          </p:cNvSpPr>
          <p:nvPr/>
        </p:nvSpPr>
        <p:spPr bwMode="auto">
          <a:xfrm>
            <a:off x="406400" y="1625600"/>
            <a:ext cx="72548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1" dirty="0" smtClean="0">
                <a:solidFill>
                  <a:srgbClr val="595959"/>
                </a:solidFill>
                <a:latin typeface="Arial" pitchFamily="34" charset="0"/>
              </a:rPr>
              <a:t>What are altmetrics?</a:t>
            </a:r>
            <a:endParaRPr lang="en-US" altLang="en-US" sz="2400" dirty="0">
              <a:solidFill>
                <a:srgbClr val="595959"/>
              </a:solidFill>
              <a:latin typeface="Arial" pitchFamily="34" charset="0"/>
            </a:endParaRPr>
          </a:p>
        </p:txBody>
      </p:sp>
      <p:pic>
        <p:nvPicPr>
          <p:cNvPr id="3076" name="Picture 5" descr="TAB_col_white_background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https://i.embed.ly/1/image?url=http%3A%2F%2Fwww.altmetric.com%2Fimages%2Fhowto%2Fcustom_stats%2Fcustom_stats.png&amp;key=afea23f29e5a4f63bd166897e3dc72d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71800" y="2341563"/>
            <a:ext cx="3181350" cy="2790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ChangeArrowheads="1"/>
          </p:cNvSpPr>
          <p:nvPr/>
        </p:nvSpPr>
        <p:spPr bwMode="auto">
          <a:xfrm>
            <a:off x="406400" y="2708275"/>
            <a:ext cx="4610100" cy="2419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GB" dirty="0" smtClean="0">
                <a:solidFill>
                  <a:srgbClr val="595959"/>
                </a:solidFill>
                <a:latin typeface="Arila" charset="0"/>
              </a:rPr>
              <a:t>Pros</a:t>
            </a:r>
          </a:p>
          <a:p>
            <a:pPr>
              <a:lnSpc>
                <a:spcPct val="120000"/>
              </a:lnSpc>
            </a:pPr>
            <a:endParaRPr lang="en-GB" dirty="0" smtClean="0">
              <a:solidFill>
                <a:srgbClr val="595959"/>
              </a:solidFill>
              <a:latin typeface="Arila" charset="0"/>
            </a:endParaRP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en-GB" dirty="0" smtClean="0">
                <a:solidFill>
                  <a:srgbClr val="595959"/>
                </a:solidFill>
                <a:latin typeface="Arila" charset="0"/>
              </a:rPr>
              <a:t> Faster than citations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en-GB" dirty="0" smtClean="0">
                <a:solidFill>
                  <a:srgbClr val="595959"/>
                </a:solidFill>
                <a:latin typeface="Arila" charset="0"/>
              </a:rPr>
              <a:t> Usage that would have been unnoticed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en-GB" dirty="0" smtClean="0">
                <a:solidFill>
                  <a:srgbClr val="595959"/>
                </a:solidFill>
                <a:latin typeface="Arila" charset="0"/>
              </a:rPr>
              <a:t> Reveals potential collaborations								</a:t>
            </a:r>
          </a:p>
          <a:p>
            <a:pPr>
              <a:lnSpc>
                <a:spcPct val="120000"/>
              </a:lnSpc>
            </a:pPr>
            <a:endParaRPr lang="en-GB" dirty="0">
              <a:solidFill>
                <a:srgbClr val="595959"/>
              </a:solidFill>
              <a:latin typeface="Arila" charset="0"/>
            </a:endParaRPr>
          </a:p>
        </p:txBody>
      </p:sp>
      <p:pic>
        <p:nvPicPr>
          <p:cNvPr id="15363" name="Picture 5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Rectangle 6"/>
          <p:cNvSpPr>
            <a:spLocks noChangeArrowheads="1"/>
          </p:cNvSpPr>
          <p:nvPr/>
        </p:nvSpPr>
        <p:spPr bwMode="auto">
          <a:xfrm>
            <a:off x="406400" y="1625600"/>
            <a:ext cx="72548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400" b="1" dirty="0" smtClean="0">
                <a:solidFill>
                  <a:srgbClr val="595959"/>
                </a:solidFill>
              </a:rPr>
              <a:t>Altmetrics</a:t>
            </a:r>
            <a:endParaRPr lang="en-US" sz="2400" dirty="0">
              <a:solidFill>
                <a:srgbClr val="595959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36700" y="310197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5360988" y="2708275"/>
            <a:ext cx="4138613" cy="2419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GB" dirty="0" smtClean="0">
                <a:solidFill>
                  <a:srgbClr val="595959"/>
                </a:solidFill>
                <a:latin typeface="Arila" charset="0"/>
              </a:rPr>
              <a:t>Cons</a:t>
            </a:r>
          </a:p>
          <a:p>
            <a:pPr>
              <a:lnSpc>
                <a:spcPct val="120000"/>
              </a:lnSpc>
            </a:pPr>
            <a:endParaRPr lang="en-GB" dirty="0" smtClean="0">
              <a:solidFill>
                <a:srgbClr val="595959"/>
              </a:solidFill>
              <a:latin typeface="Arila" charset="0"/>
            </a:endParaRP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en-GB" dirty="0" smtClean="0">
                <a:solidFill>
                  <a:srgbClr val="595959"/>
                </a:solidFill>
                <a:latin typeface="Arila" charset="0"/>
              </a:rPr>
              <a:t> Less quality control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en-GB" dirty="0" smtClean="0">
                <a:solidFill>
                  <a:srgbClr val="595959"/>
                </a:solidFill>
                <a:latin typeface="Arila" charset="0"/>
              </a:rPr>
              <a:t> Not comprehensive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en-GB" dirty="0" smtClean="0">
                <a:solidFill>
                  <a:srgbClr val="595959"/>
                </a:solidFill>
                <a:latin typeface="Arila" charset="0"/>
              </a:rPr>
              <a:t> Difficult to compare								</a:t>
            </a:r>
          </a:p>
          <a:p>
            <a:pPr>
              <a:lnSpc>
                <a:spcPct val="120000"/>
              </a:lnSpc>
            </a:pPr>
            <a:endParaRPr lang="en-GB" dirty="0">
              <a:solidFill>
                <a:srgbClr val="595959"/>
              </a:solidFill>
              <a:latin typeface="Aril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14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ChangeArrowheads="1"/>
          </p:cNvSpPr>
          <p:nvPr/>
        </p:nvSpPr>
        <p:spPr bwMode="auto">
          <a:xfrm>
            <a:off x="406400" y="1625600"/>
            <a:ext cx="72548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1" dirty="0" smtClean="0">
                <a:solidFill>
                  <a:srgbClr val="595959"/>
                </a:solidFill>
                <a:latin typeface="Arial" pitchFamily="34" charset="0"/>
              </a:rPr>
              <a:t>Altmetrics: tools</a:t>
            </a:r>
            <a:endParaRPr lang="en-US" altLang="en-US" sz="2400" dirty="0">
              <a:solidFill>
                <a:srgbClr val="595959"/>
              </a:solidFill>
              <a:latin typeface="Arial" pitchFamily="34" charset="0"/>
            </a:endParaRPr>
          </a:p>
        </p:txBody>
      </p:sp>
      <p:pic>
        <p:nvPicPr>
          <p:cNvPr id="3076" name="Picture 5" descr="TAB_col_white_background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718511" y="3244334"/>
            <a:ext cx="399551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hlinkClick r:id="rId3"/>
              </a:rPr>
              <a:t>http://impactstory.org/StevePettifer</a:t>
            </a: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hlinkClick r:id="rId4"/>
              </a:rPr>
              <a:t>http://www.altmetric.com/login.php</a:t>
            </a:r>
            <a:endParaRPr lang="en-GB" dirty="0" smtClean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78089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ChangeArrowheads="1"/>
          </p:cNvSpPr>
          <p:nvPr/>
        </p:nvSpPr>
        <p:spPr bwMode="auto">
          <a:xfrm>
            <a:off x="406400" y="1625600"/>
            <a:ext cx="72548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1" dirty="0" smtClean="0">
                <a:solidFill>
                  <a:srgbClr val="595959"/>
                </a:solidFill>
                <a:latin typeface="Arial" pitchFamily="34" charset="0"/>
              </a:rPr>
              <a:t>Altmetrics: find out more</a:t>
            </a:r>
            <a:endParaRPr lang="en-US" altLang="en-US" sz="2400" dirty="0">
              <a:solidFill>
                <a:srgbClr val="595959"/>
              </a:solidFill>
              <a:latin typeface="Arial" pitchFamily="34" charset="0"/>
            </a:endParaRPr>
          </a:p>
        </p:txBody>
      </p:sp>
      <p:pic>
        <p:nvPicPr>
          <p:cNvPr id="3076" name="Picture 5" descr="TAB_col_white_background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41660" y="2906829"/>
            <a:ext cx="70938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Citation Services</a:t>
            </a:r>
          </a:p>
          <a:p>
            <a:r>
              <a:rPr lang="en-GB" dirty="0" smtClean="0"/>
              <a:t>Web: </a:t>
            </a:r>
            <a:r>
              <a:rPr lang="en-GB" dirty="0" smtClean="0">
                <a:hlinkClick r:id="rId3"/>
              </a:rPr>
              <a:t>www.library.manchester.ac.uk/ourservices/research-services</a:t>
            </a:r>
            <a:endParaRPr lang="en-GB" dirty="0" smtClean="0"/>
          </a:p>
          <a:p>
            <a:r>
              <a:rPr lang="en-GB" dirty="0" smtClean="0"/>
              <a:t>Email: </a:t>
            </a:r>
            <a:r>
              <a:rPr lang="en-GB" dirty="0" smtClean="0">
                <a:hlinkClick r:id="rId4"/>
              </a:rPr>
              <a:t>uml.researchcitationanalysis@manchester.ac.uk</a:t>
            </a:r>
            <a:endParaRPr lang="en-GB" dirty="0" smtClean="0"/>
          </a:p>
          <a:p>
            <a:r>
              <a:rPr lang="en-GB" dirty="0" smtClean="0"/>
              <a:t>Tel: 0161 275 7389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677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1640" y="2204864"/>
            <a:ext cx="6768752" cy="2952328"/>
          </a:xfrm>
        </p:spPr>
        <p:txBody>
          <a:bodyPr>
            <a:noAutofit/>
          </a:bodyPr>
          <a:lstStyle/>
          <a:p>
            <a:r>
              <a:rPr lang="en-GB" sz="4000" b="1" dirty="0" smtClean="0">
                <a:latin typeface="Garamond" pitchFamily="18" charset="0"/>
              </a:rPr>
              <a:t>Social science on social media</a:t>
            </a:r>
            <a:r>
              <a:rPr lang="en-GB" sz="3200" dirty="0" smtClean="0">
                <a:latin typeface="Garamond" pitchFamily="18" charset="0"/>
              </a:rPr>
              <a:t/>
            </a:r>
            <a:br>
              <a:rPr lang="en-GB" sz="3200" dirty="0" smtClean="0">
                <a:latin typeface="Garamond" pitchFamily="18" charset="0"/>
              </a:rPr>
            </a:br>
            <a:r>
              <a:rPr lang="en-GB" sz="4000" dirty="0" smtClean="0">
                <a:latin typeface="Garamond" pitchFamily="18" charset="0"/>
              </a:rPr>
              <a:t/>
            </a:r>
            <a:br>
              <a:rPr lang="en-GB" sz="4000" dirty="0" smtClean="0">
                <a:latin typeface="Garamond" pitchFamily="18" charset="0"/>
              </a:rPr>
            </a:br>
            <a:r>
              <a:rPr lang="en-GB" sz="2400" dirty="0" smtClean="0">
                <a:latin typeface="Garamond" pitchFamily="18" charset="0"/>
              </a:rPr>
              <a:t> Dr Robert Ford</a:t>
            </a:r>
            <a:br>
              <a:rPr lang="en-GB" sz="2400" dirty="0" smtClean="0">
                <a:latin typeface="Garamond" pitchFamily="18" charset="0"/>
              </a:rPr>
            </a:br>
            <a:r>
              <a:rPr lang="en-GB" sz="2400" dirty="0" smtClean="0">
                <a:latin typeface="Garamond" pitchFamily="18" charset="0"/>
              </a:rPr>
              <a:t>Lecturer in Politics</a:t>
            </a:r>
            <a:br>
              <a:rPr lang="en-GB" sz="2400" dirty="0" smtClean="0">
                <a:latin typeface="Garamond" pitchFamily="18" charset="0"/>
              </a:rPr>
            </a:br>
            <a:r>
              <a:rPr lang="en-GB" sz="2400" dirty="0" smtClean="0">
                <a:latin typeface="Garamond" pitchFamily="18" charset="0"/>
              </a:rPr>
              <a:t>School of Social Sciences</a:t>
            </a:r>
            <a:br>
              <a:rPr lang="en-GB" sz="2400" dirty="0" smtClean="0">
                <a:latin typeface="Garamond" pitchFamily="18" charset="0"/>
              </a:rPr>
            </a:br>
            <a:r>
              <a:rPr lang="en-GB" sz="2400" dirty="0" smtClean="0">
                <a:latin typeface="Garamond" pitchFamily="18" charset="0"/>
                <a:hlinkClick r:id="rId3"/>
              </a:rPr>
              <a:t>Rob.ford@manchester.ac.uk</a:t>
            </a:r>
            <a:r>
              <a:rPr lang="en-GB" sz="2400" dirty="0" smtClean="0">
                <a:latin typeface="Garamond" pitchFamily="18" charset="0"/>
              </a:rPr>
              <a:t/>
            </a:r>
            <a:br>
              <a:rPr lang="en-GB" sz="2400" dirty="0" smtClean="0">
                <a:latin typeface="Garamond" pitchFamily="18" charset="0"/>
              </a:rPr>
            </a:br>
            <a:r>
              <a:rPr lang="en-GB" sz="2400" dirty="0" smtClean="0">
                <a:latin typeface="Garamond" pitchFamily="18" charset="0"/>
              </a:rPr>
              <a:t>Twitter: @</a:t>
            </a:r>
            <a:r>
              <a:rPr lang="en-GB" sz="2400" dirty="0" err="1" smtClean="0">
                <a:latin typeface="Garamond" pitchFamily="18" charset="0"/>
              </a:rPr>
              <a:t>robfordmancs</a:t>
            </a:r>
            <a:r>
              <a:rPr lang="en-GB" sz="2400" dirty="0" smtClean="0">
                <a:latin typeface="Garamond" pitchFamily="18" charset="0"/>
              </a:rPr>
              <a:t/>
            </a:r>
            <a:br>
              <a:rPr lang="en-GB" sz="2400" dirty="0" smtClean="0">
                <a:latin typeface="Garamond" pitchFamily="18" charset="0"/>
              </a:rPr>
            </a:br>
            <a:endParaRPr lang="en-GB" sz="2400" dirty="0">
              <a:latin typeface="Garamond" pitchFamily="18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91680" y="5013176"/>
            <a:ext cx="5680720" cy="2016224"/>
          </a:xfrm>
        </p:spPr>
        <p:txBody>
          <a:bodyPr>
            <a:normAutofit/>
          </a:bodyPr>
          <a:lstStyle/>
          <a:p>
            <a:endParaRPr lang="en-GB" sz="2400" dirty="0" smtClean="0"/>
          </a:p>
          <a:p>
            <a:endParaRPr lang="en-GB" sz="18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 smtClean="0">
                <a:latin typeface="Garamond" pitchFamily="18" charset="0"/>
              </a:rPr>
              <a:t>Why blog? Why tweet? </a:t>
            </a:r>
            <a:endParaRPr lang="en-GB" sz="2800" dirty="0">
              <a:latin typeface="Garamond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>
                <a:latin typeface="Garamond" pitchFamily="18" charset="0"/>
              </a:rPr>
              <a:t>Communicate research findings, raise awareness of your work</a:t>
            </a:r>
          </a:p>
          <a:p>
            <a:endParaRPr lang="en-GB" dirty="0" smtClean="0">
              <a:latin typeface="Garamond" pitchFamily="18" charset="0"/>
            </a:endParaRPr>
          </a:p>
          <a:p>
            <a:r>
              <a:rPr lang="en-GB" dirty="0" smtClean="0">
                <a:latin typeface="Garamond" pitchFamily="18" charset="0"/>
              </a:rPr>
              <a:t>Influence audiences outside academia</a:t>
            </a:r>
          </a:p>
          <a:p>
            <a:endParaRPr lang="en-GB" dirty="0" smtClean="0">
              <a:latin typeface="Garamond" pitchFamily="18" charset="0"/>
            </a:endParaRPr>
          </a:p>
          <a:p>
            <a:r>
              <a:rPr lang="en-GB" dirty="0" smtClean="0">
                <a:latin typeface="Garamond" pitchFamily="18" charset="0"/>
              </a:rPr>
              <a:t>Contribute to wider debates </a:t>
            </a:r>
          </a:p>
          <a:p>
            <a:endParaRPr lang="en-GB" dirty="0" smtClean="0">
              <a:latin typeface="Garamond" pitchFamily="18" charset="0"/>
            </a:endParaRPr>
          </a:p>
          <a:p>
            <a:r>
              <a:rPr lang="en-GB" dirty="0" smtClean="0">
                <a:latin typeface="Garamond" pitchFamily="18" charset="0"/>
              </a:rPr>
              <a:t>Write for a different audience – educated non-specialists</a:t>
            </a:r>
          </a:p>
          <a:p>
            <a:endParaRPr lang="en-GB" dirty="0" smtClean="0">
              <a:latin typeface="Garamond" pitchFamily="18" charset="0"/>
            </a:endParaRPr>
          </a:p>
          <a:p>
            <a:r>
              <a:rPr lang="en-GB" dirty="0" smtClean="0">
                <a:latin typeface="Garamond" pitchFamily="18" charset="0"/>
              </a:rPr>
              <a:t>Develop new professional connections, leading to new opportunities</a:t>
            </a:r>
          </a:p>
          <a:p>
            <a:endParaRPr lang="en-GB" dirty="0" smtClean="0">
              <a:latin typeface="Garamond" pitchFamily="18" charset="0"/>
            </a:endParaRPr>
          </a:p>
          <a:p>
            <a:endParaRPr lang="en-GB" dirty="0" smtClean="0">
              <a:latin typeface="Garamond" pitchFamily="18" charset="0"/>
            </a:endParaRPr>
          </a:p>
          <a:p>
            <a:endParaRPr lang="en-GB" dirty="0" smtClean="0">
              <a:latin typeface="Garamond" pitchFamily="18" charset="0"/>
            </a:endParaRPr>
          </a:p>
          <a:p>
            <a:endParaRPr lang="en-GB" dirty="0" smtClean="0">
              <a:latin typeface="Garamond" pitchFamily="18" charset="0"/>
            </a:endParaRPr>
          </a:p>
          <a:p>
            <a:endParaRPr lang="en-GB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"/>
            <a:ext cx="8640960" cy="689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45579"/>
            <a:ext cx="8856984" cy="6712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966" y="260649"/>
            <a:ext cx="8986084" cy="6464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098" name="Picture 2" descr="C:\Users\Rob Ford\Documents\Documents\Media\Twitter impact - screen print of academiaedu document views in May 20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188640"/>
            <a:ext cx="8997206" cy="648072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95536" y="1700808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Tweeted research</a:t>
            </a:r>
            <a:endParaRPr lang="en-GB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475656" y="2060848"/>
            <a:ext cx="1440160" cy="64807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588224" y="1412776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Gaby </a:t>
            </a:r>
            <a:r>
              <a:rPr lang="en-GB" dirty="0" err="1" smtClean="0"/>
              <a:t>Hinsliff</a:t>
            </a:r>
            <a:r>
              <a:rPr lang="en-GB" dirty="0" smtClean="0"/>
              <a:t> </a:t>
            </a:r>
            <a:r>
              <a:rPr lang="en-GB" dirty="0" err="1" smtClean="0"/>
              <a:t>retweets</a:t>
            </a:r>
            <a:r>
              <a:rPr lang="en-GB" dirty="0" smtClean="0"/>
              <a:t> it</a:t>
            </a:r>
            <a:endParaRPr lang="en-GB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5292080" y="1916832"/>
            <a:ext cx="1584176" cy="64807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What is social media?</a:t>
            </a: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/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The term commonly given to web-based tools that allow users to interact with each other in some way – buy sharing information, opinions, knowledge and interests online.</a:t>
            </a:r>
            <a:endParaRPr lang="en-GB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67544" y="2420888"/>
            <a:ext cx="7920880" cy="324036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800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400" dirty="0" smtClean="0"/>
          </a:p>
          <a:p>
            <a:pPr marL="0" indent="0">
              <a:buNone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167443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latin typeface="Garamond" pitchFamily="18" charset="0"/>
              </a:rPr>
              <a:t>Case study: Revolt on the Right</a:t>
            </a:r>
            <a:endParaRPr lang="en-GB" sz="3200" dirty="0">
              <a:latin typeface="Garamond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184576"/>
          </a:xfrm>
        </p:spPr>
        <p:txBody>
          <a:bodyPr>
            <a:normAutofit fontScale="85000" lnSpcReduction="20000"/>
          </a:bodyPr>
          <a:lstStyle/>
          <a:p>
            <a:r>
              <a:rPr lang="en-GB" sz="2400" dirty="0" smtClean="0">
                <a:latin typeface="Garamond" pitchFamily="18" charset="0"/>
              </a:rPr>
              <a:t>Book on the UK Independence Party</a:t>
            </a:r>
          </a:p>
          <a:p>
            <a:pPr lvl="1"/>
            <a:r>
              <a:rPr lang="en-GB" sz="2000" dirty="0" smtClean="0">
                <a:latin typeface="Garamond" pitchFamily="18" charset="0"/>
              </a:rPr>
              <a:t>Writing commenced spring 2013, released spring 2014</a:t>
            </a:r>
          </a:p>
          <a:p>
            <a:pPr lvl="1"/>
            <a:endParaRPr lang="en-GB" sz="2000" dirty="0" smtClean="0">
              <a:latin typeface="Garamond" pitchFamily="18" charset="0"/>
            </a:endParaRPr>
          </a:p>
          <a:p>
            <a:r>
              <a:rPr lang="en-GB" sz="2400" dirty="0" smtClean="0">
                <a:latin typeface="Garamond" pitchFamily="18" charset="0"/>
              </a:rPr>
              <a:t>Regular blogs in response to events during spring-autumn 2013</a:t>
            </a:r>
          </a:p>
          <a:p>
            <a:endParaRPr lang="en-GB" sz="2400" dirty="0" smtClean="0">
              <a:latin typeface="Garamond" pitchFamily="18" charset="0"/>
            </a:endParaRPr>
          </a:p>
          <a:p>
            <a:r>
              <a:rPr lang="en-GB" sz="2400" dirty="0" smtClean="0">
                <a:latin typeface="Garamond" pitchFamily="18" charset="0"/>
              </a:rPr>
              <a:t>Launched dedicated </a:t>
            </a:r>
            <a:r>
              <a:rPr lang="en-GB" sz="2400" dirty="0" err="1" smtClean="0">
                <a:latin typeface="Garamond" pitchFamily="18" charset="0"/>
              </a:rPr>
              <a:t>facebook</a:t>
            </a:r>
            <a:r>
              <a:rPr lang="en-GB" sz="2400" dirty="0" smtClean="0">
                <a:latin typeface="Garamond" pitchFamily="18" charset="0"/>
              </a:rPr>
              <a:t> page and twitter feed for book </a:t>
            </a:r>
          </a:p>
          <a:p>
            <a:pPr lvl="1"/>
            <a:r>
              <a:rPr lang="en-GB" sz="2000" dirty="0" smtClean="0">
                <a:latin typeface="Garamond" pitchFamily="18" charset="0"/>
              </a:rPr>
              <a:t>Book account “followed” a wide range of journalists, academics, UKIP figures </a:t>
            </a:r>
          </a:p>
          <a:p>
            <a:endParaRPr lang="en-GB" sz="2400" dirty="0" smtClean="0">
              <a:latin typeface="Garamond" pitchFamily="18" charset="0"/>
            </a:endParaRPr>
          </a:p>
          <a:p>
            <a:r>
              <a:rPr lang="en-GB" sz="2400" dirty="0" smtClean="0">
                <a:latin typeface="Garamond" pitchFamily="18" charset="0"/>
              </a:rPr>
              <a:t>Regular updates on findings in progress via blogs and tweets</a:t>
            </a:r>
          </a:p>
          <a:p>
            <a:endParaRPr lang="en-GB" sz="2400" dirty="0" smtClean="0">
              <a:latin typeface="Garamond" pitchFamily="18" charset="0"/>
            </a:endParaRPr>
          </a:p>
          <a:p>
            <a:r>
              <a:rPr lang="en-GB" sz="2400" dirty="0" smtClean="0">
                <a:latin typeface="Garamond" pitchFamily="18" charset="0"/>
              </a:rPr>
              <a:t>Regular involvement in twitter discussions about UKIP, linking to our research findings</a:t>
            </a:r>
          </a:p>
          <a:p>
            <a:endParaRPr lang="en-GB" sz="2400" dirty="0" smtClean="0">
              <a:latin typeface="Garamond" pitchFamily="18" charset="0"/>
            </a:endParaRPr>
          </a:p>
          <a:p>
            <a:r>
              <a:rPr lang="en-GB" sz="2400" dirty="0" smtClean="0">
                <a:latin typeface="Garamond" pitchFamily="18" charset="0"/>
              </a:rPr>
              <a:t>Series of blogs in national media in run-up to book launch</a:t>
            </a:r>
          </a:p>
          <a:p>
            <a:endParaRPr lang="en-GB" sz="2400" dirty="0" smtClean="0">
              <a:latin typeface="Garamond" pitchFamily="18" charset="0"/>
            </a:endParaRPr>
          </a:p>
          <a:p>
            <a:r>
              <a:rPr lang="en-GB" sz="2400" dirty="0" smtClean="0">
                <a:latin typeface="Garamond" pitchFamily="18" charset="0"/>
              </a:rPr>
              <a:t>Book launch accompanied by promotional video made by the School of Social Science</a:t>
            </a:r>
          </a:p>
          <a:p>
            <a:endParaRPr lang="en-GB" sz="2400" dirty="0" smtClean="0">
              <a:latin typeface="Garamond" pitchFamily="18" charset="0"/>
            </a:endParaRPr>
          </a:p>
          <a:p>
            <a:endParaRPr lang="en-GB" sz="2400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latin typeface="Garamond" pitchFamily="18" charset="0"/>
              </a:rPr>
              <a:t>Results</a:t>
            </a:r>
            <a:endParaRPr lang="en-GB" sz="3200" dirty="0">
              <a:latin typeface="Garamond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77500" lnSpcReduction="20000"/>
          </a:bodyPr>
          <a:lstStyle/>
          <a:p>
            <a:r>
              <a:rPr lang="en-GB" dirty="0" smtClean="0">
                <a:latin typeface="Garamond" pitchFamily="18" charset="0"/>
              </a:rPr>
              <a:t>Built relationships with journalists working on similar issues</a:t>
            </a:r>
          </a:p>
          <a:p>
            <a:pPr lvl="1"/>
            <a:r>
              <a:rPr lang="en-GB" dirty="0" smtClean="0">
                <a:latin typeface="Garamond" pitchFamily="18" charset="0"/>
              </a:rPr>
              <a:t>They cite us, tweet us, link to our work...</a:t>
            </a:r>
          </a:p>
          <a:p>
            <a:pPr lvl="1"/>
            <a:r>
              <a:rPr lang="en-GB" dirty="0" smtClean="0">
                <a:latin typeface="Garamond" pitchFamily="18" charset="0"/>
              </a:rPr>
              <a:t>...they gave us national media platforms to discuss findings...</a:t>
            </a:r>
          </a:p>
          <a:p>
            <a:pPr lvl="1"/>
            <a:r>
              <a:rPr lang="en-GB" dirty="0" smtClean="0">
                <a:latin typeface="Garamond" pitchFamily="18" charset="0"/>
              </a:rPr>
              <a:t>...and when the book came out, they reviewed it and recommended it</a:t>
            </a:r>
          </a:p>
          <a:p>
            <a:pPr lvl="1"/>
            <a:endParaRPr lang="en-GB" dirty="0" smtClean="0">
              <a:latin typeface="Garamond" pitchFamily="18" charset="0"/>
            </a:endParaRPr>
          </a:p>
          <a:p>
            <a:r>
              <a:rPr lang="en-GB" dirty="0" smtClean="0">
                <a:latin typeface="Garamond" pitchFamily="18" charset="0"/>
              </a:rPr>
              <a:t>Social media relationships lead to national media interest and support...</a:t>
            </a:r>
          </a:p>
          <a:p>
            <a:pPr lvl="1"/>
            <a:r>
              <a:rPr lang="en-GB" dirty="0" smtClean="0">
                <a:latin typeface="Garamond" pitchFamily="18" charset="0"/>
              </a:rPr>
              <a:t>....and a much wider audience for our work</a:t>
            </a:r>
          </a:p>
          <a:p>
            <a:pPr lvl="1"/>
            <a:r>
              <a:rPr lang="en-GB" dirty="0" smtClean="0">
                <a:latin typeface="Garamond" pitchFamily="18" charset="0"/>
              </a:rPr>
              <a:t>Blogs on research findings now disseminated widely</a:t>
            </a:r>
          </a:p>
          <a:p>
            <a:pPr lvl="1"/>
            <a:r>
              <a:rPr lang="en-GB" dirty="0" smtClean="0">
                <a:latin typeface="Garamond" pitchFamily="18" charset="0"/>
              </a:rPr>
              <a:t>Tweets linking to research regularly re-tweeted by figures with large twitter base, reaching large audience</a:t>
            </a:r>
          </a:p>
          <a:p>
            <a:pPr lvl="1"/>
            <a:r>
              <a:rPr lang="en-GB" dirty="0" smtClean="0">
                <a:latin typeface="Garamond" pitchFamily="18" charset="0"/>
              </a:rPr>
              <a:t>Both blogs and tweets often followed by approaches from other interested media and politics actors</a:t>
            </a:r>
          </a:p>
          <a:p>
            <a:endParaRPr lang="en-GB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latin typeface="Garamond" pitchFamily="18" charset="0"/>
              </a:rPr>
              <a:t>Different media outlets interact...</a:t>
            </a:r>
            <a:endParaRPr lang="en-GB" sz="3200" dirty="0">
              <a:latin typeface="Garamond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>
                <a:latin typeface="Garamond" pitchFamily="18" charset="0"/>
              </a:rPr>
              <a:t>I wrote a piece for the university “</a:t>
            </a:r>
            <a:r>
              <a:rPr lang="en-GB" dirty="0" err="1" smtClean="0">
                <a:latin typeface="Garamond" pitchFamily="18" charset="0"/>
              </a:rPr>
              <a:t>Policy@Manchester</a:t>
            </a:r>
            <a:r>
              <a:rPr lang="en-GB" dirty="0" smtClean="0">
                <a:latin typeface="Garamond" pitchFamily="18" charset="0"/>
              </a:rPr>
              <a:t>” blog...</a:t>
            </a:r>
          </a:p>
          <a:p>
            <a:pPr lvl="1"/>
            <a:r>
              <a:rPr lang="en-GB" dirty="0" smtClean="0">
                <a:latin typeface="Garamond" pitchFamily="18" charset="0"/>
              </a:rPr>
              <a:t>...then sent it out via twitter (general and targeted tweets...</a:t>
            </a:r>
          </a:p>
          <a:p>
            <a:pPr lvl="1"/>
            <a:r>
              <a:rPr lang="en-GB" dirty="0" smtClean="0">
                <a:latin typeface="Garamond" pitchFamily="18" charset="0"/>
              </a:rPr>
              <a:t>...this lead to phone call from BBC R4’s “The World Tonight” and appearance to discuss findings</a:t>
            </a:r>
          </a:p>
          <a:p>
            <a:pPr lvl="1"/>
            <a:endParaRPr lang="en-GB" dirty="0" smtClean="0">
              <a:latin typeface="Garamond" pitchFamily="18" charset="0"/>
            </a:endParaRPr>
          </a:p>
          <a:p>
            <a:r>
              <a:rPr lang="en-GB" dirty="0" smtClean="0">
                <a:latin typeface="Garamond" pitchFamily="18" charset="0"/>
              </a:rPr>
              <a:t>Another piece written for the university blog lead to phone call from the Daily Telegraph blogs editor...</a:t>
            </a:r>
          </a:p>
          <a:p>
            <a:pPr lvl="1"/>
            <a:r>
              <a:rPr lang="en-GB" dirty="0" smtClean="0">
                <a:latin typeface="Garamond" pitchFamily="18" charset="0"/>
              </a:rPr>
              <a:t>....and dedicated blog site for republishing of blogs for a wider audience</a:t>
            </a:r>
          </a:p>
          <a:p>
            <a:pPr lvl="1"/>
            <a:r>
              <a:rPr lang="en-GB" dirty="0" smtClean="0">
                <a:latin typeface="Garamond" pitchFamily="18" charset="0"/>
              </a:rPr>
              <a:t>Wider audience from Telegraph blogs lead to more attention from other media source</a:t>
            </a:r>
          </a:p>
          <a:p>
            <a:pPr lvl="1"/>
            <a:r>
              <a:rPr lang="en-GB" dirty="0" smtClean="0">
                <a:latin typeface="Garamond" pitchFamily="18" charset="0"/>
              </a:rPr>
              <a:t>...and attention from strategists working for political parties, and third sector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en-GB" sz="3200" dirty="0" smtClean="0">
                <a:latin typeface="Garamond" pitchFamily="18" charset="0"/>
              </a:rPr>
              <a:t>What I’ve learned about blogging</a:t>
            </a:r>
            <a:endParaRPr lang="en-GB" sz="3200" dirty="0">
              <a:latin typeface="Garamond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836712"/>
            <a:ext cx="8712968" cy="5904656"/>
          </a:xfrm>
        </p:spPr>
        <p:txBody>
          <a:bodyPr>
            <a:normAutofit fontScale="47500" lnSpcReduction="20000"/>
          </a:bodyPr>
          <a:lstStyle/>
          <a:p>
            <a:endParaRPr lang="en-GB" dirty="0" smtClean="0"/>
          </a:p>
          <a:p>
            <a:r>
              <a:rPr lang="en-GB" sz="4600" dirty="0" smtClean="0">
                <a:latin typeface="Garamond" pitchFamily="18" charset="0"/>
              </a:rPr>
              <a:t>Be brief, be clear, be responsive</a:t>
            </a:r>
          </a:p>
          <a:p>
            <a:pPr lvl="1"/>
            <a:endParaRPr lang="en-GB" sz="4600" dirty="0" smtClean="0">
              <a:latin typeface="Garamond" pitchFamily="18" charset="0"/>
            </a:endParaRPr>
          </a:p>
          <a:p>
            <a:r>
              <a:rPr lang="en-GB" sz="4600" dirty="0" smtClean="0">
                <a:latin typeface="Garamond" pitchFamily="18" charset="0"/>
              </a:rPr>
              <a:t>Use visuals</a:t>
            </a:r>
          </a:p>
          <a:p>
            <a:endParaRPr lang="en-GB" sz="4600" dirty="0" smtClean="0">
              <a:latin typeface="Garamond" pitchFamily="18" charset="0"/>
            </a:endParaRPr>
          </a:p>
          <a:p>
            <a:r>
              <a:rPr lang="en-GB" sz="4600" dirty="0" smtClean="0">
                <a:latin typeface="Garamond" pitchFamily="18" charset="0"/>
              </a:rPr>
              <a:t>Publicise widely – via social media or email. Especially when starting out</a:t>
            </a:r>
          </a:p>
          <a:p>
            <a:endParaRPr lang="en-GB" sz="4600" dirty="0" smtClean="0">
              <a:latin typeface="Garamond" pitchFamily="18" charset="0"/>
            </a:endParaRPr>
          </a:p>
          <a:p>
            <a:r>
              <a:rPr lang="en-GB" sz="4600" dirty="0" smtClean="0">
                <a:latin typeface="Garamond" pitchFamily="18" charset="0"/>
              </a:rPr>
              <a:t>If writing your own blog, write regularly (every week), and distribute widely</a:t>
            </a:r>
          </a:p>
          <a:p>
            <a:endParaRPr lang="en-GB" sz="4600" dirty="0" smtClean="0">
              <a:latin typeface="Garamond" pitchFamily="18" charset="0"/>
            </a:endParaRPr>
          </a:p>
          <a:p>
            <a:r>
              <a:rPr lang="en-GB" sz="4600" dirty="0" smtClean="0">
                <a:latin typeface="Garamond" pitchFamily="18" charset="0"/>
              </a:rPr>
              <a:t>If you’re not able to commit to this, write for other blogs</a:t>
            </a:r>
          </a:p>
          <a:p>
            <a:pPr lvl="1"/>
            <a:r>
              <a:rPr lang="en-GB" sz="4600" dirty="0" smtClean="0">
                <a:latin typeface="Garamond" pitchFamily="18" charset="0"/>
              </a:rPr>
              <a:t>Plenty of options, and range growing all the time</a:t>
            </a:r>
          </a:p>
          <a:p>
            <a:pPr lvl="1"/>
            <a:endParaRPr lang="en-GB" sz="4600" dirty="0" smtClean="0">
              <a:latin typeface="Garamond" pitchFamily="18" charset="0"/>
            </a:endParaRPr>
          </a:p>
          <a:p>
            <a:r>
              <a:rPr lang="en-GB" sz="4600" dirty="0" smtClean="0">
                <a:latin typeface="Garamond" pitchFamily="18" charset="0"/>
              </a:rPr>
              <a:t>Use twitter and professional networks to publicise your blogs</a:t>
            </a:r>
          </a:p>
          <a:p>
            <a:endParaRPr lang="en-GB" sz="4600" dirty="0" smtClean="0">
              <a:latin typeface="Garamond" pitchFamily="18" charset="0"/>
            </a:endParaRPr>
          </a:p>
          <a:p>
            <a:r>
              <a:rPr lang="en-GB" sz="4600" dirty="0" smtClean="0">
                <a:latin typeface="Garamond" pitchFamily="18" charset="0"/>
              </a:rPr>
              <a:t>Blogging delivers in unexpected ways-  you never know who will read your blogs</a:t>
            </a:r>
          </a:p>
          <a:p>
            <a:pPr lvl="1"/>
            <a:r>
              <a:rPr lang="en-GB" sz="4200" dirty="0" smtClean="0">
                <a:latin typeface="Garamond" pitchFamily="18" charset="0"/>
              </a:rPr>
              <a:t>New research and dissemination relationships often result</a:t>
            </a:r>
            <a:endParaRPr lang="en-GB" dirty="0" smtClean="0"/>
          </a:p>
          <a:p>
            <a:pPr lvl="1">
              <a:buNone/>
            </a:pPr>
            <a:r>
              <a:rPr lang="en-GB" dirty="0" smtClean="0"/>
              <a:t>	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latin typeface="Garamond" pitchFamily="18" charset="0"/>
              </a:rPr>
              <a:t>What I’ve learned about tweeting</a:t>
            </a:r>
            <a:endParaRPr lang="en-GB" sz="3200" dirty="0">
              <a:latin typeface="Garamond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184576"/>
          </a:xfrm>
        </p:spPr>
        <p:txBody>
          <a:bodyPr>
            <a:normAutofit fontScale="70000" lnSpcReduction="20000"/>
          </a:bodyPr>
          <a:lstStyle/>
          <a:p>
            <a:r>
              <a:rPr lang="en-GB" dirty="0" smtClean="0">
                <a:latin typeface="Garamond" pitchFamily="18" charset="0"/>
              </a:rPr>
              <a:t>Tweet regularly, but keep it professionally focussed</a:t>
            </a:r>
          </a:p>
          <a:p>
            <a:pPr lvl="1"/>
            <a:r>
              <a:rPr lang="en-GB" dirty="0" smtClean="0">
                <a:latin typeface="Garamond" pitchFamily="18" charset="0"/>
              </a:rPr>
              <a:t>If you want to tell people about your breakfast or commute, use </a:t>
            </a:r>
            <a:r>
              <a:rPr lang="en-GB" dirty="0" err="1" smtClean="0">
                <a:latin typeface="Garamond" pitchFamily="18" charset="0"/>
              </a:rPr>
              <a:t>facebook</a:t>
            </a:r>
            <a:endParaRPr lang="en-GB" dirty="0" smtClean="0">
              <a:latin typeface="Garamond" pitchFamily="18" charset="0"/>
            </a:endParaRPr>
          </a:p>
          <a:p>
            <a:endParaRPr lang="en-GB" dirty="0" smtClean="0">
              <a:latin typeface="Garamond" pitchFamily="18" charset="0"/>
            </a:endParaRPr>
          </a:p>
          <a:p>
            <a:r>
              <a:rPr lang="en-GB" dirty="0" smtClean="0">
                <a:latin typeface="Garamond" pitchFamily="18" charset="0"/>
              </a:rPr>
              <a:t>Follow high profile people you like in media/politics/academia</a:t>
            </a:r>
          </a:p>
          <a:p>
            <a:endParaRPr lang="en-GB" dirty="0" smtClean="0">
              <a:latin typeface="Garamond" pitchFamily="18" charset="0"/>
            </a:endParaRPr>
          </a:p>
          <a:p>
            <a:r>
              <a:rPr lang="en-GB" dirty="0" smtClean="0">
                <a:latin typeface="Garamond" pitchFamily="18" charset="0"/>
              </a:rPr>
              <a:t>Get in debates, use the knowledge you have, be provocative</a:t>
            </a:r>
          </a:p>
          <a:p>
            <a:endParaRPr lang="en-GB" dirty="0" smtClean="0">
              <a:latin typeface="Garamond" pitchFamily="18" charset="0"/>
            </a:endParaRPr>
          </a:p>
          <a:p>
            <a:r>
              <a:rPr lang="en-GB" dirty="0" smtClean="0">
                <a:latin typeface="Garamond" pitchFamily="18" charset="0"/>
              </a:rPr>
              <a:t>Don’t expect nuance or politeness, do expect to be misunderstood</a:t>
            </a:r>
          </a:p>
          <a:p>
            <a:pPr lvl="1"/>
            <a:r>
              <a:rPr lang="en-GB" dirty="0" smtClean="0">
                <a:latin typeface="Garamond" pitchFamily="18" charset="0"/>
              </a:rPr>
              <a:t>140 character limit tends to produce bluntness &amp; </a:t>
            </a:r>
            <a:r>
              <a:rPr lang="en-GB" dirty="0" err="1" smtClean="0">
                <a:latin typeface="Garamond" pitchFamily="18" charset="0"/>
              </a:rPr>
              <a:t>misreadings</a:t>
            </a:r>
            <a:endParaRPr lang="en-GB" dirty="0" smtClean="0">
              <a:latin typeface="Garamond" pitchFamily="18" charset="0"/>
            </a:endParaRPr>
          </a:p>
          <a:p>
            <a:pPr lvl="1"/>
            <a:r>
              <a:rPr lang="en-GB" dirty="0" smtClean="0">
                <a:latin typeface="Garamond" pitchFamily="18" charset="0"/>
              </a:rPr>
              <a:t>If you want to expand on a twitter discussion, do a blog about it</a:t>
            </a:r>
          </a:p>
          <a:p>
            <a:endParaRPr lang="en-GB" dirty="0" smtClean="0">
              <a:latin typeface="Garamond" pitchFamily="18" charset="0"/>
            </a:endParaRPr>
          </a:p>
          <a:p>
            <a:r>
              <a:rPr lang="en-GB" dirty="0" smtClean="0">
                <a:latin typeface="Garamond" pitchFamily="18" charset="0"/>
              </a:rPr>
              <a:t>Don’t expect instant results. Building up followers takes time, but is worth it in the long run</a:t>
            </a:r>
          </a:p>
          <a:p>
            <a:pPr lvl="1"/>
            <a:r>
              <a:rPr lang="en-GB" dirty="0" smtClean="0">
                <a:latin typeface="Garamond" pitchFamily="18" charset="0"/>
              </a:rPr>
              <a:t>Twitter provides unprecedented opportunity to directly get attention of policymakers, other academics, interest groups, media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latin typeface="Garamond" pitchFamily="18" charset="0"/>
              </a:rPr>
              <a:t>Getting started on twitter: practical steps</a:t>
            </a:r>
            <a:endParaRPr lang="en-GB" sz="3200" dirty="0">
              <a:latin typeface="Garamond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435280" cy="5256584"/>
          </a:xfrm>
        </p:spPr>
        <p:txBody>
          <a:bodyPr>
            <a:normAutofit fontScale="62500" lnSpcReduction="20000"/>
          </a:bodyPr>
          <a:lstStyle/>
          <a:p>
            <a:r>
              <a:rPr lang="en-GB" dirty="0" smtClean="0">
                <a:latin typeface="Garamond" pitchFamily="18" charset="0"/>
              </a:rPr>
              <a:t>Choose your ‘handle’ with care – ideally as close as possible to your name and/or your institution</a:t>
            </a:r>
          </a:p>
          <a:p>
            <a:pPr lvl="1"/>
            <a:r>
              <a:rPr lang="en-GB" dirty="0" smtClean="0">
                <a:latin typeface="Garamond" pitchFamily="18" charset="0"/>
              </a:rPr>
              <a:t>You want people to find your twitter feed as easily as possible</a:t>
            </a:r>
          </a:p>
          <a:p>
            <a:pPr lvl="1"/>
            <a:endParaRPr lang="en-GB" dirty="0" smtClean="0">
              <a:latin typeface="Garamond" pitchFamily="18" charset="0"/>
            </a:endParaRPr>
          </a:p>
          <a:p>
            <a:r>
              <a:rPr lang="en-GB" dirty="0" smtClean="0">
                <a:latin typeface="Garamond" pitchFamily="18" charset="0"/>
              </a:rPr>
              <a:t>Once up and running, find people who you want to take an interest in you and “follow” them</a:t>
            </a:r>
          </a:p>
          <a:p>
            <a:pPr lvl="1"/>
            <a:r>
              <a:rPr lang="en-GB" dirty="0" smtClean="0">
                <a:latin typeface="Garamond" pitchFamily="18" charset="0"/>
              </a:rPr>
              <a:t>Fellow academics, particularly those with established social media profiles</a:t>
            </a:r>
          </a:p>
          <a:p>
            <a:pPr lvl="1"/>
            <a:r>
              <a:rPr lang="en-GB" dirty="0" smtClean="0">
                <a:latin typeface="Garamond" pitchFamily="18" charset="0"/>
              </a:rPr>
              <a:t>Broader interest circles – think tanks, activists, third sector etc</a:t>
            </a:r>
          </a:p>
          <a:p>
            <a:endParaRPr lang="en-GB" dirty="0" smtClean="0">
              <a:latin typeface="Garamond" pitchFamily="18" charset="0"/>
            </a:endParaRPr>
          </a:p>
          <a:p>
            <a:r>
              <a:rPr lang="en-GB" dirty="0" smtClean="0">
                <a:latin typeface="Garamond" pitchFamily="18" charset="0"/>
              </a:rPr>
              <a:t>Build a personal and intellectual “voice” on twitter</a:t>
            </a:r>
          </a:p>
          <a:p>
            <a:pPr lvl="1"/>
            <a:r>
              <a:rPr lang="en-GB" dirty="0" smtClean="0">
                <a:latin typeface="Garamond" pitchFamily="18" charset="0"/>
              </a:rPr>
              <a:t>Tweet regularly on issues that interest you and relate to your research</a:t>
            </a:r>
          </a:p>
          <a:p>
            <a:pPr lvl="1"/>
            <a:r>
              <a:rPr lang="en-GB" dirty="0" smtClean="0">
                <a:latin typeface="Garamond" pitchFamily="18" charset="0"/>
              </a:rPr>
              <a:t>Engage people who are discussing issues where you can make a contribution</a:t>
            </a:r>
          </a:p>
          <a:p>
            <a:pPr lvl="1"/>
            <a:r>
              <a:rPr lang="en-GB" dirty="0" smtClean="0">
                <a:latin typeface="Garamond" pitchFamily="18" charset="0"/>
              </a:rPr>
              <a:t>Contact people directly with links to blogs/research etc</a:t>
            </a:r>
          </a:p>
          <a:p>
            <a:endParaRPr lang="en-GB" dirty="0" smtClean="0">
              <a:latin typeface="Garamond" pitchFamily="18" charset="0"/>
            </a:endParaRPr>
          </a:p>
          <a:p>
            <a:r>
              <a:rPr lang="en-GB" dirty="0" smtClean="0">
                <a:latin typeface="Garamond" pitchFamily="18" charset="0"/>
              </a:rPr>
              <a:t>Be patient - and be willing to invest time, it pays off eventually</a:t>
            </a:r>
          </a:p>
          <a:p>
            <a:pPr lvl="1"/>
            <a:r>
              <a:rPr lang="en-GB" dirty="0" smtClean="0">
                <a:latin typeface="Garamond" pitchFamily="18" charset="0"/>
              </a:rPr>
              <a:t>Twitter tends to follow geometric progression</a:t>
            </a:r>
          </a:p>
          <a:p>
            <a:pPr lvl="1"/>
            <a:r>
              <a:rPr lang="en-GB" dirty="0" smtClean="0">
                <a:latin typeface="Garamond" pitchFamily="18" charset="0"/>
              </a:rPr>
              <a:t>Initially it seems you are speaking to no one...</a:t>
            </a:r>
          </a:p>
          <a:p>
            <a:pPr lvl="1"/>
            <a:r>
              <a:rPr lang="en-GB" dirty="0" smtClean="0">
                <a:latin typeface="Garamond" pitchFamily="18" charset="0"/>
              </a:rPr>
              <a:t>...but eventually interest takes off</a:t>
            </a:r>
          </a:p>
          <a:p>
            <a:pPr lvl="1"/>
            <a:endParaRPr lang="en-GB" dirty="0" smtClean="0">
              <a:latin typeface="Garamond" pitchFamily="18" charset="0"/>
            </a:endParaRPr>
          </a:p>
          <a:p>
            <a:endParaRPr lang="en-GB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latin typeface="Garamond" pitchFamily="18" charset="0"/>
              </a:rPr>
              <a:t>Getting started with blogging: practical steps</a:t>
            </a:r>
            <a:endParaRPr lang="en-GB" sz="3200" dirty="0">
              <a:latin typeface="Garamond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640960" cy="5184576"/>
          </a:xfrm>
        </p:spPr>
        <p:txBody>
          <a:bodyPr>
            <a:normAutofit fontScale="85000" lnSpcReduction="20000"/>
          </a:bodyPr>
          <a:lstStyle/>
          <a:p>
            <a:r>
              <a:rPr lang="en-GB" dirty="0" smtClean="0">
                <a:latin typeface="Garamond" pitchFamily="18" charset="0"/>
              </a:rPr>
              <a:t>Decide on whether you want to write your own blog on contribute to others</a:t>
            </a:r>
          </a:p>
          <a:p>
            <a:pPr lvl="1"/>
            <a:r>
              <a:rPr lang="en-GB" dirty="0" smtClean="0">
                <a:latin typeface="Garamond" pitchFamily="18" charset="0"/>
              </a:rPr>
              <a:t>I would recommend beginning with the latter...</a:t>
            </a:r>
          </a:p>
          <a:p>
            <a:pPr lvl="1"/>
            <a:r>
              <a:rPr lang="en-GB" dirty="0" smtClean="0">
                <a:latin typeface="Garamond" pitchFamily="18" charset="0"/>
              </a:rPr>
              <a:t>...having tried and failed to do the former several times!</a:t>
            </a:r>
          </a:p>
          <a:p>
            <a:r>
              <a:rPr lang="en-GB" dirty="0" smtClean="0">
                <a:latin typeface="Garamond" pitchFamily="18" charset="0"/>
              </a:rPr>
              <a:t>Research the blog “market” in your area – which blogs could you write for?</a:t>
            </a:r>
          </a:p>
          <a:p>
            <a:pPr lvl="1"/>
            <a:r>
              <a:rPr lang="en-GB" dirty="0" smtClean="0">
                <a:latin typeface="Garamond" pitchFamily="18" charset="0"/>
              </a:rPr>
              <a:t>University blogs</a:t>
            </a:r>
          </a:p>
          <a:p>
            <a:pPr lvl="1"/>
            <a:r>
              <a:rPr lang="en-GB" dirty="0" smtClean="0">
                <a:latin typeface="Garamond" pitchFamily="18" charset="0"/>
              </a:rPr>
              <a:t>Media blogs</a:t>
            </a:r>
          </a:p>
          <a:p>
            <a:pPr lvl="1"/>
            <a:r>
              <a:rPr lang="en-GB" dirty="0" smtClean="0">
                <a:latin typeface="Garamond" pitchFamily="18" charset="0"/>
              </a:rPr>
              <a:t>Personal blogs by other academics/groups of academics</a:t>
            </a:r>
          </a:p>
          <a:p>
            <a:pPr lvl="1"/>
            <a:r>
              <a:rPr lang="en-GB" dirty="0" smtClean="0">
                <a:latin typeface="Garamond" pitchFamily="18" charset="0"/>
              </a:rPr>
              <a:t>Blogs by research organisations/third sector etc</a:t>
            </a:r>
          </a:p>
          <a:p>
            <a:r>
              <a:rPr lang="en-GB" dirty="0" smtClean="0">
                <a:latin typeface="Garamond" pitchFamily="18" charset="0"/>
              </a:rPr>
              <a:t>“Pitch” blog ideas to these organisations by email</a:t>
            </a:r>
          </a:p>
          <a:p>
            <a:pPr lvl="1"/>
            <a:r>
              <a:rPr lang="en-GB" dirty="0" smtClean="0">
                <a:latin typeface="Garamond" pitchFamily="18" charset="0"/>
              </a:rPr>
              <a:t>You will very often get positive responses</a:t>
            </a:r>
          </a:p>
          <a:p>
            <a:pPr lvl="1"/>
            <a:r>
              <a:rPr lang="en-GB" dirty="0" smtClean="0">
                <a:latin typeface="Garamond" pitchFamily="18" charset="0"/>
              </a:rPr>
              <a:t>Most are always looking for new content/authors</a:t>
            </a:r>
          </a:p>
          <a:p>
            <a:endParaRPr lang="en-GB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 smtClean="0">
                <a:latin typeface="Garamond" pitchFamily="18" charset="0"/>
              </a:rPr>
              <a:t>Getting started with blogging: writing tips</a:t>
            </a:r>
            <a:endParaRPr lang="en-GB" sz="2800" dirty="0">
              <a:latin typeface="Garamond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lnSpcReduction="10000"/>
          </a:bodyPr>
          <a:lstStyle/>
          <a:p>
            <a:r>
              <a:rPr lang="en-GB" sz="2400" dirty="0" smtClean="0">
                <a:latin typeface="Garamond" pitchFamily="18" charset="0"/>
              </a:rPr>
              <a:t>Blogs need to be brief, clear and focussed. Ideally, less that 1,000 words</a:t>
            </a:r>
          </a:p>
          <a:p>
            <a:pPr lvl="1"/>
            <a:r>
              <a:rPr lang="en-GB" sz="2000" dirty="0" smtClean="0">
                <a:latin typeface="Garamond" pitchFamily="18" charset="0"/>
              </a:rPr>
              <a:t>Cut all the jargon and technical language</a:t>
            </a:r>
          </a:p>
          <a:p>
            <a:pPr lvl="1"/>
            <a:r>
              <a:rPr lang="en-GB" sz="2000" dirty="0" smtClean="0">
                <a:latin typeface="Garamond" pitchFamily="18" charset="0"/>
              </a:rPr>
              <a:t>Accessible and linked to issues beyond the academy</a:t>
            </a:r>
          </a:p>
          <a:p>
            <a:pPr lvl="1"/>
            <a:endParaRPr lang="en-GB" sz="2000" dirty="0" smtClean="0">
              <a:latin typeface="Garamond" pitchFamily="18" charset="0"/>
            </a:endParaRPr>
          </a:p>
          <a:p>
            <a:r>
              <a:rPr lang="en-GB" sz="2400" dirty="0" smtClean="0">
                <a:latin typeface="Garamond" pitchFamily="18" charset="0"/>
              </a:rPr>
              <a:t>Follow the “inverted pyramid” model – lead with the strongest or most arresting material, then follow with the detail</a:t>
            </a:r>
          </a:p>
          <a:p>
            <a:pPr lvl="1"/>
            <a:r>
              <a:rPr lang="en-GB" sz="2000" dirty="0" smtClean="0">
                <a:latin typeface="Garamond" pitchFamily="18" charset="0"/>
              </a:rPr>
              <a:t>This is the opposite to what we often do in papers...</a:t>
            </a:r>
          </a:p>
          <a:p>
            <a:pPr lvl="1"/>
            <a:r>
              <a:rPr lang="en-GB" sz="2000" dirty="0" smtClean="0">
                <a:latin typeface="Garamond" pitchFamily="18" charset="0"/>
              </a:rPr>
              <a:t>...but if you want people to read a blog you need to grab their attention</a:t>
            </a:r>
          </a:p>
          <a:p>
            <a:pPr lvl="1"/>
            <a:endParaRPr lang="en-GB" sz="2000" dirty="0" smtClean="0">
              <a:latin typeface="Garamond" pitchFamily="18" charset="0"/>
            </a:endParaRPr>
          </a:p>
          <a:p>
            <a:r>
              <a:rPr lang="en-GB" sz="2400" dirty="0" smtClean="0">
                <a:latin typeface="Garamond" pitchFamily="18" charset="0"/>
              </a:rPr>
              <a:t>Be bold – focus on importance of what you are reporting, not limitations and problems</a:t>
            </a:r>
          </a:p>
          <a:p>
            <a:pPr lvl="1"/>
            <a:r>
              <a:rPr lang="en-GB" sz="2000" dirty="0" smtClean="0">
                <a:latin typeface="Garamond" pitchFamily="18" charset="0"/>
              </a:rPr>
              <a:t>Again, our academic writing instincts often lead us in the opposite direction</a:t>
            </a:r>
          </a:p>
          <a:p>
            <a:endParaRPr lang="en-GB" dirty="0" smtClean="0">
              <a:latin typeface="Garamond" pitchFamily="18" charset="0"/>
            </a:endParaRPr>
          </a:p>
          <a:p>
            <a:endParaRPr lang="en-GB" sz="2400" dirty="0" smtClean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latin typeface="Garamond" pitchFamily="18" charset="0"/>
              </a:rPr>
              <a:t>Once you are underway: building relationships</a:t>
            </a:r>
            <a:endParaRPr lang="en-GB" sz="3200" dirty="0">
              <a:latin typeface="Garamond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62500" lnSpcReduction="20000"/>
          </a:bodyPr>
          <a:lstStyle/>
          <a:p>
            <a:r>
              <a:rPr lang="en-GB" dirty="0" smtClean="0">
                <a:latin typeface="Garamond" pitchFamily="18" charset="0"/>
              </a:rPr>
              <a:t>Once you have relationships with particular sites and individuals, build on them</a:t>
            </a:r>
          </a:p>
          <a:p>
            <a:pPr lvl="1"/>
            <a:r>
              <a:rPr lang="en-GB" dirty="0" smtClean="0">
                <a:latin typeface="Garamond" pitchFamily="18" charset="0"/>
              </a:rPr>
              <a:t>Consider writing a regular themed blog series </a:t>
            </a:r>
          </a:p>
          <a:p>
            <a:pPr lvl="1"/>
            <a:r>
              <a:rPr lang="en-GB" dirty="0" smtClean="0">
                <a:latin typeface="Garamond" pitchFamily="18" charset="0"/>
              </a:rPr>
              <a:t>Approach sites you have written for before whenever you  have new ideas</a:t>
            </a:r>
          </a:p>
          <a:p>
            <a:pPr lvl="1"/>
            <a:r>
              <a:rPr lang="en-GB" dirty="0" smtClean="0">
                <a:latin typeface="Garamond" pitchFamily="18" charset="0"/>
              </a:rPr>
              <a:t>Once someone high profile has engaged with your work, remember this and make use of it</a:t>
            </a:r>
          </a:p>
          <a:p>
            <a:pPr lvl="1"/>
            <a:endParaRPr lang="en-GB" dirty="0" smtClean="0">
              <a:latin typeface="Garamond" pitchFamily="18" charset="0"/>
            </a:endParaRPr>
          </a:p>
          <a:p>
            <a:r>
              <a:rPr lang="en-GB" dirty="0" smtClean="0">
                <a:latin typeface="Garamond" pitchFamily="18" charset="0"/>
              </a:rPr>
              <a:t>Link together the different aspects of your social media “identity”:</a:t>
            </a:r>
          </a:p>
          <a:p>
            <a:pPr lvl="1"/>
            <a:r>
              <a:rPr lang="en-GB" dirty="0" smtClean="0">
                <a:latin typeface="Garamond" pitchFamily="18" charset="0"/>
              </a:rPr>
              <a:t>Publicise new blogs and new research via twitter</a:t>
            </a:r>
          </a:p>
          <a:p>
            <a:pPr lvl="1"/>
            <a:r>
              <a:rPr lang="en-GB" dirty="0" smtClean="0">
                <a:latin typeface="Garamond" pitchFamily="18" charset="0"/>
              </a:rPr>
              <a:t>Include your twitter profile details in all blogging</a:t>
            </a:r>
          </a:p>
          <a:p>
            <a:pPr lvl="1"/>
            <a:r>
              <a:rPr lang="en-GB" dirty="0" smtClean="0">
                <a:latin typeface="Garamond" pitchFamily="18" charset="0"/>
              </a:rPr>
              <a:t>And ensure as much of your academic writing as possible is accessible</a:t>
            </a:r>
          </a:p>
          <a:p>
            <a:endParaRPr lang="en-GB" dirty="0" smtClean="0">
              <a:latin typeface="Garamond" pitchFamily="18" charset="0"/>
            </a:endParaRPr>
          </a:p>
          <a:p>
            <a:r>
              <a:rPr lang="en-GB" dirty="0" smtClean="0">
                <a:latin typeface="Garamond" pitchFamily="18" charset="0"/>
              </a:rPr>
              <a:t>Respond rapidly to events, become an expert voice in the conversation</a:t>
            </a:r>
          </a:p>
          <a:p>
            <a:pPr lvl="1"/>
            <a:r>
              <a:rPr lang="en-GB" dirty="0" smtClean="0">
                <a:latin typeface="Garamond" pitchFamily="18" charset="0"/>
              </a:rPr>
              <a:t>I write on immigration and UKIP...</a:t>
            </a:r>
          </a:p>
          <a:p>
            <a:pPr lvl="1"/>
            <a:r>
              <a:rPr lang="en-GB" dirty="0" smtClean="0">
                <a:latin typeface="Garamond" pitchFamily="18" charset="0"/>
              </a:rPr>
              <a:t>...so whenever stories arise on these issues in the media, I post links to my research/blogs on these topics</a:t>
            </a:r>
          </a:p>
          <a:p>
            <a:pPr lvl="1"/>
            <a:r>
              <a:rPr lang="en-GB" dirty="0" smtClean="0">
                <a:latin typeface="Garamond" pitchFamily="18" charset="0"/>
              </a:rPr>
              <a:t>People are always hungry for expertise on new stories...</a:t>
            </a:r>
          </a:p>
          <a:p>
            <a:pPr lvl="1"/>
            <a:r>
              <a:rPr lang="en-GB" dirty="0" smtClean="0">
                <a:latin typeface="Garamond" pitchFamily="18" charset="0"/>
              </a:rPr>
              <a:t>...so this is great way to become “trusted voice”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371600"/>
            <a:ext cx="7772400" cy="281940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sz="5400" b="1" smtClean="0"/>
              <a:t/>
            </a:r>
            <a:br>
              <a:rPr lang="en-US" sz="5400" b="1" smtClean="0"/>
            </a:br>
            <a:r>
              <a:rPr lang="en-US" sz="5400" b="1" smtClean="0"/>
              <a:t/>
            </a:r>
            <a:br>
              <a:rPr lang="en-US" sz="5400" b="1" smtClean="0"/>
            </a:br>
            <a:r>
              <a:rPr lang="en-US" sz="5400" b="1" smtClean="0"/>
              <a:t/>
            </a:r>
            <a:br>
              <a:rPr lang="en-US" sz="5400" b="1" smtClean="0"/>
            </a:br>
            <a:r>
              <a:rPr lang="en-US" b="1" smtClean="0"/>
              <a:t/>
            </a:r>
            <a:br>
              <a:rPr lang="en-US" b="1" smtClean="0"/>
            </a:br>
            <a:r>
              <a:rPr lang="en-US" b="1" smtClean="0"/>
              <a:t/>
            </a:r>
            <a:br>
              <a:rPr lang="en-US" b="1" smtClean="0"/>
            </a:br>
            <a:r>
              <a:rPr lang="en-US" b="1" smtClean="0"/>
              <a:t/>
            </a:r>
            <a:br>
              <a:rPr lang="en-US" b="1" smtClean="0"/>
            </a:br>
            <a:r>
              <a:rPr lang="en-US" b="1" smtClean="0"/>
              <a:t>   </a:t>
            </a:r>
            <a:r>
              <a:rPr lang="en-US" sz="3200" b="1" smtClean="0"/>
              <a:t>Questions and ideas to share</a:t>
            </a:r>
            <a:r>
              <a:rPr lang="en-US" b="1" smtClean="0"/>
              <a:t/>
            </a:r>
            <a:br>
              <a:rPr lang="en-US" b="1" smtClean="0"/>
            </a:br>
            <a:r>
              <a:rPr lang="en-US" sz="2400" b="1" smtClean="0">
                <a:solidFill>
                  <a:srgbClr val="3366FF"/>
                </a:solidFill>
              </a:rPr>
              <a:t/>
            </a:r>
            <a:br>
              <a:rPr lang="en-US" sz="2400" b="1" smtClean="0">
                <a:solidFill>
                  <a:srgbClr val="3366FF"/>
                </a:solidFill>
              </a:rPr>
            </a:br>
            <a:r>
              <a:rPr lang="en-US" sz="2400" b="1" smtClean="0"/>
              <a:t/>
            </a:r>
            <a:br>
              <a:rPr lang="en-US" sz="2400" b="1" smtClean="0"/>
            </a:br>
            <a:r>
              <a:rPr lang="en-US" b="1" smtClean="0">
                <a:solidFill>
                  <a:srgbClr val="3366FF"/>
                </a:solidFill>
              </a:rPr>
              <a:t/>
            </a:r>
            <a:br>
              <a:rPr lang="en-US" b="1" smtClean="0">
                <a:solidFill>
                  <a:srgbClr val="3366FF"/>
                </a:solidFill>
              </a:rPr>
            </a:br>
            <a:r>
              <a:rPr lang="en-US" b="1" smtClean="0"/>
              <a:t/>
            </a:r>
            <a:br>
              <a:rPr lang="en-US" b="1" smtClean="0"/>
            </a:br>
            <a:r>
              <a:rPr lang="en-US" b="1" smtClean="0"/>
              <a:t/>
            </a:r>
            <a:br>
              <a:rPr lang="en-US" b="1" smtClean="0"/>
            </a:br>
            <a:r>
              <a:rPr lang="en-US" b="1" smtClean="0"/>
              <a:t/>
            </a:r>
            <a:br>
              <a:rPr lang="en-US" b="1" smtClean="0"/>
            </a:br>
            <a:r>
              <a:rPr lang="en-US" sz="2400" smtClean="0"/>
              <a:t/>
            </a:r>
            <a:br>
              <a:rPr lang="en-US" sz="2400" smtClean="0"/>
            </a:br>
            <a:endParaRPr lang="en-US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3886200"/>
            <a:ext cx="8077200" cy="1752600"/>
          </a:xfrm>
        </p:spPr>
        <p:txBody>
          <a:bodyPr/>
          <a:lstStyle/>
          <a:p>
            <a:pPr eaLnBrk="1" hangingPunct="1"/>
            <a:r>
              <a:rPr lang="en-US" sz="2400" smtClean="0">
                <a:hlinkClick r:id="rId3"/>
              </a:rPr>
              <a:t>http://www.staffnet.manchester.ac.uk/employment/training/personal-development/academic-staff/</a:t>
            </a:r>
            <a:endParaRPr lang="en-US" sz="2400" smtClean="0"/>
          </a:p>
          <a:p>
            <a:pPr eaLnBrk="1" hangingPunct="1"/>
            <a:endParaRPr lang="en-US" smtClean="0"/>
          </a:p>
        </p:txBody>
      </p:sp>
      <p:pic>
        <p:nvPicPr>
          <p:cNvPr id="17412" name="Picture 3" descr="TUOM_4CO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457200"/>
            <a:ext cx="150495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0000"/>
                </a:solidFill>
                <a:latin typeface="Arial"/>
                <a:cs typeface="Arial"/>
              </a:rPr>
              <a:t>Social Media Checklist</a:t>
            </a:r>
            <a:endParaRPr lang="en-US" b="1" dirty="0">
              <a:solidFill>
                <a:srgbClr val="FFFFFF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ln>
            <a:noFill/>
          </a:ln>
        </p:spPr>
        <p:txBody>
          <a:bodyPr/>
          <a:lstStyle/>
          <a:p>
            <a:r>
              <a:rPr lang="en-GB" dirty="0" smtClean="0"/>
              <a:t>Strategy and goals</a:t>
            </a:r>
          </a:p>
          <a:p>
            <a:endParaRPr lang="en-GB" dirty="0" smtClean="0"/>
          </a:p>
          <a:p>
            <a:r>
              <a:rPr lang="en-GB" dirty="0" smtClean="0"/>
              <a:t>Measuring success</a:t>
            </a:r>
          </a:p>
          <a:p>
            <a:endParaRPr lang="en-GB" dirty="0"/>
          </a:p>
          <a:p>
            <a:r>
              <a:rPr lang="en-GB" dirty="0" smtClean="0"/>
              <a:t>Engagement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ln>
            <a:noFill/>
          </a:ln>
        </p:spPr>
        <p:txBody>
          <a:bodyPr/>
          <a:lstStyle/>
          <a:p>
            <a:r>
              <a:rPr lang="en-GB" dirty="0" smtClean="0"/>
              <a:t>Content</a:t>
            </a:r>
          </a:p>
          <a:p>
            <a:endParaRPr lang="en-GB" dirty="0"/>
          </a:p>
          <a:p>
            <a:r>
              <a:rPr lang="en-GB" dirty="0" smtClean="0"/>
              <a:t>Responsibility</a:t>
            </a:r>
          </a:p>
          <a:p>
            <a:endParaRPr lang="en-GB" dirty="0"/>
          </a:p>
          <a:p>
            <a:r>
              <a:rPr lang="en-GB" dirty="0" smtClean="0"/>
              <a:t>Evaluation</a:t>
            </a:r>
            <a:endParaRPr lang="en-GB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67544" y="2348880"/>
            <a:ext cx="7920880" cy="475252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800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835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67544" y="2348880"/>
            <a:ext cx="7920880" cy="475252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800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52520" cy="695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83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67544" y="2348880"/>
            <a:ext cx="7920880" cy="475252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800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52520" cy="695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40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67544" y="2348880"/>
            <a:ext cx="7920880" cy="475252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800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52520" cy="695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55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FFFF"/>
                </a:solidFill>
                <a:latin typeface="Arial"/>
                <a:cs typeface="Arial"/>
              </a:rPr>
              <a:t>Best practice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ln>
            <a:noFill/>
          </a:ln>
        </p:spPr>
        <p:txBody>
          <a:bodyPr/>
          <a:lstStyle/>
          <a:p>
            <a:r>
              <a:rPr lang="en-GB" dirty="0" smtClean="0"/>
              <a:t>Be active</a:t>
            </a:r>
          </a:p>
          <a:p>
            <a:r>
              <a:rPr lang="en-GB" dirty="0" smtClean="0"/>
              <a:t>Be timely</a:t>
            </a:r>
          </a:p>
          <a:p>
            <a:r>
              <a:rPr lang="en-GB" dirty="0" smtClean="0"/>
              <a:t>Be accurate</a:t>
            </a:r>
          </a:p>
          <a:p>
            <a:r>
              <a:rPr lang="en-GB" dirty="0" smtClean="0"/>
              <a:t>Be professional</a:t>
            </a:r>
          </a:p>
          <a:p>
            <a:r>
              <a:rPr lang="en-GB" dirty="0" smtClean="0"/>
              <a:t>Be transparent</a:t>
            </a:r>
          </a:p>
          <a:p>
            <a:r>
              <a:rPr lang="en-GB" dirty="0" smtClean="0"/>
              <a:t>Listen</a:t>
            </a:r>
          </a:p>
          <a:p>
            <a:r>
              <a:rPr lang="en-GB" dirty="0" smtClean="0"/>
              <a:t>Respect others</a:t>
            </a:r>
          </a:p>
          <a:p>
            <a:r>
              <a:rPr lang="en-GB" dirty="0" smtClean="0"/>
              <a:t>Be a valued member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ln>
            <a:noFill/>
          </a:ln>
        </p:spPr>
        <p:txBody>
          <a:bodyPr/>
          <a:lstStyle/>
          <a:p>
            <a:r>
              <a:rPr lang="en-GB" dirty="0" smtClean="0"/>
              <a:t>Accept and monitor comments</a:t>
            </a:r>
          </a:p>
          <a:p>
            <a:r>
              <a:rPr lang="en-GB" dirty="0" smtClean="0"/>
              <a:t>Give credit</a:t>
            </a:r>
          </a:p>
          <a:p>
            <a:r>
              <a:rPr lang="en-GB" dirty="0" smtClean="0"/>
              <a:t>See the big picture</a:t>
            </a:r>
          </a:p>
          <a:p>
            <a:r>
              <a:rPr lang="en-GB" dirty="0" smtClean="0"/>
              <a:t>Exists forever</a:t>
            </a:r>
          </a:p>
          <a:p>
            <a:r>
              <a:rPr lang="en-GB" dirty="0" smtClean="0"/>
              <a:t>Don’t lose focus</a:t>
            </a:r>
          </a:p>
          <a:p>
            <a:r>
              <a:rPr lang="en-GB" dirty="0" smtClean="0"/>
              <a:t>Understand privacy</a:t>
            </a:r>
          </a:p>
          <a:p>
            <a:r>
              <a:rPr lang="en-GB" dirty="0" smtClean="0"/>
              <a:t>Obey the T&amp;C’s</a:t>
            </a:r>
            <a:endParaRPr lang="en-GB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67544" y="2348880"/>
            <a:ext cx="7920880" cy="475252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800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85214" y="438790"/>
            <a:ext cx="64017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Best  Practice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39326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6"/>
          <p:cNvSpPr>
            <a:spLocks noChangeArrowheads="1"/>
          </p:cNvSpPr>
          <p:nvPr/>
        </p:nvSpPr>
        <p:spPr bwMode="auto">
          <a:xfrm>
            <a:off x="406400" y="1625600"/>
            <a:ext cx="725487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3000" b="1" dirty="0" smtClean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Altmetrics: a brief overview</a:t>
            </a:r>
            <a:endParaRPr lang="en-US" altLang="en-US" sz="3000" dirty="0">
              <a:solidFill>
                <a:srgbClr val="595959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Straight Connector 9"/>
          <p:cNvCxnSpPr>
            <a:cxnSpLocks noChangeShapeType="1"/>
          </p:cNvCxnSpPr>
          <p:nvPr/>
        </p:nvCxnSpPr>
        <p:spPr bwMode="auto">
          <a:xfrm>
            <a:off x="519113" y="2809875"/>
            <a:ext cx="7013575" cy="0"/>
          </a:xfrm>
          <a:prstGeom prst="line">
            <a:avLst/>
          </a:prstGeom>
          <a:noFill/>
          <a:ln w="25400">
            <a:solidFill>
              <a:srgbClr val="660066"/>
            </a:solidFill>
            <a:prstDash val="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/>
        </p:spPr>
      </p:cxnSp>
      <p:pic>
        <p:nvPicPr>
          <p:cNvPr id="2053" name="Picture 2" descr="TAB_col_white_background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5" descr="CSEUK Primary (r) Mon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38" y="5568950"/>
            <a:ext cx="819150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ChangeArrowheads="1"/>
          </p:cNvSpPr>
          <p:nvPr/>
        </p:nvSpPr>
        <p:spPr bwMode="auto">
          <a:xfrm>
            <a:off x="406400" y="2708275"/>
            <a:ext cx="6821488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GB">
                <a:solidFill>
                  <a:srgbClr val="595959"/>
                </a:solidFill>
                <a:latin typeface="Arila" charset="0"/>
              </a:rPr>
              <a:t> </a:t>
            </a:r>
          </a:p>
        </p:txBody>
      </p:sp>
      <p:pic>
        <p:nvPicPr>
          <p:cNvPr id="16387" name="Picture 5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406400" y="1625600"/>
            <a:ext cx="79375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595959"/>
                </a:solidFill>
              </a:rPr>
              <a:t>C</a:t>
            </a:r>
            <a:r>
              <a:rPr lang="en-GB" sz="2400" b="1" dirty="0" smtClean="0">
                <a:solidFill>
                  <a:srgbClr val="595959"/>
                </a:solidFill>
              </a:rPr>
              <a:t>itations as measure of academic impact</a:t>
            </a:r>
            <a:endParaRPr lang="en-US" sz="2400" dirty="0">
              <a:solidFill>
                <a:srgbClr val="595959"/>
              </a:solidFill>
            </a:endParaRPr>
          </a:p>
        </p:txBody>
      </p:sp>
      <p:pic>
        <p:nvPicPr>
          <p:cNvPr id="6" name="Picture 5" descr="citat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800" y="2417465"/>
            <a:ext cx="7937500" cy="147306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12799" y="3560329"/>
            <a:ext cx="1025525" cy="3302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812799" y="4394200"/>
            <a:ext cx="682148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en-GB" dirty="0">
                <a:solidFill>
                  <a:srgbClr val="595959"/>
                </a:solidFill>
                <a:latin typeface="Arila" charset="0"/>
              </a:rPr>
              <a:t> </a:t>
            </a:r>
            <a:r>
              <a:rPr lang="en-GB" dirty="0" smtClean="0">
                <a:solidFill>
                  <a:srgbClr val="595959"/>
                </a:solidFill>
                <a:latin typeface="Arila" charset="0"/>
              </a:rPr>
              <a:t>Take time to accrue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en-GB" dirty="0" smtClean="0">
                <a:solidFill>
                  <a:srgbClr val="595959"/>
                </a:solidFill>
                <a:latin typeface="Arila" charset="0"/>
              </a:rPr>
              <a:t> Only measure impact of articles (e.g. not datasets)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en-GB" dirty="0" smtClean="0">
                <a:solidFill>
                  <a:srgbClr val="595959"/>
                </a:solidFill>
                <a:latin typeface="Arila" charset="0"/>
              </a:rPr>
              <a:t> Only measure impact from minority audience with means to cite in the literature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en-GB" dirty="0" smtClean="0">
                <a:solidFill>
                  <a:srgbClr val="595959"/>
                </a:solidFill>
                <a:latin typeface="Arila" charset="0"/>
              </a:rPr>
              <a:t> Different counts from different sources</a:t>
            </a:r>
            <a:endParaRPr lang="en-GB" dirty="0">
              <a:solidFill>
                <a:srgbClr val="595959"/>
              </a:solidFill>
              <a:latin typeface="Aril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910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2342</TotalTime>
  <Words>1331</Words>
  <Application>Microsoft Office PowerPoint</Application>
  <PresentationFormat>On-screen Show (4:3)</PresentationFormat>
  <Paragraphs>207</Paragraphs>
  <Slides>29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        CPD 12  Impact Skills 3 - Social Media for Academics: Research Dissemination              </vt:lpstr>
      <vt:lpstr>What is social media?</vt:lpstr>
      <vt:lpstr>Social Media Checklist</vt:lpstr>
      <vt:lpstr>PowerPoint Presentation</vt:lpstr>
      <vt:lpstr>PowerPoint Presentation</vt:lpstr>
      <vt:lpstr>PowerPoint Presentation</vt:lpstr>
      <vt:lpstr>Best practice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Social science on social media   Dr Robert Ford Lecturer in Politics School of Social Sciences Rob.ford@manchester.ac.uk Twitter: @robfordmancs </vt:lpstr>
      <vt:lpstr>Why blog? Why tweet? </vt:lpstr>
      <vt:lpstr>PowerPoint Presentation</vt:lpstr>
      <vt:lpstr>PowerPoint Presentation</vt:lpstr>
      <vt:lpstr>PowerPoint Presentation</vt:lpstr>
      <vt:lpstr>PowerPoint Presentation</vt:lpstr>
      <vt:lpstr>Case study: Revolt on the Right</vt:lpstr>
      <vt:lpstr>Results</vt:lpstr>
      <vt:lpstr>Different media outlets interact...</vt:lpstr>
      <vt:lpstr>What I’ve learned about blogging</vt:lpstr>
      <vt:lpstr>What I’ve learned about tweeting</vt:lpstr>
      <vt:lpstr>Getting started on twitter: practical steps</vt:lpstr>
      <vt:lpstr>Getting started with blogging: practical steps</vt:lpstr>
      <vt:lpstr>Getting started with blogging: writing tips</vt:lpstr>
      <vt:lpstr>Once you are underway: building relationships</vt:lpstr>
      <vt:lpstr>         Questions and ideas to share  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Russell Hart</dc:creator>
  <cp:lastModifiedBy>Thomas Mccunnie</cp:lastModifiedBy>
  <cp:revision>81</cp:revision>
  <dcterms:created xsi:type="dcterms:W3CDTF">2014-04-07T21:24:35Z</dcterms:created>
  <dcterms:modified xsi:type="dcterms:W3CDTF">2014-04-08T13:27:11Z</dcterms:modified>
</cp:coreProperties>
</file>