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9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0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1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3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1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19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20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21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22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3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24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25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26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27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8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29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30.xml" ContentType="application/vnd.openxmlformats-officedocument.theme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31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32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33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72" r:id="rId1"/>
    <p:sldMasterId id="2147484805" r:id="rId2"/>
    <p:sldMasterId id="2147485934" r:id="rId3"/>
    <p:sldMasterId id="2147485964" r:id="rId4"/>
    <p:sldMasterId id="2147486206" r:id="rId5"/>
    <p:sldMasterId id="2147486210" r:id="rId6"/>
    <p:sldMasterId id="2147486469" r:id="rId7"/>
    <p:sldMasterId id="2147486475" r:id="rId8"/>
    <p:sldMasterId id="2147486972" r:id="rId9"/>
    <p:sldMasterId id="2147487482" r:id="rId10"/>
    <p:sldMasterId id="2147487489" r:id="rId11"/>
    <p:sldMasterId id="2147487671" r:id="rId12"/>
    <p:sldMasterId id="2147487687" r:id="rId13"/>
    <p:sldMasterId id="2147487692" r:id="rId14"/>
    <p:sldMasterId id="2147487695" r:id="rId15"/>
    <p:sldMasterId id="2147487701" r:id="rId16"/>
    <p:sldMasterId id="2147487708" r:id="rId17"/>
    <p:sldMasterId id="2147487714" r:id="rId18"/>
    <p:sldMasterId id="2147487718" r:id="rId19"/>
    <p:sldMasterId id="2147487724" r:id="rId20"/>
    <p:sldMasterId id="2147487738" r:id="rId21"/>
    <p:sldMasterId id="2147487747" r:id="rId22"/>
    <p:sldMasterId id="2147487752" r:id="rId23"/>
    <p:sldMasterId id="2147487772" r:id="rId24"/>
    <p:sldMasterId id="2147487777" r:id="rId25"/>
    <p:sldMasterId id="2147487784" r:id="rId26"/>
    <p:sldMasterId id="2147487790" r:id="rId27"/>
    <p:sldMasterId id="2147487795" r:id="rId28"/>
    <p:sldMasterId id="2147487800" r:id="rId29"/>
    <p:sldMasterId id="2147488365" r:id="rId30"/>
    <p:sldMasterId id="2147488371" r:id="rId31"/>
    <p:sldMasterId id="2147488379" r:id="rId32"/>
    <p:sldMasterId id="2147488386" r:id="rId33"/>
    <p:sldMasterId id="2147488865" r:id="rId34"/>
  </p:sldMasterIdLst>
  <p:notesMasterIdLst>
    <p:notesMasterId r:id="rId60"/>
  </p:notesMasterIdLst>
  <p:handoutMasterIdLst>
    <p:handoutMasterId r:id="rId61"/>
  </p:handoutMasterIdLst>
  <p:sldIdLst>
    <p:sldId id="696" r:id="rId35"/>
    <p:sldId id="764" r:id="rId36"/>
    <p:sldId id="789" r:id="rId37"/>
    <p:sldId id="787" r:id="rId38"/>
    <p:sldId id="788" r:id="rId39"/>
    <p:sldId id="803" r:id="rId40"/>
    <p:sldId id="804" r:id="rId41"/>
    <p:sldId id="727" r:id="rId42"/>
    <p:sldId id="730" r:id="rId43"/>
    <p:sldId id="732" r:id="rId44"/>
    <p:sldId id="808" r:id="rId45"/>
    <p:sldId id="807" r:id="rId46"/>
    <p:sldId id="800" r:id="rId47"/>
    <p:sldId id="801" r:id="rId48"/>
    <p:sldId id="740" r:id="rId49"/>
    <p:sldId id="780" r:id="rId50"/>
    <p:sldId id="743" r:id="rId51"/>
    <p:sldId id="744" r:id="rId52"/>
    <p:sldId id="728" r:id="rId53"/>
    <p:sldId id="798" r:id="rId54"/>
    <p:sldId id="796" r:id="rId55"/>
    <p:sldId id="797" r:id="rId56"/>
    <p:sldId id="779" r:id="rId57"/>
    <p:sldId id="805" r:id="rId58"/>
    <p:sldId id="703" r:id="rId59"/>
  </p:sldIdLst>
  <p:sldSz cx="12192000" cy="6858000"/>
  <p:notesSz cx="6797675" cy="9928225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6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6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6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600"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409">
          <p15:clr>
            <a:srgbClr val="A4A3A4"/>
          </p15:clr>
        </p15:guide>
        <p15:guide id="2" pos="230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8A"/>
    <a:srgbClr val="FFFFCC"/>
    <a:srgbClr val="EBE5EB"/>
    <a:srgbClr val="A6DBE2"/>
    <a:srgbClr val="C4DADE"/>
    <a:srgbClr val="3399FF"/>
    <a:srgbClr val="003F7E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57E56D-03CC-4044-BF0C-3FA92C7CF19E}" v="6" dt="2024-05-29T09:59:25.3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 autoAdjust="0"/>
    <p:restoredTop sz="96395" autoAdjust="0"/>
  </p:normalViewPr>
  <p:slideViewPr>
    <p:cSldViewPr snapToGrid="0">
      <p:cViewPr varScale="1">
        <p:scale>
          <a:sx n="77" d="100"/>
          <a:sy n="77" d="100"/>
        </p:scale>
        <p:origin x="96" y="570"/>
      </p:cViewPr>
      <p:guideLst>
        <p:guide orient="horz" pos="1409"/>
        <p:guide pos="2307"/>
      </p:guideLst>
    </p:cSldViewPr>
  </p:slideViewPr>
  <p:outlineViewPr>
    <p:cViewPr>
      <p:scale>
        <a:sx n="33" d="100"/>
        <a:sy n="33" d="100"/>
      </p:scale>
      <p:origin x="0" y="-112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4104" y="25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5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8.xml"/><Relationship Id="rId47" Type="http://schemas.openxmlformats.org/officeDocument/2006/relationships/slide" Target="slides/slide13.xml"/><Relationship Id="rId50" Type="http://schemas.openxmlformats.org/officeDocument/2006/relationships/slide" Target="slides/slide16.xml"/><Relationship Id="rId55" Type="http://schemas.openxmlformats.org/officeDocument/2006/relationships/slide" Target="slides/slide21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Master" Target="slideMasters/slideMaster29.xml"/><Relationship Id="rId41" Type="http://schemas.openxmlformats.org/officeDocument/2006/relationships/slide" Target="slides/slide7.xml"/><Relationship Id="rId54" Type="http://schemas.openxmlformats.org/officeDocument/2006/relationships/slide" Target="slides/slide20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3.xml"/><Relationship Id="rId40" Type="http://schemas.openxmlformats.org/officeDocument/2006/relationships/slide" Target="slides/slide6.xml"/><Relationship Id="rId45" Type="http://schemas.openxmlformats.org/officeDocument/2006/relationships/slide" Target="slides/slide11.xml"/><Relationship Id="rId53" Type="http://schemas.openxmlformats.org/officeDocument/2006/relationships/slide" Target="slides/slide19.xml"/><Relationship Id="rId58" Type="http://schemas.openxmlformats.org/officeDocument/2006/relationships/slide" Target="slides/slide24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2.xml"/><Relationship Id="rId49" Type="http://schemas.openxmlformats.org/officeDocument/2006/relationships/slide" Target="slides/slide15.xml"/><Relationship Id="rId57" Type="http://schemas.openxmlformats.org/officeDocument/2006/relationships/slide" Target="slides/slide23.xml"/><Relationship Id="rId61" Type="http://schemas.openxmlformats.org/officeDocument/2006/relationships/handoutMaster" Target="handoutMasters/handoutMaster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0.xml"/><Relationship Id="rId52" Type="http://schemas.openxmlformats.org/officeDocument/2006/relationships/slide" Target="slides/slide18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1.xml"/><Relationship Id="rId43" Type="http://schemas.openxmlformats.org/officeDocument/2006/relationships/slide" Target="slides/slide9.xml"/><Relationship Id="rId48" Type="http://schemas.openxmlformats.org/officeDocument/2006/relationships/slide" Target="slides/slide14.xml"/><Relationship Id="rId56" Type="http://schemas.openxmlformats.org/officeDocument/2006/relationships/slide" Target="slides/slide22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4.xml"/><Relationship Id="rId46" Type="http://schemas.openxmlformats.org/officeDocument/2006/relationships/slide" Target="slides/slide12.xml"/><Relationship Id="rId5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theme" Target="../theme/theme3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01D83D1A-7D25-1EC6-B118-48140D4AE2E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171825" y="422275"/>
            <a:ext cx="324802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965" tIns="45482" rIns="90965" bIns="45482" numCol="1" anchor="t" anchorCtr="0" compatLnSpc="1">
            <a:prstTxWarp prst="textNoShape">
              <a:avLst/>
            </a:prstTxWarp>
          </a:bodyPr>
          <a:lstStyle>
            <a:lvl1pPr defTabSz="909638" eaLnBrk="1" hangingPunct="1">
              <a:defRPr sz="1400" b="0">
                <a:solidFill>
                  <a:srgbClr val="1D0E82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74BBB68E-052E-3CF3-DE9E-EACDCB8F1AD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46400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965" tIns="45482" rIns="90965" bIns="45482" numCol="1" anchor="ctr" anchorCtr="0" compatLnSpc="1">
            <a:prstTxWarp prst="textNoShape">
              <a:avLst/>
            </a:prstTxWarp>
          </a:bodyPr>
          <a:lstStyle>
            <a:lvl1pPr defTabSz="909638" eaLnBrk="1" hangingPunct="1">
              <a:defRPr sz="1200" b="0">
                <a:solidFill>
                  <a:srgbClr val="1D0E82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A2A6983A-4F6F-1AA5-2D82-675156A39C4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863" y="9432925"/>
            <a:ext cx="2944812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965" tIns="45482" rIns="90965" bIns="45482" numCol="1" anchor="ctr" anchorCtr="0" compatLnSpc="1">
            <a:prstTxWarp prst="textNoShape">
              <a:avLst/>
            </a:prstTxWarp>
          </a:bodyPr>
          <a:lstStyle>
            <a:lvl1pPr algn="r" defTabSz="909638" eaLnBrk="1" fontAlgn="b" hangingPunct="1">
              <a:defRPr sz="1100" b="0">
                <a:solidFill>
                  <a:srgbClr val="1D0E82"/>
                </a:solidFill>
              </a:defRPr>
            </a:lvl1pPr>
          </a:lstStyle>
          <a:p>
            <a:pPr>
              <a:defRPr/>
            </a:pPr>
            <a:fld id="{85CA40AD-5D72-4914-BF18-3BE6B34F6D6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pic>
        <p:nvPicPr>
          <p:cNvPr id="118789" name="Picture 17">
            <a:extLst>
              <a:ext uri="{FF2B5EF4-FFF2-40B4-BE49-F238E27FC236}">
                <a16:creationId xmlns:a16="http://schemas.microsoft.com/office/drawing/2014/main" id="{3447DBAD-2C0D-1A1B-AFD9-E004ACE56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455613"/>
            <a:ext cx="100806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0" name="Picture 19">
            <a:extLst>
              <a:ext uri="{FF2B5EF4-FFF2-40B4-BE49-F238E27FC236}">
                <a16:creationId xmlns:a16="http://schemas.microsoft.com/office/drawing/2014/main" id="{1FFD613F-868A-768F-B674-52ED6CD90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258763"/>
            <a:ext cx="197326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theme" Target="../theme/theme3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4">
            <a:extLst>
              <a:ext uri="{FF2B5EF4-FFF2-40B4-BE49-F238E27FC236}">
                <a16:creationId xmlns:a16="http://schemas.microsoft.com/office/drawing/2014/main" id="{2F1637CF-F1AA-37DD-D820-D14E4669930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01663" y="1200150"/>
            <a:ext cx="6248400" cy="3516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FED6D3C7-1083-444A-556E-447718DF5A1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587500" y="5046663"/>
            <a:ext cx="4303713" cy="41370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965" tIns="45482" rIns="90965" bIns="454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228" name="Rectangle 12">
            <a:extLst>
              <a:ext uri="{FF2B5EF4-FFF2-40B4-BE49-F238E27FC236}">
                <a16:creationId xmlns:a16="http://schemas.microsoft.com/office/drawing/2014/main" id="{E5FEE0EF-DF9F-3D4C-1DE0-642BF5849B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863" y="9432925"/>
            <a:ext cx="2944812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965" tIns="45482" rIns="90965" bIns="45482" numCol="1" anchor="ctr" anchorCtr="0" compatLnSpc="1">
            <a:prstTxWarp prst="textNoShape">
              <a:avLst/>
            </a:prstTxWarp>
          </a:bodyPr>
          <a:lstStyle>
            <a:lvl1pPr algn="r" defTabSz="909638" eaLnBrk="1" hangingPunct="1">
              <a:defRPr sz="1100" b="0">
                <a:solidFill>
                  <a:srgbClr val="1D0E82"/>
                </a:solidFill>
              </a:defRPr>
            </a:lvl1pPr>
          </a:lstStyle>
          <a:p>
            <a:pPr>
              <a:defRPr/>
            </a:pPr>
            <a:fld id="{A8FCF36C-DAD5-4FC2-94D9-889366A4DBB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9232" name="Rectangle 16">
            <a:extLst>
              <a:ext uri="{FF2B5EF4-FFF2-40B4-BE49-F238E27FC236}">
                <a16:creationId xmlns:a16="http://schemas.microsoft.com/office/drawing/2014/main" id="{F9C259A0-34F6-7FEF-543E-95A963CD206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6400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965" tIns="45482" rIns="90965" bIns="45482" numCol="1" anchor="ctr" anchorCtr="0" compatLnSpc="1">
            <a:prstTxWarp prst="textNoShape">
              <a:avLst/>
            </a:prstTxWarp>
          </a:bodyPr>
          <a:lstStyle>
            <a:lvl1pPr defTabSz="909638" eaLnBrk="1" hangingPunct="1">
              <a:defRPr sz="1100" b="0">
                <a:solidFill>
                  <a:srgbClr val="1D0E82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pic>
        <p:nvPicPr>
          <p:cNvPr id="117766" name="Picture 17">
            <a:extLst>
              <a:ext uri="{FF2B5EF4-FFF2-40B4-BE49-F238E27FC236}">
                <a16:creationId xmlns:a16="http://schemas.microsoft.com/office/drawing/2014/main" id="{A1DECB8A-9B5F-FAC8-9A32-EBDE0F809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258763"/>
            <a:ext cx="197326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>
            <a:extLst>
              <a:ext uri="{FF2B5EF4-FFF2-40B4-BE49-F238E27FC236}">
                <a16:creationId xmlns:a16="http://schemas.microsoft.com/office/drawing/2014/main" id="{721B5690-FF2C-7C16-8C6A-81B4121703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>
            <a:extLst>
              <a:ext uri="{FF2B5EF4-FFF2-40B4-BE49-F238E27FC236}">
                <a16:creationId xmlns:a16="http://schemas.microsoft.com/office/drawing/2014/main" id="{F9D15E23-663B-5C59-9E67-5E8C8D62A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0836" name="Slide Number Placeholder 3">
            <a:extLst>
              <a:ext uri="{FF2B5EF4-FFF2-40B4-BE49-F238E27FC236}">
                <a16:creationId xmlns:a16="http://schemas.microsoft.com/office/drawing/2014/main" id="{C26E9404-3D2B-E202-5DB4-399C697DFF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25797AA-82CB-47AD-97D7-0CFCECCCF0DC}" type="slidenum">
              <a:rPr lang="en-GB" altLang="en-US" sz="1100" b="0" smtClean="0">
                <a:solidFill>
                  <a:srgbClr val="1D0E82"/>
                </a:solidFill>
              </a:rPr>
              <a:pPr/>
              <a:t>1</a:t>
            </a:fld>
            <a:endParaRPr lang="en-GB" altLang="en-US" sz="1100" b="0">
              <a:solidFill>
                <a:srgbClr val="1D0E82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>
            <a:extLst>
              <a:ext uri="{FF2B5EF4-FFF2-40B4-BE49-F238E27FC236}">
                <a16:creationId xmlns:a16="http://schemas.microsoft.com/office/drawing/2014/main" id="{8C91921E-D447-3627-B3C1-9E3A962EC1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>
            <a:extLst>
              <a:ext uri="{FF2B5EF4-FFF2-40B4-BE49-F238E27FC236}">
                <a16:creationId xmlns:a16="http://schemas.microsoft.com/office/drawing/2014/main" id="{39A95A76-2C6C-1127-A321-5843F1DBC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5412" name="Slide Number Placeholder 3">
            <a:extLst>
              <a:ext uri="{FF2B5EF4-FFF2-40B4-BE49-F238E27FC236}">
                <a16:creationId xmlns:a16="http://schemas.microsoft.com/office/drawing/2014/main" id="{20773120-955B-8D60-834B-F5D3204900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09638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44A0E41-2B1E-4D70-BC0A-923909D690F7}" type="slidenum">
              <a:rPr lang="en-GB" altLang="en-US" sz="1100" b="0" smtClean="0">
                <a:solidFill>
                  <a:srgbClr val="1D0E82"/>
                </a:solidFill>
                <a:ea typeface="MS PGothic" panose="020B0600070205080204" pitchFamily="34" charset="-128"/>
              </a:rPr>
              <a:pPr/>
              <a:t>24</a:t>
            </a:fld>
            <a:endParaRPr lang="en-GB" altLang="en-US" sz="1100" b="0">
              <a:solidFill>
                <a:srgbClr val="1D0E82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9.xml"/><Relationship Id="rId6" Type="http://schemas.openxmlformats.org/officeDocument/2006/relationships/image" Target="../media/image36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9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9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36.png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9.xml"/><Relationship Id="rId6" Type="http://schemas.openxmlformats.org/officeDocument/2006/relationships/image" Target="../media/image37.png"/><Relationship Id="rId5" Type="http://schemas.openxmlformats.org/officeDocument/2006/relationships/image" Target="../media/image14.emf"/><Relationship Id="rId4" Type="http://schemas.openxmlformats.org/officeDocument/2006/relationships/image" Target="../media/image20.emf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9.xml"/><Relationship Id="rId6" Type="http://schemas.openxmlformats.org/officeDocument/2006/relationships/image" Target="../media/image37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9.xml"/><Relationship Id="rId6" Type="http://schemas.openxmlformats.org/officeDocument/2006/relationships/image" Target="../media/image37.png"/><Relationship Id="rId5" Type="http://schemas.openxmlformats.org/officeDocument/2006/relationships/image" Target="../media/image14.emf"/><Relationship Id="rId4" Type="http://schemas.openxmlformats.org/officeDocument/2006/relationships/image" Target="../media/image23.emf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9.xml"/><Relationship Id="rId6" Type="http://schemas.openxmlformats.org/officeDocument/2006/relationships/image" Target="../media/image37.png"/><Relationship Id="rId5" Type="http://schemas.openxmlformats.org/officeDocument/2006/relationships/image" Target="../media/image14.emf"/><Relationship Id="rId4" Type="http://schemas.openxmlformats.org/officeDocument/2006/relationships/image" Target="../media/image26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9.xml"/><Relationship Id="rId6" Type="http://schemas.openxmlformats.org/officeDocument/2006/relationships/image" Target="../media/image37.png"/><Relationship Id="rId5" Type="http://schemas.openxmlformats.org/officeDocument/2006/relationships/image" Target="../media/image14.emf"/><Relationship Id="rId4" Type="http://schemas.openxmlformats.org/officeDocument/2006/relationships/image" Target="../media/image28.emf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29.xml"/><Relationship Id="rId6" Type="http://schemas.openxmlformats.org/officeDocument/2006/relationships/image" Target="../media/image37.png"/><Relationship Id="rId5" Type="http://schemas.openxmlformats.org/officeDocument/2006/relationships/image" Target="../media/image14.emf"/><Relationship Id="rId4" Type="http://schemas.openxmlformats.org/officeDocument/2006/relationships/image" Target="../media/image19.emf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9.xml"/><Relationship Id="rId6" Type="http://schemas.openxmlformats.org/officeDocument/2006/relationships/image" Target="../media/image36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9.xml"/><Relationship Id="rId4" Type="http://schemas.openxmlformats.org/officeDocument/2006/relationships/image" Target="../media/image36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9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9.xml"/><Relationship Id="rId6" Type="http://schemas.openxmlformats.org/officeDocument/2006/relationships/image" Target="../media/image36.png"/><Relationship Id="rId5" Type="http://schemas.openxmlformats.org/officeDocument/2006/relationships/image" Target="../media/image30.emf"/><Relationship Id="rId4" Type="http://schemas.openxmlformats.org/officeDocument/2006/relationships/image" Target="../media/image14.emf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7.png"/><Relationship Id="rId5" Type="http://schemas.openxmlformats.org/officeDocument/2006/relationships/image" Target="../media/image14.emf"/><Relationship Id="rId4" Type="http://schemas.openxmlformats.org/officeDocument/2006/relationships/image" Target="../media/image20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7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7.png"/><Relationship Id="rId5" Type="http://schemas.openxmlformats.org/officeDocument/2006/relationships/image" Target="../media/image14.emf"/><Relationship Id="rId4" Type="http://schemas.openxmlformats.org/officeDocument/2006/relationships/image" Target="../media/image23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7.png"/><Relationship Id="rId5" Type="http://schemas.openxmlformats.org/officeDocument/2006/relationships/image" Target="../media/image14.emf"/><Relationship Id="rId4" Type="http://schemas.openxmlformats.org/officeDocument/2006/relationships/image" Target="../media/image26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7.png"/><Relationship Id="rId5" Type="http://schemas.openxmlformats.org/officeDocument/2006/relationships/image" Target="../media/image14.emf"/><Relationship Id="rId4" Type="http://schemas.openxmlformats.org/officeDocument/2006/relationships/image" Target="../media/image28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7.png"/><Relationship Id="rId5" Type="http://schemas.openxmlformats.org/officeDocument/2006/relationships/image" Target="../media/image14.emf"/><Relationship Id="rId4" Type="http://schemas.openxmlformats.org/officeDocument/2006/relationships/image" Target="../media/image19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15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5.png"/><Relationship Id="rId5" Type="http://schemas.openxmlformats.org/officeDocument/2006/relationships/image" Target="../media/image30.emf"/><Relationship Id="rId4" Type="http://schemas.openxmlformats.org/officeDocument/2006/relationships/image" Target="../media/image14.emf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oleObject" Target="../embeddings/oleObject3.bin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oleObject" Target="../embeddings/oleObject2.bin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391F6A-3BA7-A3DE-9A67-3B7BB088FCC1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B3E58B65-576D-4202-7523-1784892A5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81F24D4-9381-F9FF-61B2-3617C6BA87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020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46B2E6E6-1BE6-2985-64DF-4A22CFB603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3188"/>
            <a:ext cx="22066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B46EA89-A549-A395-F979-0A852DB46A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88" y="68263"/>
            <a:ext cx="22066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382475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FD0151-A240-ED01-820D-038FA1D3200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7AAAF11-BFA3-9E79-48B4-445A1ABD46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ACD79A7A-59C4-2D8D-6B3C-171CD72A08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43437C5F-8522-E0E0-E0E8-ED5F7C8F479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49621555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73044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64927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77763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499B3-F10E-7793-9734-620D8FFD743D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C6076FB5-6B13-83A5-1A0F-5BB61B1832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876F9816-8FC3-DA1E-2736-7957F4939E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5973B205-305E-D7E3-E40F-9196A07D20A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27666787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9979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96778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CEAB20-2326-34A4-DCFB-636A84B2D5D4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AF3D3CE8-D097-23C8-8D22-CD931B5F4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A46CF050-E403-93FD-C8C3-5F97E0E2C9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9585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549401"/>
            <a:ext cx="8068733" cy="5429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657601" y="2139950"/>
            <a:ext cx="8066617" cy="3759200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28360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75E499-188C-3A9A-5B97-F987DB4CEB23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F895AF8D-A583-59FC-4D44-ACF7C4B692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B1822042-A729-B875-1736-2ACACD70BB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9887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FA5AE25E-B6F3-5710-1482-6E86348377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3188"/>
            <a:ext cx="22066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1570BFE5-A53C-952D-6261-68CF43FCE1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88" y="68263"/>
            <a:ext cx="22066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85907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01511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352847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31892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820897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06EB3D-B47C-BD37-FB0C-8A7141C07ACE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08E25F3D-0177-E4DC-FDFC-FED885A114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444F8442-2B4E-A33D-D1F3-B979A109B88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2B0EF36B-AA8B-C57C-AC75-0C6EEC7DE45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8038372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015446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7077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84555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EC6495-90FE-F9A8-8964-7718592AA0C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B2A16411-6882-37A0-E508-50BE20CA82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34D2D4BC-E030-1821-7937-99FF1DF020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2238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104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83448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712310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985670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0B003DE-3BA7-DBAA-EA47-A1F92691B9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22BB7BFE-6B16-4DE0-8F59-03796DDEDF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23512"/>
          <a:stretch>
            <a:fillRect/>
          </a:stretch>
        </p:blipFill>
        <p:spPr bwMode="auto">
          <a:xfrm>
            <a:off x="0" y="4799013"/>
            <a:ext cx="1736725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67645CEC-6C47-551F-28AA-D03BD4B141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238582" y="1796256"/>
            <a:ext cx="1579562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DFC11E-565E-780A-30C6-A9FDCE065BB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73125" y="-538163"/>
            <a:ext cx="185738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848103AA-5F3E-8103-7C35-BED3DCEFDB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Text&#10;&#10;Description automatically generated">
            <a:extLst>
              <a:ext uri="{FF2B5EF4-FFF2-40B4-BE49-F238E27FC236}">
                <a16:creationId xmlns:a16="http://schemas.microsoft.com/office/drawing/2014/main" id="{192AC964-59C0-7EA6-2B6B-DFF711AA7DE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266700"/>
            <a:ext cx="4392612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noFill/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86194"/>
            <a:ext cx="9144000" cy="127160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30EDD47-EDE5-36AA-7E53-951949C6EE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625F417-ACC7-49F7-89C2-06A10C267C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23290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54E33D46-12BF-E85F-51F2-CAB45E367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r="8043" b="-142998"/>
          <a:stretch>
            <a:fillRect/>
          </a:stretch>
        </p:blipFill>
        <p:spPr bwMode="auto">
          <a:xfrm>
            <a:off x="400050" y="5903913"/>
            <a:ext cx="11056938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Text&#10;&#10;Description automatically generated">
            <a:extLst>
              <a:ext uri="{FF2B5EF4-FFF2-40B4-BE49-F238E27FC236}">
                <a16:creationId xmlns:a16="http://schemas.microsoft.com/office/drawing/2014/main" id="{8AF80D71-30F3-9516-1260-CE53E9D0A4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6083300"/>
            <a:ext cx="438626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93E7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5065"/>
            <a:ext cx="10515600" cy="4141835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93E7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9078F-6293-4945-E9A7-A713992DF1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23AF1-DFFD-47FD-9A74-E69E7E224B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19473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5980A175-AA6D-090C-7B60-F31D1FE384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r="8043" b="-142998"/>
          <a:stretch>
            <a:fillRect/>
          </a:stretch>
        </p:blipFill>
        <p:spPr bwMode="auto">
          <a:xfrm>
            <a:off x="400050" y="5903913"/>
            <a:ext cx="11056938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Text&#10;&#10;Description automatically generated">
            <a:extLst>
              <a:ext uri="{FF2B5EF4-FFF2-40B4-BE49-F238E27FC236}">
                <a16:creationId xmlns:a16="http://schemas.microsoft.com/office/drawing/2014/main" id="{0D3A4BFA-E48E-60F0-1098-4C1EF6315F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6083300"/>
            <a:ext cx="438626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93E7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5065"/>
            <a:ext cx="10515600" cy="425645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93E7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5FC71-1F9C-A9E9-7632-D96DCB596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3126C-4914-428A-9F97-2A7EADF77E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39320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8B7A67FE-CEF9-26E3-665C-FD12664F27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0878B2DB-A771-D4D0-DC8D-A38E3DA3B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r="8043" b="-142998"/>
          <a:stretch>
            <a:fillRect/>
          </a:stretch>
        </p:blipFill>
        <p:spPr bwMode="auto">
          <a:xfrm>
            <a:off x="400050" y="5862638"/>
            <a:ext cx="11056938" cy="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Text&#10;&#10;Description automatically generated">
            <a:extLst>
              <a:ext uri="{FF2B5EF4-FFF2-40B4-BE49-F238E27FC236}">
                <a16:creationId xmlns:a16="http://schemas.microsoft.com/office/drawing/2014/main" id="{C5E74812-6DE8-4D57-736D-E2AA84694B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6049963"/>
            <a:ext cx="439261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5066"/>
            <a:ext cx="10515600" cy="40656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949BBE9-D0EE-F622-E672-7832EAAA6B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17EEE91-6447-4165-A74E-54BD087668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7427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32ED1EB2-BD7B-5443-93BA-38D84EB00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BDD8EC1E-E87E-B64E-D949-05F12CF826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1" b="33145"/>
          <a:stretch>
            <a:fillRect/>
          </a:stretch>
        </p:blipFill>
        <p:spPr bwMode="auto">
          <a:xfrm>
            <a:off x="0" y="4479925"/>
            <a:ext cx="3090863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89F9DFEC-FA3D-B3B9-8F40-744EEC9935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0" y="1519238"/>
            <a:ext cx="11557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1F9D5291-EBAB-1883-17AC-3F30C3B23D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Text&#10;&#10;Description automatically generated">
            <a:extLst>
              <a:ext uri="{FF2B5EF4-FFF2-40B4-BE49-F238E27FC236}">
                <a16:creationId xmlns:a16="http://schemas.microsoft.com/office/drawing/2014/main" id="{BB0E1E80-DC0E-D0AB-71D0-454F257F3D3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258763"/>
            <a:ext cx="438626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88688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1C2170C-2933-2F56-EFFF-A303E93A53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pPr>
              <a:defRPr/>
            </a:pPr>
            <a:fld id="{3C317AD9-F7E5-4926-BA4C-47517EE948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51613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E1A4954B-F49A-3FEF-0531-970AFC8DD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C7617593-E2BE-4DD6-68DA-D6812C9E79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01638" y="868363"/>
            <a:ext cx="11388725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5AE9DAF-24FB-3377-CAB9-B8593D90C6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5" b="22345"/>
          <a:stretch>
            <a:fillRect/>
          </a:stretch>
        </p:blipFill>
        <p:spPr bwMode="auto">
          <a:xfrm>
            <a:off x="0" y="4811713"/>
            <a:ext cx="1736725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E3F642E6-EBD6-D716-9FBE-055551F303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129044" y="1715294"/>
            <a:ext cx="1579563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Text&#10;&#10;Description automatically generated">
            <a:extLst>
              <a:ext uri="{FF2B5EF4-FFF2-40B4-BE49-F238E27FC236}">
                <a16:creationId xmlns:a16="http://schemas.microsoft.com/office/drawing/2014/main" id="{0E89A526-2AE2-4635-AEC2-812C9B55D2C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212725"/>
            <a:ext cx="438626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88688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A3EF69-4D9E-3711-5756-AD9A0FB214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pPr>
              <a:defRPr/>
            </a:pPr>
            <a:fld id="{125AE7B7-E6D1-4024-9891-1430169998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418182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4AF4E719-817B-20AF-2AF5-BE4831CDE9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A9369661-BCFB-D896-5AE3-32B9F1C276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5" b="22345"/>
          <a:stretch>
            <a:fillRect/>
          </a:stretch>
        </p:blipFill>
        <p:spPr bwMode="auto">
          <a:xfrm>
            <a:off x="0" y="4811713"/>
            <a:ext cx="1736725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5293A9F2-DBCF-DA99-6845-631128F18B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129044" y="1715294"/>
            <a:ext cx="1579563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E994580A-8A62-2A7C-4CA6-8D0D7A77772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Text&#10;&#10;Description automatically generated">
            <a:extLst>
              <a:ext uri="{FF2B5EF4-FFF2-40B4-BE49-F238E27FC236}">
                <a16:creationId xmlns:a16="http://schemas.microsoft.com/office/drawing/2014/main" id="{B7EB17D6-966C-625E-2C50-64D6AD612E4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55588"/>
            <a:ext cx="438626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88688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6893B3F-45A5-3FD8-47BA-6BBB0EE301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pPr>
              <a:defRPr/>
            </a:pPr>
            <a:fld id="{E5D80D80-2F52-4152-ABC7-A89079D37D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800856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21921249-A807-48A9-2FC1-CB612DB0E4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AE28B386-FB82-4A6C-D2C9-39A73AFBDD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4788"/>
            <a:ext cx="2779713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98172A52-B7B9-5686-64DF-E49FE89A84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2855">
            <a:off x="10190163" y="1733550"/>
            <a:ext cx="1350962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2496B48F-EC46-2F3A-620E-50397499A77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Text&#10;&#10;Description automatically generated">
            <a:extLst>
              <a:ext uri="{FF2B5EF4-FFF2-40B4-BE49-F238E27FC236}">
                <a16:creationId xmlns:a16="http://schemas.microsoft.com/office/drawing/2014/main" id="{E13A9715-077F-056D-2788-33107F84D8F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90500"/>
            <a:ext cx="438467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55273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05E66F9-4B0C-5013-A7B6-673EB9AD96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08046-144E-4255-BEEA-9CAA3662B0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935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8AA4933-FD8A-9CA8-CF71-451A161D6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3188"/>
            <a:ext cx="22066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454C6CE2-BB5C-7EE2-D051-0F41112C6D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88" y="68263"/>
            <a:ext cx="22066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090972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6393A1A7-95C4-CB14-A45D-E0560ED0B1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488FBDE5-AFB9-C046-C4E7-844E94C3A6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7307">
            <a:off x="10464800" y="1820863"/>
            <a:ext cx="1081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27162FE-E24A-9186-42FD-5A19B05D2B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1913"/>
            <a:ext cx="2582863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667556D7-20F2-158F-68F6-8E0376588E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Text&#10;&#10;Description automatically generated">
            <a:extLst>
              <a:ext uri="{FF2B5EF4-FFF2-40B4-BE49-F238E27FC236}">
                <a16:creationId xmlns:a16="http://schemas.microsoft.com/office/drawing/2014/main" id="{F007603B-214F-4B87-3F99-27FF17EB4A1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34950"/>
            <a:ext cx="438467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88688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08F8206-DAC6-12DA-17EE-C3D2257762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pPr>
              <a:defRPr/>
            </a:pPr>
            <a:fld id="{3C0F8D53-A4F7-490D-85F3-B7310B4B3B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68368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2EFAB9D2-CD38-E4E3-8278-1085BA4EE9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FCC21111-137F-032E-4001-96AA97240E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88281">
            <a:off x="10164763" y="1400175"/>
            <a:ext cx="1341437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4BEB3FE9-68E2-2426-D915-C17D011BD33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1" b="33145"/>
          <a:stretch>
            <a:fillRect/>
          </a:stretch>
        </p:blipFill>
        <p:spPr bwMode="auto">
          <a:xfrm>
            <a:off x="0" y="4479925"/>
            <a:ext cx="3090863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9E37DE80-C8D5-34C3-4695-A1853BD093A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Text&#10;&#10;Description automatically generated">
            <a:extLst>
              <a:ext uri="{FF2B5EF4-FFF2-40B4-BE49-F238E27FC236}">
                <a16:creationId xmlns:a16="http://schemas.microsoft.com/office/drawing/2014/main" id="{A0FD4716-075A-AC76-24E1-0CD0608C9B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222250"/>
            <a:ext cx="4386262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62303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266B423-1EA5-1B06-39CF-30907829A7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8FF00-BA56-4DE4-AF66-1316596AF6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743840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CFD93079-F79A-5301-6231-A775FDB91F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B3626DFC-D98D-3A8F-F344-9D432641E2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23512"/>
          <a:stretch>
            <a:fillRect/>
          </a:stretch>
        </p:blipFill>
        <p:spPr bwMode="auto">
          <a:xfrm>
            <a:off x="0" y="4799013"/>
            <a:ext cx="1736725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F6F10361-59A0-6D56-C607-39117884CBF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238582" y="1796256"/>
            <a:ext cx="1579562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E54C26-B4DA-49E9-ED48-CF86A46A297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73125" y="-538163"/>
            <a:ext cx="185738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2C623E23-36EE-9D48-84F9-2F028D20B50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Text&#10;&#10;Description automatically generated">
            <a:extLst>
              <a:ext uri="{FF2B5EF4-FFF2-40B4-BE49-F238E27FC236}">
                <a16:creationId xmlns:a16="http://schemas.microsoft.com/office/drawing/2014/main" id="{3B155415-04F4-E1F8-5BC4-7600793E0CE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266700"/>
            <a:ext cx="4392612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2488688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75781F9-4B81-0CED-2FD2-99AEBBF521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440895B-6852-4DC0-AAFD-FDFD8ED8A9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862899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287CEE6-A4A2-3845-171E-B33221F65CB3}"/>
              </a:ext>
            </a:extLst>
          </p:cNvPr>
          <p:cNvSpPr/>
          <p:nvPr userDrawn="1"/>
        </p:nvSpPr>
        <p:spPr>
          <a:xfrm>
            <a:off x="0" y="4763"/>
            <a:ext cx="12192000" cy="6853237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Picture 3" descr="C:\Users\Charanjit\Desktop\cover_slide-2.jpg">
            <a:extLst>
              <a:ext uri="{FF2B5EF4-FFF2-40B4-BE49-F238E27FC236}">
                <a16:creationId xmlns:a16="http://schemas.microsoft.com/office/drawing/2014/main" id="{FC0E6346-D678-7637-A6DC-8E0EEE26355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"/>
          <a:stretch>
            <a:fillRect/>
          </a:stretch>
        </p:blipFill>
        <p:spPr bwMode="auto">
          <a:xfrm>
            <a:off x="0" y="0"/>
            <a:ext cx="121920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365780A4-7D3E-0C73-81FD-78F1F11A43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r="8043" b="-142998"/>
          <a:stretch>
            <a:fillRect/>
          </a:stretch>
        </p:blipFill>
        <p:spPr bwMode="auto">
          <a:xfrm>
            <a:off x="400050" y="5862638"/>
            <a:ext cx="11056938" cy="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Text&#10;&#10;Description automatically generated">
            <a:extLst>
              <a:ext uri="{FF2B5EF4-FFF2-40B4-BE49-F238E27FC236}">
                <a16:creationId xmlns:a16="http://schemas.microsoft.com/office/drawing/2014/main" id="{20C4A1A2-82A3-AC69-A1DE-AC6E504487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6048375"/>
            <a:ext cx="4392613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2579505" y="-2"/>
            <a:ext cx="5021445" cy="3552827"/>
          </a:xfrm>
        </p:spPr>
        <p:txBody>
          <a:bodyPr rtlCol="0">
            <a:normAutofit/>
          </a:bodyPr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en-GB" noProof="0"/>
          </a:p>
          <a:p>
            <a:pPr lvl="0"/>
            <a:endParaRPr lang="en-GB" noProof="0"/>
          </a:p>
          <a:p>
            <a:pPr lvl="0"/>
            <a:endParaRPr lang="en-GB" noProof="0"/>
          </a:p>
          <a:p>
            <a:pPr lvl="0"/>
            <a:endParaRPr lang="en-GB" noProof="0"/>
          </a:p>
          <a:p>
            <a:pPr lvl="0"/>
            <a:endParaRPr lang="en-GB" noProof="0"/>
          </a:p>
          <a:p>
            <a:pPr lvl="0"/>
            <a:endParaRPr lang="en-GB" noProof="0"/>
          </a:p>
          <a:p>
            <a:pPr lvl="0"/>
            <a:r>
              <a:rPr lang="en-GB" noProof="0"/>
              <a:t>Insert picture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2084205" y="3930554"/>
            <a:ext cx="8869544" cy="80249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084206" y="4971099"/>
            <a:ext cx="6900100" cy="6750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4EC45-C5AC-6BD9-9C1C-2A5DC1DA68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457950" y="6356350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C9CB780-F2A4-4B0B-A27D-C6883D2C297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070501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360DBD-85EF-4CE8-36D4-0A3D115540BD}"/>
              </a:ext>
            </a:extLst>
          </p:cNvPr>
          <p:cNvSpPr/>
          <p:nvPr userDrawn="1"/>
        </p:nvSpPr>
        <p:spPr>
          <a:xfrm>
            <a:off x="0" y="4763"/>
            <a:ext cx="12192000" cy="6853237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Picture 4" descr="C:\Users\Charanjit\Desktop\cover_slide.jpg">
            <a:extLst>
              <a:ext uri="{FF2B5EF4-FFF2-40B4-BE49-F238E27FC236}">
                <a16:creationId xmlns:a16="http://schemas.microsoft.com/office/drawing/2014/main" id="{9A19144B-FCF3-C820-56C2-CC5281C455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763"/>
            <a:ext cx="6477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">
            <a:extLst>
              <a:ext uri="{FF2B5EF4-FFF2-40B4-BE49-F238E27FC236}">
                <a16:creationId xmlns:a16="http://schemas.microsoft.com/office/drawing/2014/main" id="{FD04788F-74C2-9A4C-37AB-A3F11C8DF0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266700"/>
            <a:ext cx="4392612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298122" y="2042347"/>
            <a:ext cx="4650852" cy="143563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98122" y="3844722"/>
            <a:ext cx="4333258" cy="110356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7084991" y="-1"/>
            <a:ext cx="2678133" cy="2061397"/>
          </a:xfrm>
        </p:spPr>
        <p:txBody>
          <a:bodyPr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en-GB" noProof="0"/>
          </a:p>
          <a:p>
            <a:pPr lvl="0"/>
            <a:endParaRPr lang="en-GB" noProof="0"/>
          </a:p>
          <a:p>
            <a:pPr lvl="0"/>
            <a:endParaRPr lang="en-GB" noProof="0"/>
          </a:p>
          <a:p>
            <a:pPr lvl="0"/>
            <a:r>
              <a:rPr lang="en-GB" noProof="0"/>
              <a:t>Insert picture</a:t>
            </a:r>
          </a:p>
        </p:txBody>
      </p:sp>
      <p:sp>
        <p:nvSpPr>
          <p:cNvPr id="25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9763124" y="2061397"/>
            <a:ext cx="2428875" cy="2177228"/>
          </a:xfrm>
        </p:spPr>
        <p:txBody>
          <a:bodyPr rtlCol="0">
            <a:normAutofit/>
          </a:bodyPr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6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7084991" y="4238624"/>
            <a:ext cx="2678134" cy="2647949"/>
          </a:xfrm>
        </p:spPr>
        <p:txBody>
          <a:bodyPr rtlCol="0">
            <a:normAutofit/>
          </a:bodyPr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3993455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WDMYCLOUD\Public\Click_Duo_Design WORK\NIHR\NIHR_FENNY_Brand Guidelines Final version\Brand Guidelines Final version\Links\iStock-855239924.jpg">
            <a:extLst>
              <a:ext uri="{FF2B5EF4-FFF2-40B4-BE49-F238E27FC236}">
                <a16:creationId xmlns:a16="http://schemas.microsoft.com/office/drawing/2014/main" id="{3F9716E2-09A2-6BF5-8860-9128ADF2DC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48"/>
          <a:stretch>
            <a:fillRect/>
          </a:stretch>
        </p:blipFill>
        <p:spPr bwMode="auto">
          <a:xfrm>
            <a:off x="1928813" y="4763"/>
            <a:ext cx="10263187" cy="686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E6E0524B-15A9-C4A3-A449-A7051A85C8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319088"/>
            <a:ext cx="3197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A8C4A0-C0F3-0D4A-C13A-68D1AF1D539D}"/>
              </a:ext>
            </a:extLst>
          </p:cNvPr>
          <p:cNvSpPr/>
          <p:nvPr userDrawn="1"/>
        </p:nvSpPr>
        <p:spPr>
          <a:xfrm>
            <a:off x="0" y="4763"/>
            <a:ext cx="5257800" cy="6865937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C5F2BE2F-B149-8453-F297-5013E69FD4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01638" y="1249363"/>
            <a:ext cx="4394200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7E5D3F5-F4FB-F420-4485-BB700C5FF1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58527">
            <a:off x="3542507" y="5142706"/>
            <a:ext cx="134143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Text&#10;&#10;Description automatically generated">
            <a:extLst>
              <a:ext uri="{FF2B5EF4-FFF2-40B4-BE49-F238E27FC236}">
                <a16:creationId xmlns:a16="http://schemas.microsoft.com/office/drawing/2014/main" id="{2602E42F-3F61-F9A2-5D10-221E4B091FF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47650"/>
            <a:ext cx="439261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5257800" y="4046"/>
            <a:ext cx="6934200" cy="6853954"/>
          </a:xfrm>
        </p:spPr>
        <p:txBody>
          <a:bodyPr rtlCol="0">
            <a:normAutofit/>
          </a:bodyPr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en-GB" noProof="0"/>
          </a:p>
          <a:p>
            <a:pPr lvl="0"/>
            <a:endParaRPr lang="en-GB" noProof="0"/>
          </a:p>
          <a:p>
            <a:pPr lvl="0"/>
            <a:endParaRPr lang="en-GB" noProof="0"/>
          </a:p>
          <a:p>
            <a:pPr lvl="0"/>
            <a:endParaRPr lang="en-GB" noProof="0"/>
          </a:p>
          <a:p>
            <a:pPr lvl="0"/>
            <a:endParaRPr lang="en-GB" noProof="0"/>
          </a:p>
          <a:p>
            <a:pPr lvl="0"/>
            <a:endParaRPr lang="en-GB" noProof="0"/>
          </a:p>
          <a:p>
            <a:pPr lvl="0"/>
            <a:r>
              <a:rPr lang="en-GB" noProof="0"/>
              <a:t>Insert picture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64124" y="2349228"/>
            <a:ext cx="3948501" cy="80249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64124" y="3428743"/>
            <a:ext cx="3196026" cy="6750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Lato 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6768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FE2BAE-948A-CAF6-1DAA-08FC0BF28D00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8F132BEE-B030-4157-01C8-EC88DAA502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F95C0B4D-B55A-C7AF-1950-9A44A00328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321421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55006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86226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2825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34D3F297-D256-B606-E080-F1D3DC42A5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88" y="68263"/>
            <a:ext cx="22066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8D81389-D47C-01B8-FC49-CC3BAD8E6D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3188"/>
            <a:ext cx="22066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108555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8EBC7-2DD3-9EAA-1BE5-EE5317C9FECD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E3E02ADB-F67F-F52D-E713-B5307F255B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4983AF6A-EA10-6A8F-0AC0-4C37B3D48C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8B2BBD72-4582-2000-3C25-E98624D077B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00860460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058690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189182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756720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D4ED14-048C-05D9-1D49-773E5BE9F2B0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D393D401-87D7-8530-488D-9FCC50448D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97B7BCCD-0A38-B9BC-3CC6-17B24B8C92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77030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6ACB6-FE15-15EC-4125-492057F2A1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4A967-82CF-485D-A0A5-B1204E3C028D}" type="datetimeFigureOut">
              <a:rPr lang="en-GB"/>
              <a:pPr>
                <a:defRPr/>
              </a:pPr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3EC42-6ED3-BE61-FF9C-9F4A2708D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C2EB5-126D-CA59-426C-6B8ED69A0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5F90F051-40EF-408C-B074-535BB634C17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1156995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549401"/>
            <a:ext cx="8068733" cy="5429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657601" y="2139950"/>
            <a:ext cx="8066617" cy="3759200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7638189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72E69F-08A0-2A87-9549-D15E267D1060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79CCB6A1-8EED-592B-946B-420239386B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C3810C99-93CA-C3DE-08F7-59FAF39DBA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48B5029C-0CA2-7FF3-B4FC-B6D43D4CDFC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99842110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986684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0600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42296B7-BD1E-BC82-8596-12F1EF1C4F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3188"/>
            <a:ext cx="22066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08307961-F2A7-CC60-6A2B-C5381DD0DC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88" y="68263"/>
            <a:ext cx="22066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239425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36FAB2-74BF-EDAC-92EA-C1A8AA25E6F8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E0FA6DFA-03E0-95B1-2EB1-F13259BD75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FECB6071-D518-DCDE-8301-4023F910AB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90002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849321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89714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14AF0B-683B-9EB8-5E16-E92B91C01D47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F04AE25E-3CA2-7869-B1CB-198FC86BA9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33E464A5-F0E7-7747-F575-30A6FF0257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29708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90027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249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DC7B3886-7364-D8DC-7E65-A0C95F2633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3188"/>
            <a:ext cx="22066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3D79157E-3978-CEF0-51D8-3FEA4395D8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88" y="68263"/>
            <a:ext cx="22066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09151" y="1549400"/>
            <a:ext cx="2017183" cy="4349750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57601" y="1549400"/>
            <a:ext cx="5848351" cy="4349750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2598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1DC9E60-E440-27E3-7F7A-290E4B651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3188"/>
            <a:ext cx="22066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7D4CFD32-6BD6-5036-3E9A-8C0594F51E7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88" y="68263"/>
            <a:ext cx="22066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549401"/>
            <a:ext cx="8068733" cy="542925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657601" y="2139950"/>
            <a:ext cx="8066617" cy="3759200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72978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9CB08B-50A2-9D29-4A15-5BD7DE725520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6E23E818-B308-C8F8-E8E3-F4B78EDB94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9BB6F3D2-F73C-7773-6C45-B870847233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280B199D-E4A7-58A4-EE80-8AEFEE2F9F1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446542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0581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529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2452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009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44B6C3-4335-DD01-8527-258B10158305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6D094AD3-514A-35B5-9E10-73D1EC7643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99066A86-446A-F283-C5B9-3099FD88FE4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228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61C37E-A618-E9CF-CD75-8FE1AEFD2CC3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C07B21EA-6281-EBE3-4F41-676E271F58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50A04A26-AB39-C927-CAED-F777AF0974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A3F06B4C-E6BD-681E-F618-20815121815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10558300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21734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43422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AB_allwhite.eps">
            <a:extLst>
              <a:ext uri="{FF2B5EF4-FFF2-40B4-BE49-F238E27FC236}">
                <a16:creationId xmlns:a16="http://schemas.microsoft.com/office/drawing/2014/main" id="{EEBF244D-4C63-EDD9-16CA-247F3492C3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E377F7F7-BD36-8D36-62B9-9519C1BD81F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UK_SUICIDE (2009-2019)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723804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AB_allwhite.eps">
            <a:extLst>
              <a:ext uri="{FF2B5EF4-FFF2-40B4-BE49-F238E27FC236}">
                <a16:creationId xmlns:a16="http://schemas.microsoft.com/office/drawing/2014/main" id="{E1C6D1F2-47B0-0731-75BF-71D2E7BCA2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837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47444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AB_allwhite.eps">
            <a:extLst>
              <a:ext uri="{FF2B5EF4-FFF2-40B4-BE49-F238E27FC236}">
                <a16:creationId xmlns:a16="http://schemas.microsoft.com/office/drawing/2014/main" id="{76FE16CA-5447-7D5F-D90D-16137093F5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C4D54354-7DA4-5007-C411-90F2EEE7CBB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457127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B59993-1DA9-5FDD-95EF-4A8A002B2CE0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BBF156F8-4D7D-9DA4-1AEE-2C9636720D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2B0E2712-99AE-CCD6-09EA-72A4D1FD89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174C0634-3D63-08D6-6C9B-3F736587F1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4120252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41940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A486A8-B561-2BF3-C05C-CA9AC790C687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54AF5713-C59D-35A8-1397-92FE009D3D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C9AC8A9D-11E3-7546-2D68-509C908CF2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062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0CDE554-DBB1-6225-39FE-8CC648E33D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05FEA7C-FFA2-48BB-B3ED-8E32351F30EF}" type="datetimeFigureOut">
              <a:rPr lang="en-GB"/>
              <a:pPr>
                <a:defRPr/>
              </a:pPr>
              <a:t>29/05/2024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0EEC899-B091-BB88-7CCB-609D71E0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68B403-9A5C-63BE-DA0B-8F520C77B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37F1E276-A6B5-4DFE-85EF-DC9E2EEDE0D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030775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61D956-8A99-EDAC-1131-C79458E31B6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2269E2D6-7231-2DB4-F6C1-FD6FFB4F6E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AF7CF68C-1DAA-2355-9C96-F36350648CB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F4805C73-0ACE-B565-0B22-FB9EECA41D1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3963"/>
            <a:ext cx="7199313" cy="554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000" dirty="0">
                <a:solidFill>
                  <a:srgbClr val="B2B2B2"/>
                </a:solidFill>
                <a:latin typeface="Calibri" panose="020F0502020204030204" pitchFamily="34" charset="0"/>
              </a:rPr>
              <a:t>UK SUICIDE (2010-2020)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000" dirty="0">
                <a:solidFill>
                  <a:srgbClr val="B2B2B2"/>
                </a:solidFill>
                <a:latin typeface="Calibri" panose="020F050202020403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000" dirty="0">
                <a:solidFill>
                  <a:srgbClr val="B2B2B2"/>
                </a:solidFill>
                <a:latin typeface="Calibri" panose="020F050202020403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2235892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8F6AE8-788D-9EA3-22A5-6097E06A54A1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E168C8EB-BB30-04B2-981E-054DC8C05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B3DEE0A1-D2CF-E899-A89D-6EA6CF57E61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40CA228F-A614-9498-562E-4AA0BB0D396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03963"/>
            <a:ext cx="7199313" cy="554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000" dirty="0">
                <a:solidFill>
                  <a:srgbClr val="B2B2B2"/>
                </a:solidFill>
                <a:latin typeface="Calibri" panose="020F0502020204030204" pitchFamily="34" charset="0"/>
              </a:rPr>
              <a:t>UK SUICIDE (2010-2020)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000" dirty="0">
                <a:solidFill>
                  <a:srgbClr val="B2B2B2"/>
                </a:solidFill>
                <a:latin typeface="Calibri" panose="020F0502020204030204" pitchFamily="34" charset="0"/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000" dirty="0">
                <a:solidFill>
                  <a:srgbClr val="B2B2B2"/>
                </a:solidFill>
                <a:latin typeface="Calibri" panose="020F0502020204030204" pitchFamily="34" charset="0"/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5767362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406144-7BF9-D976-C30D-1A3786312665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6C7D8D49-4E94-9C56-DBD7-A6D200B77C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73C24AD7-A042-077A-55CD-1213DAECC2A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DB10E330-821B-12F4-1D2B-959E0B2133A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41697597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0872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97000740-5995-5A21-BE07-2AAF522FA1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22D2B600-25AE-263C-BB37-17B4FC87EE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23512"/>
          <a:stretch>
            <a:fillRect/>
          </a:stretch>
        </p:blipFill>
        <p:spPr bwMode="auto">
          <a:xfrm>
            <a:off x="0" y="4799013"/>
            <a:ext cx="1736725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9B0315EB-12B6-1C59-DF32-67F208A897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238582" y="1796256"/>
            <a:ext cx="1579562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9A9E42-5098-459C-B224-B8111B198B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73125" y="-538163"/>
            <a:ext cx="185738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18857470-5CE8-38F9-2B5C-1D4B3CD680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Text&#10;&#10;Description automatically generated">
            <a:extLst>
              <a:ext uri="{FF2B5EF4-FFF2-40B4-BE49-F238E27FC236}">
                <a16:creationId xmlns:a16="http://schemas.microsoft.com/office/drawing/2014/main" id="{1B93F97E-28B8-5574-FA81-0790955A8D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266700"/>
            <a:ext cx="4392612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noFill/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86194"/>
            <a:ext cx="9144000" cy="1271606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EC86F5C-6902-80A7-C249-ED4584385E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04663CB-8BF5-488E-83C6-75189DD620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1837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FDDE590-6205-450A-A606-83E30C2F3B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r="8043" b="-142998"/>
          <a:stretch>
            <a:fillRect/>
          </a:stretch>
        </p:blipFill>
        <p:spPr bwMode="auto">
          <a:xfrm>
            <a:off x="400050" y="5903913"/>
            <a:ext cx="11056938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Text&#10;&#10;Description automatically generated">
            <a:extLst>
              <a:ext uri="{FF2B5EF4-FFF2-40B4-BE49-F238E27FC236}">
                <a16:creationId xmlns:a16="http://schemas.microsoft.com/office/drawing/2014/main" id="{BD130F76-64D1-123B-CC99-58F6BD5851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6083300"/>
            <a:ext cx="438626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93E7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5065"/>
            <a:ext cx="10515600" cy="4141835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93E7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B23D1-C861-26A6-66C7-9439320E40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EE85C-2B68-42D0-B1C2-CE97A66D22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0417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4D321A80-23C7-9180-C465-F7C94910D9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r="8043" b="-142998"/>
          <a:stretch>
            <a:fillRect/>
          </a:stretch>
        </p:blipFill>
        <p:spPr bwMode="auto">
          <a:xfrm>
            <a:off x="400050" y="5903913"/>
            <a:ext cx="11056938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Text&#10;&#10;Description automatically generated">
            <a:extLst>
              <a:ext uri="{FF2B5EF4-FFF2-40B4-BE49-F238E27FC236}">
                <a16:creationId xmlns:a16="http://schemas.microsoft.com/office/drawing/2014/main" id="{C9F3FA7B-EC53-349C-1F05-8D4C184B17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6083300"/>
            <a:ext cx="438626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rgbClr val="193E7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5065"/>
            <a:ext cx="10515600" cy="4256453"/>
          </a:xfrm>
        </p:spPr>
        <p:txBody>
          <a:bodyPr>
            <a:normAutofit/>
          </a:bodyPr>
          <a:lstStyle>
            <a:lvl1pPr>
              <a:defRPr sz="2400">
                <a:solidFill>
                  <a:srgbClr val="193E7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624AA-1015-21A5-3744-EE3AE49EFF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7531B-A33F-4B51-A7E4-1EC5703718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5123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409487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D3D421E9-73EF-00B5-F07D-A49C810DD1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6525A373-4845-0540-34AD-C7A09996DA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r="8043" b="-142998"/>
          <a:stretch>
            <a:fillRect/>
          </a:stretch>
        </p:blipFill>
        <p:spPr bwMode="auto">
          <a:xfrm>
            <a:off x="400050" y="5862638"/>
            <a:ext cx="11056938" cy="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Text&#10;&#10;Description automatically generated">
            <a:extLst>
              <a:ext uri="{FF2B5EF4-FFF2-40B4-BE49-F238E27FC236}">
                <a16:creationId xmlns:a16="http://schemas.microsoft.com/office/drawing/2014/main" id="{2E6CA9DC-B88F-1C56-7A50-1D4669C122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6049963"/>
            <a:ext cx="439261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6546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5066"/>
            <a:ext cx="10515600" cy="40656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79F0B1-6A91-165F-BBBF-8594311395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989693-D5E7-489E-82FE-443734956B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31681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4D94422-5B0C-16A5-4289-0241441A4A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B7BE3526-4588-9DED-3206-E689BD1C7B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1" b="33145"/>
          <a:stretch>
            <a:fillRect/>
          </a:stretch>
        </p:blipFill>
        <p:spPr bwMode="auto">
          <a:xfrm>
            <a:off x="0" y="4479925"/>
            <a:ext cx="3090863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D4CA8437-058F-FDCD-2DE4-BD445CA0F1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0" y="1519238"/>
            <a:ext cx="11557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BCB95AA0-B494-F210-400A-9C92F729913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Text&#10;&#10;Description automatically generated">
            <a:extLst>
              <a:ext uri="{FF2B5EF4-FFF2-40B4-BE49-F238E27FC236}">
                <a16:creationId xmlns:a16="http://schemas.microsoft.com/office/drawing/2014/main" id="{130B5146-F5EE-15B5-F68B-C0F701455E6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258763"/>
            <a:ext cx="438626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88688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07CAD96-13A8-3E76-1CE7-4785B016AE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pPr>
              <a:defRPr/>
            </a:pPr>
            <a:fld id="{DAEB26DE-C5D3-44CE-BB93-84167D6B26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53738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3B524F8C-2DD1-3EF9-39F7-2896A21DEC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CF2BDC1A-3346-AB7F-4BB7-86B7AAF585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01638" y="868363"/>
            <a:ext cx="11388725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ED79E6C1-8D2C-D138-0B0A-DB6A3513F7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5" b="22345"/>
          <a:stretch>
            <a:fillRect/>
          </a:stretch>
        </p:blipFill>
        <p:spPr bwMode="auto">
          <a:xfrm>
            <a:off x="0" y="4811713"/>
            <a:ext cx="1736725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B4C50CF-6A08-1016-AADB-5C191975F72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129044" y="1715294"/>
            <a:ext cx="1579563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Text&#10;&#10;Description automatically generated">
            <a:extLst>
              <a:ext uri="{FF2B5EF4-FFF2-40B4-BE49-F238E27FC236}">
                <a16:creationId xmlns:a16="http://schemas.microsoft.com/office/drawing/2014/main" id="{01BE34CE-56D5-028A-DB3B-76BE782FF5F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212725"/>
            <a:ext cx="438626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88688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1021175-7ED8-9C2D-7B89-5AEC381E36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pPr>
              <a:defRPr/>
            </a:pPr>
            <a:fld id="{645F9060-75AB-4AF6-905D-3F05220450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06199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DAC99467-77F9-B9C0-7FEA-C44651DD29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28634FB-DE57-2CCA-2747-5F9F07F013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5" b="22345"/>
          <a:stretch>
            <a:fillRect/>
          </a:stretch>
        </p:blipFill>
        <p:spPr bwMode="auto">
          <a:xfrm>
            <a:off x="0" y="4811713"/>
            <a:ext cx="1736725" cy="204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71DF3660-3C08-15A8-A32E-98D218A330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129044" y="1715294"/>
            <a:ext cx="1579563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00BC1BF-4741-D6A8-CA73-0115EA14725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Text&#10;&#10;Description automatically generated">
            <a:extLst>
              <a:ext uri="{FF2B5EF4-FFF2-40B4-BE49-F238E27FC236}">
                <a16:creationId xmlns:a16="http://schemas.microsoft.com/office/drawing/2014/main" id="{3011A6C3-251D-DBEE-4749-2D59C2B3D80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55588"/>
            <a:ext cx="438626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88688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3235E56-472C-5E63-5E71-0307622C02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pPr>
              <a:defRPr/>
            </a:pPr>
            <a:fld id="{D7636727-8907-4A5A-9D4D-B39B5EB70F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82580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E196363F-2B4B-265A-CDAB-375FDA8CD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C0FD1AEC-E9A3-8CA9-9199-BA0C6CA2C5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14788"/>
            <a:ext cx="2779713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FD7A2170-35E3-CC2B-696A-41BDF8BB4BD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82855">
            <a:off x="10190163" y="1733550"/>
            <a:ext cx="1350962" cy="67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0C14FB42-05AA-C834-7501-69B01D6955D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Text&#10;&#10;Description automatically generated">
            <a:extLst>
              <a:ext uri="{FF2B5EF4-FFF2-40B4-BE49-F238E27FC236}">
                <a16:creationId xmlns:a16="http://schemas.microsoft.com/office/drawing/2014/main" id="{4FEBF41F-2A75-E6C6-93E4-9C00147035D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90500"/>
            <a:ext cx="438467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55273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4098B0F-6081-B7B1-BD4E-7BB826401D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6E725-0DA4-410F-B15E-D152F4BB3E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8328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A3D4FF79-4559-A7F1-4768-0ACF8432F9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AE8EF1AE-C260-E120-B841-484F46AC87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7307">
            <a:off x="10464800" y="1820863"/>
            <a:ext cx="10810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13D0F2F1-DEAC-E14C-111E-3F2A0370E1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1913"/>
            <a:ext cx="2582863" cy="171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9690F996-359C-3516-3E7E-00960AF127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Text&#10;&#10;Description automatically generated">
            <a:extLst>
              <a:ext uri="{FF2B5EF4-FFF2-40B4-BE49-F238E27FC236}">
                <a16:creationId xmlns:a16="http://schemas.microsoft.com/office/drawing/2014/main" id="{C01ADB87-ECC5-B7F0-22A4-6A6E169ED5A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34950"/>
            <a:ext cx="438467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88688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rgbClr val="193E7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E950DCC-ABC5-2058-6BE6-66FC5F5CBB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193E72"/>
                </a:solidFill>
              </a:defRPr>
            </a:lvl1pPr>
          </a:lstStyle>
          <a:p>
            <a:pPr>
              <a:defRPr/>
            </a:pPr>
            <a:fld id="{C723652B-15E0-45B0-A00E-7490FA0F0E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9941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F42009EA-6A71-91EB-6D51-C3AAA5EAF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CBF2057B-6011-C6E0-6E1C-8E8AC8F135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88281">
            <a:off x="10164763" y="1400175"/>
            <a:ext cx="1341437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7F88B071-EBB7-860B-B90B-BBBF594850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1" b="33145"/>
          <a:stretch>
            <a:fillRect/>
          </a:stretch>
        </p:blipFill>
        <p:spPr bwMode="auto">
          <a:xfrm>
            <a:off x="0" y="4479925"/>
            <a:ext cx="3090863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5F8B0EF0-BB3E-6CAB-CEE7-2E43DCBAD0C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Text&#10;&#10;Description automatically generated">
            <a:extLst>
              <a:ext uri="{FF2B5EF4-FFF2-40B4-BE49-F238E27FC236}">
                <a16:creationId xmlns:a16="http://schemas.microsoft.com/office/drawing/2014/main" id="{2D3F027D-3A87-BCF6-C041-03DDD8E00D2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222250"/>
            <a:ext cx="4386262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62303"/>
            <a:ext cx="9159240" cy="132556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193E72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AC27639-7161-9E70-BC6E-AE49DA8A55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28BF3-A94F-4572-A073-FBA0A55847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26406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16523D78-0E8F-2DAD-BED5-20BD725AC6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3B31877D-9FA6-9C94-0574-C77156D7EA6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23512"/>
          <a:stretch>
            <a:fillRect/>
          </a:stretch>
        </p:blipFill>
        <p:spPr bwMode="auto">
          <a:xfrm>
            <a:off x="0" y="4799013"/>
            <a:ext cx="1736725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03BDEAD2-C154-ECEC-DD5B-4CBD86634E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238582" y="1796256"/>
            <a:ext cx="1579562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2A6D85-B206-0090-588D-B3A97566EF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73125" y="-538163"/>
            <a:ext cx="185738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0A666E62-19CF-E904-E8FD-DBCF732C6B7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36563" y="1131888"/>
            <a:ext cx="113871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Text&#10;&#10;Description automatically generated">
            <a:extLst>
              <a:ext uri="{FF2B5EF4-FFF2-40B4-BE49-F238E27FC236}">
                <a16:creationId xmlns:a16="http://schemas.microsoft.com/office/drawing/2014/main" id="{75D0C7AE-E7C2-807D-4E01-2925BEB80BC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266700"/>
            <a:ext cx="4392612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2488688"/>
            <a:ext cx="9403080" cy="1133477"/>
          </a:xfrm>
        </p:spPr>
        <p:txBody>
          <a:bodyPr anchor="b">
            <a:noAutofit/>
          </a:bodyPr>
          <a:lstStyle>
            <a:lvl1pPr>
              <a:defRPr sz="480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4CE8B72-E83B-64ED-C3A0-92207A9C67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80D6B15-1B9C-421A-9E09-17B500E6D1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28602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E8F41C6-51B4-27A5-094E-B89C87FE0DBC}"/>
              </a:ext>
            </a:extLst>
          </p:cNvPr>
          <p:cNvSpPr/>
          <p:nvPr userDrawn="1"/>
        </p:nvSpPr>
        <p:spPr>
          <a:xfrm>
            <a:off x="0" y="4763"/>
            <a:ext cx="12192000" cy="6853237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Picture 3" descr="C:\Users\Charanjit\Desktop\cover_slide-2.jpg">
            <a:extLst>
              <a:ext uri="{FF2B5EF4-FFF2-40B4-BE49-F238E27FC236}">
                <a16:creationId xmlns:a16="http://schemas.microsoft.com/office/drawing/2014/main" id="{23772D0A-59AB-6085-5C62-C77716D0CD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/>
          <a:stretch>
            <a:fillRect/>
          </a:stretch>
        </p:blipFill>
        <p:spPr bwMode="auto">
          <a:xfrm>
            <a:off x="0" y="0"/>
            <a:ext cx="121920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AD690B3F-C558-AF6A-55AD-A692EDE3B8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r="8043" b="-142998"/>
          <a:stretch>
            <a:fillRect/>
          </a:stretch>
        </p:blipFill>
        <p:spPr bwMode="auto">
          <a:xfrm>
            <a:off x="400050" y="5862638"/>
            <a:ext cx="11056938" cy="6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Text&#10;&#10;Description automatically generated">
            <a:extLst>
              <a:ext uri="{FF2B5EF4-FFF2-40B4-BE49-F238E27FC236}">
                <a16:creationId xmlns:a16="http://schemas.microsoft.com/office/drawing/2014/main" id="{BCA9146F-0BE3-188A-A4D7-97FEA5B55A2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6048375"/>
            <a:ext cx="4392613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2579505" y="-2"/>
            <a:ext cx="5021445" cy="3552827"/>
          </a:xfrm>
        </p:spPr>
        <p:txBody>
          <a:bodyPr rtlCol="0">
            <a:normAutofit/>
          </a:bodyPr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r>
              <a:rPr lang="en-GB" noProof="0" dirty="0"/>
              <a:t>Insert picture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2084205" y="3930554"/>
            <a:ext cx="8869544" cy="80249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084206" y="4971099"/>
            <a:ext cx="6900100" cy="6750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C6713E-BFD1-AF44-4034-86957D0164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457950" y="6356350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C0AB651-B661-4F5E-AB88-24A86DC3AB0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385768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6CB381-91A1-1F9A-D6FA-E8575A5EA7C1}"/>
              </a:ext>
            </a:extLst>
          </p:cNvPr>
          <p:cNvSpPr/>
          <p:nvPr userDrawn="1"/>
        </p:nvSpPr>
        <p:spPr>
          <a:xfrm>
            <a:off x="0" y="4763"/>
            <a:ext cx="12192000" cy="6853237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3" name="Picture 4" descr="C:\Users\Charanjit\Desktop\cover_slide.jpg">
            <a:extLst>
              <a:ext uri="{FF2B5EF4-FFF2-40B4-BE49-F238E27FC236}">
                <a16:creationId xmlns:a16="http://schemas.microsoft.com/office/drawing/2014/main" id="{3DBF737D-2F95-C6E8-7E00-462EF84378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763"/>
            <a:ext cx="6477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Text&#10;&#10;Description automatically generated">
            <a:extLst>
              <a:ext uri="{FF2B5EF4-FFF2-40B4-BE49-F238E27FC236}">
                <a16:creationId xmlns:a16="http://schemas.microsoft.com/office/drawing/2014/main" id="{0839CE22-589F-AA5B-E493-E98A7AB79B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266700"/>
            <a:ext cx="4392612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298122" y="2042347"/>
            <a:ext cx="4650852" cy="1435630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/>
          </p:nvPr>
        </p:nvSpPr>
        <p:spPr>
          <a:xfrm>
            <a:off x="298122" y="3844722"/>
            <a:ext cx="4333258" cy="110356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4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7084991" y="-1"/>
            <a:ext cx="2678133" cy="2061397"/>
          </a:xfrm>
        </p:spPr>
        <p:txBody>
          <a:bodyPr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r>
              <a:rPr lang="en-GB" noProof="0" dirty="0"/>
              <a:t>Insert picture</a:t>
            </a:r>
          </a:p>
        </p:txBody>
      </p:sp>
      <p:sp>
        <p:nvSpPr>
          <p:cNvPr id="25" name="Picture Placeholder 21"/>
          <p:cNvSpPr>
            <a:spLocks noGrp="1"/>
          </p:cNvSpPr>
          <p:nvPr>
            <p:ph type="pic" sz="quarter" idx="14"/>
          </p:nvPr>
        </p:nvSpPr>
        <p:spPr>
          <a:xfrm>
            <a:off x="9763124" y="2061397"/>
            <a:ext cx="2428875" cy="2177228"/>
          </a:xfrm>
        </p:spPr>
        <p:txBody>
          <a:bodyPr rtlCol="0">
            <a:normAutofit/>
          </a:bodyPr>
          <a:lstStyle>
            <a:lvl1pPr marL="0" indent="0">
              <a:buNone/>
              <a:defRPr>
                <a:solidFill>
                  <a:srgbClr val="193E7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6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7084991" y="4238624"/>
            <a:ext cx="2678134" cy="2647949"/>
          </a:xfrm>
        </p:spPr>
        <p:txBody>
          <a:bodyPr rtlCol="0">
            <a:normAutofit/>
          </a:bodyPr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68576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7669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WDMYCLOUD\Public\Click_Duo_Design WORK\NIHR\NIHR_FENNY_Brand Guidelines Final version\Brand Guidelines Final version\Links\iStock-855239924.jpg">
            <a:extLst>
              <a:ext uri="{FF2B5EF4-FFF2-40B4-BE49-F238E27FC236}">
                <a16:creationId xmlns:a16="http://schemas.microsoft.com/office/drawing/2014/main" id="{CB7A2406-DE10-CA19-09AD-69A5FAEB0F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48"/>
          <a:stretch>
            <a:fillRect/>
          </a:stretch>
        </p:blipFill>
        <p:spPr bwMode="auto">
          <a:xfrm>
            <a:off x="1928813" y="4763"/>
            <a:ext cx="10263187" cy="686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28893671-C274-F87F-6D99-C077BD3AA5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319088"/>
            <a:ext cx="3197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12C710-9A42-A066-B659-77A895B894A3}"/>
              </a:ext>
            </a:extLst>
          </p:cNvPr>
          <p:cNvSpPr/>
          <p:nvPr userDrawn="1"/>
        </p:nvSpPr>
        <p:spPr>
          <a:xfrm>
            <a:off x="0" y="4763"/>
            <a:ext cx="5257800" cy="6865937"/>
          </a:xfrm>
          <a:prstGeom prst="rect">
            <a:avLst/>
          </a:prstGeom>
          <a:solidFill>
            <a:srgbClr val="193E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7D1A4B33-7F48-CA8E-A1EE-E4426CFA20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r="6601" b="-36687"/>
          <a:stretch>
            <a:fillRect/>
          </a:stretch>
        </p:blipFill>
        <p:spPr bwMode="auto">
          <a:xfrm>
            <a:off x="401638" y="1249363"/>
            <a:ext cx="4394200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7F5C1AE4-32C0-9824-16DC-07143BA39E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58527">
            <a:off x="3542507" y="5142706"/>
            <a:ext cx="1341438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Text&#10;&#10;Description automatically generated">
            <a:extLst>
              <a:ext uri="{FF2B5EF4-FFF2-40B4-BE49-F238E27FC236}">
                <a16:creationId xmlns:a16="http://schemas.microsoft.com/office/drawing/2014/main" id="{25F7D7C7-B64A-4E71-1741-1C4C54B90DF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47650"/>
            <a:ext cx="439261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icture Placeholder 21"/>
          <p:cNvSpPr>
            <a:spLocks noGrp="1"/>
          </p:cNvSpPr>
          <p:nvPr>
            <p:ph type="pic" sz="quarter" idx="15"/>
          </p:nvPr>
        </p:nvSpPr>
        <p:spPr>
          <a:xfrm>
            <a:off x="5257800" y="4046"/>
            <a:ext cx="6934200" cy="6853954"/>
          </a:xfrm>
        </p:spPr>
        <p:txBody>
          <a:bodyPr rtlCol="0">
            <a:normAutofit/>
          </a:bodyPr>
          <a:lstStyle>
            <a:lvl1pPr marL="0" indent="0"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endParaRPr lang="en-GB" noProof="0" dirty="0"/>
          </a:p>
          <a:p>
            <a:pPr lvl="0"/>
            <a:r>
              <a:rPr lang="en-GB" noProof="0" dirty="0"/>
              <a:t>Insert picture</a:t>
            </a: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264124" y="2349228"/>
            <a:ext cx="3948501" cy="802499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264124" y="3428743"/>
            <a:ext cx="3196026" cy="6750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Lato 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320895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053651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31C268-1B2F-9B29-9824-113F8E956C6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92B3A69E-5D78-FFE0-E35F-9DE1E69AF5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E3B508A5-E985-5EFF-0149-53FB849F1F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0561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0188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4518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9551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A438BC-2B82-DE88-5B94-8DA97D9B622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64E6F440-39E1-E2F5-8FCE-7AABBA6CC4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5DCAAA7B-D6B1-FFC5-4C1E-D934A8A6B9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5484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3043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walking on a street&#10;&#10;Description automatically generated with medium confidence">
            <a:extLst>
              <a:ext uri="{FF2B5EF4-FFF2-40B4-BE49-F238E27FC236}">
                <a16:creationId xmlns:a16="http://schemas.microsoft.com/office/drawing/2014/main" id="{8A48BD8B-8011-19D6-7705-8CC72D341B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"/>
          <a:stretch/>
        </p:blipFill>
        <p:spPr>
          <a:xfrm>
            <a:off x="0" y="0"/>
            <a:ext cx="12192000" cy="6937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7AA6F4F1-B9EA-A747-3F17-9D051FD4C422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3000">
              <a:solidFill>
                <a:schemeClr val="bg1"/>
              </a:solidFill>
            </a:endParaRPr>
          </a:p>
        </p:txBody>
      </p:sp>
      <p:pic>
        <p:nvPicPr>
          <p:cNvPr id="4" name="Picture 1" descr="TAB_allwhite.eps">
            <a:extLst>
              <a:ext uri="{FF2B5EF4-FFF2-40B4-BE49-F238E27FC236}">
                <a16:creationId xmlns:a16="http://schemas.microsoft.com/office/drawing/2014/main" id="{84A84F29-53E2-5B79-CA73-71B7EDB3E1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04788"/>
            <a:ext cx="1663700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Text&#10;&#10;Description automatically generated with medium confidence">
            <a:extLst>
              <a:ext uri="{FF2B5EF4-FFF2-40B4-BE49-F238E27FC236}">
                <a16:creationId xmlns:a16="http://schemas.microsoft.com/office/drawing/2014/main" id="{E7DBC85E-C929-71DF-69F4-BA94A06999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36525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AA26189A-A8C5-5558-6AF5-F00E6608E3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F2DEB-0705-4AD9-8622-4610C5F167E0}" type="datetimeFigureOut">
              <a:rPr lang="en-GB"/>
              <a:pPr>
                <a:defRPr/>
              </a:pPr>
              <a:t>29/05/2024</a:t>
            </a:fld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49D1A9AF-7F4E-0D09-AC57-86151806B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D2D41DC-03A5-51F7-E88F-929702B69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59BA4677-B795-402F-988F-FD4D3675122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534036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36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325">
            <a:extLst>
              <a:ext uri="{FF2B5EF4-FFF2-40B4-BE49-F238E27FC236}">
                <a16:creationId xmlns:a16="http://schemas.microsoft.com/office/drawing/2014/main" id="{5DAC0306-E425-9DD6-82A2-3101B810A8F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914400"/>
            <a:ext cx="12192000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3" name="Object 328">
            <a:extLst>
              <a:ext uri="{FF2B5EF4-FFF2-40B4-BE49-F238E27FC236}">
                <a16:creationId xmlns:a16="http://schemas.microsoft.com/office/drawing/2014/main" id="{39BECC76-A6A5-1862-B9C1-885C14392C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63238" y="6372225"/>
          <a:ext cx="1279525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352381" imgH="438095" progId="">
                  <p:embed/>
                </p:oleObj>
              </mc:Choice>
              <mc:Fallback>
                <p:oleObj name="Photo Editor Photo" r:id="rId2" imgW="1352381" imgH="438095" progId="">
                  <p:embed/>
                  <p:pic>
                    <p:nvPicPr>
                      <p:cNvPr id="3" name="Object 328">
                        <a:extLst>
                          <a:ext uri="{FF2B5EF4-FFF2-40B4-BE49-F238E27FC236}">
                            <a16:creationId xmlns:a16="http://schemas.microsoft.com/office/drawing/2014/main" id="{39BECC76-A6A5-1862-B9C1-885C14392C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3238" y="6372225"/>
                        <a:ext cx="1279525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407">
            <a:extLst>
              <a:ext uri="{FF2B5EF4-FFF2-40B4-BE49-F238E27FC236}">
                <a16:creationId xmlns:a16="http://schemas.microsoft.com/office/drawing/2014/main" id="{02500C93-9863-639F-3EA8-C99C1330AEF4}"/>
              </a:ext>
            </a:extLst>
          </p:cNvPr>
          <p:cNvGraphicFramePr>
            <a:graphicFrameLocks noChangeAspect="1"/>
          </p:cNvGraphicFramePr>
          <p:nvPr userDrawn="1"/>
        </p:nvGraphicFramePr>
        <p:xfrm>
          <a:off x="0" y="1716088"/>
          <a:ext cx="3065463" cy="2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2298413" imgH="2539683" progId="">
                  <p:embed/>
                </p:oleObj>
              </mc:Choice>
              <mc:Fallback>
                <p:oleObj name="Image" r:id="rId4" imgW="2298413" imgH="2539683" progId="">
                  <p:embed/>
                  <p:pic>
                    <p:nvPicPr>
                      <p:cNvPr id="4" name="Object 407">
                        <a:extLst>
                          <a:ext uri="{FF2B5EF4-FFF2-40B4-BE49-F238E27FC236}">
                            <a16:creationId xmlns:a16="http://schemas.microsoft.com/office/drawing/2014/main" id="{02500C93-9863-639F-3EA8-C99C1330AEF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716088"/>
                        <a:ext cx="3065463" cy="254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02">
            <a:extLst>
              <a:ext uri="{FF2B5EF4-FFF2-40B4-BE49-F238E27FC236}">
                <a16:creationId xmlns:a16="http://schemas.microsoft.com/office/drawing/2014/main" id="{4BBBCEDB-4BFC-9FDE-75BC-63253B0AE16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38125"/>
            <a:ext cx="26543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408">
            <a:extLst>
              <a:ext uri="{FF2B5EF4-FFF2-40B4-BE49-F238E27FC236}">
                <a16:creationId xmlns:a16="http://schemas.microsoft.com/office/drawing/2014/main" id="{78F906CF-5DED-8600-FA25-286AB843F19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3048000" y="0"/>
            <a:ext cx="0" cy="685800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Line 409">
            <a:extLst>
              <a:ext uri="{FF2B5EF4-FFF2-40B4-BE49-F238E27FC236}">
                <a16:creationId xmlns:a16="http://schemas.microsoft.com/office/drawing/2014/main" id="{B0771178-E2F5-7D15-FB4E-BF1184FFD8B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4241800"/>
            <a:ext cx="3030538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Line 410">
            <a:extLst>
              <a:ext uri="{FF2B5EF4-FFF2-40B4-BE49-F238E27FC236}">
                <a16:creationId xmlns:a16="http://schemas.microsoft.com/office/drawing/2014/main" id="{CBDC0CBB-1FE7-C947-3173-BE5ECFBE8A7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1701800"/>
            <a:ext cx="3014663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" name="Line 411">
            <a:extLst>
              <a:ext uri="{FF2B5EF4-FFF2-40B4-BE49-F238E27FC236}">
                <a16:creationId xmlns:a16="http://schemas.microsoft.com/office/drawing/2014/main" id="{90383758-21DC-B564-0A4C-F4635DF4D03C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914400"/>
            <a:ext cx="12192000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10" name="Object 415">
            <a:extLst>
              <a:ext uri="{FF2B5EF4-FFF2-40B4-BE49-F238E27FC236}">
                <a16:creationId xmlns:a16="http://schemas.microsoft.com/office/drawing/2014/main" id="{0AFC889E-6514-01A8-419C-131C78A474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63238" y="6372225"/>
          <a:ext cx="1279525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7" imgW="1352381" imgH="438095" progId="">
                  <p:embed/>
                </p:oleObj>
              </mc:Choice>
              <mc:Fallback>
                <p:oleObj name="Photo Editor Photo" r:id="rId7" imgW="1352381" imgH="438095" progId="">
                  <p:embed/>
                  <p:pic>
                    <p:nvPicPr>
                      <p:cNvPr id="10" name="Object 415">
                        <a:extLst>
                          <a:ext uri="{FF2B5EF4-FFF2-40B4-BE49-F238E27FC236}">
                            <a16:creationId xmlns:a16="http://schemas.microsoft.com/office/drawing/2014/main" id="{0AFC889E-6514-01A8-419C-131C78A4740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3238" y="6372225"/>
                        <a:ext cx="1279525" cy="31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98" name="Rectangle 30"/>
          <p:cNvSpPr>
            <a:spLocks noGrp="1" noChangeArrowheads="1"/>
          </p:cNvSpPr>
          <p:nvPr>
            <p:ph type="ctrTitle" sz="quarter"/>
          </p:nvPr>
        </p:nvSpPr>
        <p:spPr>
          <a:xfrm>
            <a:off x="3649134" y="1498600"/>
            <a:ext cx="7541684" cy="642938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lvl="0"/>
            <a:r>
              <a:rPr lang="en-GB" noProof="0" dirty="0"/>
              <a:t>Type header in here</a:t>
            </a:r>
          </a:p>
        </p:txBody>
      </p:sp>
    </p:spTree>
    <p:extLst>
      <p:ext uri="{BB962C8B-B14F-4D97-AF65-F5344CB8AC3E}">
        <p14:creationId xmlns:p14="http://schemas.microsoft.com/office/powerpoint/2010/main" val="17706611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0C5CE0-D121-F51A-E0D2-E17F299E04F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8414FC24-C99B-EFF5-B7BC-EE98E15340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789B7B19-C703-08DD-FFA4-C4481095A3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4DAEEE07-9A38-19D3-B091-F536D4D0C78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28247579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20548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54747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B7915C-0C1A-2779-4FD1-6FD38725129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6C106613-CA87-4C2F-65EC-1DD9FB13CD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AC2113FF-4EAA-1A45-7A91-85BC8F598A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6464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1549401"/>
            <a:ext cx="8068733" cy="5429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657601" y="2139950"/>
            <a:ext cx="8066617" cy="3759200"/>
          </a:xfrm>
        </p:spPr>
        <p:txBody>
          <a:bodyPr/>
          <a:lstStyle/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446293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08377F-71B6-AAC2-5E94-B5AA7092A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EB719-1440-46E3-9468-44A8C46FD85A}" type="datetimeFigureOut">
              <a:rPr lang="en-GB"/>
              <a:pPr>
                <a:defRPr/>
              </a:pPr>
              <a:t>29/05/2024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AB1049-2CF3-85C8-D7B9-902364052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F0C0BF-AD22-0A1F-102F-A510AA309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E66D24B2-E353-45C3-9A45-8FFE0767084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171274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C0E59A-99E9-05B2-8EA4-598F6A4021E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03FD3503-2F7A-541A-A35B-6D1D8667C5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026362DF-791E-E335-7482-7AFCAD580F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82C20D35-B6BA-51DE-BF08-0E45F97213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22515890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12674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52129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7EAE5D-11D3-609C-2A58-E903AC7F1197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1547F977-818B-B78B-1DC1-71E9B8BED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A6980B5D-AE56-6123-91D7-2AA544EBDA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499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58479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773406-B8BA-2E06-9C66-02BB02B135CC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1F4CE5CD-DF36-978E-12AF-47241C2CC5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AA7E9E91-6107-B6EC-14A7-D7FE6D0D87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EA274EF2-F5DC-4D00-1706-0F19C966236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37565585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6835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326067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E4AC9C-F729-5C6E-3C45-1B97D676A7D4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15657F37-0B26-C678-5511-768275CEA2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D871B705-7BA5-7B93-0BBE-481967DDCA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25459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5998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918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62430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8A364-3EAD-4DE9-1220-966A26192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1F4A7-0505-47F4-88EA-F1CC59257C4A}" type="datetimeFigureOut">
              <a:rPr lang="en-GB"/>
              <a:pPr>
                <a:defRPr/>
              </a:pPr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0857C-DEFB-FB44-918C-76531EE00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15EE3E-0104-533E-1952-4B17C5A5E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2DD73-6D8F-431A-AF1B-A914AD6503F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0705911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FF598-1FAA-44B0-FD6D-27D672A70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C2C90-6CEC-4B05-B3B6-1DB9899B9AF6}" type="datetimeFigureOut">
              <a:rPr lang="en-GB"/>
              <a:pPr>
                <a:defRPr/>
              </a:pPr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C3496-2486-A098-BD59-288EC3DAB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8994F-D0F7-5B3A-81D7-2EAE156D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10BF-8CFC-4034-922B-DC3AD90626C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558407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7FEFB-CD82-2774-E8D6-F1FC84F9C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F7976-C23D-415B-9763-C9D2A1D09F24}" type="datetimeFigureOut">
              <a:rPr lang="en-GB"/>
              <a:pPr>
                <a:defRPr/>
              </a:pPr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FAAD2-8616-826E-BB94-716ACFC0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8FB24-2337-B45D-764C-31B1970CF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1F3DA-4128-4522-82B8-03481825E31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47374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9B3D597-656F-FFAF-34C2-889DC1000F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3188"/>
            <a:ext cx="22066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F490F782-4BC2-74D8-E74B-C8CD4BE9CE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88" y="68263"/>
            <a:ext cx="22066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3456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AAF4F-A6DD-7EFC-FA99-258A0B64C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FEC36-A83F-46A2-8DCF-D37823142CFC}" type="datetimeFigureOut">
              <a:rPr lang="en-GB"/>
              <a:pPr>
                <a:defRPr/>
              </a:pPr>
              <a:t>29/05/2024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D3F1E87-759A-3510-611C-5FE53693D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DE74A4-77E9-54D7-7FFF-BB12B74D1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AA51D9-F527-42A2-9070-F8501866891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57269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832AE53-A34F-769B-0199-C191FB9BA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06AFD-A94D-4A37-9946-B9184F22BADF}" type="datetimeFigureOut">
              <a:rPr lang="en-GB"/>
              <a:pPr>
                <a:defRPr/>
              </a:pPr>
              <a:t>29/05/2024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665117C-CB3A-E410-5152-C7DC34D3D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2A59330-FCA2-31BC-95D9-C24FA0F64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3DB1E-4168-4FDF-A57B-32026098132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150431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0EE3AF8-AAE3-8FA0-630F-333A703CC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ACFB3-02AC-4CFB-8C50-1010108E54F6}" type="datetimeFigureOut">
              <a:rPr lang="en-GB"/>
              <a:pPr>
                <a:defRPr/>
              </a:pPr>
              <a:t>29/05/2024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F9E00DA-80EE-E8D6-F818-1A61996B1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4D38FF-3516-9C63-3CEB-E7142B3FC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8BF97-6A1C-42EA-AA87-B8F70B4E399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910115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B5E0B30-2323-4C75-83D6-49C30BAEF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2E7DA-D65C-48B1-A3FE-5901226AEC0B}" type="datetimeFigureOut">
              <a:rPr lang="en-GB"/>
              <a:pPr>
                <a:defRPr/>
              </a:pPr>
              <a:t>29/05/2024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7554F23-56CA-F2FB-A733-5004DBD54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353D754-0086-FA6D-02E0-8E38C34AE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2E5FE-FE3E-47DF-9155-72A387CA202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250299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25800D5-ABBC-A39B-BF67-9AA47993C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50638-A486-4D2A-948B-969A6F3F07FB}" type="datetimeFigureOut">
              <a:rPr lang="en-GB"/>
              <a:pPr>
                <a:defRPr/>
              </a:pPr>
              <a:t>29/05/2024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5A30CAA-BE49-6BC1-4A1D-534917EFE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9B1C5E-0DD6-A11B-A594-653BF1834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87EFF-FE34-437E-8C63-92750B0FBE9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877707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09CB686-01FD-5231-ED2E-E2EF3D55B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3DD28-73FB-449D-ACE0-F9ACE5FBD161}" type="datetimeFigureOut">
              <a:rPr lang="en-GB"/>
              <a:pPr>
                <a:defRPr/>
              </a:pPr>
              <a:t>29/05/2024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E529BF-8196-6241-2528-38C6D60A6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4301F7-13BC-3C03-749C-D3AC1B60C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E2E09-0ACE-49F6-AF6C-BCE34D10F95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82312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51E4B-1782-D46F-8C81-61D5124C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4AB30-E4B5-4E99-AB5E-469733184FDF}" type="datetimeFigureOut">
              <a:rPr lang="en-GB"/>
              <a:pPr>
                <a:defRPr/>
              </a:pPr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8B7E7-36C4-D85E-61AA-02DCF34B4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B4C30-5C02-32EF-1B2A-4E05731AA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02D86-6258-402A-AAFB-672ED9707A5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59929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638D6-F81F-AAD5-C33B-0996F0BD3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FC9E2-E81B-490F-AD7E-E366FA77EDF1}" type="datetimeFigureOut">
              <a:rPr lang="en-GB"/>
              <a:pPr>
                <a:defRPr/>
              </a:pPr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3D0B1-1EE9-178B-28E2-FD7D46FCE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B9CA6-8092-FE87-D47C-2E672E41F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28047-375D-4012-8E80-482C73C034C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093806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3BAC3C-44C5-47E7-F2BA-2B29789065E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4E4FB13D-3E24-12CF-2CBD-40E7956C5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22C665B6-7567-F4DF-7AFC-57A9588C6A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62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281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9AACC22B-AA36-7156-8F3F-3045C0372E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3188"/>
            <a:ext cx="2206625" cy="70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83FBBB9-1249-31A0-64DA-3CD0397DB2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388" y="68263"/>
            <a:ext cx="22066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458A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0" y="2139950"/>
            <a:ext cx="3930651" cy="3759200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1451" y="2139950"/>
            <a:ext cx="3932767" cy="3759200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8699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3646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5618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407363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55950C-1211-ACB3-7262-EE0B8C83046C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9194ABA1-A932-3B30-5EDA-17842E647A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FCECB6D4-2F03-D035-E293-26725CCCCC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7215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9551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CISH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4FD5E7-061C-6B73-4A85-D26AA8A8E4E7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36AE6FE8-40B5-5A12-9634-74D4846129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F06EE3FB-4543-18DC-6473-9C4AD5E418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140112D0-FD84-181E-D655-051A6328905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334125"/>
            <a:ext cx="12192000" cy="4619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UK_SUICIDE (2008-2018)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© National Confidential Inquiry into Suicide and Safety in Mental Health. All rights reserved.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800" dirty="0">
                <a:solidFill>
                  <a:srgbClr val="B2B2B2"/>
                </a:solidFill>
              </a:rPr>
              <a:t>Not to be reproduced in whole or part without the permission of the copyright holder. </a:t>
            </a:r>
          </a:p>
        </p:txBody>
      </p:sp>
    </p:spTree>
    <p:extLst>
      <p:ext uri="{BB962C8B-B14F-4D97-AF65-F5344CB8AC3E}">
        <p14:creationId xmlns:p14="http://schemas.microsoft.com/office/powerpoint/2010/main" val="24828304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0975"/>
            <a:ext cx="12192000" cy="68580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48716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914189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CISH Report- to 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60108C-6FB2-11BE-8184-20A3CED42BE7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" name="Picture 1" descr="TAB_allwhite.eps">
            <a:extLst>
              <a:ext uri="{FF2B5EF4-FFF2-40B4-BE49-F238E27FC236}">
                <a16:creationId xmlns:a16="http://schemas.microsoft.com/office/drawing/2014/main" id="{04BDAE80-580A-18EC-4922-AB86B3EE67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8732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5E4EF91E-3CE2-8C50-B7C3-AE2CD55C46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6963" y="144463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1486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185F32-2940-8209-A75C-269C93968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560C5-F78E-42AE-83D4-8BAA37EFFC3F}" type="datetimeFigureOut">
              <a:rPr lang="en-GB"/>
              <a:pPr>
                <a:defRPr/>
              </a:pPr>
              <a:t>29/05/2024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90ECC6-B028-E860-F3ED-DB37DB059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9DFE8E-2829-9017-6CC6-5E51E87C6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E4B031A0-0374-4021-84A1-FE4C54AF9B4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69218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.emf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55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theme" Target="../theme/theme1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62.xml"/><Relationship Id="rId7" Type="http://schemas.openxmlformats.org/officeDocument/2006/relationships/theme" Target="../theme/theme1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4.pn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.emf"/><Relationship Id="rId5" Type="http://schemas.openxmlformats.org/officeDocument/2006/relationships/theme" Target="../theme/theme17.xml"/><Relationship Id="rId4" Type="http://schemas.openxmlformats.org/officeDocument/2006/relationships/slideLayout" Target="../slideLayouts/slideLayout69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.emf"/><Relationship Id="rId5" Type="http://schemas.openxmlformats.org/officeDocument/2006/relationships/theme" Target="../theme/theme19.xml"/><Relationship Id="rId4" Type="http://schemas.openxmlformats.org/officeDocument/2006/relationships/slideLayout" Target="../slideLayouts/slideLayout76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theme" Target="../theme/theme21.xml"/><Relationship Id="rId5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1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2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theme" Target="../theme/theme23.xml"/><Relationship Id="rId5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8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2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.emf"/><Relationship Id="rId5" Type="http://schemas.openxmlformats.org/officeDocument/2006/relationships/theme" Target="../theme/theme24.xml"/><Relationship Id="rId4" Type="http://schemas.openxmlformats.org/officeDocument/2006/relationships/slideLayout" Target="../slideLayouts/slideLayout10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06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theme" Target="../theme/theme25.xml"/><Relationship Id="rId5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11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theme" Target="../theme/theme26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3.emf"/><Relationship Id="rId5" Type="http://schemas.openxmlformats.org/officeDocument/2006/relationships/theme" Target="../theme/theme27.xml"/><Relationship Id="rId4" Type="http://schemas.openxmlformats.org/officeDocument/2006/relationships/slideLayout" Target="../slideLayouts/slideLayout117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0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3.emf"/><Relationship Id="rId5" Type="http://schemas.openxmlformats.org/officeDocument/2006/relationships/theme" Target="../theme/theme28.xml"/><Relationship Id="rId4" Type="http://schemas.openxmlformats.org/officeDocument/2006/relationships/slideLayout" Target="../slideLayouts/slideLayout121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theme" Target="../theme/theme29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Masters/_rels/slideMaster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image" Target="../media/image3.emf"/><Relationship Id="rId5" Type="http://schemas.openxmlformats.org/officeDocument/2006/relationships/theme" Target="../theme/theme30.xml"/><Relationship Id="rId4" Type="http://schemas.openxmlformats.org/officeDocument/2006/relationships/slideLayout" Target="../slideLayouts/slideLayout13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theme" Target="../theme/theme31.xml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44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43.xml"/><Relationship Id="rId9" Type="http://schemas.openxmlformats.org/officeDocument/2006/relationships/image" Target="../media/image3.emf"/></Relationships>
</file>

<file path=ppt/slideMasters/_rels/slideMaster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theme" Target="../theme/theme3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5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" descr="background">
            <a:extLst>
              <a:ext uri="{FF2B5EF4-FFF2-40B4-BE49-F238E27FC236}">
                <a16:creationId xmlns:a16="http://schemas.microsoft.com/office/drawing/2014/main" id="{1E961CB7-CA17-0D65-B9C6-FD80A80FF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12192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911008DF-E322-69BC-503B-9E2AAB4A02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476250"/>
            <a:ext cx="9601200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6441447E-4660-372F-2A4B-AF836B76D3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4388" y="2058988"/>
            <a:ext cx="10945812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12700" algn="l" rtl="0" eaLnBrk="0" fontAlgn="base" hangingPunct="0">
        <a:spcBef>
          <a:spcPct val="20000"/>
        </a:spcBef>
        <a:spcAft>
          <a:spcPct val="10000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23900" indent="355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2pPr>
      <a:lvl3pPr marL="1487488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3pPr>
      <a:lvl4pPr marL="1895475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4pPr>
      <a:lvl5pPr marL="2303463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5pPr>
      <a:lvl6pPr marL="2760663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6pPr>
      <a:lvl7pPr marL="3217863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7pPr>
      <a:lvl8pPr marL="3675063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8pPr>
      <a:lvl9pPr marL="4132263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87B9A2A-D2EB-0F1B-7062-3D13D50B66C1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10243" name="Picture 1" descr="TAB_allwhite.eps">
            <a:extLst>
              <a:ext uri="{FF2B5EF4-FFF2-40B4-BE49-F238E27FC236}">
                <a16:creationId xmlns:a16="http://schemas.microsoft.com/office/drawing/2014/main" id="{98AF9FBE-8426-D5F4-A4FE-33EC1260F07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1166EF8-2149-6C86-D6EF-A2FCA58014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748" r:id="rId1"/>
    <p:sldLayoutId id="2147489667" r:id="rId2"/>
    <p:sldLayoutId id="2147489749" r:id="rId3"/>
    <p:sldLayoutId id="2147489750" r:id="rId4"/>
    <p:sldLayoutId id="2147489751" r:id="rId5"/>
    <p:sldLayoutId id="2147489752" r:id="rId6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9F526A4-F282-550E-8670-302752D7176F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11267" name="Picture 1" descr="TAB_allwhite.eps">
            <a:extLst>
              <a:ext uri="{FF2B5EF4-FFF2-40B4-BE49-F238E27FC236}">
                <a16:creationId xmlns:a16="http://schemas.microsoft.com/office/drawing/2014/main" id="{71CC0FD7-CBE3-531B-E995-4E266DC656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848531D1-FF36-C981-DCF1-167DD1D138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753" r:id="rId1"/>
    <p:sldLayoutId id="2147489668" r:id="rId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>
            <a:extLst>
              <a:ext uri="{FF2B5EF4-FFF2-40B4-BE49-F238E27FC236}">
                <a16:creationId xmlns:a16="http://schemas.microsoft.com/office/drawing/2014/main" id="{4678B255-F3CE-CF1D-1AB4-F96D631977C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Text Placeholder 2">
            <a:extLst>
              <a:ext uri="{FF2B5EF4-FFF2-40B4-BE49-F238E27FC236}">
                <a16:creationId xmlns:a16="http://schemas.microsoft.com/office/drawing/2014/main" id="{12D70C49-45F8-220D-E6E5-F3DA1B43DD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DE210-E466-A651-DD57-7C0C81DF29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47F670A-6467-4088-B66E-6AFF10F9FF96}" type="datetimeFigureOut">
              <a:rPr lang="en-US"/>
              <a:pPr>
                <a:defRPr/>
              </a:pPr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78D8F-84DF-6CAC-1F72-CF8F8D117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8FA4B9-907E-0AD6-5EFE-E5C928511F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BFAAED4-514F-4340-B35D-A39E869E6C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54" r:id="rId1"/>
    <p:sldLayoutId id="2147489755" r:id="rId2"/>
    <p:sldLayoutId id="2147489756" r:id="rId3"/>
    <p:sldLayoutId id="2147489757" r:id="rId4"/>
    <p:sldLayoutId id="2147489758" r:id="rId5"/>
    <p:sldLayoutId id="2147489759" r:id="rId6"/>
    <p:sldLayoutId id="2147489760" r:id="rId7"/>
    <p:sldLayoutId id="2147489761" r:id="rId8"/>
    <p:sldLayoutId id="2147489762" r:id="rId9"/>
    <p:sldLayoutId id="2147489763" r:id="rId10"/>
    <p:sldLayoutId id="2147489764" r:id="rId11"/>
    <p:sldLayoutId id="2147489765" r:id="rId12"/>
    <p:sldLayoutId id="2147489766" r:id="rId13"/>
    <p:sldLayoutId id="2147489767" r:id="rId14"/>
    <p:sldLayoutId id="2147489768" r:id="rId15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lack"/>
          <a:ea typeface="Lato Black"/>
          <a:cs typeface="Lato Black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lack"/>
          <a:ea typeface="Lato Black"/>
          <a:cs typeface="Lato Black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lack"/>
          <a:ea typeface="Lato Black"/>
          <a:cs typeface="Lato Black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lack"/>
          <a:ea typeface="Lato Black"/>
          <a:cs typeface="Lato Black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lack"/>
          <a:ea typeface="Lato Black"/>
          <a:cs typeface="Lato Black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lack"/>
          <a:ea typeface="Lato Black"/>
          <a:cs typeface="Lato Black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lack"/>
          <a:ea typeface="Lato Black"/>
          <a:cs typeface="Lato Black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lack"/>
          <a:ea typeface="Lato Black"/>
          <a:cs typeface="Lato Black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 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 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 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Lato 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Lato 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CBEFADA-28BF-A635-147A-5ADE06FAB9A0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13315" name="Picture 1" descr="TAB_allwhite.eps">
            <a:extLst>
              <a:ext uri="{FF2B5EF4-FFF2-40B4-BE49-F238E27FC236}">
                <a16:creationId xmlns:a16="http://schemas.microsoft.com/office/drawing/2014/main" id="{E177941E-5E83-3A5A-FEEB-1B4529F916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C932D036-C4F2-01F7-F8F2-20B7E4F16B8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769" r:id="rId1"/>
    <p:sldLayoutId id="2147489669" r:id="rId2"/>
    <p:sldLayoutId id="2147489670" r:id="rId3"/>
    <p:sldLayoutId id="2147489671" r:id="rId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93FA238-4BCC-300B-FF64-37DB56BA7AD5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14339" name="Picture 1" descr="TAB_allwhite.eps">
            <a:extLst>
              <a:ext uri="{FF2B5EF4-FFF2-40B4-BE49-F238E27FC236}">
                <a16:creationId xmlns:a16="http://schemas.microsoft.com/office/drawing/2014/main" id="{391DBB75-1BA5-3DD4-F184-90AAA5ABBF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C67F3A1D-2432-6B25-2A83-7D8BD0DBC2C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770" r:id="rId1"/>
    <p:sldLayoutId id="2147489672" r:id="rId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DD26184-D8C4-37D0-5073-63CDC474CFF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>
              <a:solidFill>
                <a:schemeClr val="bg1"/>
              </a:solidFill>
            </a:endParaRPr>
          </a:p>
        </p:txBody>
      </p:sp>
      <p:pic>
        <p:nvPicPr>
          <p:cNvPr id="15363" name="Picture 1" descr="TAB_allwhite.eps">
            <a:extLst>
              <a:ext uri="{FF2B5EF4-FFF2-40B4-BE49-F238E27FC236}">
                <a16:creationId xmlns:a16="http://schemas.microsoft.com/office/drawing/2014/main" id="{EB343315-90E2-4266-82FA-5C391B34FC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A95FE67E-D6F3-0967-3ACE-23652A7DDD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771" r:id="rId1"/>
    <p:sldLayoutId id="2147489673" r:id="rId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E427D083-6E5C-A144-1256-6496E7CF09A4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16387" name="Picture 1" descr="TAB_allwhite.eps">
            <a:extLst>
              <a:ext uri="{FF2B5EF4-FFF2-40B4-BE49-F238E27FC236}">
                <a16:creationId xmlns:a16="http://schemas.microsoft.com/office/drawing/2014/main" id="{D903F040-77D6-88EA-65F6-2D96B85B908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64CFF40B-AFD2-3244-F061-42F1D6A0048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772" r:id="rId1"/>
    <p:sldLayoutId id="2147489674" r:id="rId2"/>
    <p:sldLayoutId id="2147489675" r:id="rId3"/>
    <p:sldLayoutId id="2147489773" r:id="rId4"/>
    <p:sldLayoutId id="2147489676" r:id="rId5"/>
    <p:sldLayoutId id="2147489774" r:id="rId6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9AB59D1-316E-433D-4F96-DA21E01D11B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17411" name="Picture 1" descr="TAB_allwhite.eps">
            <a:extLst>
              <a:ext uri="{FF2B5EF4-FFF2-40B4-BE49-F238E27FC236}">
                <a16:creationId xmlns:a16="http://schemas.microsoft.com/office/drawing/2014/main" id="{3B7C097E-09DC-E27D-4C83-712F4B929DC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00E4BC49-CD16-3250-438C-64314695A80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775" r:id="rId1"/>
    <p:sldLayoutId id="2147489677" r:id="rId2"/>
    <p:sldLayoutId id="2147489678" r:id="rId3"/>
    <p:sldLayoutId id="2147489776" r:id="rId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C2C3444-ECC5-5DC6-63FB-72F356D20285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18435" name="Picture 1" descr="TAB_allwhite.eps">
            <a:extLst>
              <a:ext uri="{FF2B5EF4-FFF2-40B4-BE49-F238E27FC236}">
                <a16:creationId xmlns:a16="http://schemas.microsoft.com/office/drawing/2014/main" id="{DC0D0BEC-4941-FB77-22F9-D29CEB5F9CD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B9B79749-5D10-40EA-FF94-740853B806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777" r:id="rId1"/>
    <p:sldLayoutId id="2147489679" r:id="rId2"/>
    <p:sldLayoutId id="2147489680" r:id="rId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5B5115B-6E15-7FCE-0991-59ACD55DDED4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19459" name="Picture 1" descr="TAB_allwhite.eps">
            <a:extLst>
              <a:ext uri="{FF2B5EF4-FFF2-40B4-BE49-F238E27FC236}">
                <a16:creationId xmlns:a16="http://schemas.microsoft.com/office/drawing/2014/main" id="{C1681DDF-2739-998B-A3D8-2C2DC2820B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E370EF90-5054-571F-DC0A-D9B2153DEC0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778" r:id="rId1"/>
    <p:sldLayoutId id="2147489681" r:id="rId2"/>
    <p:sldLayoutId id="2147489682" r:id="rId3"/>
    <p:sldLayoutId id="2147489683" r:id="rId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5" descr="background">
            <a:extLst>
              <a:ext uri="{FF2B5EF4-FFF2-40B4-BE49-F238E27FC236}">
                <a16:creationId xmlns:a16="http://schemas.microsoft.com/office/drawing/2014/main" id="{0283629C-AC04-E094-6801-D6820CEF7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12192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>
            <a:extLst>
              <a:ext uri="{FF2B5EF4-FFF2-40B4-BE49-F238E27FC236}">
                <a16:creationId xmlns:a16="http://schemas.microsoft.com/office/drawing/2014/main" id="{2C3230FF-424E-CD10-5A17-338FD6A1C6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476250"/>
            <a:ext cx="9601200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id="{D8B4F302-2751-489D-D7B9-B576800E92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4388" y="2058988"/>
            <a:ext cx="10945812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12700" algn="l" rtl="0" eaLnBrk="0" fontAlgn="base" hangingPunct="0">
        <a:spcBef>
          <a:spcPct val="20000"/>
        </a:spcBef>
        <a:spcAft>
          <a:spcPct val="10000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23900" indent="355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2pPr>
      <a:lvl3pPr marL="1487488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3pPr>
      <a:lvl4pPr marL="1895475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4pPr>
      <a:lvl5pPr marL="2303463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5pPr>
      <a:lvl6pPr marL="2760663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6pPr>
      <a:lvl7pPr marL="3217863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7pPr>
      <a:lvl8pPr marL="3675063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8pPr>
      <a:lvl9pPr marL="4132263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>
            <a:extLst>
              <a:ext uri="{FF2B5EF4-FFF2-40B4-BE49-F238E27FC236}">
                <a16:creationId xmlns:a16="http://schemas.microsoft.com/office/drawing/2014/main" id="{B3B42E62-B004-8E8B-55E7-60C8B4F979A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20483" name="Text Placeholder 2">
            <a:extLst>
              <a:ext uri="{FF2B5EF4-FFF2-40B4-BE49-F238E27FC236}">
                <a16:creationId xmlns:a16="http://schemas.microsoft.com/office/drawing/2014/main" id="{7FC803B4-6A8D-87DC-C4F1-72090ED19F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0F7D9-352C-9642-9750-2BEF47DD0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604AB3F-2CA8-469A-B392-1AAF1FF210CB}" type="datetimeFigureOut">
              <a:rPr lang="en-GB"/>
              <a:pPr>
                <a:defRPr/>
              </a:pPr>
              <a:t>29/05/2024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F2B10-FD58-DB9B-2EB6-A042DDCF6A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F9727-1B45-AB94-B88E-0A90421BE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B5E608D-D1F0-4288-B2EF-9B77DEAD72C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684" r:id="rId1"/>
    <p:sldLayoutId id="2147489685" r:id="rId2"/>
    <p:sldLayoutId id="2147489686" r:id="rId3"/>
    <p:sldLayoutId id="2147489687" r:id="rId4"/>
    <p:sldLayoutId id="2147489688" r:id="rId5"/>
    <p:sldLayoutId id="2147489689" r:id="rId6"/>
    <p:sldLayoutId id="2147489690" r:id="rId7"/>
    <p:sldLayoutId id="2147489691" r:id="rId8"/>
    <p:sldLayoutId id="2147489692" r:id="rId9"/>
    <p:sldLayoutId id="2147489693" r:id="rId10"/>
    <p:sldLayoutId id="214748969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C6C3DC1-387F-FC40-66C8-7E56A154D0FE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21507" name="Picture 1" descr="TAB_allwhite.eps">
            <a:extLst>
              <a:ext uri="{FF2B5EF4-FFF2-40B4-BE49-F238E27FC236}">
                <a16:creationId xmlns:a16="http://schemas.microsoft.com/office/drawing/2014/main" id="{711BD170-1CC5-D546-9B3D-40A3A094F41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A33A888B-4C7A-F3D6-5AAC-36B5937307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779" r:id="rId1"/>
    <p:sldLayoutId id="2147489695" r:id="rId2"/>
    <p:sldLayoutId id="2147489696" r:id="rId3"/>
    <p:sldLayoutId id="2147489697" r:id="rId4"/>
    <p:sldLayoutId id="2147489698" r:id="rId5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C0CAF0D-447F-118C-82AD-BF0285AD6A7D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22531" name="Picture 1" descr="TAB_allwhite.eps">
            <a:extLst>
              <a:ext uri="{FF2B5EF4-FFF2-40B4-BE49-F238E27FC236}">
                <a16:creationId xmlns:a16="http://schemas.microsoft.com/office/drawing/2014/main" id="{14A1DD2B-0273-4139-914B-4157B0DD06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624250D6-32EE-F37E-3A9C-D7C41752AC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780" r:id="rId1"/>
    <p:sldLayoutId id="2147489699" r:id="rId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54B8816-1241-F4D0-7C5D-3E1BBB60659E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23555" name="Picture 1" descr="TAB_allwhite.eps">
            <a:extLst>
              <a:ext uri="{FF2B5EF4-FFF2-40B4-BE49-F238E27FC236}">
                <a16:creationId xmlns:a16="http://schemas.microsoft.com/office/drawing/2014/main" id="{6842FFC5-DB85-620A-474D-09221EEF52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B7AD7AD6-7EDE-0FFD-D92A-7E868B6CEEE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781" r:id="rId1"/>
    <p:sldLayoutId id="2147489700" r:id="rId2"/>
    <p:sldLayoutId id="2147489701" r:id="rId3"/>
    <p:sldLayoutId id="2147489782" r:id="rId4"/>
    <p:sldLayoutId id="2147489783" r:id="rId5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ADFABBC-B159-7901-0650-7BDBA63E6A09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24579" name="Picture 1" descr="TAB_allwhite.eps">
            <a:extLst>
              <a:ext uri="{FF2B5EF4-FFF2-40B4-BE49-F238E27FC236}">
                <a16:creationId xmlns:a16="http://schemas.microsoft.com/office/drawing/2014/main" id="{99B56833-2739-CC13-5D12-96A3071605C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28101342-F7EB-34EB-9D15-BB5B1A73570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784" r:id="rId1"/>
    <p:sldLayoutId id="2147489702" r:id="rId2"/>
    <p:sldLayoutId id="2147489703" r:id="rId3"/>
    <p:sldLayoutId id="2147489704" r:id="rId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1E136A5-1C9C-5A7C-3CDF-07A35B8B3E23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25603" name="Picture 1" descr="TAB_allwhite.eps">
            <a:extLst>
              <a:ext uri="{FF2B5EF4-FFF2-40B4-BE49-F238E27FC236}">
                <a16:creationId xmlns:a16="http://schemas.microsoft.com/office/drawing/2014/main" id="{2DCF66F8-5375-1455-F41A-B79B6B72E19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8FACE08E-73C5-818C-281D-70EB5B16FC4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785" r:id="rId1"/>
    <p:sldLayoutId id="2147489705" r:id="rId2"/>
    <p:sldLayoutId id="2147489706" r:id="rId3"/>
    <p:sldLayoutId id="2147489786" r:id="rId4"/>
    <p:sldLayoutId id="2147489707" r:id="rId5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0BE09FA-202A-6A1F-A05A-9C62BF87E491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26627" name="Picture 1" descr="TAB_allwhite.eps">
            <a:extLst>
              <a:ext uri="{FF2B5EF4-FFF2-40B4-BE49-F238E27FC236}">
                <a16:creationId xmlns:a16="http://schemas.microsoft.com/office/drawing/2014/main" id="{53A65398-3F7E-6B70-4AD0-DA49EC233D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14586399-3F17-F9C3-1841-93D2940484C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787" r:id="rId1"/>
    <p:sldLayoutId id="2147489708" r:id="rId2"/>
    <p:sldLayoutId id="2147489709" r:id="rId3"/>
    <p:sldLayoutId id="2147489710" r:id="rId4"/>
    <p:sldLayoutId id="2147489711" r:id="rId5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EF2F1D2-E294-C3E0-0967-7A6C0C141B6E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27651" name="Picture 1" descr="TAB_allwhite.eps">
            <a:extLst>
              <a:ext uri="{FF2B5EF4-FFF2-40B4-BE49-F238E27FC236}">
                <a16:creationId xmlns:a16="http://schemas.microsoft.com/office/drawing/2014/main" id="{3E42D495-E744-83C1-5740-FDBFC1F72BE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7BEB7A24-4E91-F704-2732-9C03B082F83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788" r:id="rId1"/>
    <p:sldLayoutId id="2147489712" r:id="rId2"/>
    <p:sldLayoutId id="2147489713" r:id="rId3"/>
    <p:sldLayoutId id="2147489714" r:id="rId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679D0A4-661B-4B1C-CB39-09CC50D05A7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28675" name="Picture 1" descr="TAB_allwhite.eps">
            <a:extLst>
              <a:ext uri="{FF2B5EF4-FFF2-40B4-BE49-F238E27FC236}">
                <a16:creationId xmlns:a16="http://schemas.microsoft.com/office/drawing/2014/main" id="{1A562ED8-B87B-A198-E34C-1F662791DD0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63D554B1-4E8A-EC1C-F70D-4FD2C58D9DD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789" r:id="rId1"/>
    <p:sldLayoutId id="2147489715" r:id="rId2"/>
    <p:sldLayoutId id="2147489716" r:id="rId3"/>
    <p:sldLayoutId id="2147489717" r:id="rId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1">
            <a:extLst>
              <a:ext uri="{FF2B5EF4-FFF2-40B4-BE49-F238E27FC236}">
                <a16:creationId xmlns:a16="http://schemas.microsoft.com/office/drawing/2014/main" id="{85712DDE-6A8E-CEB8-8CF8-F632719F57F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9699" name="Text Placeholder 2">
            <a:extLst>
              <a:ext uri="{FF2B5EF4-FFF2-40B4-BE49-F238E27FC236}">
                <a16:creationId xmlns:a16="http://schemas.microsoft.com/office/drawing/2014/main" id="{03802A65-7061-F12B-68AE-0BF6D355CE8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7A529-6577-82BE-1806-125724C0B8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94FD884-9C17-4162-8D4F-CD452E3EF35A}" type="datetimeFigureOut">
              <a:rPr lang="en-US"/>
              <a:pPr>
                <a:defRPr/>
              </a:pPr>
              <a:t>5/29/2024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DD685-CC22-6088-ED9C-7375391B46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590CF-2137-D508-B1E2-C204230068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82514E9-A099-47E2-A796-9EBC4709FB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90" r:id="rId1"/>
    <p:sldLayoutId id="2147489791" r:id="rId2"/>
    <p:sldLayoutId id="2147489792" r:id="rId3"/>
    <p:sldLayoutId id="2147489793" r:id="rId4"/>
    <p:sldLayoutId id="2147489794" r:id="rId5"/>
    <p:sldLayoutId id="2147489795" r:id="rId6"/>
    <p:sldLayoutId id="2147489796" r:id="rId7"/>
    <p:sldLayoutId id="2147489797" r:id="rId8"/>
    <p:sldLayoutId id="2147489798" r:id="rId9"/>
    <p:sldLayoutId id="2147489799" r:id="rId10"/>
    <p:sldLayoutId id="2147489800" r:id="rId11"/>
    <p:sldLayoutId id="2147489801" r:id="rId12"/>
    <p:sldLayoutId id="2147489802" r:id="rId13"/>
    <p:sldLayoutId id="2147489803" r:id="rId14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Lato Black" panose="020F0502020204030203" pitchFamily="34" charset="0"/>
          <a:ea typeface="Lato Black" panose="020F0502020204030203" pitchFamily="34" charset="0"/>
          <a:cs typeface="Lato Black" panose="020F0502020204030203" pitchFamily="34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lack"/>
          <a:ea typeface="Lato Black"/>
          <a:cs typeface="Lato Black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lack"/>
          <a:ea typeface="Lato Black"/>
          <a:cs typeface="Lato Black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lack"/>
          <a:ea typeface="Lato Black"/>
          <a:cs typeface="Lato Black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lack"/>
          <a:ea typeface="Lato Black"/>
          <a:cs typeface="Lato Black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lack"/>
          <a:ea typeface="Lato Black"/>
          <a:cs typeface="Lato Black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lack"/>
          <a:ea typeface="Lato Black"/>
          <a:cs typeface="Lato Black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lack"/>
          <a:ea typeface="Lato Black"/>
          <a:cs typeface="Lato Black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Black"/>
          <a:ea typeface="Lato Black"/>
          <a:cs typeface="Lato Black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 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 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 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Lato 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Lato 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A10E833-6A3E-2953-B975-2CB5E2209A6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075" name="Picture 1" descr="TAB_allwhite.eps">
            <a:extLst>
              <a:ext uri="{FF2B5EF4-FFF2-40B4-BE49-F238E27FC236}">
                <a16:creationId xmlns:a16="http://schemas.microsoft.com/office/drawing/2014/main" id="{A8687F1A-87C0-7107-92B0-45A7BE9946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27947C18-533C-041A-E58F-7D96EC8F5B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731" r:id="rId1"/>
    <p:sldLayoutId id="2147489656" r:id="rId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FE6695CA-D147-3AA0-08F7-C4F4D23C5F2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0723" name="Picture 1" descr="TAB_allwhite.eps">
            <a:extLst>
              <a:ext uri="{FF2B5EF4-FFF2-40B4-BE49-F238E27FC236}">
                <a16:creationId xmlns:a16="http://schemas.microsoft.com/office/drawing/2014/main" id="{6590A119-C024-EAA2-6072-0522A031574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168D596-702C-66D5-4DCF-52F8475438C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804" r:id="rId1"/>
    <p:sldLayoutId id="2147489718" r:id="rId2"/>
    <p:sldLayoutId id="2147489719" r:id="rId3"/>
    <p:sldLayoutId id="2147489720" r:id="rId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404E311-5302-B145-5633-C64ECF174E3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1747" name="Picture 1" descr="TAB_allwhite.eps">
            <a:extLst>
              <a:ext uri="{FF2B5EF4-FFF2-40B4-BE49-F238E27FC236}">
                <a16:creationId xmlns:a16="http://schemas.microsoft.com/office/drawing/2014/main" id="{78AC3781-527F-248B-39B9-8E562EF347E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A387B003-2487-49E9-822E-D916A91F6C3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805" r:id="rId1"/>
    <p:sldLayoutId id="2147489721" r:id="rId2"/>
    <p:sldLayoutId id="2147489722" r:id="rId3"/>
    <p:sldLayoutId id="2147489723" r:id="rId4"/>
    <p:sldLayoutId id="2147489806" r:id="rId5"/>
    <p:sldLayoutId id="2147489807" r:id="rId6"/>
    <p:sldLayoutId id="2147489724" r:id="rId7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759E8-CC30-D858-9AE0-24E209E3BDD8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2771" name="Picture 1" descr="TAB_allwhite.eps">
            <a:extLst>
              <a:ext uri="{FF2B5EF4-FFF2-40B4-BE49-F238E27FC236}">
                <a16:creationId xmlns:a16="http://schemas.microsoft.com/office/drawing/2014/main" id="{7E7B7488-99A1-A5E2-7983-E53B05D6D49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0FAE506-EF40-F5A2-E9ED-39AFE24EFE8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808" r:id="rId1"/>
    <p:sldLayoutId id="2147489725" r:id="rId2"/>
    <p:sldLayoutId id="2147489726" r:id="rId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38398101-D928-17FC-5FC0-4B6068610CE7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3795" name="Picture 1" descr="TAB_allwhite.eps">
            <a:extLst>
              <a:ext uri="{FF2B5EF4-FFF2-40B4-BE49-F238E27FC236}">
                <a16:creationId xmlns:a16="http://schemas.microsoft.com/office/drawing/2014/main" id="{CA403386-6E91-089F-785D-56C00E5F8B5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009CF55D-29AF-C3CD-4C75-3D3A28534EE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809" r:id="rId1"/>
    <p:sldLayoutId id="2147489727" r:id="rId2"/>
    <p:sldLayoutId id="2147489728" r:id="rId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5C2C71E-019C-86D3-5F37-4BC463D84B0F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34819" name="Picture 1" descr="TAB_allwhite.eps">
            <a:extLst>
              <a:ext uri="{FF2B5EF4-FFF2-40B4-BE49-F238E27FC236}">
                <a16:creationId xmlns:a16="http://schemas.microsoft.com/office/drawing/2014/main" id="{870989E1-747F-64F0-CE8B-1A5D0FE05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CA30CDBB-60C7-66AC-0985-67AD13E079E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810" r:id="rId1"/>
    <p:sldLayoutId id="2147489729" r:id="rId2"/>
    <p:sldLayoutId id="2147489730" r:id="rId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5" descr="background">
            <a:extLst>
              <a:ext uri="{FF2B5EF4-FFF2-40B4-BE49-F238E27FC236}">
                <a16:creationId xmlns:a16="http://schemas.microsoft.com/office/drawing/2014/main" id="{A6954059-2DCD-0DDC-6CF3-FA37C1866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1219200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2">
            <a:extLst>
              <a:ext uri="{FF2B5EF4-FFF2-40B4-BE49-F238E27FC236}">
                <a16:creationId xmlns:a16="http://schemas.microsoft.com/office/drawing/2014/main" id="{DE692AB8-4494-C165-9ACE-CAB778E3E2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159000" y="476250"/>
            <a:ext cx="9601200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B4F20E88-5B86-444B-2391-913C13497E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14388" y="2058988"/>
            <a:ext cx="10945812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12700" algn="l" rtl="0" eaLnBrk="0" fontAlgn="base" hangingPunct="0">
        <a:spcBef>
          <a:spcPct val="20000"/>
        </a:spcBef>
        <a:spcAft>
          <a:spcPct val="10000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23900" indent="355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2pPr>
      <a:lvl3pPr marL="1487488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3pPr>
      <a:lvl4pPr marL="1895475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4pPr>
      <a:lvl5pPr marL="2303463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5pPr>
      <a:lvl6pPr marL="2760663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6pPr>
      <a:lvl7pPr marL="3217863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7pPr>
      <a:lvl8pPr marL="3675063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8pPr>
      <a:lvl9pPr marL="4132263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16601BE-7264-E1C1-0E13-66445FA0C586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5123" name="Picture 1" descr="TAB_allwhite.eps">
            <a:extLst>
              <a:ext uri="{FF2B5EF4-FFF2-40B4-BE49-F238E27FC236}">
                <a16:creationId xmlns:a16="http://schemas.microsoft.com/office/drawing/2014/main" id="{E5B3AA54-FA3D-348E-432A-54BC0FF06A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81F275EF-E6C1-FE7F-BA78-93D73FB5188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732" r:id="rId1"/>
    <p:sldLayoutId id="2147489657" r:id="rId2"/>
    <p:sldLayoutId id="2147489658" r:id="rId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1ACF0E9E-10A9-F116-09DE-DB8CD66507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657600" y="1549400"/>
            <a:ext cx="8069263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Header style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69EEC1CE-2EF1-28C0-79CB-1334F07829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657600" y="2139950"/>
            <a:ext cx="8066088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148" name="Line 325">
            <a:extLst>
              <a:ext uri="{FF2B5EF4-FFF2-40B4-BE49-F238E27FC236}">
                <a16:creationId xmlns:a16="http://schemas.microsoft.com/office/drawing/2014/main" id="{29EC1CD5-2E47-4052-1E8C-A0ED5F444C1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914400"/>
            <a:ext cx="12192000" cy="0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33" r:id="rId1"/>
    <p:sldLayoutId id="2147489659" r:id="rId2"/>
    <p:sldLayoutId id="2147489734" r:id="rId3"/>
    <p:sldLayoutId id="2147489735" r:id="rId4"/>
    <p:sldLayoutId id="2147489736" r:id="rId5"/>
    <p:sldLayoutId id="2147489737" r:id="rId6"/>
    <p:sldLayoutId id="2147489660" r:id="rId7"/>
    <p:sldLayoutId id="2147489738" r:id="rId8"/>
    <p:sldLayoutId id="2147489739" r:id="rId9"/>
    <p:sldLayoutId id="2147489740" r:id="rId10"/>
    <p:sldLayoutId id="2147489741" r:id="rId11"/>
    <p:sldLayoutId id="214748974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1D0E8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1D0E8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1D0E8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1D0E8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1655B0B-4DC5-0501-2510-23E1F249FF39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7171" name="Picture 1" descr="TAB_allwhite.eps">
            <a:extLst>
              <a:ext uri="{FF2B5EF4-FFF2-40B4-BE49-F238E27FC236}">
                <a16:creationId xmlns:a16="http://schemas.microsoft.com/office/drawing/2014/main" id="{FB8821AD-0762-5272-163C-A5D1FDC3C6B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21151811-CB46-762F-ED88-C2DD760F669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743" r:id="rId1"/>
    <p:sldLayoutId id="2147489661" r:id="rId2"/>
    <p:sldLayoutId id="2147489662" r:id="rId3"/>
    <p:sldLayoutId id="2147489663" r:id="rId4"/>
    <p:sldLayoutId id="2147489744" r:id="rId5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255948-2D33-64F6-7BF0-5B766A1EFD2C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8195" name="Picture 1" descr="TAB_allwhite.eps">
            <a:extLst>
              <a:ext uri="{FF2B5EF4-FFF2-40B4-BE49-F238E27FC236}">
                <a16:creationId xmlns:a16="http://schemas.microsoft.com/office/drawing/2014/main" id="{311B10E3-4178-A178-B6BE-458139210F1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621D5B64-A804-B23E-6214-619643A9F2B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745" r:id="rId1"/>
    <p:sldLayoutId id="2147489664" r:id="rId2"/>
    <p:sldLayoutId id="2147489665" r:id="rId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4AC697C-8C33-5946-EA83-8025081D84FB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12192000" cy="1079500"/>
          </a:xfrm>
          <a:prstGeom prst="rect">
            <a:avLst/>
          </a:prstGeom>
          <a:solidFill>
            <a:srgbClr val="2F528F"/>
          </a:solidFill>
        </p:spPr>
        <p:txBody>
          <a:bodyPr lIns="68580" tIns="34290" rIns="68580" bIns="3429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GB" sz="2250" dirty="0">
              <a:solidFill>
                <a:schemeClr val="bg1"/>
              </a:solidFill>
            </a:endParaRPr>
          </a:p>
        </p:txBody>
      </p:sp>
      <p:pic>
        <p:nvPicPr>
          <p:cNvPr id="9219" name="Picture 1" descr="TAB_allwhite.eps">
            <a:extLst>
              <a:ext uri="{FF2B5EF4-FFF2-40B4-BE49-F238E27FC236}">
                <a16:creationId xmlns:a16="http://schemas.microsoft.com/office/drawing/2014/main" id="{1F570F53-7BA7-B534-6E4E-349B51F126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168275"/>
            <a:ext cx="16637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3210B52C-EA38-CFF3-ABBD-59A52D1804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22238"/>
            <a:ext cx="1905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9746" r:id="rId1"/>
    <p:sldLayoutId id="2147489747" r:id="rId2"/>
    <p:sldLayoutId id="2147489666" r:id="rId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doi.org/10.1371/journal.pone.0070434" TargetMode="Externa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doi.org/10.1371/journal.pone.0070434" TargetMode="Externa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77.jpeg"/><Relationship Id="rId4" Type="http://schemas.openxmlformats.org/officeDocument/2006/relationships/image" Target="../media/image7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3913799/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81.jpeg"/><Relationship Id="rId5" Type="http://schemas.openxmlformats.org/officeDocument/2006/relationships/hyperlink" Target="https://www.cambridge.org/core/journals/the-british-journal-of-psychiatry/article/safety-planningtype-interventions-for-suicide-prevention-metaanalysis/D6ED382A1C3F5CD29E56AED0557A8235" TargetMode="External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33913799/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82.jpeg"/><Relationship Id="rId5" Type="http://schemas.openxmlformats.org/officeDocument/2006/relationships/hyperlink" Target="https://www.cambridge.org/core/journals/the-british-journal-of-psychiatry/article/safety-planningtype-interventions-for-suicide-prevention-metaanalysis/D6ED382A1C3F5CD29E56AED0557A8235" TargetMode="External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8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doi.org/10.4088/jcp.v67n1016" TargetMode="External"/><Relationship Id="rId1" Type="http://schemas.openxmlformats.org/officeDocument/2006/relationships/slideLayout" Target="../slideLayouts/slideLayout138.xml"/><Relationship Id="rId5" Type="http://schemas.openxmlformats.org/officeDocument/2006/relationships/image" Target="../media/image88.jpeg"/><Relationship Id="rId4" Type="http://schemas.openxmlformats.org/officeDocument/2006/relationships/image" Target="../media/image8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9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chranelibrary.com/cdsr/doi/10.1002/14651858.CD013668.pub2/references#dataAndAnalyses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9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maritans.org/how-we-can-help/if-youre-having-difficult-time/if-you-want-self-harm/" TargetMode="External"/><Relationship Id="rId7" Type="http://schemas.openxmlformats.org/officeDocument/2006/relationships/image" Target="../media/image101.jpeg"/><Relationship Id="rId2" Type="http://schemas.openxmlformats.org/officeDocument/2006/relationships/hyperlink" Target="http://www.harmless.org.uk/" TargetMode="Externa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165032716300131?via%3Dihub" TargetMode="External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0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113.jpeg"/><Relationship Id="rId2" Type="http://schemas.openxmlformats.org/officeDocument/2006/relationships/hyperlink" Target="https://doi.org/10.3399/bjgp20X708257" TargetMode="Externa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38.xml"/><Relationship Id="rId6" Type="http://schemas.openxmlformats.org/officeDocument/2006/relationships/image" Target="../media/image117.jpeg"/><Relationship Id="rId5" Type="http://schemas.openxmlformats.org/officeDocument/2006/relationships/image" Target="../media/image116.png"/><Relationship Id="rId4" Type="http://schemas.openxmlformats.org/officeDocument/2006/relationships/hyperlink" Target="https://assets.publishing.service.gov.uk/government/uploads/system/uploads/attachment_data/file/1013010/zero-suicide-alliance-share.pdf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13" Type="http://schemas.openxmlformats.org/officeDocument/2006/relationships/image" Target="../media/image130.jpeg"/><Relationship Id="rId3" Type="http://schemas.openxmlformats.org/officeDocument/2006/relationships/image" Target="../media/image120.png"/><Relationship Id="rId7" Type="http://schemas.openxmlformats.org/officeDocument/2006/relationships/image" Target="../media/image124.jpg"/><Relationship Id="rId12" Type="http://schemas.openxmlformats.org/officeDocument/2006/relationships/image" Target="../media/image129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23.jpg"/><Relationship Id="rId11" Type="http://schemas.openxmlformats.org/officeDocument/2006/relationships/image" Target="../media/image128.jpeg"/><Relationship Id="rId5" Type="http://schemas.openxmlformats.org/officeDocument/2006/relationships/image" Target="../media/image122.jpeg"/><Relationship Id="rId10" Type="http://schemas.openxmlformats.org/officeDocument/2006/relationships/image" Target="../media/image127.jpeg"/><Relationship Id="rId4" Type="http://schemas.openxmlformats.org/officeDocument/2006/relationships/image" Target="../media/image121.jpg"/><Relationship Id="rId9" Type="http://schemas.openxmlformats.org/officeDocument/2006/relationships/image" Target="../media/image1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8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hyperlink" Target="https://doi.org/10.1016/S0140-6736(12)61141-6" TargetMode="External"/><Relationship Id="rId1" Type="http://schemas.openxmlformats.org/officeDocument/2006/relationships/slideLayout" Target="../slideLayouts/slideLayout1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43.xml"/><Relationship Id="rId1" Type="http://schemas.openxmlformats.org/officeDocument/2006/relationships/tags" Target="../tags/tag1.xml"/><Relationship Id="rId5" Type="http://schemas.openxmlformats.org/officeDocument/2006/relationships/image" Target="../media/image61.jpeg"/><Relationship Id="rId4" Type="http://schemas.openxmlformats.org/officeDocument/2006/relationships/hyperlink" Target="https://doi.org/10.1016/S0140-6736(12)61141-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67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ce.org.uk/guidance/NG225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6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">
            <a:extLst>
              <a:ext uri="{FF2B5EF4-FFF2-40B4-BE49-F238E27FC236}">
                <a16:creationId xmlns:a16="http://schemas.microsoft.com/office/drawing/2014/main" id="{6F376ABB-2928-7280-DB75-1046A5DEC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3150"/>
            <a:ext cx="12192000" cy="578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1" name="Picture 5">
            <a:extLst>
              <a:ext uri="{FF2B5EF4-FFF2-40B4-BE49-F238E27FC236}">
                <a16:creationId xmlns:a16="http://schemas.microsoft.com/office/drawing/2014/main" id="{B3DE6002-79E3-A667-C998-2CBF64C9BC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192088"/>
            <a:ext cx="234156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812" name="Picture 9">
            <a:extLst>
              <a:ext uri="{FF2B5EF4-FFF2-40B4-BE49-F238E27FC236}">
                <a16:creationId xmlns:a16="http://schemas.microsoft.com/office/drawing/2014/main" id="{70ED1C19-65D2-19CB-A8F1-26EE1CE5F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203200"/>
            <a:ext cx="1300162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AutoShape 2" descr="Content Marketing: This Is How Long It Takes To Write A Great Blog Post -  Business 2 Community">
            <a:extLst>
              <a:ext uri="{FF2B5EF4-FFF2-40B4-BE49-F238E27FC236}">
                <a16:creationId xmlns:a16="http://schemas.microsoft.com/office/drawing/2014/main" id="{3F444101-7E4A-3061-2712-0F0B3A3D02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9075" y="-27463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9814" name="AutoShape 12" descr="Hello - British Sign Language (BSL)">
            <a:extLst>
              <a:ext uri="{FF2B5EF4-FFF2-40B4-BE49-F238E27FC236}">
                <a16:creationId xmlns:a16="http://schemas.microsoft.com/office/drawing/2014/main" id="{D9FCCD5B-3981-A3AF-1F7A-A4ECF786C2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71475" y="-122238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19815" name="Picture 2" descr="C:\Users\Charanjit\Desktop\Greater Manchester Patient Safety Translational Research Centre_outlined_RGB_REV.png">
            <a:extLst>
              <a:ext uri="{FF2B5EF4-FFF2-40B4-BE49-F238E27FC236}">
                <a16:creationId xmlns:a16="http://schemas.microsoft.com/office/drawing/2014/main" id="{5045CDB6-DE1A-17AA-6606-448478244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450" y="73025"/>
            <a:ext cx="3878263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6" name="TextBox 13">
            <a:extLst>
              <a:ext uri="{FF2B5EF4-FFF2-40B4-BE49-F238E27FC236}">
                <a16:creationId xmlns:a16="http://schemas.microsoft.com/office/drawing/2014/main" id="{02706812-C13C-3CEE-9F35-72BEB06CF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863" y="1530350"/>
            <a:ext cx="10239375" cy="815975"/>
          </a:xfrm>
          <a:prstGeom prst="rect">
            <a:avLst/>
          </a:prstGeom>
          <a:solidFill>
            <a:schemeClr val="bg1">
              <a:alpha val="6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sz="3400">
                <a:solidFill>
                  <a:srgbClr val="002060"/>
                </a:solidFill>
                <a:latin typeface="Calibri" panose="020F0502020204030204" pitchFamily="34" charset="0"/>
              </a:rPr>
              <a:t>Self-harm: why do we need new care pathways?</a:t>
            </a:r>
          </a:p>
        </p:txBody>
      </p:sp>
      <p:sp>
        <p:nvSpPr>
          <p:cNvPr id="119817" name="TextBox 15">
            <a:extLst>
              <a:ext uri="{FF2B5EF4-FFF2-40B4-BE49-F238E27FC236}">
                <a16:creationId xmlns:a16="http://schemas.microsoft.com/office/drawing/2014/main" id="{0C232ACF-5C49-A759-65B8-73A15D06B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25" y="5130800"/>
            <a:ext cx="10499725" cy="1535113"/>
          </a:xfrm>
          <a:prstGeom prst="rect">
            <a:avLst/>
          </a:prstGeom>
          <a:solidFill>
            <a:schemeClr val="bg1">
              <a:alpha val="6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000">
                <a:solidFill>
                  <a:srgbClr val="002060"/>
                </a:solidFill>
                <a:latin typeface="Calibri" panose="020F0502020204030204" pitchFamily="34" charset="0"/>
              </a:rPr>
              <a:t>Mersey Care NHS FT</a:t>
            </a:r>
          </a:p>
          <a:p>
            <a:pPr algn="ctr" eaLnBrk="1" hangingPunct="1"/>
            <a:r>
              <a:rPr lang="en-GB" altLang="en-US" sz="3000">
                <a:solidFill>
                  <a:srgbClr val="002060"/>
                </a:solidFill>
                <a:latin typeface="Calibri" panose="020F0502020204030204" pitchFamily="34" charset="0"/>
              </a:rPr>
              <a:t>May 2024</a:t>
            </a:r>
          </a:p>
          <a:p>
            <a:pPr algn="ctr" eaLnBrk="1" hangingPunct="1"/>
            <a:r>
              <a:rPr lang="en-GB" altLang="en-US" sz="2400">
                <a:solidFill>
                  <a:srgbClr val="002060"/>
                </a:solidFill>
                <a:latin typeface="Calibri" panose="020F0502020204030204" pitchFamily="34" charset="0"/>
              </a:rPr>
              <a:t>Professor Nav Kapur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99B02521-F1B7-70B6-C008-1050460FFF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slow" advTm="34012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>
            <a:extLst>
              <a:ext uri="{FF2B5EF4-FFF2-40B4-BE49-F238E27FC236}">
                <a16:creationId xmlns:a16="http://schemas.microsoft.com/office/drawing/2014/main" id="{B008DB71-E4A8-0AEC-7302-DE74C77D7B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57588" y="334963"/>
            <a:ext cx="4587875" cy="542925"/>
          </a:xfrm>
        </p:spPr>
        <p:txBody>
          <a:bodyPr/>
          <a:lstStyle/>
          <a:p>
            <a:pPr algn="ctr">
              <a:defRPr/>
            </a:pPr>
            <a:r>
              <a:rPr lang="en-GB" altLang="en-US" sz="3200" b="1" dirty="0">
                <a:solidFill>
                  <a:schemeClr val="bg1"/>
                </a:solidFill>
                <a:latin typeface="+mn-lt"/>
              </a:rPr>
              <a:t>Assessments</a:t>
            </a:r>
          </a:p>
        </p:txBody>
      </p:sp>
      <p:sp>
        <p:nvSpPr>
          <p:cNvPr id="130051" name="Rectangle 14">
            <a:extLst>
              <a:ext uri="{FF2B5EF4-FFF2-40B4-BE49-F238E27FC236}">
                <a16:creationId xmlns:a16="http://schemas.microsoft.com/office/drawing/2014/main" id="{03877F92-1C33-1A3C-437D-1BE5E71F3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1963" y="2263775"/>
            <a:ext cx="2698750" cy="200025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400" b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Psychosocial assessment may reduce the risk of repeat self-harm by </a:t>
            </a:r>
            <a:r>
              <a:rPr lang="en-GB" altLang="en-US" sz="2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40%  </a:t>
            </a:r>
            <a:endParaRPr lang="en-GB" alt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0052" name="TextBox 15">
            <a:extLst>
              <a:ext uri="{FF2B5EF4-FFF2-40B4-BE49-F238E27FC236}">
                <a16:creationId xmlns:a16="http://schemas.microsoft.com/office/drawing/2014/main" id="{BD8894AF-AB9E-517D-3B52-AC4DEA633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750" y="6529388"/>
            <a:ext cx="51816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900" b="0">
                <a:solidFill>
                  <a:srgbClr val="B3B3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Kapur et al (2013) </a:t>
            </a:r>
            <a:r>
              <a:rPr lang="en-GB" altLang="en-US" sz="900" b="0">
                <a:solidFill>
                  <a:srgbClr val="B3B3B3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https://doi.org/10.1371/journal.pone.0070434</a:t>
            </a:r>
            <a:r>
              <a:rPr lang="en-GB" altLang="en-US" sz="900" b="0">
                <a:solidFill>
                  <a:srgbClr val="B3B3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30053" name="Picture 1">
            <a:extLst>
              <a:ext uri="{FF2B5EF4-FFF2-40B4-BE49-F238E27FC236}">
                <a16:creationId xmlns:a16="http://schemas.microsoft.com/office/drawing/2014/main" id="{63B8524C-64AF-B4F7-E3B3-BC27A6C40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293813"/>
            <a:ext cx="8961438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4" name="Picture 26">
            <a:extLst>
              <a:ext uri="{FF2B5EF4-FFF2-40B4-BE49-F238E27FC236}">
                <a16:creationId xmlns:a16="http://schemas.microsoft.com/office/drawing/2014/main" id="{6CE41946-B0D9-8695-1663-EF6CE895F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5037138"/>
            <a:ext cx="4733925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6BFA359E-97CD-5B36-821B-F995BEE9EC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slow" advTm="63822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>
            <a:extLst>
              <a:ext uri="{FF2B5EF4-FFF2-40B4-BE49-F238E27FC236}">
                <a16:creationId xmlns:a16="http://schemas.microsoft.com/office/drawing/2014/main" id="{936764B6-86DF-83FA-0ABD-89BABA2410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57588" y="334963"/>
            <a:ext cx="4587875" cy="542925"/>
          </a:xfrm>
        </p:spPr>
        <p:txBody>
          <a:bodyPr/>
          <a:lstStyle/>
          <a:p>
            <a:pPr algn="ctr">
              <a:defRPr/>
            </a:pPr>
            <a:r>
              <a:rPr lang="en-GB" altLang="en-US" sz="3200" b="1" dirty="0">
                <a:solidFill>
                  <a:schemeClr val="bg1"/>
                </a:solidFill>
                <a:latin typeface="+mn-lt"/>
              </a:rPr>
              <a:t>Assessments</a:t>
            </a:r>
          </a:p>
        </p:txBody>
      </p:sp>
      <p:sp>
        <p:nvSpPr>
          <p:cNvPr id="131075" name="Rectangle 14">
            <a:extLst>
              <a:ext uri="{FF2B5EF4-FFF2-40B4-BE49-F238E27FC236}">
                <a16:creationId xmlns:a16="http://schemas.microsoft.com/office/drawing/2014/main" id="{6131ED5B-662F-94E7-37B2-626C83670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1963" y="2263775"/>
            <a:ext cx="2698750" cy="200025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400" b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Psychosocial assessment may reduce the risk of repeat self-harm by </a:t>
            </a:r>
            <a:r>
              <a:rPr lang="en-GB" altLang="en-US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40%  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1076" name="TextBox 15">
            <a:extLst>
              <a:ext uri="{FF2B5EF4-FFF2-40B4-BE49-F238E27FC236}">
                <a16:creationId xmlns:a16="http://schemas.microsoft.com/office/drawing/2014/main" id="{072C24ED-ACC8-A526-7933-C5AF839ED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750" y="6529388"/>
            <a:ext cx="51816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900" b="0">
                <a:solidFill>
                  <a:srgbClr val="B3B3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Kapur et al (2013) </a:t>
            </a:r>
            <a:r>
              <a:rPr lang="en-GB" altLang="en-US" sz="900" b="0">
                <a:solidFill>
                  <a:srgbClr val="B3B3B3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https://doi.org/10.1371/journal.pone.0070434</a:t>
            </a:r>
            <a:r>
              <a:rPr lang="en-GB" altLang="en-US" sz="900" b="0">
                <a:solidFill>
                  <a:srgbClr val="B3B3B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31077" name="Picture 1">
            <a:extLst>
              <a:ext uri="{FF2B5EF4-FFF2-40B4-BE49-F238E27FC236}">
                <a16:creationId xmlns:a16="http://schemas.microsoft.com/office/drawing/2014/main" id="{3045F108-BC93-1FD2-CB68-09E0B7215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293813"/>
            <a:ext cx="8961438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8" name="Picture 26">
            <a:extLst>
              <a:ext uri="{FF2B5EF4-FFF2-40B4-BE49-F238E27FC236}">
                <a16:creationId xmlns:a16="http://schemas.microsoft.com/office/drawing/2014/main" id="{A2CD691E-94D6-6905-338F-2423D7CCEA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5037138"/>
            <a:ext cx="4733925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A114C6-474F-CC92-17FD-FB41E76D9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7850" y="4489450"/>
            <a:ext cx="5740400" cy="1814513"/>
          </a:xfrm>
          <a:prstGeom prst="rect">
            <a:avLst/>
          </a:prstGeom>
          <a:solidFill>
            <a:srgbClr val="FFFFCC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GB" altLang="en-US" sz="2800" b="0" kern="0" dirty="0">
                <a:solidFill>
                  <a:srgbClr val="000000"/>
                </a:solidFill>
                <a:latin typeface="Calibri" panose="020F0502020204030204"/>
                <a:cs typeface="+mn-cs"/>
              </a:rPr>
              <a:t>Don’t delay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GB" altLang="en-US" sz="2800" b="0" kern="0" dirty="0">
                <a:solidFill>
                  <a:srgbClr val="000000"/>
                </a:solidFill>
                <a:latin typeface="Calibri" panose="020F0502020204030204"/>
                <a:cs typeface="+mn-cs"/>
              </a:rPr>
              <a:t>Take into account needs and preferences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defRPr/>
            </a:pPr>
            <a:r>
              <a:rPr lang="en-GB" altLang="en-US" sz="2800" b="0" kern="0" dirty="0">
                <a:solidFill>
                  <a:srgbClr val="000000"/>
                </a:solidFill>
                <a:latin typeface="Calibri" panose="020F0502020204030204"/>
                <a:cs typeface="+mn-cs"/>
              </a:rPr>
              <a:t>Private designated area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DE624C77-1FF2-3A99-9A5C-8BBA473B44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slow" advTm="24353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Box 3">
            <a:extLst>
              <a:ext uri="{FF2B5EF4-FFF2-40B4-BE49-F238E27FC236}">
                <a16:creationId xmlns:a16="http://schemas.microsoft.com/office/drawing/2014/main" id="{BE78049C-8836-A992-D893-19D237578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4063" y="317500"/>
            <a:ext cx="8345487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2800" dirty="0">
                <a:solidFill>
                  <a:schemeClr val="bg1"/>
                </a:solidFill>
                <a:cs typeface="+mn-cs"/>
              </a:rPr>
              <a:t>What works?</a:t>
            </a:r>
          </a:p>
        </p:txBody>
      </p:sp>
      <p:sp>
        <p:nvSpPr>
          <p:cNvPr id="40965" name="Rectangle 8">
            <a:extLst>
              <a:ext uri="{FF2B5EF4-FFF2-40B4-BE49-F238E27FC236}">
                <a16:creationId xmlns:a16="http://schemas.microsoft.com/office/drawing/2014/main" id="{50633235-73AF-B43F-6BE6-9341C81EF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375" y="1414463"/>
            <a:ext cx="7350125" cy="43576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2200" dirty="0">
                <a:solidFill>
                  <a:srgbClr val="003F7E"/>
                </a:solidFill>
                <a:cs typeface="+mn-cs"/>
              </a:rPr>
              <a:t>The assessment itself</a:t>
            </a:r>
            <a:br>
              <a:rPr lang="en-GB" altLang="en-US" sz="2200" dirty="0">
                <a:solidFill>
                  <a:srgbClr val="003F7E"/>
                </a:solidFill>
                <a:cs typeface="+mn-cs"/>
              </a:rPr>
            </a:br>
            <a:endParaRPr lang="en-GB" altLang="en-US" sz="2200" dirty="0">
              <a:solidFill>
                <a:srgbClr val="003F7E"/>
              </a:solidFill>
              <a:cs typeface="+mn-cs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2200" b="0" i="1" dirty="0">
                <a:solidFill>
                  <a:srgbClr val="003F7E"/>
                </a:solidFill>
                <a:cs typeface="+mn-cs"/>
              </a:rPr>
              <a:t>The main thing was that [psychiatrist] did look as if he actually cared, that's it, and he wanted, he really wanted to help me, and so that was a very positive thing”</a:t>
            </a:r>
            <a:r>
              <a:rPr lang="en-GB" altLang="en-US" sz="2200" b="0" dirty="0">
                <a:solidFill>
                  <a:srgbClr val="003F7E"/>
                </a:solidFill>
                <a:cs typeface="+mn-cs"/>
              </a:rPr>
              <a:t> (P4)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endParaRPr lang="en-GB" altLang="en-US" sz="2200" i="1" dirty="0">
              <a:solidFill>
                <a:srgbClr val="003F7E"/>
              </a:solidFill>
              <a:cs typeface="+mn-cs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2200" dirty="0">
                <a:solidFill>
                  <a:srgbClr val="003F7E"/>
                </a:solidFill>
                <a:cs typeface="+mn-cs"/>
              </a:rPr>
              <a:t>Access to aftercare</a:t>
            </a:r>
            <a:br>
              <a:rPr lang="en-GB" altLang="en-US" sz="2200" dirty="0">
                <a:solidFill>
                  <a:srgbClr val="003F7E"/>
                </a:solidFill>
                <a:cs typeface="+mn-cs"/>
              </a:rPr>
            </a:br>
            <a:endParaRPr lang="en-GB" altLang="en-US" sz="2200" dirty="0">
              <a:solidFill>
                <a:srgbClr val="003F7E"/>
              </a:solidFill>
              <a:cs typeface="+mn-cs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  <a:defRPr/>
            </a:pPr>
            <a:r>
              <a:rPr lang="en-GB" altLang="en-US" sz="2200" b="0" i="1" dirty="0">
                <a:solidFill>
                  <a:srgbClr val="003F7E"/>
                </a:solidFill>
                <a:cs typeface="+mn-cs"/>
              </a:rPr>
              <a:t>[I'm] hugely grateful that I've got the help, it's made a whole world of difference [yeah], I'm getting regular </a:t>
            </a:r>
            <a:r>
              <a:rPr lang="en-GB" altLang="en-US" sz="2200" b="0" i="1" dirty="0" err="1">
                <a:solidFill>
                  <a:srgbClr val="003F7E"/>
                </a:solidFill>
                <a:cs typeface="+mn-cs"/>
              </a:rPr>
              <a:t>phonecalls</a:t>
            </a:r>
            <a:r>
              <a:rPr lang="en-GB" altLang="en-US" sz="2200" b="0" i="1" dirty="0">
                <a:solidFill>
                  <a:srgbClr val="003F7E"/>
                </a:solidFill>
                <a:cs typeface="+mn-cs"/>
              </a:rPr>
              <a:t>, people are phoning me, keeping me informed, my care people are coming, I know that within the next couple of weeks, I will have the support I need”</a:t>
            </a:r>
            <a:r>
              <a:rPr lang="en-GB" altLang="en-US" sz="2200" b="0" dirty="0">
                <a:solidFill>
                  <a:srgbClr val="003F7E"/>
                </a:solidFill>
                <a:cs typeface="+mn-cs"/>
              </a:rPr>
              <a:t> (P10).</a:t>
            </a:r>
          </a:p>
        </p:txBody>
      </p:sp>
      <p:sp>
        <p:nvSpPr>
          <p:cNvPr id="40966" name="TextBox 9">
            <a:extLst>
              <a:ext uri="{FF2B5EF4-FFF2-40B4-BE49-F238E27FC236}">
                <a16:creationId xmlns:a16="http://schemas.microsoft.com/office/drawing/2014/main" id="{90F4FF4D-7F0F-D9C2-7B62-B8CAC346A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9475" y="6484938"/>
            <a:ext cx="1987550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>
                <a:solidFill>
                  <a:srgbClr val="7F7F7F"/>
                </a:solidFill>
                <a:cs typeface="+mn-cs"/>
              </a:rPr>
              <a:t>Hunter et al 2013 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F0D0075C-3E1C-DAE3-82CC-508B765E8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slow" advTm="45102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1">
            <a:extLst>
              <a:ext uri="{FF2B5EF4-FFF2-40B4-BE49-F238E27FC236}">
                <a16:creationId xmlns:a16="http://schemas.microsoft.com/office/drawing/2014/main" id="{44EE3EB9-B244-B71A-A764-E4D1CE170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1071563"/>
            <a:ext cx="5667375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Rectangle 2">
            <a:extLst>
              <a:ext uri="{FF2B5EF4-FFF2-40B4-BE49-F238E27FC236}">
                <a16:creationId xmlns:a16="http://schemas.microsoft.com/office/drawing/2014/main" id="{FBEA7CC3-1CB8-29C9-992E-4A0561909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25" y="6421438"/>
            <a:ext cx="40941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1000" b="0">
                <a:hlinkClick r:id="rId3"/>
              </a:rPr>
              <a:t>https://pubmed.ncbi.nlm.nih.gov/33913799/</a:t>
            </a:r>
            <a:r>
              <a:rPr lang="en-GB" altLang="en-US" sz="1000" b="0"/>
              <a:t> </a:t>
            </a:r>
          </a:p>
        </p:txBody>
      </p:sp>
      <p:pic>
        <p:nvPicPr>
          <p:cNvPr id="133124" name="Picture 3">
            <a:extLst>
              <a:ext uri="{FF2B5EF4-FFF2-40B4-BE49-F238E27FC236}">
                <a16:creationId xmlns:a16="http://schemas.microsoft.com/office/drawing/2014/main" id="{38D63AFF-0E2A-9457-C103-C4C293584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1071563"/>
            <a:ext cx="571817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5" name="Rectangle 4">
            <a:extLst>
              <a:ext uri="{FF2B5EF4-FFF2-40B4-BE49-F238E27FC236}">
                <a16:creationId xmlns:a16="http://schemas.microsoft.com/office/drawing/2014/main" id="{1CDE6680-E48E-E04A-0D4C-EFAFFA926E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38" y="5491163"/>
            <a:ext cx="609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1000" b="0">
                <a:hlinkClick r:id="rId5"/>
              </a:rPr>
              <a:t>https://www.cambridge.org/core/journals/the-british-journal-of-psychiatry/article/safety-planningtype-interventions-for-suicide-prevention-metaanalysis/D6ED382A1C3F5CD29E56AED0557A8235</a:t>
            </a:r>
            <a:r>
              <a:rPr lang="en-GB" altLang="en-US" sz="1000" b="0"/>
              <a:t> </a:t>
            </a:r>
          </a:p>
        </p:txBody>
      </p:sp>
      <p:sp>
        <p:nvSpPr>
          <p:cNvPr id="133126" name="TextBox 2">
            <a:extLst>
              <a:ext uri="{FF2B5EF4-FFF2-40B4-BE49-F238E27FC236}">
                <a16:creationId xmlns:a16="http://schemas.microsoft.com/office/drawing/2014/main" id="{9838FEFB-4B91-77EE-29D8-CDFD59E99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238" y="103188"/>
            <a:ext cx="6156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sz="32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Safety plans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DE92CAEC-C7E8-8691-A35E-69C9456988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slow" advTm="52773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">
            <a:extLst>
              <a:ext uri="{FF2B5EF4-FFF2-40B4-BE49-F238E27FC236}">
                <a16:creationId xmlns:a16="http://schemas.microsoft.com/office/drawing/2014/main" id="{A0776BA7-86A1-0012-E067-E2D4154E2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1071563"/>
            <a:ext cx="5667375" cy="52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7" name="Rectangle 2">
            <a:extLst>
              <a:ext uri="{FF2B5EF4-FFF2-40B4-BE49-F238E27FC236}">
                <a16:creationId xmlns:a16="http://schemas.microsoft.com/office/drawing/2014/main" id="{76092A79-07CE-E4CD-AE27-B23974871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7625" y="6421438"/>
            <a:ext cx="40941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1000" b="0">
                <a:hlinkClick r:id="rId3"/>
              </a:rPr>
              <a:t>https://pubmed.ncbi.nlm.nih.gov/33913799/</a:t>
            </a:r>
            <a:r>
              <a:rPr lang="en-GB" altLang="en-US" sz="1000" b="0"/>
              <a:t> </a:t>
            </a:r>
          </a:p>
        </p:txBody>
      </p:sp>
      <p:pic>
        <p:nvPicPr>
          <p:cNvPr id="134148" name="Picture 3">
            <a:extLst>
              <a:ext uri="{FF2B5EF4-FFF2-40B4-BE49-F238E27FC236}">
                <a16:creationId xmlns:a16="http://schemas.microsoft.com/office/drawing/2014/main" id="{4F76E0A7-844F-DC46-7C7B-B11378817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1071563"/>
            <a:ext cx="5718175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9" name="Rectangle 4">
            <a:extLst>
              <a:ext uri="{FF2B5EF4-FFF2-40B4-BE49-F238E27FC236}">
                <a16:creationId xmlns:a16="http://schemas.microsoft.com/office/drawing/2014/main" id="{10A28DFE-8089-23C3-27B4-8B1B9E664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038" y="5491163"/>
            <a:ext cx="609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1000" b="0">
                <a:hlinkClick r:id="rId5"/>
              </a:rPr>
              <a:t>https://www.cambridge.org/core/journals/the-british-journal-of-psychiatry/article/safety-planningtype-interventions-for-suicide-prevention-metaanalysis/D6ED382A1C3F5CD29E56AED0557A8235</a:t>
            </a:r>
            <a:r>
              <a:rPr lang="en-GB" altLang="en-US" sz="1000" b="0"/>
              <a:t> </a:t>
            </a:r>
          </a:p>
        </p:txBody>
      </p:sp>
      <p:sp>
        <p:nvSpPr>
          <p:cNvPr id="134150" name="TextBox 10">
            <a:extLst>
              <a:ext uri="{FF2B5EF4-FFF2-40B4-BE49-F238E27FC236}">
                <a16:creationId xmlns:a16="http://schemas.microsoft.com/office/drawing/2014/main" id="{5DEE79BF-DE6A-FC5D-5E91-7BD79F552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9263" y="2905125"/>
            <a:ext cx="3860800" cy="2308225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571500" indent="-5715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•"/>
            </a:pPr>
            <a:r>
              <a:rPr lang="en-GB" altLang="en-US" b="0">
                <a:solidFill>
                  <a:srgbClr val="000000"/>
                </a:solidFill>
              </a:rPr>
              <a:t>Accessible</a:t>
            </a:r>
          </a:p>
          <a:p>
            <a:pPr>
              <a:buFontTx/>
              <a:buChar char="•"/>
            </a:pPr>
            <a:r>
              <a:rPr lang="en-GB" altLang="en-US" b="0">
                <a:solidFill>
                  <a:srgbClr val="000000"/>
                </a:solidFill>
              </a:rPr>
              <a:t>Personalised</a:t>
            </a:r>
          </a:p>
          <a:p>
            <a:pPr>
              <a:buFontTx/>
              <a:buChar char="•"/>
            </a:pPr>
            <a:r>
              <a:rPr lang="en-GB" altLang="en-US" b="0">
                <a:solidFill>
                  <a:srgbClr val="000000"/>
                </a:solidFill>
              </a:rPr>
              <a:t>Involve others</a:t>
            </a:r>
          </a:p>
          <a:p>
            <a:pPr>
              <a:buFontTx/>
              <a:buChar char="•"/>
            </a:pPr>
            <a:r>
              <a:rPr lang="en-GB" altLang="en-US" b="0">
                <a:solidFill>
                  <a:srgbClr val="000000"/>
                </a:solidFill>
              </a:rPr>
              <a:t>Collaborative</a:t>
            </a: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34151" name="TextBox 2">
            <a:extLst>
              <a:ext uri="{FF2B5EF4-FFF2-40B4-BE49-F238E27FC236}">
                <a16:creationId xmlns:a16="http://schemas.microsoft.com/office/drawing/2014/main" id="{74A0A86C-259F-3C4F-1928-E46176C1B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238" y="103188"/>
            <a:ext cx="6156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sz="32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Safety plans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E9CC111E-85BC-E5F7-D52B-11C3DD90B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slow" advTm="1088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>
            <a:extLst>
              <a:ext uri="{FF2B5EF4-FFF2-40B4-BE49-F238E27FC236}">
                <a16:creationId xmlns:a16="http://schemas.microsoft.com/office/drawing/2014/main" id="{C38A640E-8EB3-B917-4CFC-1DCCDD3FEA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32238" y="252413"/>
            <a:ext cx="458787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plans</a:t>
            </a:r>
          </a:p>
        </p:txBody>
      </p:sp>
      <p:pic>
        <p:nvPicPr>
          <p:cNvPr id="135171" name="Picture 2">
            <a:extLst>
              <a:ext uri="{FF2B5EF4-FFF2-40B4-BE49-F238E27FC236}">
                <a16:creationId xmlns:a16="http://schemas.microsoft.com/office/drawing/2014/main" id="{A2ADD3CB-1435-7733-1E9D-D97765D96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063" y="2236788"/>
            <a:ext cx="2928937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2" name="Picture 2">
            <a:extLst>
              <a:ext uri="{FF2B5EF4-FFF2-40B4-BE49-F238E27FC236}">
                <a16:creationId xmlns:a16="http://schemas.microsoft.com/office/drawing/2014/main" id="{FCA5FC0E-B3E4-EC83-215F-E283E9462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225"/>
            <a:ext cx="91916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5725A24-11D7-C8DA-D7D5-5DA815798A75}"/>
              </a:ext>
            </a:extLst>
          </p:cNvPr>
          <p:cNvSpPr/>
          <p:nvPr/>
        </p:nvSpPr>
        <p:spPr>
          <a:xfrm>
            <a:off x="2233613" y="1771650"/>
            <a:ext cx="3416300" cy="635000"/>
          </a:xfrm>
          <a:prstGeom prst="ellipse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5B38FD-5D2C-492C-9D2F-8C81459D0A6D}"/>
              </a:ext>
            </a:extLst>
          </p:cNvPr>
          <p:cNvSpPr/>
          <p:nvPr/>
        </p:nvSpPr>
        <p:spPr>
          <a:xfrm>
            <a:off x="1260475" y="4254500"/>
            <a:ext cx="1165225" cy="346075"/>
          </a:xfrm>
          <a:prstGeom prst="ellipse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E332930-0F40-C40E-EC41-A5F430D39F3B}"/>
              </a:ext>
            </a:extLst>
          </p:cNvPr>
          <p:cNvSpPr/>
          <p:nvPr/>
        </p:nvSpPr>
        <p:spPr>
          <a:xfrm>
            <a:off x="1423988" y="4986338"/>
            <a:ext cx="1108075" cy="307975"/>
          </a:xfrm>
          <a:prstGeom prst="ellipse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3DA46041-E076-21B2-537C-5DD87969B0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slow" advTm="53878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itle 1">
            <a:extLst>
              <a:ext uri="{FF2B5EF4-FFF2-40B4-BE49-F238E27FC236}">
                <a16:creationId xmlns:a16="http://schemas.microsoft.com/office/drawing/2014/main" id="{8D2F0321-73D9-250E-D0CD-24635DF012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32238" y="252413"/>
            <a:ext cx="458787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aftercare</a:t>
            </a:r>
          </a:p>
        </p:txBody>
      </p:sp>
      <p:sp>
        <p:nvSpPr>
          <p:cNvPr id="136195" name="TextBox 6">
            <a:extLst>
              <a:ext uri="{FF2B5EF4-FFF2-40B4-BE49-F238E27FC236}">
                <a16:creationId xmlns:a16="http://schemas.microsoft.com/office/drawing/2014/main" id="{2B42AC21-2AFA-6EB5-D3ED-244ABF9E1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075" y="6597650"/>
            <a:ext cx="6210300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9" tIns="34289" rIns="68579" bIns="34289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GB" altLang="en-US" sz="900" b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Kapur et al., (2006) </a:t>
            </a:r>
            <a:r>
              <a:rPr lang="en-GB" altLang="en-US" sz="900" b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https://doi.org/10.4088/jcp.v67n1016</a:t>
            </a:r>
            <a:r>
              <a:rPr lang="en-GB" altLang="en-US" sz="900" b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.  </a:t>
            </a:r>
          </a:p>
        </p:txBody>
      </p:sp>
      <p:pic>
        <p:nvPicPr>
          <p:cNvPr id="136196" name="Picture 1">
            <a:extLst>
              <a:ext uri="{FF2B5EF4-FFF2-40B4-BE49-F238E27FC236}">
                <a16:creationId xmlns:a16="http://schemas.microsoft.com/office/drawing/2014/main" id="{1D9329D2-9983-C09D-310E-07F90E0E9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257300"/>
            <a:ext cx="9436100" cy="378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7" name="Picture 5">
            <a:extLst>
              <a:ext uri="{FF2B5EF4-FFF2-40B4-BE49-F238E27FC236}">
                <a16:creationId xmlns:a16="http://schemas.microsoft.com/office/drawing/2014/main" id="{B6D19584-451D-13A1-119D-B71E575B0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0" y="2967038"/>
            <a:ext cx="5457825" cy="3630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5F23A268-EECD-BF67-0F0A-A56F26E456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slow" advTm="107392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>
            <a:extLst>
              <a:ext uri="{FF2B5EF4-FFF2-40B4-BE49-F238E27FC236}">
                <a16:creationId xmlns:a16="http://schemas.microsoft.com/office/drawing/2014/main" id="{A551DCEB-A166-A662-32BF-7853BAFC6F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32238" y="252413"/>
            <a:ext cx="458787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Interventions</a:t>
            </a:r>
          </a:p>
        </p:txBody>
      </p:sp>
      <p:pic>
        <p:nvPicPr>
          <p:cNvPr id="137219" name="Picture 1">
            <a:extLst>
              <a:ext uri="{FF2B5EF4-FFF2-40B4-BE49-F238E27FC236}">
                <a16:creationId xmlns:a16="http://schemas.microsoft.com/office/drawing/2014/main" id="{45BAC4C2-1DAC-762D-01A4-45DF45500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2525713"/>
            <a:ext cx="7915275" cy="209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220" name="Picture 2">
            <a:extLst>
              <a:ext uri="{FF2B5EF4-FFF2-40B4-BE49-F238E27FC236}">
                <a16:creationId xmlns:a16="http://schemas.microsoft.com/office/drawing/2014/main" id="{B6D48B89-124C-35DF-3AE7-7AF3E9DAA2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13" y="1219200"/>
            <a:ext cx="3862387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A9CA786F-3CCA-F6E2-B4E0-80E49643D0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slow" advTm="51924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itle 1">
            <a:extLst>
              <a:ext uri="{FF2B5EF4-FFF2-40B4-BE49-F238E27FC236}">
                <a16:creationId xmlns:a16="http://schemas.microsoft.com/office/drawing/2014/main" id="{DC743026-005C-8607-6B08-569B5EFDF3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32238" y="252413"/>
            <a:ext cx="458787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Interventions</a:t>
            </a:r>
          </a:p>
        </p:txBody>
      </p:sp>
      <p:pic>
        <p:nvPicPr>
          <p:cNvPr id="138243" name="Picture 2">
            <a:extLst>
              <a:ext uri="{FF2B5EF4-FFF2-40B4-BE49-F238E27FC236}">
                <a16:creationId xmlns:a16="http://schemas.microsoft.com/office/drawing/2014/main" id="{0F41EEAB-511E-463A-BCE3-43017199D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2143125"/>
            <a:ext cx="44481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6" name="Rectangle 3">
            <a:extLst>
              <a:ext uri="{FF2B5EF4-FFF2-40B4-BE49-F238E27FC236}">
                <a16:creationId xmlns:a16="http://schemas.microsoft.com/office/drawing/2014/main" id="{F8477E1A-D5A6-1733-1E8F-5CB264AF4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7950" y="4248150"/>
            <a:ext cx="4286250" cy="4302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GB" altLang="en-US" sz="1100" b="0">
                <a:solidFill>
                  <a:prstClr val="black"/>
                </a:solidFill>
                <a:cs typeface="+mn-cs"/>
                <a:hlinkClick r:id="rId3"/>
              </a:rPr>
              <a:t>https://www.cochranelibrary.com/cdsr/doi/10.1002/14651858.CD013668.pub2/references#dataAndAnalyses</a:t>
            </a:r>
            <a:r>
              <a:rPr lang="en-GB" altLang="en-US" sz="1100" b="0">
                <a:solidFill>
                  <a:prstClr val="black"/>
                </a:solidFill>
                <a:cs typeface="+mn-cs"/>
              </a:rPr>
              <a:t> </a:t>
            </a:r>
          </a:p>
        </p:txBody>
      </p:sp>
      <p:sp>
        <p:nvSpPr>
          <p:cNvPr id="156677" name="Oval 1">
            <a:extLst>
              <a:ext uri="{FF2B5EF4-FFF2-40B4-BE49-F238E27FC236}">
                <a16:creationId xmlns:a16="http://schemas.microsoft.com/office/drawing/2014/main" id="{B0D4AFB4-C644-A6C5-6130-2700F3527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6588" y="3532188"/>
            <a:ext cx="781050" cy="471487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>
              <a:solidFill>
                <a:prstClr val="black"/>
              </a:solidFill>
              <a:cs typeface="+mn-cs"/>
            </a:endParaRPr>
          </a:p>
        </p:txBody>
      </p:sp>
      <p:pic>
        <p:nvPicPr>
          <p:cNvPr id="138246" name="Picture 1">
            <a:extLst>
              <a:ext uri="{FF2B5EF4-FFF2-40B4-BE49-F238E27FC236}">
                <a16:creationId xmlns:a16="http://schemas.microsoft.com/office/drawing/2014/main" id="{3426D144-3990-1EB5-4F6B-631441498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4638"/>
            <a:ext cx="7473950" cy="37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4A867916-E6E2-5813-59A7-BA6EA8A47C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slow" advTm="106789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>
            <a:extLst>
              <a:ext uri="{FF2B5EF4-FFF2-40B4-BE49-F238E27FC236}">
                <a16:creationId xmlns:a16="http://schemas.microsoft.com/office/drawing/2014/main" id="{F7D91E86-8F0A-403C-70F2-4E05F488C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39267" name="Content Placeholder 2">
            <a:extLst>
              <a:ext uri="{FF2B5EF4-FFF2-40B4-BE49-F238E27FC236}">
                <a16:creationId xmlns:a16="http://schemas.microsoft.com/office/drawing/2014/main" id="{F0A65DC0-0CEA-16D4-8AC2-38B05E8F01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9268" name="Picture 3">
            <a:extLst>
              <a:ext uri="{FF2B5EF4-FFF2-40B4-BE49-F238E27FC236}">
                <a16:creationId xmlns:a16="http://schemas.microsoft.com/office/drawing/2014/main" id="{955487F0-5863-5AFA-A4E6-2CBE22426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54038"/>
            <a:ext cx="10426700" cy="525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9269" name="Picture 4">
            <a:extLst>
              <a:ext uri="{FF2B5EF4-FFF2-40B4-BE49-F238E27FC236}">
                <a16:creationId xmlns:a16="http://schemas.microsoft.com/office/drawing/2014/main" id="{21183C98-B355-A4F3-78A5-F4D8C5AB8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150" y="1125538"/>
            <a:ext cx="2406650" cy="5532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611DDFF5-8549-316B-674A-970F79B974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slow" advTm="21805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Box 3">
            <a:extLst>
              <a:ext uri="{FF2B5EF4-FFF2-40B4-BE49-F238E27FC236}">
                <a16:creationId xmlns:a16="http://schemas.microsoft.com/office/drawing/2014/main" id="{D59F0E5B-804A-B542-3CB2-8DB93DDFE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242888"/>
            <a:ext cx="8345488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2800" dirty="0">
                <a:solidFill>
                  <a:prstClr val="white"/>
                </a:solidFill>
                <a:ea typeface="ＭＳ Ｐゴシック" panose="020B0600070205080204" pitchFamily="34" charset="-128"/>
                <a:cs typeface="+mn-cs"/>
              </a:rPr>
              <a:t>Hospital presentations for self-harm</a:t>
            </a:r>
          </a:p>
        </p:txBody>
      </p:sp>
      <p:pic>
        <p:nvPicPr>
          <p:cNvPr id="121859" name="Picture 1">
            <a:extLst>
              <a:ext uri="{FF2B5EF4-FFF2-40B4-BE49-F238E27FC236}">
                <a16:creationId xmlns:a16="http://schemas.microsoft.com/office/drawing/2014/main" id="{276026C3-C764-7AB7-F5A8-3EEFB7D55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1468438"/>
            <a:ext cx="6983413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0" name="Picture 2">
            <a:extLst>
              <a:ext uri="{FF2B5EF4-FFF2-40B4-BE49-F238E27FC236}">
                <a16:creationId xmlns:a16="http://schemas.microsoft.com/office/drawing/2014/main" id="{B175FBC1-23A8-B65B-A8E2-C7060D8D0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113" y="2384425"/>
            <a:ext cx="2895600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1" name="Picture 3">
            <a:extLst>
              <a:ext uri="{FF2B5EF4-FFF2-40B4-BE49-F238E27FC236}">
                <a16:creationId xmlns:a16="http://schemas.microsoft.com/office/drawing/2014/main" id="{88CD16FF-7C26-F557-14AE-F5E77272E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563" y="2528888"/>
            <a:ext cx="25368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62" name="Picture 1">
            <a:extLst>
              <a:ext uri="{FF2B5EF4-FFF2-40B4-BE49-F238E27FC236}">
                <a16:creationId xmlns:a16="http://schemas.microsoft.com/office/drawing/2014/main" id="{5E01C02A-8E61-357D-B866-C5132A53B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528888"/>
            <a:ext cx="4492625" cy="22082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B8AF56FC-671F-CAAC-7C22-92E55435F6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slow" advTm="2740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Box 2">
            <a:extLst>
              <a:ext uri="{FF2B5EF4-FFF2-40B4-BE49-F238E27FC236}">
                <a16:creationId xmlns:a16="http://schemas.microsoft.com/office/drawing/2014/main" id="{49E5D340-8457-8720-E1CA-018C76BBE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238" y="160338"/>
            <a:ext cx="61563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sz="32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The third sector</a:t>
            </a:r>
          </a:p>
        </p:txBody>
      </p:sp>
      <p:sp>
        <p:nvSpPr>
          <p:cNvPr id="140291" name="Text Box 4">
            <a:extLst>
              <a:ext uri="{FF2B5EF4-FFF2-40B4-BE49-F238E27FC236}">
                <a16:creationId xmlns:a16="http://schemas.microsoft.com/office/drawing/2014/main" id="{4F8E3B8E-7850-C1DE-445E-90B90D70C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627813"/>
            <a:ext cx="894238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900" b="0">
                <a:solidFill>
                  <a:srgbClr val="B2B2B2"/>
                </a:solidFill>
                <a:latin typeface="Calibri" panose="020F0502020204030204" pitchFamily="34" charset="0"/>
              </a:rPr>
              <a:t>Source: Harmless </a:t>
            </a:r>
            <a:r>
              <a:rPr lang="en-GB" altLang="en-US" sz="900" b="0">
                <a:solidFill>
                  <a:srgbClr val="B2B2B2"/>
                </a:solidFill>
                <a:latin typeface="Calibri" panose="020F0502020204030204" pitchFamily="34" charset="0"/>
                <a:hlinkClick r:id="rId2"/>
              </a:rPr>
              <a:t>http://www.harmless.org.uk/</a:t>
            </a:r>
            <a:r>
              <a:rPr lang="en-GB" altLang="en-US" sz="900" b="0">
                <a:solidFill>
                  <a:srgbClr val="B2B2B2"/>
                </a:solidFill>
                <a:latin typeface="Calibri" panose="020F0502020204030204" pitchFamily="34" charset="0"/>
              </a:rPr>
              <a:t> ; Samaritans </a:t>
            </a:r>
            <a:r>
              <a:rPr lang="en-GB" altLang="en-US" sz="900" b="0">
                <a:solidFill>
                  <a:srgbClr val="B2B2B2"/>
                </a:solidFill>
                <a:latin typeface="Calibri" panose="020F0502020204030204" pitchFamily="34" charset="0"/>
                <a:hlinkClick r:id="rId3"/>
              </a:rPr>
              <a:t>https://www.samaritans.org/how-we-can-help/if-youre-having-difficult-time/if-you-want-self-harm/</a:t>
            </a:r>
            <a:r>
              <a:rPr lang="en-GB" altLang="en-US" sz="900" b="0">
                <a:solidFill>
                  <a:srgbClr val="B2B2B2"/>
                </a:solidFill>
                <a:latin typeface="Calibri" panose="020F0502020204030204" pitchFamily="34" charset="0"/>
              </a:rPr>
              <a:t>  </a:t>
            </a:r>
          </a:p>
        </p:txBody>
      </p:sp>
      <p:pic>
        <p:nvPicPr>
          <p:cNvPr id="140292" name="Picture 1">
            <a:extLst>
              <a:ext uri="{FF2B5EF4-FFF2-40B4-BE49-F238E27FC236}">
                <a16:creationId xmlns:a16="http://schemas.microsoft.com/office/drawing/2014/main" id="{5BA8A27C-9911-E9D9-D5B8-AE4E6F407F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2017713"/>
            <a:ext cx="5937250" cy="3443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3" name="Picture 7">
            <a:extLst>
              <a:ext uri="{FF2B5EF4-FFF2-40B4-BE49-F238E27FC236}">
                <a16:creationId xmlns:a16="http://schemas.microsoft.com/office/drawing/2014/main" id="{2DD8A391-0793-532C-0E07-9BF2D2629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1809750"/>
            <a:ext cx="5618162" cy="48180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4" name="Picture 2">
            <a:extLst>
              <a:ext uri="{FF2B5EF4-FFF2-40B4-BE49-F238E27FC236}">
                <a16:creationId xmlns:a16="http://schemas.microsoft.com/office/drawing/2014/main" id="{B2F7806A-7003-7C23-ABF5-09E5A9898D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613" y="1006475"/>
            <a:ext cx="5618162" cy="800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07AC7EFC-AA38-0A54-3366-093A8EC5FE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slow" advTm="24182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0545704D-26D0-C64D-4995-F5DD15E07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180975"/>
            <a:ext cx="82645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sz="32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Self-harm in general practice</a:t>
            </a:r>
          </a:p>
        </p:txBody>
      </p:sp>
      <p:pic>
        <p:nvPicPr>
          <p:cNvPr id="141315" name="Picture 6" descr="https://ars.els-cdn.com/content/image/1-s2.0-S0165032716300131-gr1_lrg.jpg">
            <a:extLst>
              <a:ext uri="{FF2B5EF4-FFF2-40B4-BE49-F238E27FC236}">
                <a16:creationId xmlns:a16="http://schemas.microsoft.com/office/drawing/2014/main" id="{9A466653-C63E-2975-262F-BB9A20B3F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38" y="1344613"/>
            <a:ext cx="6523037" cy="4710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316" name="Rectangle 1">
            <a:extLst>
              <a:ext uri="{FF2B5EF4-FFF2-40B4-BE49-F238E27FC236}">
                <a16:creationId xmlns:a16="http://schemas.microsoft.com/office/drawing/2014/main" id="{146EF327-FE02-FE64-3F17-E637E0B8C7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596063"/>
            <a:ext cx="54911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900" b="0">
                <a:solidFill>
                  <a:srgbClr val="A6A6A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Source: Carr et al. (2016) </a:t>
            </a:r>
            <a:r>
              <a:rPr lang="en-GB" altLang="en-US" sz="900" b="0">
                <a:solidFill>
                  <a:srgbClr val="A6A6A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  <a:hlinkClick r:id="rId3"/>
              </a:rPr>
              <a:t>https://www.sciencedirect.com/science/article/pii/S0165032716300131?via%3Dihub</a:t>
            </a:r>
            <a:r>
              <a:rPr lang="en-GB" altLang="en-US" sz="900" b="0">
                <a:solidFill>
                  <a:srgbClr val="A6A6A6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41317" name="TextBox 2">
            <a:extLst>
              <a:ext uri="{FF2B5EF4-FFF2-40B4-BE49-F238E27FC236}">
                <a16:creationId xmlns:a16="http://schemas.microsoft.com/office/drawing/2014/main" id="{D9DC77FB-61C1-242C-3E5D-476C4A7F9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1308100"/>
            <a:ext cx="221773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240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Self-harm in Primary care</a:t>
            </a:r>
          </a:p>
          <a:p>
            <a:endParaRPr lang="en-GB" altLang="en-US" sz="2400">
              <a:solidFill>
                <a:srgbClr val="0070C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endParaRPr lang="en-GB" altLang="en-US" sz="2400">
              <a:solidFill>
                <a:srgbClr val="0070C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r>
              <a:rPr lang="en-GB" altLang="en-US" sz="240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63% </a:t>
            </a:r>
            <a:r>
              <a:rPr lang="en-GB" altLang="en-US" sz="24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received psychotropic medication</a:t>
            </a:r>
          </a:p>
          <a:p>
            <a:endParaRPr lang="en-GB" altLang="en-US" sz="2400" b="0">
              <a:solidFill>
                <a:srgbClr val="002060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r>
              <a:rPr lang="en-GB" altLang="en-US" sz="2400">
                <a:solidFill>
                  <a:srgbClr val="0070C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15% </a:t>
            </a:r>
            <a:r>
              <a:rPr lang="en-GB" altLang="en-US" sz="24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were referred to mental health services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4B41C8C0-BB1E-19F7-F3E7-031EF2FAE2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slow" advTm="163918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Box 2">
            <a:extLst>
              <a:ext uri="{FF2B5EF4-FFF2-40B4-BE49-F238E27FC236}">
                <a16:creationId xmlns:a16="http://schemas.microsoft.com/office/drawing/2014/main" id="{B4A2502D-6C6D-4876-F7E6-B1EF98E902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325" y="95250"/>
            <a:ext cx="8904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2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Self-harm in general practice</a:t>
            </a:r>
          </a:p>
        </p:txBody>
      </p:sp>
      <p:sp>
        <p:nvSpPr>
          <p:cNvPr id="28678" name="Text Box 4">
            <a:extLst>
              <a:ext uri="{FF2B5EF4-FFF2-40B4-BE49-F238E27FC236}">
                <a16:creationId xmlns:a16="http://schemas.microsoft.com/office/drawing/2014/main" id="{15792B59-5108-0075-4263-8FA51F2D4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3213" y="6562725"/>
            <a:ext cx="8942387" cy="2301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900" b="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Source: Mughal et al., (2020) </a:t>
            </a:r>
            <a:r>
              <a:rPr lang="en-GB" altLang="en-US" sz="900" b="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hlinkClick r:id="rId2"/>
              </a:rPr>
              <a:t>https://doi.org/10.3399/bjgp20X708257</a:t>
            </a:r>
            <a:r>
              <a:rPr lang="en-GB" altLang="en-US" sz="900" b="0" dirty="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 </a:t>
            </a:r>
            <a:endParaRPr lang="en-GB" altLang="en-US" sz="900" dirty="0">
              <a:solidFill>
                <a:schemeClr val="bg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2340" name="TextBox 1">
            <a:extLst>
              <a:ext uri="{FF2B5EF4-FFF2-40B4-BE49-F238E27FC236}">
                <a16:creationId xmlns:a16="http://schemas.microsoft.com/office/drawing/2014/main" id="{4A61CD5A-CBD2-8371-04B9-5E68495ED6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025" y="1531938"/>
            <a:ext cx="27098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2400" b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 training</a:t>
            </a:r>
          </a:p>
        </p:txBody>
      </p:sp>
      <p:sp>
        <p:nvSpPr>
          <p:cNvPr id="142341" name="TextBox 10">
            <a:extLst>
              <a:ext uri="{FF2B5EF4-FFF2-40B4-BE49-F238E27FC236}">
                <a16:creationId xmlns:a16="http://schemas.microsoft.com/office/drawing/2014/main" id="{B8FD417F-A976-6250-4874-4975639A0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025" y="2393950"/>
            <a:ext cx="3436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2400" b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Improved communication</a:t>
            </a:r>
          </a:p>
        </p:txBody>
      </p:sp>
      <p:sp>
        <p:nvSpPr>
          <p:cNvPr id="142342" name="TextBox 11">
            <a:extLst>
              <a:ext uri="{FF2B5EF4-FFF2-40B4-BE49-F238E27FC236}">
                <a16:creationId xmlns:a16="http://schemas.microsoft.com/office/drawing/2014/main" id="{283C6417-CD55-30DD-FF5F-1B158AF5C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025" y="3255963"/>
            <a:ext cx="3436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2400" b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 provision</a:t>
            </a:r>
          </a:p>
        </p:txBody>
      </p:sp>
      <p:sp>
        <p:nvSpPr>
          <p:cNvPr id="142343" name="TextBox 12">
            <a:extLst>
              <a:ext uri="{FF2B5EF4-FFF2-40B4-BE49-F238E27FC236}">
                <a16:creationId xmlns:a16="http://schemas.microsoft.com/office/drawing/2014/main" id="{B7DAE68C-C7AD-ACEA-E5EB-0C0CBE228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025" y="4117975"/>
            <a:ext cx="34369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2400" b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 guidelines</a:t>
            </a:r>
          </a:p>
        </p:txBody>
      </p:sp>
      <p:sp>
        <p:nvSpPr>
          <p:cNvPr id="142344" name="TextBox 13">
            <a:extLst>
              <a:ext uri="{FF2B5EF4-FFF2-40B4-BE49-F238E27FC236}">
                <a16:creationId xmlns:a16="http://schemas.microsoft.com/office/drawing/2014/main" id="{CD57F540-EFF4-03F9-A643-32B1FDC62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025" y="4979988"/>
            <a:ext cx="3436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2400" b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Young people and families</a:t>
            </a:r>
          </a:p>
        </p:txBody>
      </p:sp>
      <p:cxnSp>
        <p:nvCxnSpPr>
          <p:cNvPr id="142345" name="Straight Connector 7">
            <a:extLst>
              <a:ext uri="{FF2B5EF4-FFF2-40B4-BE49-F238E27FC236}">
                <a16:creationId xmlns:a16="http://schemas.microsoft.com/office/drawing/2014/main" id="{B3B689AC-9891-8A65-749F-F34F7FD6945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62675" y="1196975"/>
            <a:ext cx="11113" cy="4448175"/>
          </a:xfrm>
          <a:prstGeom prst="line">
            <a:avLst/>
          </a:prstGeom>
          <a:noFill/>
          <a:ln w="28575" algn="ctr">
            <a:solidFill>
              <a:srgbClr val="00206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2346" name="TextBox 16">
            <a:extLst>
              <a:ext uri="{FF2B5EF4-FFF2-40B4-BE49-F238E27FC236}">
                <a16:creationId xmlns:a16="http://schemas.microsoft.com/office/drawing/2014/main" id="{96C81A5C-5EC0-A3CA-B0C8-F1B558681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975" y="1976438"/>
            <a:ext cx="27098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2400" b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Assessment</a:t>
            </a:r>
          </a:p>
        </p:txBody>
      </p:sp>
      <p:sp>
        <p:nvSpPr>
          <p:cNvPr id="142347" name="TextBox 17">
            <a:extLst>
              <a:ext uri="{FF2B5EF4-FFF2-40B4-BE49-F238E27FC236}">
                <a16:creationId xmlns:a16="http://schemas.microsoft.com/office/drawing/2014/main" id="{A2616654-8330-2F29-42B8-7E87B2420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975" y="2844800"/>
            <a:ext cx="2709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2400" b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Service provision</a:t>
            </a:r>
          </a:p>
        </p:txBody>
      </p:sp>
      <p:sp>
        <p:nvSpPr>
          <p:cNvPr id="142348" name="TextBox 18">
            <a:extLst>
              <a:ext uri="{FF2B5EF4-FFF2-40B4-BE49-F238E27FC236}">
                <a16:creationId xmlns:a16="http://schemas.microsoft.com/office/drawing/2014/main" id="{EA6D485E-B803-BE97-C55C-0314DDAD4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975" y="3714750"/>
            <a:ext cx="2709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2400" b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factors</a:t>
            </a:r>
          </a:p>
        </p:txBody>
      </p:sp>
      <p:sp>
        <p:nvSpPr>
          <p:cNvPr id="142349" name="TextBox 19">
            <a:extLst>
              <a:ext uri="{FF2B5EF4-FFF2-40B4-BE49-F238E27FC236}">
                <a16:creationId xmlns:a16="http://schemas.microsoft.com/office/drawing/2014/main" id="{E578C90F-3A68-CE0B-D40B-885600735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975" y="4584700"/>
            <a:ext cx="2709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2400" b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Systemic factors</a:t>
            </a:r>
          </a:p>
        </p:txBody>
      </p:sp>
      <p:pic>
        <p:nvPicPr>
          <p:cNvPr id="142350" name="Picture 8">
            <a:extLst>
              <a:ext uri="{FF2B5EF4-FFF2-40B4-BE49-F238E27FC236}">
                <a16:creationId xmlns:a16="http://schemas.microsoft.com/office/drawing/2014/main" id="{C162DD8A-F6BE-7749-8AB7-684D2A0A2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4054475"/>
            <a:ext cx="6350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51" name="Picture 9">
            <a:extLst>
              <a:ext uri="{FF2B5EF4-FFF2-40B4-BE49-F238E27FC236}">
                <a16:creationId xmlns:a16="http://schemas.microsoft.com/office/drawing/2014/main" id="{7705B4A1-66D1-9694-BF49-D0BEF18742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2349500"/>
            <a:ext cx="6350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52" name="Picture 20">
            <a:extLst>
              <a:ext uri="{FF2B5EF4-FFF2-40B4-BE49-F238E27FC236}">
                <a16:creationId xmlns:a16="http://schemas.microsoft.com/office/drawing/2014/main" id="{7A902920-7B8A-D20B-9141-47652C34D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1462088"/>
            <a:ext cx="663575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2353" name="Group 24">
            <a:extLst>
              <a:ext uri="{FF2B5EF4-FFF2-40B4-BE49-F238E27FC236}">
                <a16:creationId xmlns:a16="http://schemas.microsoft.com/office/drawing/2014/main" id="{89886E30-EFF6-D085-9331-0292C0F9B30A}"/>
              </a:ext>
            </a:extLst>
          </p:cNvPr>
          <p:cNvGrpSpPr>
            <a:grpSpLocks/>
          </p:cNvGrpSpPr>
          <p:nvPr/>
        </p:nvGrpSpPr>
        <p:grpSpPr bwMode="auto">
          <a:xfrm>
            <a:off x="1763713" y="4875213"/>
            <a:ext cx="857250" cy="615950"/>
            <a:chOff x="239713" y="4886730"/>
            <a:chExt cx="856535" cy="615516"/>
          </a:xfrm>
        </p:grpSpPr>
        <p:pic>
          <p:nvPicPr>
            <p:cNvPr id="142362" name="Picture 21">
              <a:extLst>
                <a:ext uri="{FF2B5EF4-FFF2-40B4-BE49-F238E27FC236}">
                  <a16:creationId xmlns:a16="http://schemas.microsoft.com/office/drawing/2014/main" id="{F1C0498A-7573-F429-44F9-D42D3DE56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13" y="4886730"/>
              <a:ext cx="615516" cy="615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2363" name="Picture 22">
              <a:extLst>
                <a:ext uri="{FF2B5EF4-FFF2-40B4-BE49-F238E27FC236}">
                  <a16:creationId xmlns:a16="http://schemas.microsoft.com/office/drawing/2014/main" id="{ADD4A718-FA1F-11D8-4CDC-32BEC787F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324" y="4916651"/>
              <a:ext cx="576924" cy="576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2354" name="Picture 23">
            <a:extLst>
              <a:ext uri="{FF2B5EF4-FFF2-40B4-BE49-F238E27FC236}">
                <a16:creationId xmlns:a16="http://schemas.microsoft.com/office/drawing/2014/main" id="{E9A9707E-333C-ED0F-D94A-3492640B51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5" y="3151188"/>
            <a:ext cx="65881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55" name="Rectangle 25">
            <a:extLst>
              <a:ext uri="{FF2B5EF4-FFF2-40B4-BE49-F238E27FC236}">
                <a16:creationId xmlns:a16="http://schemas.microsoft.com/office/drawing/2014/main" id="{35B83522-E33D-AB8A-673D-C6A1AA4E6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013" y="1041400"/>
            <a:ext cx="157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2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Facilitators</a:t>
            </a:r>
          </a:p>
        </p:txBody>
      </p:sp>
      <p:sp>
        <p:nvSpPr>
          <p:cNvPr id="142356" name="Rectangle 30">
            <a:extLst>
              <a:ext uri="{FF2B5EF4-FFF2-40B4-BE49-F238E27FC236}">
                <a16:creationId xmlns:a16="http://schemas.microsoft.com/office/drawing/2014/main" id="{EE8CF59C-1293-5D21-06D6-EEB5FBB3D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375" y="1084263"/>
            <a:ext cx="1187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en-US" sz="2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Barriers</a:t>
            </a:r>
          </a:p>
        </p:txBody>
      </p:sp>
      <p:pic>
        <p:nvPicPr>
          <p:cNvPr id="142357" name="Picture 26">
            <a:extLst>
              <a:ext uri="{FF2B5EF4-FFF2-40B4-BE49-F238E27FC236}">
                <a16:creationId xmlns:a16="http://schemas.microsoft.com/office/drawing/2014/main" id="{9695276D-F450-F310-B3BC-107FE37933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181768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58" name="Picture 27">
            <a:extLst>
              <a:ext uri="{FF2B5EF4-FFF2-40B4-BE49-F238E27FC236}">
                <a16:creationId xmlns:a16="http://schemas.microsoft.com/office/drawing/2014/main" id="{38EF6B2D-255D-6D7D-13FF-D89F75A41B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75" y="3652838"/>
            <a:ext cx="5778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59" name="Picture 33">
            <a:extLst>
              <a:ext uri="{FF2B5EF4-FFF2-40B4-BE49-F238E27FC236}">
                <a16:creationId xmlns:a16="http://schemas.microsoft.com/office/drawing/2014/main" id="{C429E0FB-881B-3BC0-A0DE-8A1A9ECC67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13" y="2713038"/>
            <a:ext cx="6572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2360" name="Picture 28">
            <a:extLst>
              <a:ext uri="{FF2B5EF4-FFF2-40B4-BE49-F238E27FC236}">
                <a16:creationId xmlns:a16="http://schemas.microsoft.com/office/drawing/2014/main" id="{BEADC956-8BD2-8F45-EDC8-62E7C6249B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4433888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80A6CE78-0C98-5EEA-21DA-F8BA622C49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slow" advTm="48423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Dysfunctional family - Wikipedia">
            <a:extLst>
              <a:ext uri="{FF2B5EF4-FFF2-40B4-BE49-F238E27FC236}">
                <a16:creationId xmlns:a16="http://schemas.microsoft.com/office/drawing/2014/main" id="{6B8E0719-4BEB-E258-5C4D-E5CE7CAF8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1284288"/>
            <a:ext cx="327660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2AB7EA1-0F62-FF41-B7F6-085ABAE3D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2238" y="252413"/>
            <a:ext cx="4587875" cy="5429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3200" kern="0" dirty="0">
                <a:solidFill>
                  <a:prstClr val="white"/>
                </a:solidFill>
                <a:latin typeface="Calibri" panose="020F0502020204030204"/>
              </a:rPr>
              <a:t>Family involvement</a:t>
            </a:r>
            <a:endParaRPr lang="en-GB" altLang="en-US" sz="3200" b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3364" name="Picture 2">
            <a:extLst>
              <a:ext uri="{FF2B5EF4-FFF2-40B4-BE49-F238E27FC236}">
                <a16:creationId xmlns:a16="http://schemas.microsoft.com/office/drawing/2014/main" id="{FC74DACD-A56E-8302-9B0A-A08E852D2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88" y="4260850"/>
            <a:ext cx="2209800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1" name="Rectangle 6">
            <a:extLst>
              <a:ext uri="{FF2B5EF4-FFF2-40B4-BE49-F238E27FC236}">
                <a16:creationId xmlns:a16="http://schemas.microsoft.com/office/drawing/2014/main" id="{4C0BAA56-EBD0-A0F8-C6AB-BAABB9748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272088"/>
            <a:ext cx="5753100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1400" b="0">
                <a:solidFill>
                  <a:srgbClr val="000000"/>
                </a:solidFill>
                <a:cs typeface="+mn-cs"/>
                <a:hlinkClick r:id="rId4"/>
              </a:rPr>
              <a:t>https://assets.publishing.service.gov.uk/government/uploads/system/uploads/attachment_data/file/1013010/zero-suicide-alliance-share.pdf</a:t>
            </a:r>
            <a:r>
              <a:rPr lang="en-GB" altLang="en-US" sz="1400" b="0">
                <a:solidFill>
                  <a:srgbClr val="000000"/>
                </a:solidFill>
                <a:cs typeface="+mn-cs"/>
              </a:rPr>
              <a:t> </a:t>
            </a:r>
          </a:p>
        </p:txBody>
      </p:sp>
      <p:pic>
        <p:nvPicPr>
          <p:cNvPr id="143366" name="Picture 2">
            <a:extLst>
              <a:ext uri="{FF2B5EF4-FFF2-40B4-BE49-F238E27FC236}">
                <a16:creationId xmlns:a16="http://schemas.microsoft.com/office/drawing/2014/main" id="{592F1A90-C860-D3A5-6BC5-95FD7E51B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150" y="1284288"/>
            <a:ext cx="874871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0D625CB7-E463-21BD-50E3-F756996BF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slow" advTm="55173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82E025D-A970-ED23-240C-238D9DFF544C}"/>
              </a:ext>
            </a:extLst>
          </p:cNvPr>
          <p:cNvSpPr txBox="1">
            <a:spLocks/>
          </p:cNvSpPr>
          <p:nvPr/>
        </p:nvSpPr>
        <p:spPr>
          <a:xfrm>
            <a:off x="0" y="261938"/>
            <a:ext cx="12192000" cy="5429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rgbClr val="1D0E82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en-GB" altLang="en-US" sz="2800" kern="0" dirty="0">
                <a:solidFill>
                  <a:prstClr val="white"/>
                </a:solidFill>
                <a:latin typeface="Calibri" panose="020F0502020204030204"/>
              </a:rPr>
              <a:t>Summary</a:t>
            </a:r>
            <a:endParaRPr lang="en-GB" altLang="en-US" sz="2800" b="0" kern="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4387" name="Rectangle 6">
            <a:extLst>
              <a:ext uri="{FF2B5EF4-FFF2-40B4-BE49-F238E27FC236}">
                <a16:creationId xmlns:a16="http://schemas.microsoft.com/office/drawing/2014/main" id="{82A93995-FAFD-8BD6-FDC6-17AA8E699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1282700"/>
            <a:ext cx="11010900" cy="5049838"/>
          </a:xfrm>
          <a:prstGeom prst="rect">
            <a:avLst/>
          </a:prstGeom>
          <a:solidFill>
            <a:srgbClr val="B7DEE8"/>
          </a:solidFill>
          <a:ln w="25400" algn="ctr">
            <a:solidFill>
              <a:srgbClr val="00458A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Self-harm is </a:t>
            </a:r>
            <a:r>
              <a:rPr lang="en-GB" altLang="en-US" sz="2800">
                <a:solidFill>
                  <a:schemeClr val="accent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common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Self-harm is one of the most important </a:t>
            </a:r>
            <a:r>
              <a:rPr lang="en-GB" altLang="en-US" sz="2800">
                <a:solidFill>
                  <a:schemeClr val="accent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risk factors for suicide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Care for people who self-harm </a:t>
            </a:r>
            <a:r>
              <a:rPr lang="en-GB" altLang="en-US" sz="2800">
                <a:solidFill>
                  <a:schemeClr val="accent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isn’t always as good </a:t>
            </a: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as we would like.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800">
                <a:solidFill>
                  <a:schemeClr val="accent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Assessment</a:t>
            </a:r>
            <a:r>
              <a:rPr lang="en-US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should be respectful, kind, and collaborative and not focused on risk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800">
                <a:solidFill>
                  <a:schemeClr val="accent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Aftercare</a:t>
            </a:r>
            <a:r>
              <a:rPr lang="en-US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 should be well communicated, and timely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800">
                <a:solidFill>
                  <a:srgbClr val="4472C4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Treatment </a:t>
            </a:r>
            <a:r>
              <a:rPr lang="en-US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- underlying conditions and psychological interventions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Self-harm is </a:t>
            </a:r>
            <a:r>
              <a:rPr lang="en-GB" altLang="en-US" sz="2800">
                <a:solidFill>
                  <a:schemeClr val="accent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everyone’s business</a:t>
            </a: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, we need to involve the </a:t>
            </a:r>
            <a:r>
              <a:rPr lang="en-GB" altLang="en-US" sz="2800">
                <a:solidFill>
                  <a:schemeClr val="accent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third sector</a:t>
            </a: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, </a:t>
            </a:r>
            <a:r>
              <a:rPr lang="en-GB" altLang="en-US" sz="2800">
                <a:solidFill>
                  <a:schemeClr val="accent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primary care</a:t>
            </a: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, and others.  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GB" altLang="en-US" sz="2800">
                <a:solidFill>
                  <a:schemeClr val="accent1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Service user and carer </a:t>
            </a:r>
            <a:r>
              <a:rPr lang="en-GB" altLang="en-US" sz="2800" b="0">
                <a:solidFill>
                  <a:srgbClr val="000000"/>
                </a:solidFill>
                <a:latin typeface="Calibri" panose="020F0502020204030204" pitchFamily="34" charset="0"/>
                <a:ea typeface="MS PGothic" panose="020B0600070205080204" pitchFamily="34" charset="-128"/>
              </a:rPr>
              <a:t>involvement is a must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3FFD64E4-F1EB-182B-28BB-AD761DA8DA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slow" advTm="81667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6">
            <a:extLst>
              <a:ext uri="{FF2B5EF4-FFF2-40B4-BE49-F238E27FC236}">
                <a16:creationId xmlns:a16="http://schemas.microsoft.com/office/drawing/2014/main" id="{593FB99D-0A66-B971-B505-1010676D8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4930775"/>
            <a:ext cx="2008188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35" name="Picture 5">
            <a:extLst>
              <a:ext uri="{FF2B5EF4-FFF2-40B4-BE49-F238E27FC236}">
                <a16:creationId xmlns:a16="http://schemas.microsoft.com/office/drawing/2014/main" id="{7D74C8F0-556A-4BB8-91AF-B2FAF107FC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5245100"/>
            <a:ext cx="18780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6" name="TextBox 11">
            <a:extLst>
              <a:ext uri="{FF2B5EF4-FFF2-40B4-BE49-F238E27FC236}">
                <a16:creationId xmlns:a16="http://schemas.microsoft.com/office/drawing/2014/main" id="{2BFC9B85-24CA-6902-5AC8-4399761297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0" y="6173788"/>
            <a:ext cx="1724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800" b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@NCISH_UK</a:t>
            </a:r>
          </a:p>
        </p:txBody>
      </p:sp>
      <p:sp>
        <p:nvSpPr>
          <p:cNvPr id="234501" name="TextBox 13">
            <a:extLst>
              <a:ext uri="{FF2B5EF4-FFF2-40B4-BE49-F238E27FC236}">
                <a16:creationId xmlns:a16="http://schemas.microsoft.com/office/drawing/2014/main" id="{8ECD8317-76B2-FFF1-1680-0A230D160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5488" y="6154738"/>
            <a:ext cx="1685925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GB" altLang="en-US" sz="1800" b="0">
                <a:solidFill>
                  <a:srgbClr val="002060"/>
                </a:solidFill>
                <a:latin typeface="Calibri" panose="020F0502020204030204" pitchFamily="34" charset="0"/>
                <a:cs typeface="+mn-cs"/>
              </a:rPr>
              <a:t>@mashproject</a:t>
            </a:r>
          </a:p>
        </p:txBody>
      </p:sp>
      <p:sp>
        <p:nvSpPr>
          <p:cNvPr id="234502" name="TextBox 15">
            <a:extLst>
              <a:ext uri="{FF2B5EF4-FFF2-40B4-BE49-F238E27FC236}">
                <a16:creationId xmlns:a16="http://schemas.microsoft.com/office/drawing/2014/main" id="{3BD8FAF6-9ADD-4474-01F3-DCEF80B7B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2488" y="6149975"/>
            <a:ext cx="1773237" cy="3698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defRPr/>
            </a:pPr>
            <a:r>
              <a:rPr lang="en-GB" altLang="en-US" sz="1800" b="0">
                <a:solidFill>
                  <a:srgbClr val="002060"/>
                </a:solidFill>
                <a:latin typeface="Calibri" panose="020F0502020204030204" pitchFamily="34" charset="0"/>
                <a:cs typeface="+mn-cs"/>
              </a:rPr>
              <a:t>@PSRC_GM</a:t>
            </a:r>
          </a:p>
        </p:txBody>
      </p:sp>
      <p:grpSp>
        <p:nvGrpSpPr>
          <p:cNvPr id="146439" name="Group 33">
            <a:extLst>
              <a:ext uri="{FF2B5EF4-FFF2-40B4-BE49-F238E27FC236}">
                <a16:creationId xmlns:a16="http://schemas.microsoft.com/office/drawing/2014/main" id="{184AD203-AE15-000A-0C8E-AC075C46C81E}"/>
              </a:ext>
            </a:extLst>
          </p:cNvPr>
          <p:cNvGrpSpPr>
            <a:grpSpLocks/>
          </p:cNvGrpSpPr>
          <p:nvPr/>
        </p:nvGrpSpPr>
        <p:grpSpPr bwMode="auto">
          <a:xfrm>
            <a:off x="195263" y="3851275"/>
            <a:ext cx="4098925" cy="2079625"/>
            <a:chOff x="5468055" y="3227591"/>
            <a:chExt cx="1705889" cy="852817"/>
          </a:xfrm>
        </p:grpSpPr>
        <p:sp>
          <p:nvSpPr>
            <p:cNvPr id="35" name="Rectangle 34" descr="A person with blonde hair&#10;&#10;Description automatically generated with low confidence">
              <a:extLst>
                <a:ext uri="{FF2B5EF4-FFF2-40B4-BE49-F238E27FC236}">
                  <a16:creationId xmlns:a16="http://schemas.microsoft.com/office/drawing/2014/main" id="{2C22FC03-B109-4135-3AE9-744632DC8F6C}"/>
                </a:ext>
              </a:extLst>
            </p:cNvPr>
            <p:cNvSpPr/>
            <p:nvPr/>
          </p:nvSpPr>
          <p:spPr>
            <a:xfrm>
              <a:off x="5468055" y="3227591"/>
              <a:ext cx="426142" cy="426409"/>
            </a:xfrm>
            <a:prstGeom prst="rect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6" name="Straight Connector 35">
              <a:extLst>
                <a:ext uri="{FF2B5EF4-FFF2-40B4-BE49-F238E27FC236}">
                  <a16:creationId xmlns:a16="http://schemas.microsoft.com/office/drawing/2014/main" id="{5A820F17-0CEE-424E-9BD0-FBB6693701C2}"/>
                </a:ext>
              </a:extLst>
            </p:cNvPr>
            <p:cNvSpPr/>
            <p:nvPr/>
          </p:nvSpPr>
          <p:spPr>
            <a:xfrm>
              <a:off x="5468055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991E3FC-5987-6805-04B1-2C1BB9CD8388}"/>
                </a:ext>
              </a:extLst>
            </p:cNvPr>
            <p:cNvSpPr/>
            <p:nvPr/>
          </p:nvSpPr>
          <p:spPr>
            <a:xfrm>
              <a:off x="5468055" y="3654000"/>
              <a:ext cx="426142" cy="426408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defTabSz="4889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1100" b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38" name="Rectangle 37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F6EA6646-91DD-F996-AAE9-9B7C0A0DBD1C}"/>
                </a:ext>
              </a:extLst>
            </p:cNvPr>
            <p:cNvSpPr/>
            <p:nvPr/>
          </p:nvSpPr>
          <p:spPr>
            <a:xfrm>
              <a:off x="5894858" y="3227591"/>
              <a:ext cx="426142" cy="426409"/>
            </a:xfrm>
            <a:prstGeom prst="rect">
              <a:avLst/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9" name="Straight Connector 38">
              <a:extLst>
                <a:ext uri="{FF2B5EF4-FFF2-40B4-BE49-F238E27FC236}">
                  <a16:creationId xmlns:a16="http://schemas.microsoft.com/office/drawing/2014/main" id="{3F092A38-0FF6-F57B-780C-B922B256E5B5}"/>
                </a:ext>
              </a:extLst>
            </p:cNvPr>
            <p:cNvSpPr/>
            <p:nvPr/>
          </p:nvSpPr>
          <p:spPr>
            <a:xfrm>
              <a:off x="5894858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7126767-2EF4-0A61-B9DC-A6C4C3B20D6E}"/>
                </a:ext>
              </a:extLst>
            </p:cNvPr>
            <p:cNvSpPr/>
            <p:nvPr/>
          </p:nvSpPr>
          <p:spPr>
            <a:xfrm>
              <a:off x="5894858" y="3654000"/>
              <a:ext cx="426142" cy="426408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defTabSz="4889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1100" b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41" name="Rectangle 40" descr="A picture containing person, person, suit&#10;&#10;Description automatically generated">
              <a:extLst>
                <a:ext uri="{FF2B5EF4-FFF2-40B4-BE49-F238E27FC236}">
                  <a16:creationId xmlns:a16="http://schemas.microsoft.com/office/drawing/2014/main" id="{F4ED1CD3-9F77-CB4B-C65E-7F23BBABC4AD}"/>
                </a:ext>
              </a:extLst>
            </p:cNvPr>
            <p:cNvSpPr/>
            <p:nvPr/>
          </p:nvSpPr>
          <p:spPr>
            <a:xfrm>
              <a:off x="6320999" y="3227591"/>
              <a:ext cx="426142" cy="426409"/>
            </a:xfrm>
            <a:prstGeom prst="rect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2" name="Straight Connector 41">
              <a:extLst>
                <a:ext uri="{FF2B5EF4-FFF2-40B4-BE49-F238E27FC236}">
                  <a16:creationId xmlns:a16="http://schemas.microsoft.com/office/drawing/2014/main" id="{2464A4A4-EB2C-F096-913B-CDC3C1F0C81E}"/>
                </a:ext>
              </a:extLst>
            </p:cNvPr>
            <p:cNvSpPr/>
            <p:nvPr/>
          </p:nvSpPr>
          <p:spPr>
            <a:xfrm>
              <a:off x="6320999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05B1DC4-4285-7FF7-9475-AC54927FE707}"/>
                </a:ext>
              </a:extLst>
            </p:cNvPr>
            <p:cNvSpPr/>
            <p:nvPr/>
          </p:nvSpPr>
          <p:spPr>
            <a:xfrm>
              <a:off x="6320999" y="3654000"/>
              <a:ext cx="426142" cy="426408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defTabSz="4889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1100" b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2C75397-E622-9149-C106-3E9F612CCFD6}"/>
                </a:ext>
              </a:extLst>
            </p:cNvPr>
            <p:cNvSpPr/>
            <p:nvPr/>
          </p:nvSpPr>
          <p:spPr>
            <a:xfrm>
              <a:off x="6747802" y="3227591"/>
              <a:ext cx="426142" cy="426409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5" name="Straight Connector 44">
              <a:extLst>
                <a:ext uri="{FF2B5EF4-FFF2-40B4-BE49-F238E27FC236}">
                  <a16:creationId xmlns:a16="http://schemas.microsoft.com/office/drawing/2014/main" id="{D1CE9F30-5CB4-D95F-44C3-9CF3F05CC765}"/>
                </a:ext>
              </a:extLst>
            </p:cNvPr>
            <p:cNvSpPr/>
            <p:nvPr/>
          </p:nvSpPr>
          <p:spPr>
            <a:xfrm>
              <a:off x="6747802" y="3227591"/>
              <a:ext cx="0" cy="852817"/>
            </a:xfrm>
            <a:prstGeom prst="line">
              <a:avLst/>
            </a:prstGeom>
            <a:ln>
              <a:noFill/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8930FE48-830C-D59B-7EF2-8A025E27B5E2}"/>
                </a:ext>
              </a:extLst>
            </p:cNvPr>
            <p:cNvSpPr/>
            <p:nvPr/>
          </p:nvSpPr>
          <p:spPr>
            <a:xfrm>
              <a:off x="6747802" y="3654000"/>
              <a:ext cx="426142" cy="426408"/>
            </a:xfrm>
            <a:custGeom>
              <a:avLst/>
              <a:gdLst>
                <a:gd name="connsiteX0" fmla="*/ 0 w 426408"/>
                <a:gd name="connsiteY0" fmla="*/ 0 h 426408"/>
                <a:gd name="connsiteX1" fmla="*/ 426408 w 426408"/>
                <a:gd name="connsiteY1" fmla="*/ 0 h 426408"/>
                <a:gd name="connsiteX2" fmla="*/ 426408 w 426408"/>
                <a:gd name="connsiteY2" fmla="*/ 426408 h 426408"/>
                <a:gd name="connsiteX3" fmla="*/ 0 w 426408"/>
                <a:gd name="connsiteY3" fmla="*/ 426408 h 426408"/>
                <a:gd name="connsiteX4" fmla="*/ 0 w 426408"/>
                <a:gd name="connsiteY4" fmla="*/ 0 h 42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408" h="426408">
                  <a:moveTo>
                    <a:pt x="0" y="0"/>
                  </a:moveTo>
                  <a:lnTo>
                    <a:pt x="426408" y="0"/>
                  </a:lnTo>
                  <a:lnTo>
                    <a:pt x="426408" y="426408"/>
                  </a:lnTo>
                  <a:lnTo>
                    <a:pt x="0" y="426408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/>
            <a:lstStyle/>
            <a:p>
              <a:pPr defTabSz="48895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GB" sz="1100" b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</a:endParaRPr>
            </a:p>
          </p:txBody>
        </p:sp>
      </p:grpSp>
      <p:pic>
        <p:nvPicPr>
          <p:cNvPr id="146440" name="Picture 57">
            <a:extLst>
              <a:ext uri="{FF2B5EF4-FFF2-40B4-BE49-F238E27FC236}">
                <a16:creationId xmlns:a16="http://schemas.microsoft.com/office/drawing/2014/main" id="{C92BB0B4-B52E-EEAB-C6AA-D11C6D80D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121920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1" name="Picture 46">
            <a:extLst>
              <a:ext uri="{FF2B5EF4-FFF2-40B4-BE49-F238E27FC236}">
                <a16:creationId xmlns:a16="http://schemas.microsoft.com/office/drawing/2014/main" id="{90183C79-ACB4-F487-4B70-C766C203B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475" y="5448300"/>
            <a:ext cx="3168650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2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6B82084-2091-E6FD-8FD3-AC1910AC20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3738563"/>
            <a:ext cx="3757613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4507" name="TextBox 2">
            <a:extLst>
              <a:ext uri="{FF2B5EF4-FFF2-40B4-BE49-F238E27FC236}">
                <a16:creationId xmlns:a16="http://schemas.microsoft.com/office/drawing/2014/main" id="{B5718C80-FAF9-F0D3-104A-0426F3AFF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77800"/>
            <a:ext cx="12192000" cy="5238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4572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GB" altLang="en-US" sz="2800">
                <a:solidFill>
                  <a:srgbClr val="FFFFFF"/>
                </a:solidFill>
                <a:latin typeface="Calibri" panose="020F0502020204030204" pitchFamily="34" charset="0"/>
                <a:cs typeface="+mn-cs"/>
              </a:rPr>
              <a:t>Centre for Mental Health and Safety</a:t>
            </a:r>
          </a:p>
        </p:txBody>
      </p:sp>
      <p:pic>
        <p:nvPicPr>
          <p:cNvPr id="146444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2C03316-E3FE-9203-75DD-753A963DDB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738563"/>
            <a:ext cx="3611563" cy="126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5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1D6C826-A261-A144-33A8-C940EB60DA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88" y="6173788"/>
            <a:ext cx="350837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6" name="Picture 7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FBCA455-1E06-1B6E-745C-51BE6C12D0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963" y="6173788"/>
            <a:ext cx="350837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7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46457D6-1B75-2CA1-996E-41F88994A1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025" y="6173788"/>
            <a:ext cx="350838" cy="35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F85BC763-D64D-4CF4-DA38-C9B60E56B8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slow" advTm="19552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8F6D4-C9C9-4AC1-55D9-6755E78E5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/>
              <a:t>Self-harm in primary care</a:t>
            </a:r>
          </a:p>
        </p:txBody>
      </p:sp>
      <p:sp>
        <p:nvSpPr>
          <p:cNvPr id="5" name="TextShape 2">
            <a:extLst>
              <a:ext uri="{FF2B5EF4-FFF2-40B4-BE49-F238E27FC236}">
                <a16:creationId xmlns:a16="http://schemas.microsoft.com/office/drawing/2014/main" id="{2C261AA8-FA43-8AC4-C221-5A11E9DC483A}"/>
              </a:ext>
            </a:extLst>
          </p:cNvPr>
          <p:cNvSpPr txBox="1"/>
          <p:nvPr/>
        </p:nvSpPr>
        <p:spPr>
          <a:xfrm>
            <a:off x="8064500" y="6626225"/>
            <a:ext cx="8255000" cy="23177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0" i="1" spc="-1" dirty="0">
                <a:solidFill>
                  <a:prstClr val="black"/>
                </a:solidFill>
                <a:latin typeface="Arial"/>
                <a:cs typeface="+mn-cs"/>
              </a:rPr>
              <a:t>The Lancet Child &amp; Adolescent Health</a:t>
            </a:r>
            <a:r>
              <a:rPr lang="en-US" sz="900" b="0" spc="-1" dirty="0">
                <a:solidFill>
                  <a:prstClr val="black"/>
                </a:solidFill>
                <a:latin typeface="Arial"/>
                <a:cs typeface="+mn-cs"/>
              </a:rPr>
              <a:t> DOI: (10.1016/S2352-4642(23)00126-8) </a:t>
            </a:r>
          </a:p>
        </p:txBody>
      </p:sp>
      <p:pic>
        <p:nvPicPr>
          <p:cNvPr id="122884" name="Logo">
            <a:extLst>
              <a:ext uri="{FF2B5EF4-FFF2-40B4-BE49-F238E27FC236}">
                <a16:creationId xmlns:a16="http://schemas.microsoft.com/office/drawing/2014/main" id="{452B5050-8DBC-081A-90BB-DDADB1226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6064250"/>
            <a:ext cx="706438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5" name="Picture 6">
            <a:extLst>
              <a:ext uri="{FF2B5EF4-FFF2-40B4-BE49-F238E27FC236}">
                <a16:creationId xmlns:a16="http://schemas.microsoft.com/office/drawing/2014/main" id="{E58D21AF-D1EB-5537-9BAA-4BA161978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1246188"/>
            <a:ext cx="7840663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43536855-5ED6-1CFD-FD83-BFA345960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slow" advTm="75534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Box 3">
            <a:extLst>
              <a:ext uri="{FF2B5EF4-FFF2-40B4-BE49-F238E27FC236}">
                <a16:creationId xmlns:a16="http://schemas.microsoft.com/office/drawing/2014/main" id="{72409C90-724E-D0BD-3A83-F67EADC6B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5013" y="223838"/>
            <a:ext cx="83454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Self-harm and suicide</a:t>
            </a:r>
          </a:p>
        </p:txBody>
      </p:sp>
      <p:sp>
        <p:nvSpPr>
          <p:cNvPr id="123907" name="Rectangle 16">
            <a:extLst>
              <a:ext uri="{FF2B5EF4-FFF2-40B4-BE49-F238E27FC236}">
                <a16:creationId xmlns:a16="http://schemas.microsoft.com/office/drawing/2014/main" id="{4001EFB7-425A-B25E-03C0-B90EA77BA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562725"/>
            <a:ext cx="41148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900" b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Bergen et al (2012) Lancet </a:t>
            </a:r>
            <a:r>
              <a:rPr lang="en-GB" altLang="en-US" sz="900" b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https://doi.org/10.1016/S0140-6736(12)61141-6</a:t>
            </a:r>
            <a:r>
              <a:rPr lang="en-GB" altLang="en-US" sz="900" b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40292" name="TextBox 1">
            <a:extLst>
              <a:ext uri="{FF2B5EF4-FFF2-40B4-BE49-F238E27FC236}">
                <a16:creationId xmlns:a16="http://schemas.microsoft.com/office/drawing/2014/main" id="{AEA574E6-1E58-FBE0-0851-D89E67CA6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63" y="3575050"/>
            <a:ext cx="2779712" cy="2678113"/>
          </a:xfrm>
          <a:prstGeom prst="rect">
            <a:avLst/>
          </a:prstGeom>
          <a:solidFill>
            <a:srgbClr val="FFFFCC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GB" altLang="en-US" sz="2800" b="0">
                <a:solidFill>
                  <a:srgbClr val="000000"/>
                </a:solidFill>
                <a:cs typeface="+mn-cs"/>
              </a:rPr>
              <a:t>Risk of suicide increased 50 times in the year after presentation with self-harm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A2FB5D26-7012-D0AD-A5E1-2447E0D082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slow" advTm="33718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Box 3">
            <a:extLst>
              <a:ext uri="{FF2B5EF4-FFF2-40B4-BE49-F238E27FC236}">
                <a16:creationId xmlns:a16="http://schemas.microsoft.com/office/drawing/2014/main" id="{91E420D6-14D7-BD3B-AB29-F1C11DCF0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5013" y="223838"/>
            <a:ext cx="83454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2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Self-harm and suicide</a:t>
            </a:r>
          </a:p>
        </p:txBody>
      </p:sp>
      <p:pic>
        <p:nvPicPr>
          <p:cNvPr id="124931" name="Picture 8">
            <a:extLst>
              <a:ext uri="{FF2B5EF4-FFF2-40B4-BE49-F238E27FC236}">
                <a16:creationId xmlns:a16="http://schemas.microsoft.com/office/drawing/2014/main" id="{03A721A8-91D6-7380-ECC6-E23E558CC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200" y="1133475"/>
            <a:ext cx="4462463" cy="533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B9F40A3-2BF8-5569-993D-B2DD8B49261F}"/>
              </a:ext>
            </a:extLst>
          </p:cNvPr>
          <p:cNvSpPr/>
          <p:nvPr/>
        </p:nvSpPr>
        <p:spPr>
          <a:xfrm flipV="1">
            <a:off x="3635375" y="1341438"/>
            <a:ext cx="5084763" cy="20002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13BE53-3E7B-8F49-4CDE-C26E3508F9B0}"/>
              </a:ext>
            </a:extLst>
          </p:cNvPr>
          <p:cNvSpPr/>
          <p:nvPr/>
        </p:nvSpPr>
        <p:spPr>
          <a:xfrm>
            <a:off x="2206625" y="1927225"/>
            <a:ext cx="1533525" cy="1241425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2400" b="0" dirty="0">
                <a:solidFill>
                  <a:srgbClr val="002060"/>
                </a:solidFill>
                <a:cs typeface="Calibri" panose="020F0502020204030204" pitchFamily="34" charset="0"/>
              </a:rPr>
              <a:t>Men</a:t>
            </a:r>
          </a:p>
          <a:p>
            <a:pPr algn="ctr" eaLnBrk="1" hangingPunct="1">
              <a:defRPr/>
            </a:pPr>
            <a:r>
              <a:rPr lang="en-GB" sz="2400" b="0" dirty="0">
                <a:solidFill>
                  <a:srgbClr val="002060"/>
                </a:solidFill>
                <a:cs typeface="Calibri" panose="020F0502020204030204" pitchFamily="34" charset="0"/>
              </a:rPr>
              <a:t>80+ years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AA616B-04C7-E8D6-41A1-E4698CFAB0B4}"/>
              </a:ext>
            </a:extLst>
          </p:cNvPr>
          <p:cNvSpPr/>
          <p:nvPr/>
        </p:nvSpPr>
        <p:spPr>
          <a:xfrm>
            <a:off x="8737600" y="3798888"/>
            <a:ext cx="1612900" cy="1389062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2400" b="0" dirty="0">
                <a:solidFill>
                  <a:srgbClr val="002060"/>
                </a:solidFill>
                <a:cs typeface="Calibri" panose="020F0502020204030204" pitchFamily="34" charset="0"/>
              </a:rPr>
              <a:t>Men who self-harm</a:t>
            </a:r>
          </a:p>
          <a:p>
            <a:pPr algn="ctr" eaLnBrk="1" hangingPunct="1">
              <a:defRPr/>
            </a:pPr>
            <a:r>
              <a:rPr lang="en-GB" sz="2400" b="0" dirty="0">
                <a:solidFill>
                  <a:srgbClr val="002060"/>
                </a:solidFill>
                <a:cs typeface="Calibri" panose="020F0502020204030204" pitchFamily="34" charset="0"/>
              </a:rPr>
              <a:t>40 years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542377-AA64-D2D2-5736-D5188FEA1667}"/>
              </a:ext>
            </a:extLst>
          </p:cNvPr>
          <p:cNvSpPr/>
          <p:nvPr/>
        </p:nvSpPr>
        <p:spPr>
          <a:xfrm>
            <a:off x="3683000" y="3489325"/>
            <a:ext cx="4989513" cy="16986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24936" name="Rectangle 16">
            <a:extLst>
              <a:ext uri="{FF2B5EF4-FFF2-40B4-BE49-F238E27FC236}">
                <a16:creationId xmlns:a16="http://schemas.microsoft.com/office/drawing/2014/main" id="{DD85B5A1-29C7-6064-7748-3D1C1420BB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562725"/>
            <a:ext cx="41148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900" b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Bergen et al (2012) Lancet </a:t>
            </a:r>
            <a:r>
              <a:rPr lang="en-GB" altLang="en-US" sz="900" b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https://doi.org/10.1016/S0140-6736(12)61141-6</a:t>
            </a:r>
            <a:r>
              <a:rPr lang="en-GB" altLang="en-US" sz="900" b="0">
                <a:solidFill>
                  <a:srgbClr val="A6A6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41321" name="TextBox 1">
            <a:extLst>
              <a:ext uri="{FF2B5EF4-FFF2-40B4-BE49-F238E27FC236}">
                <a16:creationId xmlns:a16="http://schemas.microsoft.com/office/drawing/2014/main" id="{9EDBBF61-0DAE-FC8C-7EB7-9A4FC210F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563" y="3575050"/>
            <a:ext cx="2779712" cy="2678113"/>
          </a:xfrm>
          <a:prstGeom prst="rect">
            <a:avLst/>
          </a:prstGeom>
          <a:solidFill>
            <a:srgbClr val="FFFFCC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GB" altLang="en-US" sz="2800" b="0">
                <a:solidFill>
                  <a:srgbClr val="000000"/>
                </a:solidFill>
                <a:cs typeface="+mn-cs"/>
              </a:rPr>
              <a:t>Risk of suicide increased 50 times in the year after presentation with self-harm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8BE4C8CA-3EF3-FD23-B63D-184DCD954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</p:cSld>
  <p:clrMapOvr>
    <a:masterClrMapping/>
  </p:clrMapOvr>
  <p:transition spd="slow" advTm="872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>
            <a:extLst>
              <a:ext uri="{FF2B5EF4-FFF2-40B4-BE49-F238E27FC236}">
                <a16:creationId xmlns:a16="http://schemas.microsoft.com/office/drawing/2014/main" id="{784DF3F6-180C-3B63-6190-E50FAB5EE3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32238" y="252413"/>
            <a:ext cx="458787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altLang="en-US" sz="2800" b="1">
                <a:solidFill>
                  <a:schemeClr val="bg1"/>
                </a:solidFill>
              </a:rPr>
              <a:t>Care for self-harm</a:t>
            </a:r>
            <a:endParaRPr lang="en-GB" altLang="en-US" sz="2800">
              <a:solidFill>
                <a:schemeClr val="bg1"/>
              </a:solidFill>
            </a:endParaRPr>
          </a:p>
        </p:txBody>
      </p:sp>
      <p:pic>
        <p:nvPicPr>
          <p:cNvPr id="125955" name="Picture 1">
            <a:extLst>
              <a:ext uri="{FF2B5EF4-FFF2-40B4-BE49-F238E27FC236}">
                <a16:creationId xmlns:a16="http://schemas.microsoft.com/office/drawing/2014/main" id="{F566D772-47FE-1B5E-B662-911FB68C6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7" t="2" b="28615"/>
          <a:stretch>
            <a:fillRect/>
          </a:stretch>
        </p:blipFill>
        <p:spPr bwMode="auto">
          <a:xfrm>
            <a:off x="461963" y="1104900"/>
            <a:ext cx="5940425" cy="30591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6" name="Picture 4">
            <a:extLst>
              <a:ext uri="{FF2B5EF4-FFF2-40B4-BE49-F238E27FC236}">
                <a16:creationId xmlns:a16="http://schemas.microsoft.com/office/drawing/2014/main" id="{64748ACE-168B-49CA-3101-08CD0BEE1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5" y="6081713"/>
            <a:ext cx="2549525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5">
            <a:extLst>
              <a:ext uri="{FF2B5EF4-FFF2-40B4-BE49-F238E27FC236}">
                <a16:creationId xmlns:a16="http://schemas.microsoft.com/office/drawing/2014/main" id="{42180DAA-4E71-00ED-080F-F592CE46D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8" y="995363"/>
            <a:ext cx="3389312" cy="476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8" name="Picture 3">
            <a:extLst>
              <a:ext uri="{FF2B5EF4-FFF2-40B4-BE49-F238E27FC236}">
                <a16:creationId xmlns:a16="http://schemas.microsoft.com/office/drawing/2014/main" id="{1BED1296-8E6F-D278-4E81-5AE9995D8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50" y="4625975"/>
            <a:ext cx="29622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1B9C759F-B475-8F7D-E929-F7AD2D1A37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slow" advTm="7169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>
            <a:extLst>
              <a:ext uri="{FF2B5EF4-FFF2-40B4-BE49-F238E27FC236}">
                <a16:creationId xmlns:a16="http://schemas.microsoft.com/office/drawing/2014/main" id="{6BBF80F6-02F0-0CE6-97F4-5091A7B2BC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32238" y="252413"/>
            <a:ext cx="458787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altLang="en-US" sz="2800" b="1">
                <a:solidFill>
                  <a:schemeClr val="bg1"/>
                </a:solidFill>
              </a:rPr>
              <a:t>Care for self-harm</a:t>
            </a:r>
            <a:endParaRPr lang="en-GB" altLang="en-US" sz="2800">
              <a:solidFill>
                <a:schemeClr val="bg1"/>
              </a:solidFill>
            </a:endParaRPr>
          </a:p>
        </p:txBody>
      </p:sp>
      <p:pic>
        <p:nvPicPr>
          <p:cNvPr id="126979" name="Picture 1">
            <a:extLst>
              <a:ext uri="{FF2B5EF4-FFF2-40B4-BE49-F238E27FC236}">
                <a16:creationId xmlns:a16="http://schemas.microsoft.com/office/drawing/2014/main" id="{FDC30023-405C-CF6E-D6A7-29669BECA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7" t="2" b="28615"/>
          <a:stretch>
            <a:fillRect/>
          </a:stretch>
        </p:blipFill>
        <p:spPr bwMode="auto">
          <a:xfrm>
            <a:off x="461963" y="1104900"/>
            <a:ext cx="5940425" cy="305911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62782F14-D187-D81C-02C3-4EC89C468CF2}"/>
              </a:ext>
            </a:extLst>
          </p:cNvPr>
          <p:cNvSpPr txBox="1">
            <a:spLocks/>
          </p:cNvSpPr>
          <p:nvPr/>
        </p:nvSpPr>
        <p:spPr bwMode="auto">
          <a:xfrm>
            <a:off x="300038" y="4525963"/>
            <a:ext cx="6480175" cy="1825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GB" sz="2400" b="0" i="1" kern="0" dirty="0">
                <a:solidFill>
                  <a:srgbClr val="000000"/>
                </a:solidFill>
              </a:rPr>
              <a:t>`They wouldn't touch me... they looked at me as if to say ``I'm not touching you in case you flip on me”... they didn't actually say it, it was their attitude...’</a:t>
            </a:r>
          </a:p>
        </p:txBody>
      </p:sp>
      <p:pic>
        <p:nvPicPr>
          <p:cNvPr id="126981" name="Picture 4">
            <a:extLst>
              <a:ext uri="{FF2B5EF4-FFF2-40B4-BE49-F238E27FC236}">
                <a16:creationId xmlns:a16="http://schemas.microsoft.com/office/drawing/2014/main" id="{10E9A4E9-0F9E-97F1-E9F6-98EC619815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675" y="6081713"/>
            <a:ext cx="2549525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2" name="Picture 5">
            <a:extLst>
              <a:ext uri="{FF2B5EF4-FFF2-40B4-BE49-F238E27FC236}">
                <a16:creationId xmlns:a16="http://schemas.microsoft.com/office/drawing/2014/main" id="{6F57F00B-30F1-30A2-6204-E18A2D5BA6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8" y="995363"/>
            <a:ext cx="3389312" cy="476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3" name="Picture 3">
            <a:extLst>
              <a:ext uri="{FF2B5EF4-FFF2-40B4-BE49-F238E27FC236}">
                <a16:creationId xmlns:a16="http://schemas.microsoft.com/office/drawing/2014/main" id="{44FDD2AA-4F12-1D69-E3B3-82D94F5EC4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50" y="4625975"/>
            <a:ext cx="29622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B3126666-77D4-B17B-58E5-588A290C8E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slow" advTm="39218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>
            <a:extLst>
              <a:ext uri="{FF2B5EF4-FFF2-40B4-BE49-F238E27FC236}">
                <a16:creationId xmlns:a16="http://schemas.microsoft.com/office/drawing/2014/main" id="{96A7AABE-5E78-FCEE-3CE5-54A4DFDEED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932238" y="252413"/>
            <a:ext cx="4587875" cy="54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alt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guideline</a:t>
            </a:r>
            <a:endParaRPr lang="en-GB" altLang="en-US" sz="32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8003" name="Picture 1">
            <a:extLst>
              <a:ext uri="{FF2B5EF4-FFF2-40B4-BE49-F238E27FC236}">
                <a16:creationId xmlns:a16="http://schemas.microsoft.com/office/drawing/2014/main" id="{EF1C5AB4-1CEC-D879-013D-C81EEED344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1119188"/>
            <a:ext cx="10599737" cy="424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Rectangle 2">
            <a:extLst>
              <a:ext uri="{FF2B5EF4-FFF2-40B4-BE49-F238E27FC236}">
                <a16:creationId xmlns:a16="http://schemas.microsoft.com/office/drawing/2014/main" id="{87800F7B-0F15-2FCA-9DD5-41E219D34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5113" y="5838825"/>
            <a:ext cx="4124325" cy="3381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GB" altLang="en-US" sz="1600" b="0">
                <a:solidFill>
                  <a:prstClr val="black"/>
                </a:solidFill>
                <a:cs typeface="+mn-cs"/>
                <a:hlinkClick r:id="rId3"/>
              </a:rPr>
              <a:t>https://www.nice.org.uk/guidance/NG225</a:t>
            </a:r>
            <a:r>
              <a:rPr lang="en-GB" altLang="en-US" sz="1600" b="0">
                <a:solidFill>
                  <a:prstClr val="black"/>
                </a:solidFill>
                <a:cs typeface="+mn-cs"/>
              </a:rPr>
              <a:t> 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81875BDD-1709-56AD-24E4-BC9E96019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slow" advTm="29169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>
            <a:extLst>
              <a:ext uri="{FF2B5EF4-FFF2-40B4-BE49-F238E27FC236}">
                <a16:creationId xmlns:a16="http://schemas.microsoft.com/office/drawing/2014/main" id="{7005A810-9172-34CD-3E67-730E6A973F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32238" y="252413"/>
            <a:ext cx="4587875" cy="542925"/>
          </a:xfrm>
        </p:spPr>
        <p:txBody>
          <a:bodyPr/>
          <a:lstStyle/>
          <a:p>
            <a:pPr algn="ctr">
              <a:defRPr/>
            </a:pPr>
            <a:r>
              <a:rPr lang="en-GB" altLang="en-US" sz="3200" b="1" dirty="0">
                <a:solidFill>
                  <a:schemeClr val="bg1"/>
                </a:solidFill>
                <a:latin typeface="+mn-lt"/>
              </a:rPr>
              <a:t>First contact</a:t>
            </a:r>
          </a:p>
        </p:txBody>
      </p:sp>
      <p:pic>
        <p:nvPicPr>
          <p:cNvPr id="129027" name="Picture 1">
            <a:extLst>
              <a:ext uri="{FF2B5EF4-FFF2-40B4-BE49-F238E27FC236}">
                <a16:creationId xmlns:a16="http://schemas.microsoft.com/office/drawing/2014/main" id="{B1B3D214-AECC-E822-A5AC-C8F3C620E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63" y="1227138"/>
            <a:ext cx="7880350" cy="412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Picture 3">
            <a:extLst>
              <a:ext uri="{FF2B5EF4-FFF2-40B4-BE49-F238E27FC236}">
                <a16:creationId xmlns:a16="http://schemas.microsoft.com/office/drawing/2014/main" id="{91729A63-868A-7D7C-9DF5-5EE47C717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63" y="5738813"/>
            <a:ext cx="7829550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7FDC870-D6F0-8FEE-D4B9-0C2ABB0F9CFF}"/>
              </a:ext>
            </a:extLst>
          </p:cNvPr>
          <p:cNvSpPr/>
          <p:nvPr/>
        </p:nvSpPr>
        <p:spPr>
          <a:xfrm>
            <a:off x="6111875" y="1790700"/>
            <a:ext cx="2868613" cy="5286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BE89B66-7B91-353F-D70B-9E9FC20AA945}"/>
              </a:ext>
            </a:extLst>
          </p:cNvPr>
          <p:cNvSpPr/>
          <p:nvPr/>
        </p:nvSpPr>
        <p:spPr>
          <a:xfrm>
            <a:off x="8201025" y="2454275"/>
            <a:ext cx="1655763" cy="4905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8C499C8-9EA8-B3F0-DDB7-990D2EA80360}"/>
              </a:ext>
            </a:extLst>
          </p:cNvPr>
          <p:cNvSpPr/>
          <p:nvPr/>
        </p:nvSpPr>
        <p:spPr>
          <a:xfrm>
            <a:off x="6484938" y="5918200"/>
            <a:ext cx="2995612" cy="441325"/>
          </a:xfrm>
          <a:prstGeom prst="ellipse">
            <a:avLst/>
          </a:prstGeom>
          <a:noFill/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129032" name="Picture 2">
            <a:extLst>
              <a:ext uri="{FF2B5EF4-FFF2-40B4-BE49-F238E27FC236}">
                <a16:creationId xmlns:a16="http://schemas.microsoft.com/office/drawing/2014/main" id="{12933BF6-8EBF-CE8F-CD0F-DEAC445C3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06688"/>
            <a:ext cx="45180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BF2E64AF-D59E-E56F-4DEF-95661B02D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p:transition spd="slow" advTm="52339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|15.5"/>
</p:tagLst>
</file>

<file path=ppt/theme/theme1.xml><?xml version="1.0" encoding="utf-8"?>
<a:theme xmlns:a="http://schemas.openxmlformats.org/drawingml/2006/main" name="3_CG slide set Jul 10">
  <a:themeElements>
    <a:clrScheme name="CG slide set update 22070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G slide set update 2207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G slide set update 2207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G slide set update 22070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G slide set update 22070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G slide set update 22070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G slide set update 22070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G slide set update 22070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G slide set update 22070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G slide set update 22070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G slide set update 22070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G slide set update 22070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G slide set update 22070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G slide set update 22070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11.xml><?xml version="1.0" encoding="utf-8"?>
<a:theme xmlns:a="http://schemas.openxmlformats.org/drawingml/2006/main" name="5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12.xml><?xml version="1.0" encoding="utf-8"?>
<a:theme xmlns:a="http://schemas.openxmlformats.org/drawingml/2006/main" name="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14.xml><?xml version="1.0" encoding="utf-8"?>
<a:theme xmlns:a="http://schemas.openxmlformats.org/drawingml/2006/main" name="8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15.xml><?xml version="1.0" encoding="utf-8"?>
<a:theme xmlns:a="http://schemas.openxmlformats.org/drawingml/2006/main" name="15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16.xml><?xml version="1.0" encoding="utf-8"?>
<a:theme xmlns:a="http://schemas.openxmlformats.org/drawingml/2006/main" name="7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17.xml><?xml version="1.0" encoding="utf-8"?>
<a:theme xmlns:a="http://schemas.openxmlformats.org/drawingml/2006/main" name="25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18.xml><?xml version="1.0" encoding="utf-8"?>
<a:theme xmlns:a="http://schemas.openxmlformats.org/drawingml/2006/main" name="10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19.xml><?xml version="1.0" encoding="utf-8"?>
<a:theme xmlns:a="http://schemas.openxmlformats.org/drawingml/2006/main" name="9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2.xml><?xml version="1.0" encoding="utf-8"?>
<a:theme xmlns:a="http://schemas.openxmlformats.org/drawingml/2006/main" name="CG slide set Jul 10">
  <a:themeElements>
    <a:clrScheme name="CG slide set update 22070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G slide set update 2207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G slide set update 2207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G slide set update 22070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G slide set update 22070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G slide set update 22070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G slide set update 22070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G slide set update 22070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G slide set update 22070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G slide set update 22070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G slide set update 22070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G slide set update 22070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G slide set update 22070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G slide set update 22070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1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22.xml><?xml version="1.0" encoding="utf-8"?>
<a:theme xmlns:a="http://schemas.openxmlformats.org/drawingml/2006/main" name="12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23.xml><?xml version="1.0" encoding="utf-8"?>
<a:theme xmlns:a="http://schemas.openxmlformats.org/drawingml/2006/main" name="14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24.xml><?xml version="1.0" encoding="utf-8"?>
<a:theme xmlns:a="http://schemas.openxmlformats.org/drawingml/2006/main" name="16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25.xml><?xml version="1.0" encoding="utf-8"?>
<a:theme xmlns:a="http://schemas.openxmlformats.org/drawingml/2006/main" name="23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26.xml><?xml version="1.0" encoding="utf-8"?>
<a:theme xmlns:a="http://schemas.openxmlformats.org/drawingml/2006/main" name="17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27.xml><?xml version="1.0" encoding="utf-8"?>
<a:theme xmlns:a="http://schemas.openxmlformats.org/drawingml/2006/main" name="18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28.xml><?xml version="1.0" encoding="utf-8"?>
<a:theme xmlns:a="http://schemas.openxmlformats.org/drawingml/2006/main" name="24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29.xml><?xml version="1.0" encoding="utf-8"?>
<a:theme xmlns:a="http://schemas.openxmlformats.org/drawingml/2006/main" name="1_Custom Desig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30.xml><?xml version="1.0" encoding="utf-8"?>
<a:theme xmlns:a="http://schemas.openxmlformats.org/drawingml/2006/main" name="19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31.xml><?xml version="1.0" encoding="utf-8"?>
<a:theme xmlns:a="http://schemas.openxmlformats.org/drawingml/2006/main" name="20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32.xml><?xml version="1.0" encoding="utf-8"?>
<a:theme xmlns:a="http://schemas.openxmlformats.org/drawingml/2006/main" name="21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33.xml><?xml version="1.0" encoding="utf-8"?>
<a:theme xmlns:a="http://schemas.openxmlformats.org/drawingml/2006/main" name="22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34.xml><?xml version="1.0" encoding="utf-8"?>
<a:theme xmlns:a="http://schemas.openxmlformats.org/drawingml/2006/main" name="30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3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1D0E82"/>
      </a:accent1>
      <a:accent2>
        <a:srgbClr val="0099FF"/>
      </a:accent2>
      <a:accent3>
        <a:srgbClr val="FFFFFF"/>
      </a:accent3>
      <a:accent4>
        <a:srgbClr val="000000"/>
      </a:accent4>
      <a:accent5>
        <a:srgbClr val="ABAAC1"/>
      </a:accent5>
      <a:accent6>
        <a:srgbClr val="008AE7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G slide set Jul 10">
  <a:themeElements>
    <a:clrScheme name="CG slide set update 220708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G slide set update 22070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G slide set update 22070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G slide set update 220708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G slide set update 220708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G slide set update 220708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G slide set update 220708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G slide set update 220708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G slide set update 220708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G slide set update 220708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G slide set update 220708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G slide set update 220708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G slide set update 220708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G slide set update 220708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6.xml><?xml version="1.0" encoding="utf-8"?>
<a:theme xmlns:a="http://schemas.openxmlformats.org/drawingml/2006/main" name="8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80F76"/>
      </a:accent1>
      <a:accent2>
        <a:srgbClr val="70BC1F"/>
      </a:accent2>
      <a:accent3>
        <a:srgbClr val="FFFFFF"/>
      </a:accent3>
      <a:accent4>
        <a:srgbClr val="000000"/>
      </a:accent4>
      <a:accent5>
        <a:srgbClr val="BEAABD"/>
      </a:accent5>
      <a:accent6>
        <a:srgbClr val="65AA1B"/>
      </a:accent6>
      <a:hlink>
        <a:srgbClr val="808080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8.xml><?xml version="1.0" encoding="utf-8"?>
<a:theme xmlns:a="http://schemas.openxmlformats.org/drawingml/2006/main" name="2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ppt/theme/theme9.xml><?xml version="1.0" encoding="utf-8"?>
<a:theme xmlns:a="http://schemas.openxmlformats.org/drawingml/2006/main" name="4_Theme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ilk Glass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C2301262-54BA-4082-BC44-DCE71F46C048}" vid="{BE05CBDD-88C7-4F0D-9D4D-99E8ADA8A71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10075</TotalTime>
  <Words>758</Words>
  <Application>Microsoft Office PowerPoint</Application>
  <PresentationFormat>Widescreen</PresentationFormat>
  <Paragraphs>95</Paragraphs>
  <Slides>25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34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68" baseType="lpstr">
      <vt:lpstr>Arial</vt:lpstr>
      <vt:lpstr>Calibri Light</vt:lpstr>
      <vt:lpstr>Calibri</vt:lpstr>
      <vt:lpstr>Lato Black</vt:lpstr>
      <vt:lpstr>Lato </vt:lpstr>
      <vt:lpstr>Times New Roman</vt:lpstr>
      <vt:lpstr>MS PGothic</vt:lpstr>
      <vt:lpstr>3_CG slide set Jul 10</vt:lpstr>
      <vt:lpstr>CG slide set Jul 10</vt:lpstr>
      <vt:lpstr>1_Theme2</vt:lpstr>
      <vt:lpstr>1_CG slide set Jul 10</vt:lpstr>
      <vt:lpstr>Theme2</vt:lpstr>
      <vt:lpstr>8_Default Design</vt:lpstr>
      <vt:lpstr>3_Theme2</vt:lpstr>
      <vt:lpstr>2_Theme2</vt:lpstr>
      <vt:lpstr>4_Theme2</vt:lpstr>
      <vt:lpstr>13_Theme2</vt:lpstr>
      <vt:lpstr>5_Theme2</vt:lpstr>
      <vt:lpstr>Custom Design</vt:lpstr>
      <vt:lpstr>6_Theme2</vt:lpstr>
      <vt:lpstr>8_Theme2</vt:lpstr>
      <vt:lpstr>15_Theme2</vt:lpstr>
      <vt:lpstr>7_Theme2</vt:lpstr>
      <vt:lpstr>25_Theme2</vt:lpstr>
      <vt:lpstr>10_Theme2</vt:lpstr>
      <vt:lpstr>9_Theme2</vt:lpstr>
      <vt:lpstr>3_Office Theme</vt:lpstr>
      <vt:lpstr>11_Theme2</vt:lpstr>
      <vt:lpstr>12_Theme2</vt:lpstr>
      <vt:lpstr>14_Theme2</vt:lpstr>
      <vt:lpstr>16_Theme2</vt:lpstr>
      <vt:lpstr>23_Theme2</vt:lpstr>
      <vt:lpstr>17_Theme2</vt:lpstr>
      <vt:lpstr>18_Theme2</vt:lpstr>
      <vt:lpstr>24_Theme2</vt:lpstr>
      <vt:lpstr>1_Custom Design</vt:lpstr>
      <vt:lpstr>19_Theme2</vt:lpstr>
      <vt:lpstr>20_Theme2</vt:lpstr>
      <vt:lpstr>21_Theme2</vt:lpstr>
      <vt:lpstr>22_Theme2</vt:lpstr>
      <vt:lpstr>30_Theme2</vt:lpstr>
      <vt:lpstr>Photo Editor Photo</vt:lpstr>
      <vt:lpstr>Image</vt:lpstr>
      <vt:lpstr>PowerPoint Presentation</vt:lpstr>
      <vt:lpstr>PowerPoint Presentation</vt:lpstr>
      <vt:lpstr>Self-harm in primary care</vt:lpstr>
      <vt:lpstr>PowerPoint Presentation</vt:lpstr>
      <vt:lpstr>PowerPoint Presentation</vt:lpstr>
      <vt:lpstr>Care for self-harm</vt:lpstr>
      <vt:lpstr>Care for self-harm</vt:lpstr>
      <vt:lpstr>The guideline</vt:lpstr>
      <vt:lpstr>First contact</vt:lpstr>
      <vt:lpstr>Assessments</vt:lpstr>
      <vt:lpstr>Assessments</vt:lpstr>
      <vt:lpstr>PowerPoint Presentation</vt:lpstr>
      <vt:lpstr>PowerPoint Presentation</vt:lpstr>
      <vt:lpstr>PowerPoint Presentation</vt:lpstr>
      <vt:lpstr>Safety plans</vt:lpstr>
      <vt:lpstr>Good aftercare</vt:lpstr>
      <vt:lpstr>Interventions</vt:lpstr>
      <vt:lpstr>Interventions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</dc:title>
  <dc:creator>phenshaw</dc:creator>
  <cp:lastModifiedBy>Cathryn Rodway</cp:lastModifiedBy>
  <cp:revision>832</cp:revision>
  <cp:lastPrinted>2018-10-04T09:23:57Z</cp:lastPrinted>
  <dcterms:created xsi:type="dcterms:W3CDTF">2002-01-22T13:11:05Z</dcterms:created>
  <dcterms:modified xsi:type="dcterms:W3CDTF">2024-05-29T09:59:34Z</dcterms:modified>
</cp:coreProperties>
</file>