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582" autoAdjust="0"/>
    <p:restoredTop sz="94671" autoAdjust="0"/>
  </p:normalViewPr>
  <p:slideViewPr>
    <p:cSldViewPr snapToGrid="0" snapToObjects="1">
      <p:cViewPr>
        <p:scale>
          <a:sx n="77" d="100"/>
          <a:sy n="77" d="100"/>
        </p:scale>
        <p:origin x="-3252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6524" y="173038"/>
            <a:ext cx="1362075" cy="56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77082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180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303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6524" y="173038"/>
            <a:ext cx="1362075" cy="56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44783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484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84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0562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422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179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2229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834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628B0-F380-9C4D-A47F-54B9E9637D5E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25A5D-1666-9A45-85AB-56CB8A06C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7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SORP Training</a:t>
            </a:r>
            <a:br>
              <a:rPr lang="en-US" dirty="0" smtClean="0"/>
            </a:br>
            <a:r>
              <a:rPr lang="en-US" dirty="0" smtClean="0"/>
              <a:t>Holiday Pay Accrual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2473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738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What is required?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134" y="778477"/>
            <a:ext cx="8600304" cy="5844744"/>
          </a:xfrm>
        </p:spPr>
        <p:txBody>
          <a:bodyPr>
            <a:noAutofit/>
          </a:bodyPr>
          <a:lstStyle/>
          <a:p>
            <a:r>
              <a:rPr lang="en-GB" sz="2800" dirty="0" smtClean="0"/>
              <a:t>Accrued </a:t>
            </a:r>
            <a:r>
              <a:rPr lang="en-GB" sz="2800" dirty="0"/>
              <a:t>holiday pay must be accounted for as a creditor.</a:t>
            </a:r>
          </a:p>
          <a:p>
            <a:r>
              <a:rPr lang="en-GB" sz="2800" dirty="0"/>
              <a:t>O</a:t>
            </a:r>
            <a:r>
              <a:rPr lang="en-GB" sz="2800" dirty="0" smtClean="0"/>
              <a:t>ccurs </a:t>
            </a:r>
            <a:r>
              <a:rPr lang="en-GB" sz="2800" dirty="0"/>
              <a:t>when the holiday year is not coterminous with the financial year (and if </a:t>
            </a:r>
            <a:r>
              <a:rPr lang="en-GB" sz="2800" dirty="0" smtClean="0"/>
              <a:t>material).</a:t>
            </a:r>
          </a:p>
          <a:p>
            <a:r>
              <a:rPr lang="en-GB" sz="2800" dirty="0" smtClean="0"/>
              <a:t>Restated </a:t>
            </a:r>
            <a:r>
              <a:rPr lang="en-GB" sz="2800" dirty="0"/>
              <a:t>opening balance </a:t>
            </a:r>
            <a:r>
              <a:rPr lang="en-GB" sz="2800" dirty="0" smtClean="0"/>
              <a:t>31 </a:t>
            </a:r>
            <a:r>
              <a:rPr lang="en-GB" sz="2800" dirty="0"/>
              <a:t>July 2014 </a:t>
            </a:r>
            <a:r>
              <a:rPr lang="en-GB" sz="2800" dirty="0" smtClean="0"/>
              <a:t>required - total </a:t>
            </a:r>
            <a:r>
              <a:rPr lang="en-GB" sz="2800" dirty="0"/>
              <a:t>accrual of £</a:t>
            </a:r>
            <a:r>
              <a:rPr lang="en-GB" sz="2800" dirty="0" smtClean="0"/>
              <a:t>7.8m.</a:t>
            </a:r>
          </a:p>
          <a:p>
            <a:r>
              <a:rPr lang="en-GB" sz="2800" dirty="0" smtClean="0"/>
              <a:t>Annual year-end adjustment going forward (if material).</a:t>
            </a:r>
          </a:p>
          <a:p>
            <a:r>
              <a:rPr lang="en-GB" sz="2800" dirty="0"/>
              <a:t>A</a:t>
            </a:r>
            <a:r>
              <a:rPr lang="en-GB" sz="2800" dirty="0" smtClean="0"/>
              <a:t>ccrual calculated </a:t>
            </a:r>
            <a:r>
              <a:rPr lang="en-GB" sz="2800" dirty="0"/>
              <a:t>by the Central Management Accounts Team, based on information provided by </a:t>
            </a:r>
            <a:r>
              <a:rPr lang="en-GB" sz="2800" dirty="0" smtClean="0"/>
              <a:t>TRAC team (academic pay) </a:t>
            </a:r>
            <a:r>
              <a:rPr lang="en-GB" sz="2800" dirty="0"/>
              <a:t>and </a:t>
            </a:r>
            <a:r>
              <a:rPr lang="en-GB" sz="2800" dirty="0" smtClean="0"/>
              <a:t>annual leave data from EPS and ITS (PSS pay).</a:t>
            </a:r>
          </a:p>
          <a:p>
            <a:r>
              <a:rPr lang="en-GB" sz="2800" dirty="0"/>
              <a:t>A</a:t>
            </a:r>
            <a:r>
              <a:rPr lang="en-GB" sz="2800" dirty="0" smtClean="0"/>
              <a:t>ccrual will sit centrally under Corporate Activities.</a:t>
            </a:r>
          </a:p>
        </p:txBody>
      </p:sp>
    </p:spTree>
    <p:extLst>
      <p:ext uri="{BB962C8B-B14F-4D97-AF65-F5344CB8AC3E}">
        <p14:creationId xmlns:p14="http://schemas.microsoft.com/office/powerpoint/2010/main" xmlns="" val="130697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108" y="-145492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Approach and Methodology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346" y="797011"/>
            <a:ext cx="8476735" cy="5653216"/>
          </a:xfrm>
        </p:spPr>
        <p:txBody>
          <a:bodyPr>
            <a:noAutofit/>
          </a:bodyPr>
          <a:lstStyle/>
          <a:p>
            <a:r>
              <a:rPr lang="en-GB" sz="2800" dirty="0"/>
              <a:t>Assumptions and methodology agreed with the auditors</a:t>
            </a:r>
            <a:r>
              <a:rPr lang="en-GB" sz="2800" dirty="0" smtClean="0"/>
              <a:t>.</a:t>
            </a:r>
          </a:p>
          <a:p>
            <a:pPr lvl="0"/>
            <a:r>
              <a:rPr lang="en-GB" sz="2800" dirty="0" smtClean="0"/>
              <a:t>A calculated % will be applied </a:t>
            </a:r>
            <a:r>
              <a:rPr lang="en-GB" sz="2800" dirty="0"/>
              <a:t>to pay </a:t>
            </a:r>
            <a:r>
              <a:rPr lang="en-GB" sz="2800" dirty="0" smtClean="0"/>
              <a:t>costs -  </a:t>
            </a:r>
            <a:r>
              <a:rPr lang="en-GB" sz="2800" dirty="0"/>
              <a:t>represents </a:t>
            </a:r>
            <a:r>
              <a:rPr lang="en-GB" sz="2800" dirty="0" smtClean="0"/>
              <a:t>the percentage of </a:t>
            </a:r>
            <a:r>
              <a:rPr lang="en-GB" sz="2800" dirty="0"/>
              <a:t>holidays staff have accrued as at 31 July.</a:t>
            </a:r>
          </a:p>
          <a:p>
            <a:pPr lvl="0"/>
            <a:r>
              <a:rPr lang="en-GB" sz="2800" dirty="0" smtClean="0"/>
              <a:t>2 methodologies  - Academic pay costs and PSS </a:t>
            </a:r>
            <a:r>
              <a:rPr lang="en-GB" sz="2800" dirty="0"/>
              <a:t>pay costs. </a:t>
            </a:r>
            <a:endParaRPr lang="en-GB" sz="2800" dirty="0" smtClean="0"/>
          </a:p>
          <a:p>
            <a:r>
              <a:rPr lang="en-GB" sz="2800" dirty="0" smtClean="0"/>
              <a:t>Accrual </a:t>
            </a:r>
            <a:r>
              <a:rPr lang="en-GB" sz="2800" dirty="0"/>
              <a:t>will be posted to n</a:t>
            </a:r>
            <a:r>
              <a:rPr lang="en-GB" sz="2800" dirty="0" smtClean="0"/>
              <a:t>ew </a:t>
            </a:r>
            <a:r>
              <a:rPr lang="en-GB" sz="2800" dirty="0"/>
              <a:t>shadow FSR </a:t>
            </a:r>
            <a:r>
              <a:rPr lang="en-GB" sz="2800" dirty="0" smtClean="0"/>
              <a:t>codes - detail is required </a:t>
            </a:r>
            <a:r>
              <a:rPr lang="en-GB" sz="2800" dirty="0"/>
              <a:t>for FSR </a:t>
            </a:r>
            <a:r>
              <a:rPr lang="en-GB" sz="2800" dirty="0" smtClean="0"/>
              <a:t>purposes, but accrual </a:t>
            </a:r>
            <a:r>
              <a:rPr lang="en-GB" sz="2800" dirty="0"/>
              <a:t>and </a:t>
            </a:r>
            <a:r>
              <a:rPr lang="en-GB" sz="2800" dirty="0" smtClean="0"/>
              <a:t>costs will sit centrally.</a:t>
            </a:r>
          </a:p>
          <a:p>
            <a:r>
              <a:rPr lang="en-GB" sz="2800" dirty="0" smtClean="0"/>
              <a:t>New </a:t>
            </a:r>
            <a:r>
              <a:rPr lang="en-GB" sz="2800" dirty="0"/>
              <a:t>balance sheet IE code </a:t>
            </a:r>
            <a:r>
              <a:rPr lang="en-GB" sz="2800" dirty="0" smtClean="0"/>
              <a:t>to </a:t>
            </a:r>
            <a:r>
              <a:rPr lang="en-GB" sz="2800" dirty="0"/>
              <a:t>easily identify the holiday pay accrual from other accruals.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61106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183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SORP Training Holiday Pay Accrual</vt:lpstr>
      <vt:lpstr>What is required?</vt:lpstr>
      <vt:lpstr>Approach and Methodology</vt:lpstr>
    </vt:vector>
  </TitlesOfParts>
  <Company>University of Manchester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SORP Training Accrual for Annual Leave</dc:title>
  <dc:creator>Pauline Morgan</dc:creator>
  <cp:lastModifiedBy>Jill Roberts</cp:lastModifiedBy>
  <cp:revision>18</cp:revision>
  <dcterms:created xsi:type="dcterms:W3CDTF">2014-10-12T12:11:28Z</dcterms:created>
  <dcterms:modified xsi:type="dcterms:W3CDTF">2015-06-19T14:56:27Z</dcterms:modified>
</cp:coreProperties>
</file>