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9" r:id="rId5"/>
  </p:sldMasterIdLst>
  <p:notesMasterIdLst>
    <p:notesMasterId r:id="rId31"/>
  </p:notesMasterIdLst>
  <p:handoutMasterIdLst>
    <p:handoutMasterId r:id="rId32"/>
  </p:handoutMasterIdLst>
  <p:sldIdLst>
    <p:sldId id="297" r:id="rId6"/>
    <p:sldId id="350" r:id="rId7"/>
    <p:sldId id="747" r:id="rId8"/>
    <p:sldId id="701" r:id="rId9"/>
    <p:sldId id="746" r:id="rId10"/>
    <p:sldId id="643" r:id="rId11"/>
    <p:sldId id="772" r:id="rId12"/>
    <p:sldId id="769" r:id="rId13"/>
    <p:sldId id="704" r:id="rId14"/>
    <p:sldId id="705" r:id="rId15"/>
    <p:sldId id="771" r:id="rId16"/>
    <p:sldId id="707" r:id="rId17"/>
    <p:sldId id="706" r:id="rId18"/>
    <p:sldId id="768" r:id="rId19"/>
    <p:sldId id="726" r:id="rId20"/>
    <p:sldId id="803" r:id="rId21"/>
    <p:sldId id="709" r:id="rId22"/>
    <p:sldId id="710" r:id="rId23"/>
    <p:sldId id="767" r:id="rId24"/>
    <p:sldId id="801" r:id="rId25"/>
    <p:sldId id="718" r:id="rId26"/>
    <p:sldId id="719" r:id="rId27"/>
    <p:sldId id="802" r:id="rId28"/>
    <p:sldId id="787" r:id="rId29"/>
    <p:sldId id="804"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61BDDA6-2214-4FC2-AC5F-B3E3279BFFBB}">
          <p14:sldIdLst>
            <p14:sldId id="297"/>
            <p14:sldId id="350"/>
            <p14:sldId id="747"/>
            <p14:sldId id="701"/>
            <p14:sldId id="746"/>
            <p14:sldId id="643"/>
          </p14:sldIdLst>
        </p14:section>
        <p14:section name="P&amp;OD Process" id="{E1901F2F-EA8A-494C-BED4-2270CA4745E0}">
          <p14:sldIdLst>
            <p14:sldId id="772"/>
            <p14:sldId id="769"/>
            <p14:sldId id="704"/>
            <p14:sldId id="705"/>
            <p14:sldId id="771"/>
            <p14:sldId id="707"/>
          </p14:sldIdLst>
        </p14:section>
        <p14:section name="School TLSE" id="{1B8EA9B3-94FC-4788-9F82-ABE5964F10ED}">
          <p14:sldIdLst>
            <p14:sldId id="706"/>
            <p14:sldId id="768"/>
            <p14:sldId id="726"/>
            <p14:sldId id="803"/>
          </p14:sldIdLst>
        </p14:section>
        <p14:section name="Faculty TLSE" id="{93B8430E-7E87-493C-B0B9-A453E010ECFF}">
          <p14:sldIdLst>
            <p14:sldId id="709"/>
            <p14:sldId id="710"/>
            <p14:sldId id="767"/>
            <p14:sldId id="801"/>
          </p14:sldIdLst>
        </p14:section>
        <p14:section name="PGR" id="{436EFC65-5995-4C40-BF4B-41455AD86E7B}">
          <p14:sldIdLst>
            <p14:sldId id="718"/>
            <p14:sldId id="719"/>
            <p14:sldId id="802"/>
            <p14:sldId id="787"/>
            <p14:sldId id="8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827A13-A4D0-F6D8-68E7-13C18EDF1B3D}" name="Vikki Goddard" initials="VG" userId="S::vikki.goddard@manchester.ac.uk::9e600cb0-bbe5-4978-af7f-152970bdcb41" providerId="AD"/>
  <p188:author id="{FF323F18-1813-933B-E595-B97275FADBD0}" name="Simon Merrywest" initials="SM" userId="S::simon.merrywest@manchester.ac.uk::683c4234-6716-494d-ba0f-7e4fff78f640" providerId="AD"/>
  <p188:author id="{60BAD219-4D60-2222-BECC-234800811EDA}" name="Rebecca Moss" initials="RM" userId="S::rebecca.moss@manchester.ac.uk::e542f4fa-dae0-4497-b41d-af3f4605d77f" providerId="AD"/>
  <p188:author id="{9FEDFF1C-FB83-11F1-0129-787509E4E854}" name="Fiona Coll" initials="FC" userId="S::fiona.coll@manchester.ac.uk::79ade0f3-19ca-48fa-b67b-246a702e05f7" providerId="AD"/>
  <p188:author id="{0287A350-E4D8-9BBF-25A4-9CFFA823D1BC}" name="Jen Taylor" initials="JT" userId="S::jen.taylor@manchester.ac.uk::9d81bc0b-3790-47fb-b773-7baff6a0e876" providerId="AD"/>
  <p188:author id="{90589989-6ABD-B2E9-F232-EE1558A275F3}" name="Gareth Hughes" initials="GH" userId="S::Gareth.R.Hughes@manchester.ac.uk::c97b800d-f5ee-49ec-8875-a54ebb3ae29d" providerId="AD"/>
  <p188:author id="{F6A1F38B-D417-A538-1548-3D87ACB79E92}" name="James Crosland" initials="JC" userId="S::james.crosland@manchester.ac.uk::1ab8165a-9f2b-4a00-b197-55510d44239c" providerId="AD"/>
  <p188:author id="{03787BA4-3D34-DE67-3A47-E964DC4C21CD}" name="Gareth Hughes" initials="GH" userId="S::gareth.r.hughes@manchester.ac.uk::c97b800d-f5ee-49ec-8875-a54ebb3ae29d" providerId="AD"/>
  <p188:author id="{298372BB-9A95-55D2-771D-2369D71CE52A}" name="Marianne Webb" initials="MW" userId="S::marianne.webb@manchester.ac.uk::5c084632-18ec-4ec6-8758-e6877b047294" providerId="AD"/>
  <p188:author id="{E99E40ED-FE8F-56DE-377D-81FC149450AC}" name="Jennifer Taylor" initials="JT" userId="Jennifer Tayl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mes Crosland" initials="JC" lastIdx="11" clrIdx="6">
    <p:extLst>
      <p:ext uri="{19B8F6BF-5375-455C-9EA6-DF929625EA0E}">
        <p15:presenceInfo xmlns:p15="http://schemas.microsoft.com/office/powerpoint/2012/main" userId="S-1-5-21-1715567821-1957994488-725345543-837653" providerId="AD"/>
      </p:ext>
    </p:extLst>
  </p:cmAuthor>
  <p:cmAuthor id="1" name="Hannah Leverett" initials="HL" lastIdx="1" clrIdx="0">
    <p:extLst>
      <p:ext uri="{19B8F6BF-5375-455C-9EA6-DF929625EA0E}">
        <p15:presenceInfo xmlns:p15="http://schemas.microsoft.com/office/powerpoint/2012/main" userId="S::hannah.leverett@manchester.ac.uk::b7fce357-35c7-4882-8b6e-63c8d25151b4" providerId="AD"/>
      </p:ext>
    </p:extLst>
  </p:cmAuthor>
  <p:cmAuthor id="2" name="Gareth Hughes" initials="GH" lastIdx="1" clrIdx="1">
    <p:extLst>
      <p:ext uri="{19B8F6BF-5375-455C-9EA6-DF929625EA0E}">
        <p15:presenceInfo xmlns:p15="http://schemas.microsoft.com/office/powerpoint/2012/main" userId="S::Gareth.R.Hughes@manchester.ac.uk::c97b800d-f5ee-49ec-8875-a54ebb3ae29d" providerId="AD"/>
      </p:ext>
    </p:extLst>
  </p:cmAuthor>
  <p:cmAuthor id="9" name="Fiona Coll" initials="FC" lastIdx="1" clrIdx="7">
    <p:extLst>
      <p:ext uri="{19B8F6BF-5375-455C-9EA6-DF929625EA0E}">
        <p15:presenceInfo xmlns:p15="http://schemas.microsoft.com/office/powerpoint/2012/main" userId="S-1-5-21-1715567821-1957994488-725345543-65684" providerId="AD"/>
      </p:ext>
    </p:extLst>
  </p:cmAuthor>
  <p:cmAuthor id="3" name="Simon Merrywest" initials="SM" lastIdx="14" clrIdx="2">
    <p:extLst>
      <p:ext uri="{19B8F6BF-5375-455C-9EA6-DF929625EA0E}">
        <p15:presenceInfo xmlns:p15="http://schemas.microsoft.com/office/powerpoint/2012/main" userId="S-1-5-21-1715567821-1957994488-725345543-97444" providerId="AD"/>
      </p:ext>
    </p:extLst>
  </p:cmAuthor>
  <p:cmAuthor id="4" name="Marianne Webb" initials="MW" lastIdx="8" clrIdx="3">
    <p:extLst>
      <p:ext uri="{19B8F6BF-5375-455C-9EA6-DF929625EA0E}">
        <p15:presenceInfo xmlns:p15="http://schemas.microsoft.com/office/powerpoint/2012/main" userId="S::marianne.webb@manchester.ac.uk::5c084632-18ec-4ec6-8758-e6877b047294" providerId="AD"/>
      </p:ext>
    </p:extLst>
  </p:cmAuthor>
  <p:cmAuthor id="5" name="Microsoft Office User" initials="MOU" lastIdx="16" clrIdx="4">
    <p:extLst>
      <p:ext uri="{19B8F6BF-5375-455C-9EA6-DF929625EA0E}">
        <p15:presenceInfo xmlns:p15="http://schemas.microsoft.com/office/powerpoint/2012/main" userId="Microsoft Office User" providerId="None"/>
      </p:ext>
    </p:extLst>
  </p:cmAuthor>
  <p:cmAuthor id="6" name="Hannah Rundle" initials="HR" lastIdx="6" clrIdx="5">
    <p:extLst>
      <p:ext uri="{19B8F6BF-5375-455C-9EA6-DF929625EA0E}">
        <p15:presenceInfo xmlns:p15="http://schemas.microsoft.com/office/powerpoint/2012/main" userId="S-1-5-21-1715567821-1957994488-725345543-84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DF57"/>
    <a:srgbClr val="412952"/>
    <a:srgbClr val="854996"/>
    <a:srgbClr val="4D8795"/>
    <a:srgbClr val="222737"/>
    <a:srgbClr val="D8B63B"/>
    <a:srgbClr val="BAD1DF"/>
    <a:srgbClr val="878A8E"/>
    <a:srgbClr val="181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0228A-C32F-476A-A266-3D0B6C9D9496}" v="5" dt="2022-04-20T16:49:30.949"/>
    <p1510:client id="{5F1C1643-F4A0-4953-8076-C3F15DE8D5F9}" v="1" dt="2022-04-14T15:10:02.033"/>
    <p1510:client id="{AA0BAEC0-9CBB-421C-8A55-171CC75329F9}" v="12" dt="2022-04-14T14:38:04.316"/>
    <p1510:client id="{B291E386-DBE9-4B89-89E7-9675134A0F54}" v="29" dt="2022-04-14T12:45:39.393"/>
    <p1510:client id="{C23F4533-7F92-4C50-85C4-469C6B1182F4}" v="4" dt="2022-04-19T14:39:14.624"/>
    <p1510:client id="{D4BEFC09-1779-B5F0-276A-A439F3AB6D73}" v="2" dt="2022-04-14T14:50:08.493"/>
    <p1510:client id="{D57A9C8D-C436-4B47-B1EF-55F629D117B5}" v="114" dt="2022-04-14T12:32:25.092"/>
    <p1510:client id="{ECF376AB-B206-0D0C-3278-73BBA4B9BCEB}" v="40" dt="2022-04-22T14:01:30.118"/>
    <p1510:client id="{F7CBD7DF-E7D9-44B4-8505-D79B3AA694D1}" v="2" dt="2022-04-19T15:02:43.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76" autoAdjust="0"/>
  </p:normalViewPr>
  <p:slideViewPr>
    <p:cSldViewPr snapToGrid="0">
      <p:cViewPr varScale="1">
        <p:scale>
          <a:sx n="41" d="100"/>
          <a:sy n="41" d="100"/>
        </p:scale>
        <p:origin x="788" y="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5A081-34B3-4B92-AD44-6D0EA26046EB}" type="doc">
      <dgm:prSet loTypeId="urn:microsoft.com/office/officeart/2017/3/layout/HorizontalPathTimeline" loCatId="process" qsTypeId="urn:microsoft.com/office/officeart/2005/8/quickstyle/simple2" qsCatId="simple" csTypeId="urn:microsoft.com/office/officeart/2005/8/colors/colorful3" csCatId="colorful" phldr="1"/>
      <dgm:spPr/>
      <dgm:t>
        <a:bodyPr/>
        <a:lstStyle/>
        <a:p>
          <a:endParaRPr lang="en-US"/>
        </a:p>
      </dgm:t>
    </dgm:pt>
    <dgm:pt modelId="{3B62F79D-0EB3-47D7-834F-1384D3923819}">
      <dgm:prSet/>
      <dgm:spPr/>
      <dgm:t>
        <a:bodyPr/>
        <a:lstStyle/>
        <a:p>
          <a:pPr>
            <a:defRPr b="1"/>
          </a:pPr>
          <a:r>
            <a:rPr lang="en-US">
              <a:latin typeface="Arial" panose="020B0604020202020204" pitchFamily="34" charset="0"/>
              <a:cs typeface="Arial" panose="020B0604020202020204" pitchFamily="34" charset="0"/>
            </a:rPr>
            <a:t>w/c 25 April</a:t>
          </a:r>
        </a:p>
      </dgm:t>
    </dgm:pt>
    <dgm:pt modelId="{C2773B47-5AC3-4B5D-8F42-E65B1DC8729F}" type="parTrans" cxnId="{C70FBC2C-D48F-41FD-A260-0D4F72536CB2}">
      <dgm:prSet/>
      <dgm:spPr/>
      <dgm:t>
        <a:bodyPr/>
        <a:lstStyle/>
        <a:p>
          <a:endParaRPr lang="en-US">
            <a:latin typeface="Arial" panose="020B0604020202020204" pitchFamily="34" charset="0"/>
            <a:cs typeface="Arial" panose="020B0604020202020204" pitchFamily="34" charset="0"/>
          </a:endParaRPr>
        </a:p>
      </dgm:t>
    </dgm:pt>
    <dgm:pt modelId="{E9C65B43-B96F-45BE-8E94-AA10AD842F74}" type="sibTrans" cxnId="{C70FBC2C-D48F-41FD-A260-0D4F72536CB2}">
      <dgm:prSet/>
      <dgm:spPr/>
      <dgm:t>
        <a:bodyPr/>
        <a:lstStyle/>
        <a:p>
          <a:endParaRPr lang="en-US">
            <a:latin typeface="Arial" panose="020B0604020202020204" pitchFamily="34" charset="0"/>
            <a:cs typeface="Arial" panose="020B0604020202020204" pitchFamily="34" charset="0"/>
          </a:endParaRPr>
        </a:p>
      </dgm:t>
    </dgm:pt>
    <dgm:pt modelId="{B54FA0BA-BF65-4EA6-9122-A8CEE5F620EE}">
      <dgm:prSet/>
      <dgm:spPr/>
      <dgm:t>
        <a:bodyPr/>
        <a:lstStyle/>
        <a:p>
          <a:r>
            <a:rPr lang="en-US">
              <a:latin typeface="Arial" panose="020B0604020202020204" pitchFamily="34" charset="0"/>
              <a:cs typeface="Arial" panose="020B0604020202020204" pitchFamily="34" charset="0"/>
            </a:rPr>
            <a:t>You’ll be </a:t>
          </a:r>
          <a:r>
            <a:rPr lang="en-US" b="1">
              <a:latin typeface="Arial" panose="020B0604020202020204" pitchFamily="34" charset="0"/>
              <a:cs typeface="Arial" panose="020B0604020202020204" pitchFamily="34" charset="0"/>
            </a:rPr>
            <a:t>briefed on the proposed structures </a:t>
          </a:r>
          <a:r>
            <a:rPr lang="en-US">
              <a:latin typeface="Arial" panose="020B0604020202020204" pitchFamily="34" charset="0"/>
              <a:cs typeface="Arial" panose="020B0604020202020204" pitchFamily="34" charset="0"/>
            </a:rPr>
            <a:t>and job descriptions.</a:t>
          </a:r>
        </a:p>
      </dgm:t>
    </dgm:pt>
    <dgm:pt modelId="{57957C16-7357-4202-AA1A-E3E4FD12D4A7}" type="parTrans" cxnId="{99A99D63-4657-47BB-BDF1-B62EE359052E}">
      <dgm:prSet/>
      <dgm:spPr/>
      <dgm:t>
        <a:bodyPr/>
        <a:lstStyle/>
        <a:p>
          <a:endParaRPr lang="en-US">
            <a:latin typeface="Arial" panose="020B0604020202020204" pitchFamily="34" charset="0"/>
            <a:cs typeface="Arial" panose="020B0604020202020204" pitchFamily="34" charset="0"/>
          </a:endParaRPr>
        </a:p>
      </dgm:t>
    </dgm:pt>
    <dgm:pt modelId="{7E26D747-A769-47E9-8B4F-78029E5DAA58}" type="sibTrans" cxnId="{99A99D63-4657-47BB-BDF1-B62EE359052E}">
      <dgm:prSet/>
      <dgm:spPr/>
      <dgm:t>
        <a:bodyPr/>
        <a:lstStyle/>
        <a:p>
          <a:endParaRPr lang="en-US">
            <a:latin typeface="Arial" panose="020B0604020202020204" pitchFamily="34" charset="0"/>
            <a:cs typeface="Arial" panose="020B0604020202020204" pitchFamily="34" charset="0"/>
          </a:endParaRPr>
        </a:p>
      </dgm:t>
    </dgm:pt>
    <dgm:pt modelId="{3EA239C5-933A-4357-BEF0-F320301AAE1C}">
      <dgm:prSet/>
      <dgm:spPr/>
      <dgm:t>
        <a:bodyPr/>
        <a:lstStyle/>
        <a:p>
          <a:r>
            <a:rPr lang="en-US">
              <a:latin typeface="Arial" panose="020B0604020202020204" pitchFamily="34" charset="0"/>
              <a:cs typeface="Arial" panose="020B0604020202020204" pitchFamily="34" charset="0"/>
            </a:rPr>
            <a:t>You can find out more and feedback on the proposals during the </a:t>
          </a:r>
          <a:r>
            <a:rPr lang="en-US" b="1">
              <a:latin typeface="Arial" panose="020B0604020202020204" pitchFamily="34" charset="0"/>
              <a:cs typeface="Arial" panose="020B0604020202020204" pitchFamily="34" charset="0"/>
            </a:rPr>
            <a:t>consultation period</a:t>
          </a:r>
          <a:r>
            <a:rPr lang="en-US">
              <a:latin typeface="Arial" panose="020B0604020202020204" pitchFamily="34" charset="0"/>
              <a:cs typeface="Arial" panose="020B0604020202020204" pitchFamily="34" charset="0"/>
            </a:rPr>
            <a:t>. Feedback will be analysed as it is submitted.</a:t>
          </a:r>
        </a:p>
      </dgm:t>
    </dgm:pt>
    <dgm:pt modelId="{810EE8FB-A1B0-4666-9C48-18E605E39426}" type="parTrans" cxnId="{99F53E35-9ECB-470C-A7A9-C9437EF28AAE}">
      <dgm:prSet/>
      <dgm:spPr/>
      <dgm:t>
        <a:bodyPr/>
        <a:lstStyle/>
        <a:p>
          <a:endParaRPr lang="en-US">
            <a:latin typeface="Arial" panose="020B0604020202020204" pitchFamily="34" charset="0"/>
            <a:cs typeface="Arial" panose="020B0604020202020204" pitchFamily="34" charset="0"/>
          </a:endParaRPr>
        </a:p>
      </dgm:t>
    </dgm:pt>
    <dgm:pt modelId="{1035396F-80C3-4FE2-8F7D-087422B3DCB5}" type="sibTrans" cxnId="{99F53E35-9ECB-470C-A7A9-C9437EF28AAE}">
      <dgm:prSet/>
      <dgm:spPr/>
      <dgm:t>
        <a:bodyPr/>
        <a:lstStyle/>
        <a:p>
          <a:endParaRPr lang="en-US">
            <a:latin typeface="Arial" panose="020B0604020202020204" pitchFamily="34" charset="0"/>
            <a:cs typeface="Arial" panose="020B0604020202020204" pitchFamily="34" charset="0"/>
          </a:endParaRPr>
        </a:p>
      </dgm:t>
    </dgm:pt>
    <dgm:pt modelId="{A068DA96-28B2-4081-AE17-10189413517C}">
      <dgm:prSet/>
      <dgm:spPr/>
      <dgm:t>
        <a:bodyPr/>
        <a:lstStyle/>
        <a:p>
          <a:pPr>
            <a:defRPr b="1"/>
          </a:pPr>
          <a:r>
            <a:rPr lang="en-US">
              <a:latin typeface="Arial" panose="020B0604020202020204" pitchFamily="34" charset="0"/>
              <a:cs typeface="Arial" panose="020B0604020202020204" pitchFamily="34" charset="0"/>
            </a:rPr>
            <a:t>June</a:t>
          </a:r>
        </a:p>
      </dgm:t>
    </dgm:pt>
    <dgm:pt modelId="{CB5B3A40-2DFA-4E77-A45B-C54D206EDBC3}" type="parTrans" cxnId="{D659D431-5BCB-46DE-8633-FDD250655407}">
      <dgm:prSet/>
      <dgm:spPr/>
      <dgm:t>
        <a:bodyPr/>
        <a:lstStyle/>
        <a:p>
          <a:endParaRPr lang="en-US">
            <a:latin typeface="Arial" panose="020B0604020202020204" pitchFamily="34" charset="0"/>
            <a:cs typeface="Arial" panose="020B0604020202020204" pitchFamily="34" charset="0"/>
          </a:endParaRPr>
        </a:p>
      </dgm:t>
    </dgm:pt>
    <dgm:pt modelId="{A02EA221-7CBB-497B-848D-F0B37C815BDB}" type="sibTrans" cxnId="{D659D431-5BCB-46DE-8633-FDD250655407}">
      <dgm:prSet/>
      <dgm:spPr/>
      <dgm:t>
        <a:bodyPr/>
        <a:lstStyle/>
        <a:p>
          <a:endParaRPr lang="en-US">
            <a:latin typeface="Arial" panose="020B0604020202020204" pitchFamily="34" charset="0"/>
            <a:cs typeface="Arial" panose="020B0604020202020204" pitchFamily="34" charset="0"/>
          </a:endParaRPr>
        </a:p>
      </dgm:t>
    </dgm:pt>
    <dgm:pt modelId="{D0A2A7B4-DC5A-4C44-AE50-F6212479028A}">
      <dgm:prSet/>
      <dgm:spPr/>
      <dgm:t>
        <a:bodyPr/>
        <a:lstStyle/>
        <a:p>
          <a:r>
            <a:rPr lang="en-US">
              <a:latin typeface="Arial" panose="020B0604020202020204" pitchFamily="34" charset="0"/>
              <a:cs typeface="Arial" panose="020B0604020202020204" pitchFamily="34" charset="0"/>
            </a:rPr>
            <a:t>Managers will begin the </a:t>
          </a:r>
          <a:r>
            <a:rPr lang="en-US" b="1">
              <a:latin typeface="Arial" panose="020B0604020202020204" pitchFamily="34" charset="0"/>
              <a:cs typeface="Arial" panose="020B0604020202020204" pitchFamily="34" charset="0"/>
            </a:rPr>
            <a:t>job matching and assignment process</a:t>
          </a:r>
          <a:r>
            <a:rPr lang="en-US">
              <a:latin typeface="Arial" panose="020B0604020202020204" pitchFamily="34" charset="0"/>
              <a:cs typeface="Arial" panose="020B0604020202020204" pitchFamily="34" charset="0"/>
            </a:rPr>
            <a:t>.</a:t>
          </a:r>
        </a:p>
      </dgm:t>
    </dgm:pt>
    <dgm:pt modelId="{6AB77FC0-64D7-482D-A264-EFEC3AC9197F}" type="parTrans" cxnId="{7E8136D7-911D-44A8-B8F2-97F797EA6014}">
      <dgm:prSet/>
      <dgm:spPr/>
      <dgm:t>
        <a:bodyPr/>
        <a:lstStyle/>
        <a:p>
          <a:endParaRPr lang="en-GB">
            <a:latin typeface="Arial" panose="020B0604020202020204" pitchFamily="34" charset="0"/>
            <a:cs typeface="Arial" panose="020B0604020202020204" pitchFamily="34" charset="0"/>
          </a:endParaRPr>
        </a:p>
      </dgm:t>
    </dgm:pt>
    <dgm:pt modelId="{9898C973-B2A9-4A53-9694-F4BD66A871B7}" type="sibTrans" cxnId="{7E8136D7-911D-44A8-B8F2-97F797EA6014}">
      <dgm:prSet/>
      <dgm:spPr/>
      <dgm:t>
        <a:bodyPr/>
        <a:lstStyle/>
        <a:p>
          <a:endParaRPr lang="en-GB">
            <a:latin typeface="Arial" panose="020B0604020202020204" pitchFamily="34" charset="0"/>
            <a:cs typeface="Arial" panose="020B0604020202020204" pitchFamily="34" charset="0"/>
          </a:endParaRPr>
        </a:p>
      </dgm:t>
    </dgm:pt>
    <dgm:pt modelId="{A4F87709-4977-40A8-A33A-288BB5EB3402}">
      <dgm:prSet/>
      <dgm:spPr/>
      <dgm:t>
        <a:bodyPr/>
        <a:lstStyle/>
        <a:p>
          <a:pPr>
            <a:defRPr b="1"/>
          </a:pPr>
          <a:r>
            <a:rPr lang="en-US">
              <a:latin typeface="Arial" panose="020B0604020202020204" pitchFamily="34" charset="0"/>
              <a:cs typeface="Arial" panose="020B0604020202020204" pitchFamily="34" charset="0"/>
            </a:rPr>
            <a:t>From July</a:t>
          </a:r>
        </a:p>
      </dgm:t>
    </dgm:pt>
    <dgm:pt modelId="{DBED4E8D-9F48-4632-8EEA-B7A693456361}" type="parTrans" cxnId="{004EF213-5946-49FD-871E-0F6709E2C79F}">
      <dgm:prSet/>
      <dgm:spPr/>
      <dgm:t>
        <a:bodyPr/>
        <a:lstStyle/>
        <a:p>
          <a:endParaRPr lang="en-GB">
            <a:latin typeface="Arial" panose="020B0604020202020204" pitchFamily="34" charset="0"/>
            <a:cs typeface="Arial" panose="020B0604020202020204" pitchFamily="34" charset="0"/>
          </a:endParaRPr>
        </a:p>
      </dgm:t>
    </dgm:pt>
    <dgm:pt modelId="{06AB18E7-C844-4820-9EE5-C4451807F194}" type="sibTrans" cxnId="{004EF213-5946-49FD-871E-0F6709E2C79F}">
      <dgm:prSet/>
      <dgm:spPr/>
      <dgm:t>
        <a:bodyPr/>
        <a:lstStyle/>
        <a:p>
          <a:endParaRPr lang="en-GB">
            <a:latin typeface="Arial" panose="020B0604020202020204" pitchFamily="34" charset="0"/>
            <a:cs typeface="Arial" panose="020B0604020202020204" pitchFamily="34" charset="0"/>
          </a:endParaRPr>
        </a:p>
      </dgm:t>
    </dgm:pt>
    <dgm:pt modelId="{5866723A-226F-4164-892F-058440ED7D5D}">
      <dgm:prSet/>
      <dgm:spPr/>
      <dgm:t>
        <a:bodyPr/>
        <a:lstStyle/>
        <a:p>
          <a:r>
            <a:rPr lang="en-US" b="1">
              <a:latin typeface="Arial" panose="020B0604020202020204" pitchFamily="34" charset="0"/>
              <a:cs typeface="Arial" panose="020B0604020202020204" pitchFamily="34" charset="0"/>
            </a:rPr>
            <a:t>Assignment decisions </a:t>
          </a:r>
          <a:r>
            <a:rPr lang="en-US">
              <a:latin typeface="Arial" panose="020B0604020202020204" pitchFamily="34" charset="0"/>
              <a:cs typeface="Arial" panose="020B0604020202020204" pitchFamily="34" charset="0"/>
            </a:rPr>
            <a:t>will start to be communicated. Some teams will find out before others due to the number of decisions to be made.</a:t>
          </a:r>
        </a:p>
      </dgm:t>
    </dgm:pt>
    <dgm:pt modelId="{D9DBBE6F-6760-4CB7-921A-294766269FB9}" type="parTrans" cxnId="{CD7E3AF0-F614-4175-9E77-85B7855F9C7D}">
      <dgm:prSet/>
      <dgm:spPr/>
      <dgm:t>
        <a:bodyPr/>
        <a:lstStyle/>
        <a:p>
          <a:endParaRPr lang="en-GB">
            <a:latin typeface="Arial" panose="020B0604020202020204" pitchFamily="34" charset="0"/>
            <a:cs typeface="Arial" panose="020B0604020202020204" pitchFamily="34" charset="0"/>
          </a:endParaRPr>
        </a:p>
      </dgm:t>
    </dgm:pt>
    <dgm:pt modelId="{625BC101-5A1A-4E12-8D7C-C14734E4FCA0}" type="sibTrans" cxnId="{CD7E3AF0-F614-4175-9E77-85B7855F9C7D}">
      <dgm:prSet/>
      <dgm:spPr/>
      <dgm:t>
        <a:bodyPr/>
        <a:lstStyle/>
        <a:p>
          <a:endParaRPr lang="en-GB">
            <a:latin typeface="Arial" panose="020B0604020202020204" pitchFamily="34" charset="0"/>
            <a:cs typeface="Arial" panose="020B0604020202020204" pitchFamily="34" charset="0"/>
          </a:endParaRPr>
        </a:p>
      </dgm:t>
    </dgm:pt>
    <dgm:pt modelId="{F0E92C08-5DDE-44FA-86CE-A5E69C2382AA}">
      <dgm:prSet/>
      <dgm:spPr/>
      <dgm:t>
        <a:bodyPr/>
        <a:lstStyle/>
        <a:p>
          <a:pPr>
            <a:defRPr b="1"/>
          </a:pPr>
          <a:r>
            <a:rPr lang="en-US">
              <a:latin typeface="Arial" panose="020B0604020202020204" pitchFamily="34" charset="0"/>
              <a:cs typeface="Arial" panose="020B0604020202020204" pitchFamily="34" charset="0"/>
            </a:rPr>
            <a:t>From August</a:t>
          </a:r>
        </a:p>
      </dgm:t>
    </dgm:pt>
    <dgm:pt modelId="{C34DF377-0015-446F-9C41-5756E556835B}" type="parTrans" cxnId="{609A3791-96C2-4B89-BD34-B422D7713A85}">
      <dgm:prSet/>
      <dgm:spPr/>
      <dgm:t>
        <a:bodyPr/>
        <a:lstStyle/>
        <a:p>
          <a:endParaRPr lang="en-GB">
            <a:latin typeface="Arial" panose="020B0604020202020204" pitchFamily="34" charset="0"/>
            <a:cs typeface="Arial" panose="020B0604020202020204" pitchFamily="34" charset="0"/>
          </a:endParaRPr>
        </a:p>
      </dgm:t>
    </dgm:pt>
    <dgm:pt modelId="{32704F40-527F-4D3B-B199-2B0CDFB3EC19}" type="sibTrans" cxnId="{609A3791-96C2-4B89-BD34-B422D7713A85}">
      <dgm:prSet/>
      <dgm:spPr/>
      <dgm:t>
        <a:bodyPr/>
        <a:lstStyle/>
        <a:p>
          <a:endParaRPr lang="en-GB">
            <a:latin typeface="Arial" panose="020B0604020202020204" pitchFamily="34" charset="0"/>
            <a:cs typeface="Arial" panose="020B0604020202020204" pitchFamily="34" charset="0"/>
          </a:endParaRPr>
        </a:p>
      </dgm:t>
    </dgm:pt>
    <dgm:pt modelId="{D85FE8B3-7240-42BF-BC2F-4CCC7143B75C}">
      <dgm:prSet/>
      <dgm:spPr/>
      <dgm:t>
        <a:bodyPr/>
        <a:lstStyle/>
        <a:p>
          <a:r>
            <a:rPr lang="en-US" b="1">
              <a:latin typeface="Arial" panose="020B0604020202020204" pitchFamily="34" charset="0"/>
              <a:cs typeface="Arial" panose="020B0604020202020204" pitchFamily="34" charset="0"/>
            </a:rPr>
            <a:t>Training activities </a:t>
          </a:r>
          <a:r>
            <a:rPr lang="en-US">
              <a:latin typeface="Arial" panose="020B0604020202020204" pitchFamily="34" charset="0"/>
              <a:cs typeface="Arial" panose="020B0604020202020204" pitchFamily="34" charset="0"/>
            </a:rPr>
            <a:t>will commence to prepare you for your new role.</a:t>
          </a:r>
        </a:p>
        <a:p>
          <a:r>
            <a:rPr lang="en-US">
              <a:latin typeface="Arial" panose="020B0604020202020204" pitchFamily="34" charset="0"/>
              <a:cs typeface="Arial" panose="020B0604020202020204" pitchFamily="34" charset="0"/>
            </a:rPr>
            <a:t>You can apply for any </a:t>
          </a:r>
          <a:r>
            <a:rPr lang="en-US" b="1">
              <a:latin typeface="Arial" panose="020B0604020202020204" pitchFamily="34" charset="0"/>
              <a:cs typeface="Arial" panose="020B0604020202020204" pitchFamily="34" charset="0"/>
            </a:rPr>
            <a:t>vacant roles </a:t>
          </a:r>
          <a:r>
            <a:rPr lang="en-US">
              <a:latin typeface="Arial" panose="020B0604020202020204" pitchFamily="34" charset="0"/>
              <a:cs typeface="Arial" panose="020B0604020202020204" pitchFamily="34" charset="0"/>
            </a:rPr>
            <a:t>in the new structure, including those at a higher grade. </a:t>
          </a:r>
        </a:p>
      </dgm:t>
    </dgm:pt>
    <dgm:pt modelId="{1B1C7888-46E0-4C22-AF5B-9E9169865A78}" type="parTrans" cxnId="{D7BC4BD5-01CA-4EA4-BAF1-1A75D64BC7E5}">
      <dgm:prSet/>
      <dgm:spPr/>
      <dgm:t>
        <a:bodyPr/>
        <a:lstStyle/>
        <a:p>
          <a:endParaRPr lang="en-GB">
            <a:latin typeface="Arial" panose="020B0604020202020204" pitchFamily="34" charset="0"/>
            <a:cs typeface="Arial" panose="020B0604020202020204" pitchFamily="34" charset="0"/>
          </a:endParaRPr>
        </a:p>
      </dgm:t>
    </dgm:pt>
    <dgm:pt modelId="{D59A7B10-58D4-4886-81D3-6D1E9CD26729}" type="sibTrans" cxnId="{D7BC4BD5-01CA-4EA4-BAF1-1A75D64BC7E5}">
      <dgm:prSet/>
      <dgm:spPr/>
      <dgm:t>
        <a:bodyPr/>
        <a:lstStyle/>
        <a:p>
          <a:endParaRPr lang="en-GB">
            <a:latin typeface="Arial" panose="020B0604020202020204" pitchFamily="34" charset="0"/>
            <a:cs typeface="Arial" panose="020B0604020202020204" pitchFamily="34" charset="0"/>
          </a:endParaRPr>
        </a:p>
      </dgm:t>
    </dgm:pt>
    <dgm:pt modelId="{39C982CE-E8C6-4E13-B27B-DCF284BD32D3}">
      <dgm:prSet/>
      <dgm:spPr/>
      <dgm:t>
        <a:bodyPr/>
        <a:lstStyle/>
        <a:p>
          <a:pPr>
            <a:defRPr b="1"/>
          </a:pPr>
          <a:r>
            <a:rPr lang="en-US">
              <a:latin typeface="Arial" panose="020B0604020202020204" pitchFamily="34" charset="0"/>
              <a:cs typeface="Arial" panose="020B0604020202020204" pitchFamily="34" charset="0"/>
            </a:rPr>
            <a:t>April to June</a:t>
          </a:r>
        </a:p>
      </dgm:t>
    </dgm:pt>
    <dgm:pt modelId="{415822C1-B185-4EB4-9C0C-22C0A352405B}" type="sibTrans" cxnId="{F751C163-87CC-4E64-8469-FC2018430D04}">
      <dgm:prSet/>
      <dgm:spPr/>
      <dgm:t>
        <a:bodyPr/>
        <a:lstStyle/>
        <a:p>
          <a:endParaRPr lang="en-US">
            <a:latin typeface="Arial" panose="020B0604020202020204" pitchFamily="34" charset="0"/>
            <a:cs typeface="Arial" panose="020B0604020202020204" pitchFamily="34" charset="0"/>
          </a:endParaRPr>
        </a:p>
      </dgm:t>
    </dgm:pt>
    <dgm:pt modelId="{DCE0CE32-C26F-4BF9-8172-163B6BBCFCF4}" type="parTrans" cxnId="{F751C163-87CC-4E64-8469-FC2018430D04}">
      <dgm:prSet/>
      <dgm:spPr/>
      <dgm:t>
        <a:bodyPr/>
        <a:lstStyle/>
        <a:p>
          <a:endParaRPr lang="en-US">
            <a:latin typeface="Arial" panose="020B0604020202020204" pitchFamily="34" charset="0"/>
            <a:cs typeface="Arial" panose="020B0604020202020204" pitchFamily="34" charset="0"/>
          </a:endParaRPr>
        </a:p>
      </dgm:t>
    </dgm:pt>
    <dgm:pt modelId="{16F5EA93-2B5C-4D99-B509-8A1F5B4717CB}" type="pres">
      <dgm:prSet presAssocID="{01D5A081-34B3-4B92-AD44-6D0EA26046EB}" presName="root" presStyleCnt="0">
        <dgm:presLayoutVars>
          <dgm:chMax/>
          <dgm:chPref/>
          <dgm:animLvl val="lvl"/>
        </dgm:presLayoutVars>
      </dgm:prSet>
      <dgm:spPr/>
    </dgm:pt>
    <dgm:pt modelId="{86825552-FEC2-46BF-A40B-D58083E08642}" type="pres">
      <dgm:prSet presAssocID="{01D5A081-34B3-4B92-AD44-6D0EA26046EB}" presName="divider" presStyleLbl="node1" presStyleIdx="0" presStyleCnt="1"/>
      <dgm:spPr/>
    </dgm:pt>
    <dgm:pt modelId="{AA191017-D863-4880-BA28-622498F10265}" type="pres">
      <dgm:prSet presAssocID="{01D5A081-34B3-4B92-AD44-6D0EA26046EB}" presName="nodes" presStyleCnt="0">
        <dgm:presLayoutVars>
          <dgm:chMax/>
          <dgm:chPref/>
          <dgm:animLvl val="lvl"/>
        </dgm:presLayoutVars>
      </dgm:prSet>
      <dgm:spPr/>
    </dgm:pt>
    <dgm:pt modelId="{B4562C78-5F50-4CBB-A2EB-4D80812766B4}" type="pres">
      <dgm:prSet presAssocID="{3B62F79D-0EB3-47D7-834F-1384D3923819}" presName="composite" presStyleCnt="0"/>
      <dgm:spPr/>
    </dgm:pt>
    <dgm:pt modelId="{CCE0F713-A870-4927-9AF7-79391E37C339}" type="pres">
      <dgm:prSet presAssocID="{3B62F79D-0EB3-47D7-834F-1384D3923819}" presName="L1TextContainer" presStyleLbl="revTx" presStyleIdx="0" presStyleCnt="5">
        <dgm:presLayoutVars>
          <dgm:chMax val="1"/>
          <dgm:chPref val="1"/>
          <dgm:bulletEnabled val="1"/>
        </dgm:presLayoutVars>
      </dgm:prSet>
      <dgm:spPr/>
    </dgm:pt>
    <dgm:pt modelId="{AF04EF5E-AF58-4B12-B625-4B21058B597E}" type="pres">
      <dgm:prSet presAssocID="{3B62F79D-0EB3-47D7-834F-1384D3923819}" presName="L2TextContainerWrapper" presStyleCnt="0">
        <dgm:presLayoutVars>
          <dgm:chMax val="0"/>
          <dgm:chPref val="0"/>
          <dgm:bulletEnabled val="1"/>
        </dgm:presLayoutVars>
      </dgm:prSet>
      <dgm:spPr/>
    </dgm:pt>
    <dgm:pt modelId="{86819B9F-DE18-4B10-B721-0C3355EB462E}" type="pres">
      <dgm:prSet presAssocID="{3B62F79D-0EB3-47D7-834F-1384D3923819}" presName="L2TextContainer" presStyleLbl="bgAccFollowNode1" presStyleIdx="0" presStyleCnt="5"/>
      <dgm:spPr/>
    </dgm:pt>
    <dgm:pt modelId="{2797636F-F543-4AE6-8EB4-D058D6DC51D0}" type="pres">
      <dgm:prSet presAssocID="{3B62F79D-0EB3-47D7-834F-1384D3923819}" presName="FlexibleEmptyPlaceHolder" presStyleCnt="0"/>
      <dgm:spPr/>
    </dgm:pt>
    <dgm:pt modelId="{0678A87C-C58D-4538-82C1-437AF2914108}" type="pres">
      <dgm:prSet presAssocID="{3B62F79D-0EB3-47D7-834F-1384D3923819}" presName="ConnectLine" presStyleLbl="alignNode1" presStyleIdx="0"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a:outerShdw blurRad="40000" dist="20000" dir="5400000" rotWithShape="0">
            <a:srgbClr val="000000">
              <a:alpha val="38000"/>
            </a:srgbClr>
          </a:outerShdw>
        </a:effectLst>
      </dgm:spPr>
    </dgm:pt>
    <dgm:pt modelId="{62B93B16-641E-46F3-AF09-EC16FDD0F286}" type="pres">
      <dgm:prSet presAssocID="{3B62F79D-0EB3-47D7-834F-1384D3923819}" presName="ConnectorPoint" presStyleLbl="fgAcc1" presStyleIdx="0" presStyleCnt="5"/>
      <dgm:spPr>
        <a:solidFill>
          <a:schemeClr val="lt1">
            <a:alpha val="90000"/>
            <a:hueOff val="0"/>
            <a:satOff val="0"/>
            <a:lumOff val="0"/>
            <a:alphaOff val="0"/>
          </a:schemeClr>
        </a:solidFill>
        <a:ln w="25400" cap="flat" cmpd="sng" algn="ctr">
          <a:noFill/>
          <a:prstDash val="solid"/>
        </a:ln>
        <a:effectLst/>
      </dgm:spPr>
    </dgm:pt>
    <dgm:pt modelId="{FBFFEB69-DBE2-44B5-87D9-7E04340D7699}" type="pres">
      <dgm:prSet presAssocID="{3B62F79D-0EB3-47D7-834F-1384D3923819}" presName="EmptyPlaceHolder" presStyleCnt="0"/>
      <dgm:spPr/>
    </dgm:pt>
    <dgm:pt modelId="{305688D7-779D-4BCF-A59A-6A63285800F3}" type="pres">
      <dgm:prSet presAssocID="{E9C65B43-B96F-45BE-8E94-AA10AD842F74}" presName="spaceBetweenRectangles" presStyleCnt="0"/>
      <dgm:spPr/>
    </dgm:pt>
    <dgm:pt modelId="{9113F540-F0E0-46D6-AF3C-8A6C54A1E764}" type="pres">
      <dgm:prSet presAssocID="{39C982CE-E8C6-4E13-B27B-DCF284BD32D3}" presName="composite" presStyleCnt="0"/>
      <dgm:spPr/>
    </dgm:pt>
    <dgm:pt modelId="{BC457C52-239B-4500-BF09-17618705C2CF}" type="pres">
      <dgm:prSet presAssocID="{39C982CE-E8C6-4E13-B27B-DCF284BD32D3}" presName="L1TextContainer" presStyleLbl="revTx" presStyleIdx="1" presStyleCnt="5">
        <dgm:presLayoutVars>
          <dgm:chMax val="1"/>
          <dgm:chPref val="1"/>
          <dgm:bulletEnabled val="1"/>
        </dgm:presLayoutVars>
      </dgm:prSet>
      <dgm:spPr/>
    </dgm:pt>
    <dgm:pt modelId="{481FD79F-DA0F-4F0F-A55D-60D4D62A9287}" type="pres">
      <dgm:prSet presAssocID="{39C982CE-E8C6-4E13-B27B-DCF284BD32D3}" presName="L2TextContainerWrapper" presStyleCnt="0">
        <dgm:presLayoutVars>
          <dgm:chMax val="0"/>
          <dgm:chPref val="0"/>
          <dgm:bulletEnabled val="1"/>
        </dgm:presLayoutVars>
      </dgm:prSet>
      <dgm:spPr/>
    </dgm:pt>
    <dgm:pt modelId="{8B9CA9BC-045D-497C-AF43-5373F34FC349}" type="pres">
      <dgm:prSet presAssocID="{39C982CE-E8C6-4E13-B27B-DCF284BD32D3}" presName="L2TextContainer" presStyleLbl="bgAccFollowNode1" presStyleIdx="1" presStyleCnt="5"/>
      <dgm:spPr/>
    </dgm:pt>
    <dgm:pt modelId="{E431AF6D-BE67-4F1A-A224-48818B74EE1F}" type="pres">
      <dgm:prSet presAssocID="{39C982CE-E8C6-4E13-B27B-DCF284BD32D3}" presName="FlexibleEmptyPlaceHolder" presStyleCnt="0"/>
      <dgm:spPr/>
    </dgm:pt>
    <dgm:pt modelId="{F0B39D61-48ED-4474-93CC-84E0C5293516}" type="pres">
      <dgm:prSet presAssocID="{39C982CE-E8C6-4E13-B27B-DCF284BD32D3}" presName="ConnectLine" presStyleLbl="alignNode1" presStyleIdx="1" presStyleCnt="5"/>
      <dgm:spPr>
        <a:solidFill>
          <a:schemeClr val="accent3">
            <a:hueOff val="3444363"/>
            <a:satOff val="-10891"/>
            <a:lumOff val="2353"/>
            <a:alphaOff val="0"/>
          </a:schemeClr>
        </a:solidFill>
        <a:ln w="6350" cap="flat" cmpd="sng" algn="ctr">
          <a:solidFill>
            <a:schemeClr val="accent3">
              <a:hueOff val="3444363"/>
              <a:satOff val="-10891"/>
              <a:lumOff val="2353"/>
              <a:alphaOff val="0"/>
            </a:schemeClr>
          </a:solidFill>
          <a:prstDash val="dash"/>
        </a:ln>
        <a:effectLst>
          <a:outerShdw blurRad="40000" dist="20000" dir="5400000" rotWithShape="0">
            <a:srgbClr val="000000">
              <a:alpha val="38000"/>
            </a:srgbClr>
          </a:outerShdw>
        </a:effectLst>
      </dgm:spPr>
    </dgm:pt>
    <dgm:pt modelId="{587561A7-21CF-4E80-B70F-94ABEEDDAA53}" type="pres">
      <dgm:prSet presAssocID="{39C982CE-E8C6-4E13-B27B-DCF284BD32D3}" presName="ConnectorPoint"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C45B02E8-E03E-479C-9A81-C00863E19030}" type="pres">
      <dgm:prSet presAssocID="{39C982CE-E8C6-4E13-B27B-DCF284BD32D3}" presName="EmptyPlaceHolder" presStyleCnt="0"/>
      <dgm:spPr/>
    </dgm:pt>
    <dgm:pt modelId="{4C95B9B6-448F-437A-BBCA-7DDFF06CCFFC}" type="pres">
      <dgm:prSet presAssocID="{415822C1-B185-4EB4-9C0C-22C0A352405B}" presName="spaceBetweenRectangles" presStyleCnt="0"/>
      <dgm:spPr/>
    </dgm:pt>
    <dgm:pt modelId="{D64DB2A3-855F-4727-B3FE-6C9EC7C42D98}" type="pres">
      <dgm:prSet presAssocID="{A068DA96-28B2-4081-AE17-10189413517C}" presName="composite" presStyleCnt="0"/>
      <dgm:spPr/>
    </dgm:pt>
    <dgm:pt modelId="{F05C52EB-0DCB-4CF7-BD19-3A846D72D1C7}" type="pres">
      <dgm:prSet presAssocID="{A068DA96-28B2-4081-AE17-10189413517C}" presName="L1TextContainer" presStyleLbl="revTx" presStyleIdx="2" presStyleCnt="5">
        <dgm:presLayoutVars>
          <dgm:chMax val="1"/>
          <dgm:chPref val="1"/>
          <dgm:bulletEnabled val="1"/>
        </dgm:presLayoutVars>
      </dgm:prSet>
      <dgm:spPr/>
    </dgm:pt>
    <dgm:pt modelId="{AC84D505-C755-4D68-9E9B-07149FBF6B50}" type="pres">
      <dgm:prSet presAssocID="{A068DA96-28B2-4081-AE17-10189413517C}" presName="L2TextContainerWrapper" presStyleCnt="0">
        <dgm:presLayoutVars>
          <dgm:chMax val="0"/>
          <dgm:chPref val="0"/>
          <dgm:bulletEnabled val="1"/>
        </dgm:presLayoutVars>
      </dgm:prSet>
      <dgm:spPr/>
    </dgm:pt>
    <dgm:pt modelId="{A3DC764C-D94A-47DD-AD57-DB873E52A093}" type="pres">
      <dgm:prSet presAssocID="{A068DA96-28B2-4081-AE17-10189413517C}" presName="L2TextContainer" presStyleLbl="bgAccFollowNode1" presStyleIdx="2" presStyleCnt="5"/>
      <dgm:spPr/>
    </dgm:pt>
    <dgm:pt modelId="{AC812F15-270F-43D4-9FA1-62812B655993}" type="pres">
      <dgm:prSet presAssocID="{A068DA96-28B2-4081-AE17-10189413517C}" presName="FlexibleEmptyPlaceHolder" presStyleCnt="0"/>
      <dgm:spPr/>
    </dgm:pt>
    <dgm:pt modelId="{3A37AB13-F758-43F8-BA8F-6ADF333EFE33}" type="pres">
      <dgm:prSet presAssocID="{A068DA96-28B2-4081-AE17-10189413517C}" presName="ConnectLine" presStyleLbl="alignNode1" presStyleIdx="2" presStyleCnt="5"/>
      <dgm:spPr>
        <a:solidFill>
          <a:schemeClr val="accent3">
            <a:hueOff val="6888726"/>
            <a:satOff val="-21782"/>
            <a:lumOff val="4706"/>
            <a:alphaOff val="0"/>
          </a:schemeClr>
        </a:solidFill>
        <a:ln w="6350" cap="flat" cmpd="sng" algn="ctr">
          <a:solidFill>
            <a:schemeClr val="accent3">
              <a:hueOff val="6888726"/>
              <a:satOff val="-21782"/>
              <a:lumOff val="4706"/>
              <a:alphaOff val="0"/>
            </a:schemeClr>
          </a:solidFill>
          <a:prstDash val="dash"/>
        </a:ln>
        <a:effectLst>
          <a:outerShdw blurRad="40000" dist="20000" dir="5400000" rotWithShape="0">
            <a:srgbClr val="000000">
              <a:alpha val="38000"/>
            </a:srgbClr>
          </a:outerShdw>
        </a:effectLst>
      </dgm:spPr>
    </dgm:pt>
    <dgm:pt modelId="{A29627E0-1A69-4985-8A75-E156C0C87449}" type="pres">
      <dgm:prSet presAssocID="{A068DA96-28B2-4081-AE17-10189413517C}" presName="ConnectorPoint"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43D5FB6C-F6F0-4986-8A4F-8137E214DDA6}" type="pres">
      <dgm:prSet presAssocID="{A068DA96-28B2-4081-AE17-10189413517C}" presName="EmptyPlaceHolder" presStyleCnt="0"/>
      <dgm:spPr/>
    </dgm:pt>
    <dgm:pt modelId="{7589CEC9-017E-4687-8443-FCFE3FEC98F2}" type="pres">
      <dgm:prSet presAssocID="{A02EA221-7CBB-497B-848D-F0B37C815BDB}" presName="spaceBetweenRectangles" presStyleCnt="0"/>
      <dgm:spPr/>
    </dgm:pt>
    <dgm:pt modelId="{3AD17167-0118-4D43-B007-7FB964931CE4}" type="pres">
      <dgm:prSet presAssocID="{A4F87709-4977-40A8-A33A-288BB5EB3402}" presName="composite" presStyleCnt="0"/>
      <dgm:spPr/>
    </dgm:pt>
    <dgm:pt modelId="{8838A48D-75A8-4DCC-B042-5741FF0455C8}" type="pres">
      <dgm:prSet presAssocID="{A4F87709-4977-40A8-A33A-288BB5EB3402}" presName="L1TextContainer" presStyleLbl="revTx" presStyleIdx="3" presStyleCnt="5">
        <dgm:presLayoutVars>
          <dgm:chMax val="1"/>
          <dgm:chPref val="1"/>
          <dgm:bulletEnabled val="1"/>
        </dgm:presLayoutVars>
      </dgm:prSet>
      <dgm:spPr/>
    </dgm:pt>
    <dgm:pt modelId="{B8D1A4B6-21E2-4A2E-86A3-9D53EBECBB7D}" type="pres">
      <dgm:prSet presAssocID="{A4F87709-4977-40A8-A33A-288BB5EB3402}" presName="L2TextContainerWrapper" presStyleCnt="0">
        <dgm:presLayoutVars>
          <dgm:chMax val="0"/>
          <dgm:chPref val="0"/>
          <dgm:bulletEnabled val="1"/>
        </dgm:presLayoutVars>
      </dgm:prSet>
      <dgm:spPr/>
    </dgm:pt>
    <dgm:pt modelId="{4A6C2210-37F1-405D-BBEC-DAEAC57D8A5B}" type="pres">
      <dgm:prSet presAssocID="{A4F87709-4977-40A8-A33A-288BB5EB3402}" presName="L2TextContainer" presStyleLbl="bgAccFollowNode1" presStyleIdx="3" presStyleCnt="5"/>
      <dgm:spPr/>
    </dgm:pt>
    <dgm:pt modelId="{FCE92467-A2A8-4BCE-B8AA-B0789229EBEA}" type="pres">
      <dgm:prSet presAssocID="{A4F87709-4977-40A8-A33A-288BB5EB3402}" presName="FlexibleEmptyPlaceHolder" presStyleCnt="0"/>
      <dgm:spPr/>
    </dgm:pt>
    <dgm:pt modelId="{CF2B77CD-1BCA-4E40-8EC2-D56148B724A3}" type="pres">
      <dgm:prSet presAssocID="{A4F87709-4977-40A8-A33A-288BB5EB3402}" presName="ConnectLine" presStyleLbl="alignNode1" presStyleIdx="3" presStyleCnt="5"/>
      <dgm:spPr>
        <a:solidFill>
          <a:schemeClr val="accent3">
            <a:hueOff val="10333088"/>
            <a:satOff val="-32672"/>
            <a:lumOff val="7058"/>
            <a:alphaOff val="0"/>
          </a:schemeClr>
        </a:solidFill>
        <a:ln w="6350" cap="flat" cmpd="sng" algn="ctr">
          <a:solidFill>
            <a:schemeClr val="accent3">
              <a:hueOff val="10333088"/>
              <a:satOff val="-32672"/>
              <a:lumOff val="7058"/>
              <a:alphaOff val="0"/>
            </a:schemeClr>
          </a:solidFill>
          <a:prstDash val="dash"/>
        </a:ln>
        <a:effectLst>
          <a:outerShdw blurRad="40000" dist="20000" dir="5400000" rotWithShape="0">
            <a:srgbClr val="000000">
              <a:alpha val="38000"/>
            </a:srgbClr>
          </a:outerShdw>
        </a:effectLst>
      </dgm:spPr>
    </dgm:pt>
    <dgm:pt modelId="{F51D89C4-F6E8-4CD1-9A08-E5743B375D55}" type="pres">
      <dgm:prSet presAssocID="{A4F87709-4977-40A8-A33A-288BB5EB3402}" presName="ConnectorPoint"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22E7B7EB-320F-4E89-81BB-620C90194CDB}" type="pres">
      <dgm:prSet presAssocID="{A4F87709-4977-40A8-A33A-288BB5EB3402}" presName="EmptyPlaceHolder" presStyleCnt="0"/>
      <dgm:spPr/>
    </dgm:pt>
    <dgm:pt modelId="{22583493-CC6D-4944-B248-AC4B06088305}" type="pres">
      <dgm:prSet presAssocID="{06AB18E7-C844-4820-9EE5-C4451807F194}" presName="spaceBetweenRectangles" presStyleCnt="0"/>
      <dgm:spPr/>
    </dgm:pt>
    <dgm:pt modelId="{4F434947-EC13-4BA8-B1D8-C3075A27FEA3}" type="pres">
      <dgm:prSet presAssocID="{F0E92C08-5DDE-44FA-86CE-A5E69C2382AA}" presName="composite" presStyleCnt="0"/>
      <dgm:spPr/>
    </dgm:pt>
    <dgm:pt modelId="{FB95D574-50C6-48DF-963E-1EFA208B88BD}" type="pres">
      <dgm:prSet presAssocID="{F0E92C08-5DDE-44FA-86CE-A5E69C2382AA}" presName="L1TextContainer" presStyleLbl="revTx" presStyleIdx="4" presStyleCnt="5">
        <dgm:presLayoutVars>
          <dgm:chMax val="1"/>
          <dgm:chPref val="1"/>
          <dgm:bulletEnabled val="1"/>
        </dgm:presLayoutVars>
      </dgm:prSet>
      <dgm:spPr/>
    </dgm:pt>
    <dgm:pt modelId="{255BF935-1925-4032-B20B-04A76CAC74F3}" type="pres">
      <dgm:prSet presAssocID="{F0E92C08-5DDE-44FA-86CE-A5E69C2382AA}" presName="L2TextContainerWrapper" presStyleCnt="0">
        <dgm:presLayoutVars>
          <dgm:chMax val="0"/>
          <dgm:chPref val="0"/>
          <dgm:bulletEnabled val="1"/>
        </dgm:presLayoutVars>
      </dgm:prSet>
      <dgm:spPr/>
    </dgm:pt>
    <dgm:pt modelId="{98340388-693B-4538-86A3-02100A2AACA0}" type="pres">
      <dgm:prSet presAssocID="{F0E92C08-5DDE-44FA-86CE-A5E69C2382AA}" presName="L2TextContainer" presStyleLbl="bgAccFollowNode1" presStyleIdx="4" presStyleCnt="5"/>
      <dgm:spPr/>
    </dgm:pt>
    <dgm:pt modelId="{EC46E163-4800-4597-97BB-7DF8CC7948EA}" type="pres">
      <dgm:prSet presAssocID="{F0E92C08-5DDE-44FA-86CE-A5E69C2382AA}" presName="FlexibleEmptyPlaceHolder" presStyleCnt="0"/>
      <dgm:spPr/>
    </dgm:pt>
    <dgm:pt modelId="{975A1DA6-0590-4D91-8A33-87C36ECBDE2B}" type="pres">
      <dgm:prSet presAssocID="{F0E92C08-5DDE-44FA-86CE-A5E69C2382AA}" presName="ConnectLine" presStyleLbl="alignNode1" presStyleIdx="4" presStyleCnt="5"/>
      <dgm:spPr>
        <a:solidFill>
          <a:schemeClr val="accent3">
            <a:hueOff val="13777451"/>
            <a:satOff val="-43563"/>
            <a:lumOff val="9411"/>
            <a:alphaOff val="0"/>
          </a:schemeClr>
        </a:solidFill>
        <a:ln w="6350" cap="flat" cmpd="sng" algn="ctr">
          <a:solidFill>
            <a:schemeClr val="accent3">
              <a:hueOff val="13777451"/>
              <a:satOff val="-43563"/>
              <a:lumOff val="9411"/>
              <a:alphaOff val="0"/>
            </a:schemeClr>
          </a:solidFill>
          <a:prstDash val="dash"/>
        </a:ln>
        <a:effectLst>
          <a:outerShdw blurRad="40000" dist="20000" dir="5400000" rotWithShape="0">
            <a:srgbClr val="000000">
              <a:alpha val="38000"/>
            </a:srgbClr>
          </a:outerShdw>
        </a:effectLst>
      </dgm:spPr>
    </dgm:pt>
    <dgm:pt modelId="{D4641169-F11D-434E-A935-A3409A40D6ED}" type="pres">
      <dgm:prSet presAssocID="{F0E92C08-5DDE-44FA-86CE-A5E69C2382AA}" presName="ConnectorPoint"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60EA19D9-A4A1-40CD-8D38-374DF7E4E22A}" type="pres">
      <dgm:prSet presAssocID="{F0E92C08-5DDE-44FA-86CE-A5E69C2382AA}" presName="EmptyPlaceHolder" presStyleCnt="0"/>
      <dgm:spPr/>
    </dgm:pt>
  </dgm:ptLst>
  <dgm:cxnLst>
    <dgm:cxn modelId="{004EF213-5946-49FD-871E-0F6709E2C79F}" srcId="{01D5A081-34B3-4B92-AD44-6D0EA26046EB}" destId="{A4F87709-4977-40A8-A33A-288BB5EB3402}" srcOrd="3" destOrd="0" parTransId="{DBED4E8D-9F48-4632-8EEA-B7A693456361}" sibTransId="{06AB18E7-C844-4820-9EE5-C4451807F194}"/>
    <dgm:cxn modelId="{E6F6CE15-F453-4343-B481-6BA1316DBA9C}" type="presOf" srcId="{F0E92C08-5DDE-44FA-86CE-A5E69C2382AA}" destId="{FB95D574-50C6-48DF-963E-1EFA208B88BD}" srcOrd="0" destOrd="0" presId="urn:microsoft.com/office/officeart/2017/3/layout/HorizontalPathTimeline"/>
    <dgm:cxn modelId="{5D81FD1F-1617-431C-A274-56E3706BCCEF}" type="presOf" srcId="{A4F87709-4977-40A8-A33A-288BB5EB3402}" destId="{8838A48D-75A8-4DCC-B042-5741FF0455C8}" srcOrd="0" destOrd="0" presId="urn:microsoft.com/office/officeart/2017/3/layout/HorizontalPathTimeline"/>
    <dgm:cxn modelId="{C70FBC2C-D48F-41FD-A260-0D4F72536CB2}" srcId="{01D5A081-34B3-4B92-AD44-6D0EA26046EB}" destId="{3B62F79D-0EB3-47D7-834F-1384D3923819}" srcOrd="0" destOrd="0" parTransId="{C2773B47-5AC3-4B5D-8F42-E65B1DC8729F}" sibTransId="{E9C65B43-B96F-45BE-8E94-AA10AD842F74}"/>
    <dgm:cxn modelId="{D659D431-5BCB-46DE-8633-FDD250655407}" srcId="{01D5A081-34B3-4B92-AD44-6D0EA26046EB}" destId="{A068DA96-28B2-4081-AE17-10189413517C}" srcOrd="2" destOrd="0" parTransId="{CB5B3A40-2DFA-4E77-A45B-C54D206EDBC3}" sibTransId="{A02EA221-7CBB-497B-848D-F0B37C815BDB}"/>
    <dgm:cxn modelId="{99F53E35-9ECB-470C-A7A9-C9437EF28AAE}" srcId="{39C982CE-E8C6-4E13-B27B-DCF284BD32D3}" destId="{3EA239C5-933A-4357-BEF0-F320301AAE1C}" srcOrd="0" destOrd="0" parTransId="{810EE8FB-A1B0-4666-9C48-18E605E39426}" sibTransId="{1035396F-80C3-4FE2-8F7D-087422B3DCB5}"/>
    <dgm:cxn modelId="{99A99D63-4657-47BB-BDF1-B62EE359052E}" srcId="{3B62F79D-0EB3-47D7-834F-1384D3923819}" destId="{B54FA0BA-BF65-4EA6-9122-A8CEE5F620EE}" srcOrd="0" destOrd="0" parTransId="{57957C16-7357-4202-AA1A-E3E4FD12D4A7}" sibTransId="{7E26D747-A769-47E9-8B4F-78029E5DAA58}"/>
    <dgm:cxn modelId="{F751C163-87CC-4E64-8469-FC2018430D04}" srcId="{01D5A081-34B3-4B92-AD44-6D0EA26046EB}" destId="{39C982CE-E8C6-4E13-B27B-DCF284BD32D3}" srcOrd="1" destOrd="0" parTransId="{DCE0CE32-C26F-4BF9-8172-163B6BBCFCF4}" sibTransId="{415822C1-B185-4EB4-9C0C-22C0A352405B}"/>
    <dgm:cxn modelId="{8A1D6755-0C76-4DA4-A4D1-ACB46C6E278A}" type="presOf" srcId="{5866723A-226F-4164-892F-058440ED7D5D}" destId="{4A6C2210-37F1-405D-BBEC-DAEAC57D8A5B}" srcOrd="0" destOrd="0" presId="urn:microsoft.com/office/officeart/2017/3/layout/HorizontalPathTimeline"/>
    <dgm:cxn modelId="{0047EE75-10D9-4189-A908-AFD3C7F00A74}" type="presOf" srcId="{D0A2A7B4-DC5A-4C44-AE50-F6212479028A}" destId="{A3DC764C-D94A-47DD-AD57-DB873E52A093}" srcOrd="0" destOrd="0" presId="urn:microsoft.com/office/officeart/2017/3/layout/HorizontalPathTimeline"/>
    <dgm:cxn modelId="{609A3791-96C2-4B89-BD34-B422D7713A85}" srcId="{01D5A081-34B3-4B92-AD44-6D0EA26046EB}" destId="{F0E92C08-5DDE-44FA-86CE-A5E69C2382AA}" srcOrd="4" destOrd="0" parTransId="{C34DF377-0015-446F-9C41-5756E556835B}" sibTransId="{32704F40-527F-4D3B-B199-2B0CDFB3EC19}"/>
    <dgm:cxn modelId="{082333B2-7B5F-4934-A3D0-E8981DE3B2DD}" type="presOf" srcId="{01D5A081-34B3-4B92-AD44-6D0EA26046EB}" destId="{16F5EA93-2B5C-4D99-B509-8A1F5B4717CB}" srcOrd="0" destOrd="0" presId="urn:microsoft.com/office/officeart/2017/3/layout/HorizontalPathTimeline"/>
    <dgm:cxn modelId="{AB5691B2-F342-4677-AA57-22EC738F555F}" type="presOf" srcId="{A068DA96-28B2-4081-AE17-10189413517C}" destId="{F05C52EB-0DCB-4CF7-BD19-3A846D72D1C7}" srcOrd="0" destOrd="0" presId="urn:microsoft.com/office/officeart/2017/3/layout/HorizontalPathTimeline"/>
    <dgm:cxn modelId="{4A8223B6-9616-4FE7-89E2-35355F0E1ECA}" type="presOf" srcId="{D85FE8B3-7240-42BF-BC2F-4CCC7143B75C}" destId="{98340388-693B-4538-86A3-02100A2AACA0}" srcOrd="0" destOrd="0" presId="urn:microsoft.com/office/officeart/2017/3/layout/HorizontalPathTimeline"/>
    <dgm:cxn modelId="{62F8B4C6-A71D-4401-B9DF-58D052273676}" type="presOf" srcId="{3EA239C5-933A-4357-BEF0-F320301AAE1C}" destId="{8B9CA9BC-045D-497C-AF43-5373F34FC349}" srcOrd="0" destOrd="0" presId="urn:microsoft.com/office/officeart/2017/3/layout/HorizontalPathTimeline"/>
    <dgm:cxn modelId="{D7BC4BD5-01CA-4EA4-BAF1-1A75D64BC7E5}" srcId="{F0E92C08-5DDE-44FA-86CE-A5E69C2382AA}" destId="{D85FE8B3-7240-42BF-BC2F-4CCC7143B75C}" srcOrd="0" destOrd="0" parTransId="{1B1C7888-46E0-4C22-AF5B-9E9169865A78}" sibTransId="{D59A7B10-58D4-4886-81D3-6D1E9CD26729}"/>
    <dgm:cxn modelId="{A7A654D5-E160-4BC2-B251-46E08B6CF656}" type="presOf" srcId="{39C982CE-E8C6-4E13-B27B-DCF284BD32D3}" destId="{BC457C52-239B-4500-BF09-17618705C2CF}" srcOrd="0" destOrd="0" presId="urn:microsoft.com/office/officeart/2017/3/layout/HorizontalPathTimeline"/>
    <dgm:cxn modelId="{7E8136D7-911D-44A8-B8F2-97F797EA6014}" srcId="{A068DA96-28B2-4081-AE17-10189413517C}" destId="{D0A2A7B4-DC5A-4C44-AE50-F6212479028A}" srcOrd="0" destOrd="0" parTransId="{6AB77FC0-64D7-482D-A264-EFEC3AC9197F}" sibTransId="{9898C973-B2A9-4A53-9694-F4BD66A871B7}"/>
    <dgm:cxn modelId="{B6F880DD-39FD-45E8-9594-3B5BFCF8BB5F}" type="presOf" srcId="{B54FA0BA-BF65-4EA6-9122-A8CEE5F620EE}" destId="{86819B9F-DE18-4B10-B721-0C3355EB462E}" srcOrd="0" destOrd="0" presId="urn:microsoft.com/office/officeart/2017/3/layout/HorizontalPathTimeline"/>
    <dgm:cxn modelId="{9CF24AEA-FBAF-419C-9C5A-4B60E2445CAE}" type="presOf" srcId="{3B62F79D-0EB3-47D7-834F-1384D3923819}" destId="{CCE0F713-A870-4927-9AF7-79391E37C339}" srcOrd="0" destOrd="0" presId="urn:microsoft.com/office/officeart/2017/3/layout/HorizontalPathTimeline"/>
    <dgm:cxn modelId="{CD7E3AF0-F614-4175-9E77-85B7855F9C7D}" srcId="{A4F87709-4977-40A8-A33A-288BB5EB3402}" destId="{5866723A-226F-4164-892F-058440ED7D5D}" srcOrd="0" destOrd="0" parTransId="{D9DBBE6F-6760-4CB7-921A-294766269FB9}" sibTransId="{625BC101-5A1A-4E12-8D7C-C14734E4FCA0}"/>
    <dgm:cxn modelId="{A1782AF6-3460-427C-BAEF-64210EF5890C}" type="presParOf" srcId="{16F5EA93-2B5C-4D99-B509-8A1F5B4717CB}" destId="{86825552-FEC2-46BF-A40B-D58083E08642}" srcOrd="0" destOrd="0" presId="urn:microsoft.com/office/officeart/2017/3/layout/HorizontalPathTimeline"/>
    <dgm:cxn modelId="{8D5743B9-7C0D-4CC0-B0AC-4D07DB17B4D8}" type="presParOf" srcId="{16F5EA93-2B5C-4D99-B509-8A1F5B4717CB}" destId="{AA191017-D863-4880-BA28-622498F10265}" srcOrd="1" destOrd="0" presId="urn:microsoft.com/office/officeart/2017/3/layout/HorizontalPathTimeline"/>
    <dgm:cxn modelId="{5181C880-3DCC-462E-BB5E-45B107B52546}" type="presParOf" srcId="{AA191017-D863-4880-BA28-622498F10265}" destId="{B4562C78-5F50-4CBB-A2EB-4D80812766B4}" srcOrd="0" destOrd="0" presId="urn:microsoft.com/office/officeart/2017/3/layout/HorizontalPathTimeline"/>
    <dgm:cxn modelId="{13A2BE49-B4DD-41E8-AC68-6DB93ABD5FDB}" type="presParOf" srcId="{B4562C78-5F50-4CBB-A2EB-4D80812766B4}" destId="{CCE0F713-A870-4927-9AF7-79391E37C339}" srcOrd="0" destOrd="0" presId="urn:microsoft.com/office/officeart/2017/3/layout/HorizontalPathTimeline"/>
    <dgm:cxn modelId="{E276996D-7FAC-4324-B2B6-97B58BB83E1C}" type="presParOf" srcId="{B4562C78-5F50-4CBB-A2EB-4D80812766B4}" destId="{AF04EF5E-AF58-4B12-B625-4B21058B597E}" srcOrd="1" destOrd="0" presId="urn:microsoft.com/office/officeart/2017/3/layout/HorizontalPathTimeline"/>
    <dgm:cxn modelId="{7DD3213C-83D0-488C-9209-6967AE70A80D}" type="presParOf" srcId="{AF04EF5E-AF58-4B12-B625-4B21058B597E}" destId="{86819B9F-DE18-4B10-B721-0C3355EB462E}" srcOrd="0" destOrd="0" presId="urn:microsoft.com/office/officeart/2017/3/layout/HorizontalPathTimeline"/>
    <dgm:cxn modelId="{B0567214-9522-4B94-9379-CB32EDD74C6F}" type="presParOf" srcId="{AF04EF5E-AF58-4B12-B625-4B21058B597E}" destId="{2797636F-F543-4AE6-8EB4-D058D6DC51D0}" srcOrd="1" destOrd="0" presId="urn:microsoft.com/office/officeart/2017/3/layout/HorizontalPathTimeline"/>
    <dgm:cxn modelId="{64E4F6EA-2BBE-4A8E-BA96-9084F166C3E5}" type="presParOf" srcId="{B4562C78-5F50-4CBB-A2EB-4D80812766B4}" destId="{0678A87C-C58D-4538-82C1-437AF2914108}" srcOrd="2" destOrd="0" presId="urn:microsoft.com/office/officeart/2017/3/layout/HorizontalPathTimeline"/>
    <dgm:cxn modelId="{55F38416-6F35-40CC-A5C5-09809B279624}" type="presParOf" srcId="{B4562C78-5F50-4CBB-A2EB-4D80812766B4}" destId="{62B93B16-641E-46F3-AF09-EC16FDD0F286}" srcOrd="3" destOrd="0" presId="urn:microsoft.com/office/officeart/2017/3/layout/HorizontalPathTimeline"/>
    <dgm:cxn modelId="{4B4F34CF-ABB1-496C-940B-E1D46A258990}" type="presParOf" srcId="{B4562C78-5F50-4CBB-A2EB-4D80812766B4}" destId="{FBFFEB69-DBE2-44B5-87D9-7E04340D7699}" srcOrd="4" destOrd="0" presId="urn:microsoft.com/office/officeart/2017/3/layout/HorizontalPathTimeline"/>
    <dgm:cxn modelId="{EAE9C314-031C-4586-9099-482B4B19CEE4}" type="presParOf" srcId="{AA191017-D863-4880-BA28-622498F10265}" destId="{305688D7-779D-4BCF-A59A-6A63285800F3}" srcOrd="1" destOrd="0" presId="urn:microsoft.com/office/officeart/2017/3/layout/HorizontalPathTimeline"/>
    <dgm:cxn modelId="{844246D1-18C2-43D7-A982-B26B75FCF2F2}" type="presParOf" srcId="{AA191017-D863-4880-BA28-622498F10265}" destId="{9113F540-F0E0-46D6-AF3C-8A6C54A1E764}" srcOrd="2" destOrd="0" presId="urn:microsoft.com/office/officeart/2017/3/layout/HorizontalPathTimeline"/>
    <dgm:cxn modelId="{A83819E4-8802-4819-A9B9-74449F27F32C}" type="presParOf" srcId="{9113F540-F0E0-46D6-AF3C-8A6C54A1E764}" destId="{BC457C52-239B-4500-BF09-17618705C2CF}" srcOrd="0" destOrd="0" presId="urn:microsoft.com/office/officeart/2017/3/layout/HorizontalPathTimeline"/>
    <dgm:cxn modelId="{284852D2-A3DE-4D5A-B6C2-D04BA496435E}" type="presParOf" srcId="{9113F540-F0E0-46D6-AF3C-8A6C54A1E764}" destId="{481FD79F-DA0F-4F0F-A55D-60D4D62A9287}" srcOrd="1" destOrd="0" presId="urn:microsoft.com/office/officeart/2017/3/layout/HorizontalPathTimeline"/>
    <dgm:cxn modelId="{49EB9422-B07A-4F81-8713-2BD28FBB4B74}" type="presParOf" srcId="{481FD79F-DA0F-4F0F-A55D-60D4D62A9287}" destId="{8B9CA9BC-045D-497C-AF43-5373F34FC349}" srcOrd="0" destOrd="0" presId="urn:microsoft.com/office/officeart/2017/3/layout/HorizontalPathTimeline"/>
    <dgm:cxn modelId="{5FAF29F9-C4F6-45DD-A30A-93FD2468266B}" type="presParOf" srcId="{481FD79F-DA0F-4F0F-A55D-60D4D62A9287}" destId="{E431AF6D-BE67-4F1A-A224-48818B74EE1F}" srcOrd="1" destOrd="0" presId="urn:microsoft.com/office/officeart/2017/3/layout/HorizontalPathTimeline"/>
    <dgm:cxn modelId="{C8F358A5-BFD1-4938-B277-2A893EF5A30F}" type="presParOf" srcId="{9113F540-F0E0-46D6-AF3C-8A6C54A1E764}" destId="{F0B39D61-48ED-4474-93CC-84E0C5293516}" srcOrd="2" destOrd="0" presId="urn:microsoft.com/office/officeart/2017/3/layout/HorizontalPathTimeline"/>
    <dgm:cxn modelId="{C6DDC005-F3DF-4B5F-813A-C33B3DBD3FC1}" type="presParOf" srcId="{9113F540-F0E0-46D6-AF3C-8A6C54A1E764}" destId="{587561A7-21CF-4E80-B70F-94ABEEDDAA53}" srcOrd="3" destOrd="0" presId="urn:microsoft.com/office/officeart/2017/3/layout/HorizontalPathTimeline"/>
    <dgm:cxn modelId="{7AE02546-8C47-43C4-A657-A930B54C0D4A}" type="presParOf" srcId="{9113F540-F0E0-46D6-AF3C-8A6C54A1E764}" destId="{C45B02E8-E03E-479C-9A81-C00863E19030}" srcOrd="4" destOrd="0" presId="urn:microsoft.com/office/officeart/2017/3/layout/HorizontalPathTimeline"/>
    <dgm:cxn modelId="{CFC85EB9-9BD8-4935-8FC1-D91F6CD8D43F}" type="presParOf" srcId="{AA191017-D863-4880-BA28-622498F10265}" destId="{4C95B9B6-448F-437A-BBCA-7DDFF06CCFFC}" srcOrd="3" destOrd="0" presId="urn:microsoft.com/office/officeart/2017/3/layout/HorizontalPathTimeline"/>
    <dgm:cxn modelId="{21687405-A704-44A9-9B9A-0416D565870A}" type="presParOf" srcId="{AA191017-D863-4880-BA28-622498F10265}" destId="{D64DB2A3-855F-4727-B3FE-6C9EC7C42D98}" srcOrd="4" destOrd="0" presId="urn:microsoft.com/office/officeart/2017/3/layout/HorizontalPathTimeline"/>
    <dgm:cxn modelId="{677E4D9A-F1AC-4294-BBC1-9AB14BB4DAB8}" type="presParOf" srcId="{D64DB2A3-855F-4727-B3FE-6C9EC7C42D98}" destId="{F05C52EB-0DCB-4CF7-BD19-3A846D72D1C7}" srcOrd="0" destOrd="0" presId="urn:microsoft.com/office/officeart/2017/3/layout/HorizontalPathTimeline"/>
    <dgm:cxn modelId="{35EE85A6-50CC-4DC3-A810-0DE8F0FC8007}" type="presParOf" srcId="{D64DB2A3-855F-4727-B3FE-6C9EC7C42D98}" destId="{AC84D505-C755-4D68-9E9B-07149FBF6B50}" srcOrd="1" destOrd="0" presId="urn:microsoft.com/office/officeart/2017/3/layout/HorizontalPathTimeline"/>
    <dgm:cxn modelId="{26B1834F-9F08-4791-86A0-5A375B847874}" type="presParOf" srcId="{AC84D505-C755-4D68-9E9B-07149FBF6B50}" destId="{A3DC764C-D94A-47DD-AD57-DB873E52A093}" srcOrd="0" destOrd="0" presId="urn:microsoft.com/office/officeart/2017/3/layout/HorizontalPathTimeline"/>
    <dgm:cxn modelId="{E75685D6-3459-4446-B9D6-64932E762DB0}" type="presParOf" srcId="{AC84D505-C755-4D68-9E9B-07149FBF6B50}" destId="{AC812F15-270F-43D4-9FA1-62812B655993}" srcOrd="1" destOrd="0" presId="urn:microsoft.com/office/officeart/2017/3/layout/HorizontalPathTimeline"/>
    <dgm:cxn modelId="{63F616E2-FF2A-49E4-8A8F-E6886BE064A1}" type="presParOf" srcId="{D64DB2A3-855F-4727-B3FE-6C9EC7C42D98}" destId="{3A37AB13-F758-43F8-BA8F-6ADF333EFE33}" srcOrd="2" destOrd="0" presId="urn:microsoft.com/office/officeart/2017/3/layout/HorizontalPathTimeline"/>
    <dgm:cxn modelId="{A4C89BC4-7040-4550-9777-34C676FA9945}" type="presParOf" srcId="{D64DB2A3-855F-4727-B3FE-6C9EC7C42D98}" destId="{A29627E0-1A69-4985-8A75-E156C0C87449}" srcOrd="3" destOrd="0" presId="urn:microsoft.com/office/officeart/2017/3/layout/HorizontalPathTimeline"/>
    <dgm:cxn modelId="{28B6113A-901B-44A9-B51F-D491BAEB4D0D}" type="presParOf" srcId="{D64DB2A3-855F-4727-B3FE-6C9EC7C42D98}" destId="{43D5FB6C-F6F0-4986-8A4F-8137E214DDA6}" srcOrd="4" destOrd="0" presId="urn:microsoft.com/office/officeart/2017/3/layout/HorizontalPathTimeline"/>
    <dgm:cxn modelId="{7AE694C2-0D07-4356-9C0C-25838BB77EDD}" type="presParOf" srcId="{AA191017-D863-4880-BA28-622498F10265}" destId="{7589CEC9-017E-4687-8443-FCFE3FEC98F2}" srcOrd="5" destOrd="0" presId="urn:microsoft.com/office/officeart/2017/3/layout/HorizontalPathTimeline"/>
    <dgm:cxn modelId="{3D1F3BB7-428C-4ADE-AC84-A5EF11B0C7CC}" type="presParOf" srcId="{AA191017-D863-4880-BA28-622498F10265}" destId="{3AD17167-0118-4D43-B007-7FB964931CE4}" srcOrd="6" destOrd="0" presId="urn:microsoft.com/office/officeart/2017/3/layout/HorizontalPathTimeline"/>
    <dgm:cxn modelId="{C129F526-E1D9-4D22-8F00-33D2333874BE}" type="presParOf" srcId="{3AD17167-0118-4D43-B007-7FB964931CE4}" destId="{8838A48D-75A8-4DCC-B042-5741FF0455C8}" srcOrd="0" destOrd="0" presId="urn:microsoft.com/office/officeart/2017/3/layout/HorizontalPathTimeline"/>
    <dgm:cxn modelId="{38DE6846-F351-4BB5-8354-83561A4AB24C}" type="presParOf" srcId="{3AD17167-0118-4D43-B007-7FB964931CE4}" destId="{B8D1A4B6-21E2-4A2E-86A3-9D53EBECBB7D}" srcOrd="1" destOrd="0" presId="urn:microsoft.com/office/officeart/2017/3/layout/HorizontalPathTimeline"/>
    <dgm:cxn modelId="{C86652FE-DD0C-4ABF-B100-3F6B7BFBBC27}" type="presParOf" srcId="{B8D1A4B6-21E2-4A2E-86A3-9D53EBECBB7D}" destId="{4A6C2210-37F1-405D-BBEC-DAEAC57D8A5B}" srcOrd="0" destOrd="0" presId="urn:microsoft.com/office/officeart/2017/3/layout/HorizontalPathTimeline"/>
    <dgm:cxn modelId="{D035A6B5-C36B-4F1A-80F4-AD13E0C3B3ED}" type="presParOf" srcId="{B8D1A4B6-21E2-4A2E-86A3-9D53EBECBB7D}" destId="{FCE92467-A2A8-4BCE-B8AA-B0789229EBEA}" srcOrd="1" destOrd="0" presId="urn:microsoft.com/office/officeart/2017/3/layout/HorizontalPathTimeline"/>
    <dgm:cxn modelId="{BC8B6A79-AA83-4DC1-9B45-9D52D7446384}" type="presParOf" srcId="{3AD17167-0118-4D43-B007-7FB964931CE4}" destId="{CF2B77CD-1BCA-4E40-8EC2-D56148B724A3}" srcOrd="2" destOrd="0" presId="urn:microsoft.com/office/officeart/2017/3/layout/HorizontalPathTimeline"/>
    <dgm:cxn modelId="{48FC7FC6-8786-40AE-A30F-3DF6DFF49220}" type="presParOf" srcId="{3AD17167-0118-4D43-B007-7FB964931CE4}" destId="{F51D89C4-F6E8-4CD1-9A08-E5743B375D55}" srcOrd="3" destOrd="0" presId="urn:microsoft.com/office/officeart/2017/3/layout/HorizontalPathTimeline"/>
    <dgm:cxn modelId="{B2AE8636-206A-4ED7-9B83-A279BAB70201}" type="presParOf" srcId="{3AD17167-0118-4D43-B007-7FB964931CE4}" destId="{22E7B7EB-320F-4E89-81BB-620C90194CDB}" srcOrd="4" destOrd="0" presId="urn:microsoft.com/office/officeart/2017/3/layout/HorizontalPathTimeline"/>
    <dgm:cxn modelId="{74F00A62-E3B8-421E-BE0F-6C66A075607C}" type="presParOf" srcId="{AA191017-D863-4880-BA28-622498F10265}" destId="{22583493-CC6D-4944-B248-AC4B06088305}" srcOrd="7" destOrd="0" presId="urn:microsoft.com/office/officeart/2017/3/layout/HorizontalPathTimeline"/>
    <dgm:cxn modelId="{7A25021C-3549-4EB6-9125-670E64189CF7}" type="presParOf" srcId="{AA191017-D863-4880-BA28-622498F10265}" destId="{4F434947-EC13-4BA8-B1D8-C3075A27FEA3}" srcOrd="8" destOrd="0" presId="urn:microsoft.com/office/officeart/2017/3/layout/HorizontalPathTimeline"/>
    <dgm:cxn modelId="{E4DFC910-D410-4ACF-9D06-A3400A6E92AF}" type="presParOf" srcId="{4F434947-EC13-4BA8-B1D8-C3075A27FEA3}" destId="{FB95D574-50C6-48DF-963E-1EFA208B88BD}" srcOrd="0" destOrd="0" presId="urn:microsoft.com/office/officeart/2017/3/layout/HorizontalPathTimeline"/>
    <dgm:cxn modelId="{0814C200-24BF-4D7E-95F3-30BC74698D77}" type="presParOf" srcId="{4F434947-EC13-4BA8-B1D8-C3075A27FEA3}" destId="{255BF935-1925-4032-B20B-04A76CAC74F3}" srcOrd="1" destOrd="0" presId="urn:microsoft.com/office/officeart/2017/3/layout/HorizontalPathTimeline"/>
    <dgm:cxn modelId="{AD53857A-2E14-4148-BC4E-67AA9A883DC9}" type="presParOf" srcId="{255BF935-1925-4032-B20B-04A76CAC74F3}" destId="{98340388-693B-4538-86A3-02100A2AACA0}" srcOrd="0" destOrd="0" presId="urn:microsoft.com/office/officeart/2017/3/layout/HorizontalPathTimeline"/>
    <dgm:cxn modelId="{11F6DD77-F3DA-4F9D-BF0C-4FF08D1065AD}" type="presParOf" srcId="{255BF935-1925-4032-B20B-04A76CAC74F3}" destId="{EC46E163-4800-4597-97BB-7DF8CC7948EA}" srcOrd="1" destOrd="0" presId="urn:microsoft.com/office/officeart/2017/3/layout/HorizontalPathTimeline"/>
    <dgm:cxn modelId="{1F937F66-5861-4A2E-B0E0-5079B88AC78D}" type="presParOf" srcId="{4F434947-EC13-4BA8-B1D8-C3075A27FEA3}" destId="{975A1DA6-0590-4D91-8A33-87C36ECBDE2B}" srcOrd="2" destOrd="0" presId="urn:microsoft.com/office/officeart/2017/3/layout/HorizontalPathTimeline"/>
    <dgm:cxn modelId="{23DE5683-DD93-481F-8E06-36E425842BB8}" type="presParOf" srcId="{4F434947-EC13-4BA8-B1D8-C3075A27FEA3}" destId="{D4641169-F11D-434E-A935-A3409A40D6ED}" srcOrd="3" destOrd="0" presId="urn:microsoft.com/office/officeart/2017/3/layout/HorizontalPathTimeline"/>
    <dgm:cxn modelId="{BB467A05-7052-460A-B3BF-C22746A67E64}" type="presParOf" srcId="{4F434947-EC13-4BA8-B1D8-C3075A27FEA3}" destId="{60EA19D9-A4A1-40CD-8D38-374DF7E4E22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0F713-A870-4927-9AF7-79391E37C339}">
      <dsp:nvSpPr>
        <dsp:cNvPr id="0" name=""/>
        <dsp:cNvSpPr/>
      </dsp:nvSpPr>
      <dsp:spPr>
        <a:xfrm>
          <a:off x="392388"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w/c 25 April</a:t>
          </a:r>
        </a:p>
      </dsp:txBody>
      <dsp:txXfrm>
        <a:off x="392388" y="3016837"/>
        <a:ext cx="3093743" cy="634827"/>
      </dsp:txXfrm>
    </dsp:sp>
    <dsp:sp modelId="{86825552-FEC2-46BF-A40B-D58083E08642}">
      <dsp:nvSpPr>
        <dsp:cNvPr id="0" name=""/>
        <dsp:cNvSpPr/>
      </dsp:nvSpPr>
      <dsp:spPr>
        <a:xfrm>
          <a:off x="0" y="2696614"/>
          <a:ext cx="11612880" cy="22471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819B9F-DE18-4B10-B721-0C3355EB462E}">
      <dsp:nvSpPr>
        <dsp:cNvPr id="0" name=""/>
        <dsp:cNvSpPr/>
      </dsp:nvSpPr>
      <dsp:spPr>
        <a:xfrm>
          <a:off x="237701" y="957859"/>
          <a:ext cx="3403118" cy="78370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You’ll be </a:t>
          </a:r>
          <a:r>
            <a:rPr lang="en-US" sz="1500" b="1" kern="1200">
              <a:latin typeface="Arial" panose="020B0604020202020204" pitchFamily="34" charset="0"/>
              <a:cs typeface="Arial" panose="020B0604020202020204" pitchFamily="34" charset="0"/>
            </a:rPr>
            <a:t>briefed on the proposed structures </a:t>
          </a:r>
          <a:r>
            <a:rPr lang="en-US" sz="1500" kern="1200">
              <a:latin typeface="Arial" panose="020B0604020202020204" pitchFamily="34" charset="0"/>
              <a:cs typeface="Arial" panose="020B0604020202020204" pitchFamily="34" charset="0"/>
            </a:rPr>
            <a:t>and job descriptions.</a:t>
          </a:r>
        </a:p>
      </dsp:txBody>
      <dsp:txXfrm>
        <a:off x="237701" y="957859"/>
        <a:ext cx="3403118" cy="783703"/>
      </dsp:txXfrm>
    </dsp:sp>
    <dsp:sp modelId="{0678A87C-C58D-4538-82C1-437AF2914108}">
      <dsp:nvSpPr>
        <dsp:cNvPr id="0" name=""/>
        <dsp:cNvSpPr/>
      </dsp:nvSpPr>
      <dsp:spPr>
        <a:xfrm>
          <a:off x="1939260" y="1741563"/>
          <a:ext cx="0" cy="95505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457C52-239B-4500-BF09-17618705C2CF}">
      <dsp:nvSpPr>
        <dsp:cNvPr id="0" name=""/>
        <dsp:cNvSpPr/>
      </dsp:nvSpPr>
      <dsp:spPr>
        <a:xfrm>
          <a:off x="2325978" y="1966281"/>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April to June</a:t>
          </a:r>
        </a:p>
      </dsp:txBody>
      <dsp:txXfrm>
        <a:off x="2325978" y="1966281"/>
        <a:ext cx="3093743" cy="634827"/>
      </dsp:txXfrm>
    </dsp:sp>
    <dsp:sp modelId="{8B9CA9BC-045D-497C-AF43-5373F34FC349}">
      <dsp:nvSpPr>
        <dsp:cNvPr id="0" name=""/>
        <dsp:cNvSpPr/>
      </dsp:nvSpPr>
      <dsp:spPr>
        <a:xfrm>
          <a:off x="2171291" y="3876382"/>
          <a:ext cx="3403118" cy="1077592"/>
        </a:xfrm>
        <a:prstGeom prst="rect">
          <a:avLst/>
        </a:prstGeom>
        <a:solidFill>
          <a:schemeClr val="accent3">
            <a:tint val="40000"/>
            <a:alpha val="90000"/>
            <a:hueOff val="3485237"/>
            <a:satOff val="-10265"/>
            <a:lumOff val="574"/>
            <a:alphaOff val="0"/>
          </a:schemeClr>
        </a:solidFill>
        <a:ln w="25400" cap="flat" cmpd="sng" algn="ctr">
          <a:solidFill>
            <a:schemeClr val="accent3">
              <a:tint val="40000"/>
              <a:alpha val="90000"/>
              <a:hueOff val="3485237"/>
              <a:satOff val="-10265"/>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 can find out more and feedback on the proposals during the </a:t>
          </a:r>
          <a:r>
            <a:rPr lang="en-US" sz="1500" b="1" kern="1200">
              <a:latin typeface="Arial" panose="020B0604020202020204" pitchFamily="34" charset="0"/>
              <a:cs typeface="Arial" panose="020B0604020202020204" pitchFamily="34" charset="0"/>
            </a:rPr>
            <a:t>consultation period</a:t>
          </a:r>
          <a:r>
            <a:rPr lang="en-US" sz="1500" kern="1200">
              <a:latin typeface="Arial" panose="020B0604020202020204" pitchFamily="34" charset="0"/>
              <a:cs typeface="Arial" panose="020B0604020202020204" pitchFamily="34" charset="0"/>
            </a:rPr>
            <a:t>. Feedback will be analysed as it is submitted.</a:t>
          </a:r>
        </a:p>
      </dsp:txBody>
      <dsp:txXfrm>
        <a:off x="2171291" y="3876382"/>
        <a:ext cx="3403118" cy="1077592"/>
      </dsp:txXfrm>
    </dsp:sp>
    <dsp:sp modelId="{F0B39D61-48ED-4474-93CC-84E0C5293516}">
      <dsp:nvSpPr>
        <dsp:cNvPr id="0" name=""/>
        <dsp:cNvSpPr/>
      </dsp:nvSpPr>
      <dsp:spPr>
        <a:xfrm>
          <a:off x="3872850" y="2921331"/>
          <a:ext cx="0" cy="955050"/>
        </a:xfrm>
        <a:prstGeom prst="line">
          <a:avLst/>
        </a:prstGeom>
        <a:solidFill>
          <a:schemeClr val="accent3">
            <a:hueOff val="3444363"/>
            <a:satOff val="-10891"/>
            <a:lumOff val="2353"/>
            <a:alphaOff val="0"/>
          </a:schemeClr>
        </a:solidFill>
        <a:ln w="6350" cap="flat" cmpd="sng" algn="ctr">
          <a:solidFill>
            <a:schemeClr val="accent3">
              <a:hueOff val="3444363"/>
              <a:satOff val="-10891"/>
              <a:lumOff val="2353"/>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2B93B16-641E-46F3-AF09-EC16FDD0F286}">
      <dsp:nvSpPr>
        <dsp:cNvPr id="0" name=""/>
        <dsp:cNvSpPr/>
      </dsp:nvSpPr>
      <dsp:spPr>
        <a:xfrm>
          <a:off x="186903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87561A7-21CF-4E80-B70F-94ABEEDDAA53}">
      <dsp:nvSpPr>
        <dsp:cNvPr id="0" name=""/>
        <dsp:cNvSpPr/>
      </dsp:nvSpPr>
      <dsp:spPr>
        <a:xfrm>
          <a:off x="380262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05C52EB-0DCB-4CF7-BD19-3A846D72D1C7}">
      <dsp:nvSpPr>
        <dsp:cNvPr id="0" name=""/>
        <dsp:cNvSpPr/>
      </dsp:nvSpPr>
      <dsp:spPr>
        <a:xfrm>
          <a:off x="4259568"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June</a:t>
          </a:r>
        </a:p>
      </dsp:txBody>
      <dsp:txXfrm>
        <a:off x="4259568" y="3016837"/>
        <a:ext cx="3093743" cy="634827"/>
      </dsp:txXfrm>
    </dsp:sp>
    <dsp:sp modelId="{A3DC764C-D94A-47DD-AD57-DB873E52A093}">
      <dsp:nvSpPr>
        <dsp:cNvPr id="0" name=""/>
        <dsp:cNvSpPr/>
      </dsp:nvSpPr>
      <dsp:spPr>
        <a:xfrm>
          <a:off x="4104880" y="859896"/>
          <a:ext cx="3403118" cy="881666"/>
        </a:xfrm>
        <a:prstGeom prst="rect">
          <a:avLst/>
        </a:prstGeom>
        <a:solidFill>
          <a:schemeClr val="accent3">
            <a:tint val="40000"/>
            <a:alpha val="90000"/>
            <a:hueOff val="6970475"/>
            <a:satOff val="-20530"/>
            <a:lumOff val="1149"/>
            <a:alphaOff val="0"/>
          </a:schemeClr>
        </a:solidFill>
        <a:ln w="25400" cap="flat" cmpd="sng" algn="ctr">
          <a:solidFill>
            <a:schemeClr val="accent3">
              <a:tint val="40000"/>
              <a:alpha val="90000"/>
              <a:hueOff val="6970475"/>
              <a:satOff val="-20530"/>
              <a:lumOff val="1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Managers will begin the </a:t>
          </a:r>
          <a:r>
            <a:rPr lang="en-US" sz="1500" b="1" kern="1200">
              <a:latin typeface="Arial" panose="020B0604020202020204" pitchFamily="34" charset="0"/>
              <a:cs typeface="Arial" panose="020B0604020202020204" pitchFamily="34" charset="0"/>
            </a:rPr>
            <a:t>job matching and assignment process</a:t>
          </a:r>
          <a:r>
            <a:rPr lang="en-US" sz="1500" kern="1200">
              <a:latin typeface="Arial" panose="020B0604020202020204" pitchFamily="34" charset="0"/>
              <a:cs typeface="Arial" panose="020B0604020202020204" pitchFamily="34" charset="0"/>
            </a:rPr>
            <a:t>.</a:t>
          </a:r>
        </a:p>
      </dsp:txBody>
      <dsp:txXfrm>
        <a:off x="4104880" y="859896"/>
        <a:ext cx="3403118" cy="881666"/>
      </dsp:txXfrm>
    </dsp:sp>
    <dsp:sp modelId="{3A37AB13-F758-43F8-BA8F-6ADF333EFE33}">
      <dsp:nvSpPr>
        <dsp:cNvPr id="0" name=""/>
        <dsp:cNvSpPr/>
      </dsp:nvSpPr>
      <dsp:spPr>
        <a:xfrm>
          <a:off x="5806440" y="1741563"/>
          <a:ext cx="0" cy="955050"/>
        </a:xfrm>
        <a:prstGeom prst="line">
          <a:avLst/>
        </a:prstGeom>
        <a:solidFill>
          <a:schemeClr val="accent3">
            <a:hueOff val="6888726"/>
            <a:satOff val="-21782"/>
            <a:lumOff val="4706"/>
            <a:alphaOff val="0"/>
          </a:schemeClr>
        </a:solidFill>
        <a:ln w="6350" cap="flat" cmpd="sng" algn="ctr">
          <a:solidFill>
            <a:schemeClr val="accent3">
              <a:hueOff val="6888726"/>
              <a:satOff val="-21782"/>
              <a:lumOff val="4706"/>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838A48D-75A8-4DCC-B042-5741FF0455C8}">
      <dsp:nvSpPr>
        <dsp:cNvPr id="0" name=""/>
        <dsp:cNvSpPr/>
      </dsp:nvSpPr>
      <dsp:spPr>
        <a:xfrm>
          <a:off x="6193157" y="1966281"/>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From July</a:t>
          </a:r>
        </a:p>
      </dsp:txBody>
      <dsp:txXfrm>
        <a:off x="6193157" y="1966281"/>
        <a:ext cx="3093743" cy="634827"/>
      </dsp:txXfrm>
    </dsp:sp>
    <dsp:sp modelId="{4A6C2210-37F1-405D-BBEC-DAEAC57D8A5B}">
      <dsp:nvSpPr>
        <dsp:cNvPr id="0" name=""/>
        <dsp:cNvSpPr/>
      </dsp:nvSpPr>
      <dsp:spPr>
        <a:xfrm>
          <a:off x="6038470" y="3876382"/>
          <a:ext cx="3403118" cy="1077592"/>
        </a:xfrm>
        <a:prstGeom prst="rect">
          <a:avLst/>
        </a:prstGeom>
        <a:solidFill>
          <a:schemeClr val="accent3">
            <a:tint val="40000"/>
            <a:alpha val="90000"/>
            <a:hueOff val="10455712"/>
            <a:satOff val="-30796"/>
            <a:lumOff val="1723"/>
            <a:alphaOff val="0"/>
          </a:schemeClr>
        </a:solidFill>
        <a:ln w="25400" cap="flat" cmpd="sng" algn="ctr">
          <a:solidFill>
            <a:schemeClr val="accent3">
              <a:tint val="40000"/>
              <a:alpha val="90000"/>
              <a:hueOff val="10455712"/>
              <a:satOff val="-30796"/>
              <a:lumOff val="1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Assignment decisions </a:t>
          </a:r>
          <a:r>
            <a:rPr lang="en-US" sz="1500" kern="1200">
              <a:latin typeface="Arial" panose="020B0604020202020204" pitchFamily="34" charset="0"/>
              <a:cs typeface="Arial" panose="020B0604020202020204" pitchFamily="34" charset="0"/>
            </a:rPr>
            <a:t>will start to be communicated. Some teams will find out before others due to the number of decisions to be made.</a:t>
          </a:r>
        </a:p>
      </dsp:txBody>
      <dsp:txXfrm>
        <a:off x="6038470" y="3876382"/>
        <a:ext cx="3403118" cy="1077592"/>
      </dsp:txXfrm>
    </dsp:sp>
    <dsp:sp modelId="{CF2B77CD-1BCA-4E40-8EC2-D56148B724A3}">
      <dsp:nvSpPr>
        <dsp:cNvPr id="0" name=""/>
        <dsp:cNvSpPr/>
      </dsp:nvSpPr>
      <dsp:spPr>
        <a:xfrm>
          <a:off x="7740029" y="2921331"/>
          <a:ext cx="0" cy="955050"/>
        </a:xfrm>
        <a:prstGeom prst="line">
          <a:avLst/>
        </a:prstGeom>
        <a:solidFill>
          <a:schemeClr val="accent3">
            <a:hueOff val="10333088"/>
            <a:satOff val="-32672"/>
            <a:lumOff val="7058"/>
            <a:alphaOff val="0"/>
          </a:schemeClr>
        </a:solidFill>
        <a:ln w="6350" cap="flat" cmpd="sng" algn="ctr">
          <a:solidFill>
            <a:schemeClr val="accent3">
              <a:hueOff val="10333088"/>
              <a:satOff val="-32672"/>
              <a:lumOff val="7058"/>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29627E0-1A69-4985-8A75-E156C0C87449}">
      <dsp:nvSpPr>
        <dsp:cNvPr id="0" name=""/>
        <dsp:cNvSpPr/>
      </dsp:nvSpPr>
      <dsp:spPr>
        <a:xfrm>
          <a:off x="573621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51D89C4-F6E8-4CD1-9A08-E5743B375D55}">
      <dsp:nvSpPr>
        <dsp:cNvPr id="0" name=""/>
        <dsp:cNvSpPr/>
      </dsp:nvSpPr>
      <dsp:spPr>
        <a:xfrm>
          <a:off x="766980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B95D574-50C6-48DF-963E-1EFA208B88BD}">
      <dsp:nvSpPr>
        <dsp:cNvPr id="0" name=""/>
        <dsp:cNvSpPr/>
      </dsp:nvSpPr>
      <dsp:spPr>
        <a:xfrm>
          <a:off x="8126747"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From August</a:t>
          </a:r>
        </a:p>
      </dsp:txBody>
      <dsp:txXfrm>
        <a:off x="8126747" y="3016837"/>
        <a:ext cx="3093743" cy="634827"/>
      </dsp:txXfrm>
    </dsp:sp>
    <dsp:sp modelId="{98340388-693B-4538-86A3-02100A2AACA0}">
      <dsp:nvSpPr>
        <dsp:cNvPr id="0" name=""/>
        <dsp:cNvSpPr/>
      </dsp:nvSpPr>
      <dsp:spPr>
        <a:xfrm>
          <a:off x="7972060" y="370082"/>
          <a:ext cx="3403118" cy="1371481"/>
        </a:xfrm>
        <a:prstGeom prst="rect">
          <a:avLst/>
        </a:prstGeom>
        <a:solidFill>
          <a:schemeClr val="accent3">
            <a:tint val="40000"/>
            <a:alpha val="90000"/>
            <a:hueOff val="13940949"/>
            <a:satOff val="-41061"/>
            <a:lumOff val="2297"/>
            <a:alphaOff val="0"/>
          </a:schemeClr>
        </a:solidFill>
        <a:ln w="25400" cap="flat" cmpd="sng" algn="ctr">
          <a:solidFill>
            <a:schemeClr val="accent3">
              <a:tint val="40000"/>
              <a:alpha val="90000"/>
              <a:hueOff val="13940949"/>
              <a:satOff val="-41061"/>
              <a:lumOff val="22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Training activities </a:t>
          </a:r>
          <a:r>
            <a:rPr lang="en-US" sz="1500" kern="1200">
              <a:latin typeface="Arial" panose="020B0604020202020204" pitchFamily="34" charset="0"/>
              <a:cs typeface="Arial" panose="020B0604020202020204" pitchFamily="34" charset="0"/>
            </a:rPr>
            <a:t>will commence to prepare you for your new role.</a:t>
          </a:r>
        </a:p>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 can apply for any </a:t>
          </a:r>
          <a:r>
            <a:rPr lang="en-US" sz="1500" b="1" kern="1200">
              <a:latin typeface="Arial" panose="020B0604020202020204" pitchFamily="34" charset="0"/>
              <a:cs typeface="Arial" panose="020B0604020202020204" pitchFamily="34" charset="0"/>
            </a:rPr>
            <a:t>vacant roles </a:t>
          </a:r>
          <a:r>
            <a:rPr lang="en-US" sz="1500" kern="1200">
              <a:latin typeface="Arial" panose="020B0604020202020204" pitchFamily="34" charset="0"/>
              <a:cs typeface="Arial" panose="020B0604020202020204" pitchFamily="34" charset="0"/>
            </a:rPr>
            <a:t>in the new structure, including those at a higher grade. </a:t>
          </a:r>
        </a:p>
      </dsp:txBody>
      <dsp:txXfrm>
        <a:off x="7972060" y="370082"/>
        <a:ext cx="3403118" cy="1371481"/>
      </dsp:txXfrm>
    </dsp:sp>
    <dsp:sp modelId="{975A1DA6-0590-4D91-8A33-87C36ECBDE2B}">
      <dsp:nvSpPr>
        <dsp:cNvPr id="0" name=""/>
        <dsp:cNvSpPr/>
      </dsp:nvSpPr>
      <dsp:spPr>
        <a:xfrm>
          <a:off x="9673619" y="1741563"/>
          <a:ext cx="0" cy="955050"/>
        </a:xfrm>
        <a:prstGeom prst="line">
          <a:avLst/>
        </a:prstGeom>
        <a:solidFill>
          <a:schemeClr val="accent3">
            <a:hueOff val="13777451"/>
            <a:satOff val="-43563"/>
            <a:lumOff val="9411"/>
            <a:alphaOff val="0"/>
          </a:schemeClr>
        </a:solidFill>
        <a:ln w="6350" cap="flat" cmpd="sng" algn="ctr">
          <a:solidFill>
            <a:schemeClr val="accent3">
              <a:hueOff val="13777451"/>
              <a:satOff val="-43563"/>
              <a:lumOff val="9411"/>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4641169-F11D-434E-A935-A3409A40D6ED}">
      <dsp:nvSpPr>
        <dsp:cNvPr id="0" name=""/>
        <dsp:cNvSpPr/>
      </dsp:nvSpPr>
      <dsp:spPr>
        <a:xfrm>
          <a:off x="960339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697472-68F3-8743-8B48-2743B141836B}"/>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0B5A47-2FA4-1E4D-B4D9-654EB042AD71}"/>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00D0C01-F35E-5E4A-B4B3-87418193CF3B}" type="datetimeFigureOut">
              <a:rPr lang="en-US" smtClean="0"/>
              <a:t>5/5/2022</a:t>
            </a:fld>
            <a:endParaRPr lang="en-US"/>
          </a:p>
        </p:txBody>
      </p:sp>
      <p:sp>
        <p:nvSpPr>
          <p:cNvPr id="4" name="Footer Placeholder 3">
            <a:extLst>
              <a:ext uri="{FF2B5EF4-FFF2-40B4-BE49-F238E27FC236}">
                <a16:creationId xmlns:a16="http://schemas.microsoft.com/office/drawing/2014/main" id="{87D0901A-345C-E84D-9B33-4A5FE8E5D6F3}"/>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688BFF-BED7-3040-ACFC-97E7D2D03AFA}"/>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AB90C26-8CAD-0D42-96CD-D54D54EFD8C4}" type="slidenum">
              <a:rPr lang="en-US" smtClean="0"/>
              <a:t>‹#›</a:t>
            </a:fld>
            <a:endParaRPr lang="en-US"/>
          </a:p>
        </p:txBody>
      </p:sp>
    </p:spTree>
    <p:extLst>
      <p:ext uri="{BB962C8B-B14F-4D97-AF65-F5344CB8AC3E}">
        <p14:creationId xmlns:p14="http://schemas.microsoft.com/office/powerpoint/2010/main" val="338181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AECCAEB-7496-4C12-9A08-526B0D813A46}" type="datetimeFigureOut">
              <a:rPr lang="en-GB" smtClean="0"/>
              <a:pPr/>
              <a:t>05/05/2022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1</a:t>
            </a:fld>
            <a:endParaRPr lang="en-GB"/>
          </a:p>
        </p:txBody>
      </p:sp>
    </p:spTree>
    <p:extLst>
      <p:ext uri="{BB962C8B-B14F-4D97-AF65-F5344CB8AC3E}">
        <p14:creationId xmlns:p14="http://schemas.microsoft.com/office/powerpoint/2010/main" val="76637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18</a:t>
            </a:fld>
            <a:endParaRPr lang="en-GB"/>
          </a:p>
        </p:txBody>
      </p:sp>
    </p:spTree>
    <p:extLst>
      <p:ext uri="{BB962C8B-B14F-4D97-AF65-F5344CB8AC3E}">
        <p14:creationId xmlns:p14="http://schemas.microsoft.com/office/powerpoint/2010/main" val="387800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Sans-Serif"/>
              <a:buChar char="•"/>
            </a:pPr>
            <a:r>
              <a:rPr lang="en-GB"/>
              <a:t>This standard faculty structure shows broadly the roles that will sit within each faculty team – there aren’t any FTE on this one</a:t>
            </a:r>
            <a:endParaRPr lang="en-US"/>
          </a:p>
          <a:p>
            <a:pPr marL="171450" indent="-171450">
              <a:buFont typeface="Arial,Sans-Serif"/>
              <a:buChar char="•"/>
            </a:pPr>
            <a:r>
              <a:rPr lang="en-GB"/>
              <a:t>But you can see in each vertical column what the activity is and that there will be a range of colleagues of different grades in these teams that will support these activities</a:t>
            </a:r>
            <a:endParaRPr lang="en-US"/>
          </a:p>
          <a:p>
            <a:pPr marL="171450" indent="-171450">
              <a:buFont typeface="Arial,Sans-Serif"/>
              <a:buChar char="•"/>
            </a:pPr>
            <a:r>
              <a:rPr lang="en-GB"/>
              <a:t>What you can’t see on this slide at the moment is the different specialist resource that will be required in each faculty team, but on the individual faculty structures you will see that this has been considered and is built in.</a:t>
            </a:r>
          </a:p>
        </p:txBody>
      </p:sp>
      <p:sp>
        <p:nvSpPr>
          <p:cNvPr id="4" name="Slide Number Placeholder 3"/>
          <p:cNvSpPr>
            <a:spLocks noGrp="1"/>
          </p:cNvSpPr>
          <p:nvPr>
            <p:ph type="sldNum" sz="quarter" idx="5"/>
          </p:nvPr>
        </p:nvSpPr>
        <p:spPr/>
        <p:txBody>
          <a:bodyPr/>
          <a:lstStyle/>
          <a:p>
            <a:fld id="{3EE8D4E6-F64F-4999-AC2A-A008E685C045}" type="slidenum">
              <a:rPr lang="en-GB" smtClean="0"/>
              <a:pPr/>
              <a:t>19</a:t>
            </a:fld>
            <a:endParaRPr lang="en-GB"/>
          </a:p>
        </p:txBody>
      </p:sp>
    </p:spTree>
    <p:extLst>
      <p:ext uri="{BB962C8B-B14F-4D97-AF65-F5344CB8AC3E}">
        <p14:creationId xmlns:p14="http://schemas.microsoft.com/office/powerpoint/2010/main" val="151111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CE216-44A3-4EF2-BE80-E142CFBC41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86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GB"/>
              <a:t>All Faculty PGR roles and associated activity will become part of a Faculty Doctoral Academy </a:t>
            </a:r>
            <a:endParaRPr lang="en-US"/>
          </a:p>
          <a:p>
            <a:pPr marL="171450" indent="-171450">
              <a:buFont typeface="Arial"/>
              <a:buChar char="•"/>
            </a:pPr>
            <a:r>
              <a:rPr lang="en-GB"/>
              <a:t>Faculty PGR Managers (reporting to Faculty Heads of RBE) will manage the PGR lifecycle: PGR Operations and PGR Recruitment and Admissions  </a:t>
            </a:r>
            <a:endParaRPr lang="en-US">
              <a:cs typeface="Calibri"/>
            </a:endParaRPr>
          </a:p>
          <a:p>
            <a:pPr marL="171450" indent="-171450">
              <a:buFont typeface="Arial"/>
              <a:buChar char="•"/>
            </a:pPr>
            <a:r>
              <a:rPr lang="en-GB"/>
              <a:t>There will be named contacts for Directors and appropriate support for PGR Governance </a:t>
            </a:r>
            <a:endParaRPr lang="en-US">
              <a:cs typeface="Calibri"/>
            </a:endParaRPr>
          </a:p>
          <a:p>
            <a:pPr marL="171450" indent="-171450">
              <a:buFont typeface="Arial"/>
              <a:buChar char="•"/>
            </a:pPr>
            <a:r>
              <a:rPr lang="en-GB"/>
              <a:t>There will be named contacts for Schools within the Faculty DA, depending on the query </a:t>
            </a:r>
            <a:r>
              <a:rPr lang="en-GB" err="1"/>
              <a:t>eg</a:t>
            </a:r>
            <a:r>
              <a:rPr lang="en-GB"/>
              <a:t>, welfare, Exams etc. </a:t>
            </a:r>
            <a:endParaRPr lang="en-US">
              <a:cs typeface="Calibri"/>
            </a:endParaRPr>
          </a:p>
          <a:p>
            <a:pPr marL="171450" indent="-171450">
              <a:buFont typeface="Arial"/>
              <a:buChar char="•"/>
            </a:pPr>
            <a:r>
              <a:rPr lang="en-GB"/>
              <a:t>Faculty staff will be co-located in a Faculty PGR Doctoral Academy </a:t>
            </a:r>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22</a:t>
            </a:fld>
            <a:endParaRPr lang="en-GB"/>
          </a:p>
        </p:txBody>
      </p:sp>
    </p:spTree>
    <p:extLst>
      <p:ext uri="{BB962C8B-B14F-4D97-AF65-F5344CB8AC3E}">
        <p14:creationId xmlns:p14="http://schemas.microsoft.com/office/powerpoint/2010/main" val="24488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DCE216-44A3-4EF2-BE80-E142CFBC41A7}" type="slidenum">
              <a:rPr lang="en-GB" smtClean="0"/>
              <a:t>23</a:t>
            </a:fld>
            <a:endParaRPr lang="en-GB"/>
          </a:p>
        </p:txBody>
      </p:sp>
    </p:spTree>
    <p:extLst>
      <p:ext uri="{BB962C8B-B14F-4D97-AF65-F5344CB8AC3E}">
        <p14:creationId xmlns:p14="http://schemas.microsoft.com/office/powerpoint/2010/main" val="354718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PGR RBES:</a:t>
            </a:r>
            <a:endParaRPr lang="en-GB" b="1"/>
          </a:p>
          <a:p>
            <a:r>
              <a:rPr lang="en-GB"/>
              <a:t>PGR funding activities</a:t>
            </a:r>
            <a:r>
              <a:rPr lang="en-US"/>
              <a:t> </a:t>
            </a:r>
            <a:br>
              <a:rPr lang="en-US">
                <a:cs typeface="+mn-lt"/>
              </a:rPr>
            </a:br>
            <a:r>
              <a:rPr lang="en-US"/>
              <a:t>- Collaborative PGR partnerships </a:t>
            </a:r>
            <a:br>
              <a:rPr lang="en-US">
                <a:cs typeface="+mn-lt"/>
              </a:rPr>
            </a:br>
            <a:r>
              <a:rPr lang="en-US"/>
              <a:t>- Events, conferences, focus groups, training activities  </a:t>
            </a:r>
            <a:br>
              <a:rPr lang="en-US">
                <a:cs typeface="+mn-lt"/>
              </a:rPr>
            </a:br>
            <a:r>
              <a:rPr lang="en-US"/>
              <a:t>- PRES survey and outputs </a:t>
            </a:r>
            <a:br>
              <a:rPr lang="en-US">
                <a:cs typeface="+mn-lt"/>
              </a:rPr>
            </a:br>
            <a:r>
              <a:rPr lang="en-US"/>
              <a:t>- President’s Doctoral Scholar </a:t>
            </a:r>
            <a:r>
              <a:rPr lang="en-US" err="1"/>
              <a:t>Programme</a:t>
            </a:r>
            <a:r>
              <a:rPr lang="en-US"/>
              <a:t> and student-led activities </a:t>
            </a:r>
            <a:endParaRPr lang="en-US">
              <a:cs typeface="Calibri"/>
            </a:endParaRPr>
          </a:p>
          <a:p>
            <a:r>
              <a:rPr lang="en-GB"/>
              <a:t>- MDC awards</a:t>
            </a:r>
            <a:r>
              <a:rPr lang="en-US"/>
              <a:t> </a:t>
            </a:r>
            <a:br>
              <a:rPr lang="en-US">
                <a:cs typeface="+mn-lt"/>
              </a:rPr>
            </a:br>
            <a:r>
              <a:rPr lang="en-US"/>
              <a:t>- PGR </a:t>
            </a:r>
            <a:r>
              <a:rPr lang="en-GB"/>
              <a:t>comms, webpages, newsletters, FAQs, social media</a:t>
            </a:r>
            <a:r>
              <a:rPr lang="en-US"/>
              <a:t> </a:t>
            </a:r>
            <a:br>
              <a:rPr lang="en-US">
                <a:cs typeface="+mn-lt"/>
              </a:rPr>
            </a:br>
            <a:r>
              <a:rPr lang="en-US"/>
              <a:t>- Committee servicing </a:t>
            </a:r>
          </a:p>
          <a:p>
            <a:r>
              <a:rPr lang="en-GB"/>
              <a:t>- Assurance, compliance and reporting</a:t>
            </a:r>
            <a:r>
              <a:rPr lang="en-US"/>
              <a:t> </a:t>
            </a:r>
          </a:p>
          <a:p>
            <a:r>
              <a:rPr lang="en-GB"/>
              <a:t>PGR strategic projects</a:t>
            </a:r>
            <a:r>
              <a:rPr lang="en-US"/>
              <a:t> </a:t>
            </a:r>
          </a:p>
          <a:p>
            <a:r>
              <a:rPr lang="en-GB"/>
              <a:t>Activities relating to research, including data management, data storage, research outputs, PGR space and research profiles</a:t>
            </a:r>
            <a:r>
              <a:rPr lang="en-US"/>
              <a:t> </a:t>
            </a:r>
          </a:p>
          <a:p>
            <a:r>
              <a:rPr lang="en-GB"/>
              <a:t> </a:t>
            </a:r>
            <a:endParaRPr lang="en-US"/>
          </a:p>
          <a:p>
            <a:r>
              <a:rPr lang="en-GB"/>
              <a:t>This team will play an enhanced role in linking to Central teams, such as Comms, and is also impacted by changes in other central teams, such as careers and WP. </a:t>
            </a:r>
            <a:r>
              <a:rPr lang="en-US"/>
              <a:t> </a:t>
            </a:r>
          </a:p>
          <a:p>
            <a:r>
              <a:rPr lang="en-GB"/>
              <a:t> </a:t>
            </a:r>
            <a:endParaRPr lang="en-US"/>
          </a:p>
          <a:p>
            <a:r>
              <a:rPr lang="en-GB"/>
              <a:t>Central RBE team will include Systems and Process support, which will need to interface with Faculty users/superusers</a:t>
            </a:r>
            <a:r>
              <a:rPr lang="en-US"/>
              <a:t> </a:t>
            </a:r>
            <a:endParaRPr lang="en-GB"/>
          </a:p>
        </p:txBody>
      </p:sp>
      <p:sp>
        <p:nvSpPr>
          <p:cNvPr id="4" name="Slide Number Placeholder 3"/>
          <p:cNvSpPr>
            <a:spLocks noGrp="1"/>
          </p:cNvSpPr>
          <p:nvPr>
            <p:ph type="sldNum" sz="quarter" idx="5"/>
          </p:nvPr>
        </p:nvSpPr>
        <p:spPr/>
        <p:txBody>
          <a:bodyPr/>
          <a:lstStyle/>
          <a:p>
            <a:fld id="{B0CE8808-108B-4A3B-902D-7B8F100EA823}" type="slidenum">
              <a:rPr lang="en-GB" smtClean="0"/>
              <a:t>24</a:t>
            </a:fld>
            <a:endParaRPr lang="en-GB"/>
          </a:p>
        </p:txBody>
      </p:sp>
    </p:spTree>
    <p:extLst>
      <p:ext uri="{BB962C8B-B14F-4D97-AF65-F5344CB8AC3E}">
        <p14:creationId xmlns:p14="http://schemas.microsoft.com/office/powerpoint/2010/main" val="41299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25</a:t>
            </a:fld>
            <a:endParaRPr lang="en-GB"/>
          </a:p>
        </p:txBody>
      </p:sp>
    </p:spTree>
    <p:extLst>
      <p:ext uri="{BB962C8B-B14F-4D97-AF65-F5344CB8AC3E}">
        <p14:creationId xmlns:p14="http://schemas.microsoft.com/office/powerpoint/2010/main" val="304524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2</a:t>
            </a:fld>
            <a:endParaRPr lang="en-GB"/>
          </a:p>
        </p:txBody>
      </p:sp>
    </p:spTree>
    <p:extLst>
      <p:ext uri="{BB962C8B-B14F-4D97-AF65-F5344CB8AC3E}">
        <p14:creationId xmlns:p14="http://schemas.microsoft.com/office/powerpoint/2010/main" val="115534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3</a:t>
            </a:fld>
            <a:endParaRPr lang="en-GB"/>
          </a:p>
        </p:txBody>
      </p:sp>
    </p:spTree>
    <p:extLst>
      <p:ext uri="{BB962C8B-B14F-4D97-AF65-F5344CB8AC3E}">
        <p14:creationId xmlns:p14="http://schemas.microsoft.com/office/powerpoint/2010/main" val="53649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4</a:t>
            </a:fld>
            <a:endParaRPr lang="en-GB"/>
          </a:p>
        </p:txBody>
      </p:sp>
    </p:spTree>
    <p:extLst>
      <p:ext uri="{BB962C8B-B14F-4D97-AF65-F5344CB8AC3E}">
        <p14:creationId xmlns:p14="http://schemas.microsoft.com/office/powerpoint/2010/main" val="175428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5</a:t>
            </a:fld>
            <a:endParaRPr lang="en-GB"/>
          </a:p>
        </p:txBody>
      </p:sp>
    </p:spTree>
    <p:extLst>
      <p:ext uri="{BB962C8B-B14F-4D97-AF65-F5344CB8AC3E}">
        <p14:creationId xmlns:p14="http://schemas.microsoft.com/office/powerpoint/2010/main" val="79442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6</a:t>
            </a:fld>
            <a:endParaRPr lang="en-GB"/>
          </a:p>
        </p:txBody>
      </p:sp>
    </p:spTree>
    <p:extLst>
      <p:ext uri="{BB962C8B-B14F-4D97-AF65-F5344CB8AC3E}">
        <p14:creationId xmlns:p14="http://schemas.microsoft.com/office/powerpoint/2010/main" val="415321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E8D4E6-F64F-4999-AC2A-A008E685C045}" type="slidenum">
              <a:rPr lang="en-GB" smtClean="0"/>
              <a:pPr/>
              <a:t>9</a:t>
            </a:fld>
            <a:endParaRPr lang="en-GB"/>
          </a:p>
        </p:txBody>
      </p:sp>
    </p:spTree>
    <p:extLst>
      <p:ext uri="{BB962C8B-B14F-4D97-AF65-F5344CB8AC3E}">
        <p14:creationId xmlns:p14="http://schemas.microsoft.com/office/powerpoint/2010/main" val="208624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a:t>•We’re moving to a standard school structure model with four functional teams across the whole school team.</a:t>
            </a:r>
            <a:endParaRPr lang="en-US"/>
          </a:p>
          <a:p>
            <a:pPr>
              <a:defRPr/>
            </a:pPr>
            <a:r>
              <a:rPr lang="en-GB" dirty="0"/>
              <a:t>•We’re trying to create very clear vertical alignment through the organisation. What does this mean? It will mean that it should be really clear how activities line up across teams in schools, faculties and central teams.</a:t>
            </a:r>
            <a:endParaRPr lang="en-GB"/>
          </a:p>
          <a:p>
            <a:pPr>
              <a:defRPr/>
            </a:pPr>
            <a:r>
              <a:rPr lang="en-GB" dirty="0"/>
              <a:t>•This will also give us the opportunity to create communities across the whole organisation that have things in common – communities of practice. We have already started this by setting up a number of new management groups based on key activities such as </a:t>
            </a:r>
            <a:r>
              <a:rPr lang="en-GB" dirty="0" err="1"/>
              <a:t>e.g</a:t>
            </a:r>
            <a:r>
              <a:rPr lang="en-GB" dirty="0"/>
              <a:t>…..</a:t>
            </a:r>
          </a:p>
          <a:p>
            <a:pPr>
              <a:defRPr/>
            </a:pPr>
            <a:r>
              <a:rPr lang="en-GB" dirty="0"/>
              <a:t>•We’re looking for teams to work closely with each other and form strong ongoing operational links</a:t>
            </a:r>
          </a:p>
          <a:p>
            <a:pPr>
              <a:defRPr/>
            </a:pPr>
            <a:r>
              <a:rPr lang="en-GB" dirty="0"/>
              <a:t>•We’re recognising the importance that data quality has and will increasingly have by investing in a data quality role in each school – we need to make sure we have a high level of data quality in our systems to ensure  that we really get the most from new process and tech – helping to progress the development of the student record beyond where it is currently</a:t>
            </a:r>
          </a:p>
          <a:p>
            <a:pPr>
              <a:defRPr/>
            </a:pPr>
            <a:r>
              <a:rPr lang="en-GB" dirty="0"/>
              <a:t>•This should all support the longer term goal of introducing student hubs – central places for enquiries to be directed – both physical hubs and digital</a:t>
            </a:r>
          </a:p>
          <a:p>
            <a:pPr>
              <a:defRPr/>
            </a:pPr>
            <a:r>
              <a:rPr lang="en-GB" dirty="0"/>
              <a:t>•We’re also looking to reduce single points of failure and remove the necessity for local teams to develop their own local systems and solutions to common problems</a:t>
            </a:r>
          </a:p>
          <a:p>
            <a:pPr>
              <a:defRPr/>
            </a:pPr>
            <a:endParaRPr lang="en-GB" sz="1200" dirty="0">
              <a:solidFill>
                <a:schemeClr val="tx1"/>
              </a:solidFill>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14</a:t>
            </a:fld>
            <a:endParaRPr lang="en-GB"/>
          </a:p>
        </p:txBody>
      </p:sp>
    </p:spTree>
    <p:extLst>
      <p:ext uri="{BB962C8B-B14F-4D97-AF65-F5344CB8AC3E}">
        <p14:creationId xmlns:p14="http://schemas.microsoft.com/office/powerpoint/2010/main" val="140204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shows broadly the roles that will sit within each school team – there aren’t any FTE on this one</a:t>
            </a:r>
            <a:endParaRPr lang="en-US" dirty="0"/>
          </a:p>
          <a:p>
            <a:r>
              <a:rPr lang="en-GB" dirty="0"/>
              <a:t>•But you can see in each vertical column what the activity is and that there will be a range of colleagues of different grades in these teams that will support these activities</a:t>
            </a:r>
          </a:p>
          <a:p>
            <a:r>
              <a:rPr lang="en-GB" dirty="0"/>
              <a:t>•Those first two columns on the left hand side show the two teams that will support enquiry management via the hubs</a:t>
            </a:r>
            <a:endParaRPr lang="en-GB" dirty="0">
              <a:cs typeface="Calibri"/>
            </a:endParaRPr>
          </a:p>
          <a:p>
            <a:r>
              <a:rPr lang="en-GB" dirty="0"/>
              <a:t>•The right hand side shows the two teams that will sit under the teaching and learning manager </a:t>
            </a:r>
            <a:endParaRPr lang="en-GB" dirty="0">
              <a:cs typeface="Calibri"/>
            </a:endParaRPr>
          </a:p>
          <a:p>
            <a:r>
              <a:rPr lang="en-GB" dirty="0"/>
              <a:t>•What you can’t see on this slide at the moment is the different specialist resource that will be required in each school team, but on the individual school structures you will see that this has been considered and is built in.</a:t>
            </a:r>
          </a:p>
          <a:p>
            <a:endParaRPr lang="en-GB" dirty="0">
              <a:cs typeface="Calibri"/>
            </a:endParaRPr>
          </a:p>
        </p:txBody>
      </p:sp>
      <p:sp>
        <p:nvSpPr>
          <p:cNvPr id="4" name="Slide Number Placeholder 3"/>
          <p:cNvSpPr>
            <a:spLocks noGrp="1"/>
          </p:cNvSpPr>
          <p:nvPr>
            <p:ph type="sldNum" sz="quarter" idx="5"/>
          </p:nvPr>
        </p:nvSpPr>
        <p:spPr/>
        <p:txBody>
          <a:bodyPr/>
          <a:lstStyle/>
          <a:p>
            <a:fld id="{3EE8D4E6-F64F-4999-AC2A-A008E685C045}" type="slidenum">
              <a:rPr lang="en-GB" smtClean="0"/>
              <a:pPr/>
              <a:t>15</a:t>
            </a:fld>
            <a:endParaRPr lang="en-GB"/>
          </a:p>
        </p:txBody>
      </p:sp>
    </p:spTree>
    <p:extLst>
      <p:ext uri="{BB962C8B-B14F-4D97-AF65-F5344CB8AC3E}">
        <p14:creationId xmlns:p14="http://schemas.microsoft.com/office/powerpoint/2010/main" val="201754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551384"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0128" y="1846550"/>
            <a:ext cx="10363200" cy="2041524"/>
          </a:xfrm>
        </p:spPr>
        <p:txBody>
          <a:bodyPr/>
          <a:lstStyle>
            <a:lvl1pPr>
              <a:defRPr sz="4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70128" y="3888073"/>
            <a:ext cx="10363200" cy="1752600"/>
          </a:xfrm>
        </p:spPr>
        <p:txBody>
          <a:bodyPr/>
          <a:lstStyle>
            <a:lvl1pPr marL="0" indent="0" algn="l">
              <a:buNone/>
              <a:defRPr sz="2800">
                <a:solidFill>
                  <a:schemeClr val="bg1">
                    <a:lumMod val="8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66162" y="6430232"/>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EC7AB759-530A-46AC-842F-B07144F002F9}" type="datetimeFigureOut">
              <a:rPr lang="en-GB" smtClean="0"/>
              <a:pPr/>
              <a:t>05/05/2022</a:t>
            </a:fld>
            <a:endParaRPr lang="en-GB"/>
          </a:p>
        </p:txBody>
      </p:sp>
      <p:sp>
        <p:nvSpPr>
          <p:cNvPr id="5" name="Footer Placeholder 4"/>
          <p:cNvSpPr>
            <a:spLocks noGrp="1"/>
          </p:cNvSpPr>
          <p:nvPr>
            <p:ph type="ftr" sz="quarter" idx="11"/>
          </p:nvPr>
        </p:nvSpPr>
        <p:spPr>
          <a:xfrm>
            <a:off x="4182492" y="6428359"/>
            <a:ext cx="3860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a:xfrm>
            <a:off x="8768284"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10AD8A0A-4898-40BF-9009-4DA7E611EAC1}" type="slidenum">
              <a:rPr lang="en-GB" smtClean="0"/>
              <a:pPr/>
              <a:t>‹#›</a:t>
            </a:fld>
            <a:endParaRPr lang="en-GB"/>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128" y="505148"/>
            <a:ext cx="1655343" cy="707627"/>
          </a:xfrm>
          <a:prstGeom prst="rect">
            <a:avLst/>
          </a:prstGeom>
        </p:spPr>
      </p:pic>
    </p:spTree>
    <p:extLst>
      <p:ext uri="{BB962C8B-B14F-4D97-AF65-F5344CB8AC3E}">
        <p14:creationId xmlns:p14="http://schemas.microsoft.com/office/powerpoint/2010/main" val="6718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A378-7315-BC43-9778-F2C7DE7F5B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48128" y="1844824"/>
            <a:ext cx="4565310" cy="4565308"/>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3995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ADD914-80FB-C246-9A01-53289DE2B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5346" y="3110304"/>
            <a:ext cx="5094941" cy="3486012"/>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6245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F2FD6-D2AA-894D-8BDF-F0BA31CF14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36160" y="2396948"/>
            <a:ext cx="4433486" cy="4433486"/>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81239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CF3690-0F60-564B-B576-2C65B9043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5473" y="2132856"/>
            <a:ext cx="3090738" cy="4309621"/>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6110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584121-C53D-284F-BF02-BFDF1D0C5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6280" y="1412776"/>
            <a:ext cx="2880320" cy="5002662"/>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8747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09ACE7-DC1D-A243-81D0-BCF0FE008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2437" y="3134830"/>
            <a:ext cx="4520760" cy="3070705"/>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9592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223" y="2130426"/>
            <a:ext cx="10972800" cy="1470025"/>
          </a:xfrm>
        </p:spPr>
        <p:txBody>
          <a:bodyPr/>
          <a:lstStyle>
            <a:lvl1pPr>
              <a:defRPr sz="3200" b="1">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58223" y="3886200"/>
            <a:ext cx="10972800" cy="1752600"/>
          </a:xfrm>
        </p:spPr>
        <p:txBody>
          <a:bodyPr/>
          <a:lstStyle>
            <a:lvl1pPr marL="0" indent="0" algn="l">
              <a:buNone/>
              <a:defRPr sz="2800">
                <a:solidFill>
                  <a:schemeClr val="tx1">
                    <a:tint val="7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48911"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EC7AB759-530A-46AC-842F-B07144F002F9}" type="datetimeFigureOut">
              <a:rPr lang="en-GB" smtClean="0"/>
              <a:pPr/>
              <a:t>05/05/2022</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10AD8A0A-4898-40BF-9009-4DA7E611EAC1}" type="slidenum">
              <a:rPr lang="en-GB" smtClean="0"/>
              <a:pPr/>
              <a:t>‹#›</a:t>
            </a:fld>
            <a:endParaRPr lang="en-GB"/>
          </a:p>
        </p:txBody>
      </p:sp>
    </p:spTree>
    <p:extLst>
      <p:ext uri="{BB962C8B-B14F-4D97-AF65-F5344CB8AC3E}">
        <p14:creationId xmlns:p14="http://schemas.microsoft.com/office/powerpoint/2010/main" val="13768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385" y="476672"/>
            <a:ext cx="11105938" cy="1143000"/>
          </a:xfrm>
        </p:spPr>
        <p:txBody>
          <a:bodyPr/>
          <a:lstStyle>
            <a:lvl1pPr>
              <a:defRPr sz="3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51384" y="1772816"/>
            <a:ext cx="11119915" cy="4536504"/>
          </a:xfrm>
        </p:spPr>
        <p:txBody>
          <a:bodyPr>
            <a:normAutofit/>
          </a:bodyPr>
          <a:lstStyle>
            <a:lvl1pPr>
              <a:buClr>
                <a:srgbClr val="854996"/>
              </a:buClr>
              <a:buSzPct val="120000"/>
              <a:defRPr sz="24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1385"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222B6232-AB33-4513-9527-F98CEC472D23}" type="datetimeFigureOut">
              <a:rPr lang="en-GB" smtClean="0"/>
              <a:pPr/>
              <a:t>05/05/2022</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62333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51385"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B1AE269B-21F6-4A71-848B-6E891C314B78}" type="datetimeFigureOut">
              <a:rPr lang="en-GB" smtClean="0"/>
              <a:pPr/>
              <a:t>05/05/2022</a:t>
            </a:fld>
            <a:endParaRPr lang="en-GB"/>
          </a:p>
        </p:txBody>
      </p:sp>
      <p:sp>
        <p:nvSpPr>
          <p:cNvPr id="3"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4"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32789173-A1D5-421E-B384-2A426DF314C2}" type="slidenum">
              <a:rPr lang="en-GB" smtClean="0"/>
              <a:pPr/>
              <a:t>‹#›</a:t>
            </a:fld>
            <a:endParaRPr lang="en-GB"/>
          </a:p>
        </p:txBody>
      </p:sp>
    </p:spTree>
    <p:extLst>
      <p:ext uri="{BB962C8B-B14F-4D97-AF65-F5344CB8AC3E}">
        <p14:creationId xmlns:p14="http://schemas.microsoft.com/office/powerpoint/2010/main" val="33187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p:bg>
      <p:bgPr>
        <a:solidFill>
          <a:srgbClr val="222737"/>
        </a:solidFill>
        <a:effectLst/>
      </p:bgPr>
    </p:bg>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1179C2B6-9E7B-EE4C-921D-A6472608A6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141" b="4574"/>
          <a:stretch/>
        </p:blipFill>
        <p:spPr>
          <a:xfrm>
            <a:off x="8184232" y="0"/>
            <a:ext cx="3240360" cy="6858000"/>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51548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F2A452-11D5-4B4A-8CBA-7B988ECA46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18"/>
          <a:stretch/>
        </p:blipFill>
        <p:spPr>
          <a:xfrm>
            <a:off x="5591945" y="1033390"/>
            <a:ext cx="6600056" cy="5512215"/>
          </a:xfrm>
          <a:prstGeom prst="rect">
            <a:avLst/>
          </a:prstGeom>
        </p:spPr>
      </p:pic>
      <p:sp>
        <p:nvSpPr>
          <p:cNvPr id="2" name="Title 1"/>
          <p:cNvSpPr>
            <a:spLocks noGrp="1"/>
          </p:cNvSpPr>
          <p:nvPr>
            <p:ph type="ctrTitle"/>
          </p:nvPr>
        </p:nvSpPr>
        <p:spPr>
          <a:xfrm>
            <a:off x="551385" y="3375466"/>
            <a:ext cx="5904656" cy="747106"/>
          </a:xfrm>
        </p:spPr>
        <p:txBody>
          <a:bodyPr anchor="b"/>
          <a:lstStyle>
            <a:lvl1pPr marL="0" indent="0" algn="l">
              <a:buFont typeface="Arial" panose="020B0604020202020204" pitchFamily="34" charset="0"/>
              <a:buNone/>
              <a:defRPr sz="3200" b="1">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7A94FB4F-43C6-C042-AE2F-3728DD88E6CB}"/>
              </a:ext>
            </a:extLst>
          </p:cNvPr>
          <p:cNvSpPr>
            <a:spLocks noGrp="1"/>
          </p:cNvSpPr>
          <p:nvPr>
            <p:ph type="body" sz="quarter" idx="10" hasCustomPrompt="1"/>
          </p:nvPr>
        </p:nvSpPr>
        <p:spPr>
          <a:xfrm>
            <a:off x="551385" y="4297669"/>
            <a:ext cx="5904656" cy="734032"/>
          </a:xfrm>
        </p:spPr>
        <p:txBody>
          <a:bodyPr/>
          <a:lstStyle>
            <a:lvl1pPr marL="0" indent="0">
              <a:buNone/>
              <a:defRPr sz="20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pPr lvl="0"/>
            <a:r>
              <a:rPr lang="en-GB"/>
              <a:t>Name | date</a:t>
            </a:r>
            <a:endParaRPr lang="en-US"/>
          </a:p>
        </p:txBody>
      </p:sp>
      <p:pic>
        <p:nvPicPr>
          <p:cNvPr id="4" name="Picture 3">
            <a:extLst>
              <a:ext uri="{FF2B5EF4-FFF2-40B4-BE49-F238E27FC236}">
                <a16:creationId xmlns:a16="http://schemas.microsoft.com/office/drawing/2014/main" id="{A89189E0-1CC9-B94A-B8FE-01B5E15612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51385" y="2200292"/>
            <a:ext cx="5777788" cy="360040"/>
          </a:xfrm>
          <a:prstGeom prst="rect">
            <a:avLst/>
          </a:prstGeom>
        </p:spPr>
      </p:pic>
      <p:pic>
        <p:nvPicPr>
          <p:cNvPr id="10" name="Picture 9">
            <a:extLst>
              <a:ext uri="{FF2B5EF4-FFF2-40B4-BE49-F238E27FC236}">
                <a16:creationId xmlns:a16="http://schemas.microsoft.com/office/drawing/2014/main" id="{EFD99B7C-071A-2E4F-AADF-4E450303FC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1385" y="505148"/>
            <a:ext cx="1674086" cy="715640"/>
          </a:xfrm>
          <a:prstGeom prst="rect">
            <a:avLst/>
          </a:prstGeom>
        </p:spPr>
      </p:pic>
    </p:spTree>
    <p:extLst>
      <p:ext uri="{BB962C8B-B14F-4D97-AF65-F5344CB8AC3E}">
        <p14:creationId xmlns:p14="http://schemas.microsoft.com/office/powerpoint/2010/main" val="14156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bg>
      <p:bgPr>
        <a:solidFill>
          <a:srgbClr val="85499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447E3B-96AF-5C4C-8EC1-8B04CF642F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4" b="24616"/>
          <a:stretch/>
        </p:blipFill>
        <p:spPr>
          <a:xfrm flipH="1">
            <a:off x="4960302" y="188640"/>
            <a:ext cx="7231698" cy="6669360"/>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3597300"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38693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bg>
      <p:bgPr>
        <a:solidFill>
          <a:srgbClr val="222737"/>
        </a:solidFill>
        <a:effectLst/>
      </p:bgPr>
    </p:bg>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1179C2B6-9E7B-EE4C-921D-A6472608A6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141" b="4574"/>
          <a:stretch/>
        </p:blipFill>
        <p:spPr>
          <a:xfrm>
            <a:off x="8184232" y="0"/>
            <a:ext cx="3240360" cy="6858000"/>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9900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bg>
      <p:bgPr>
        <a:solidFill>
          <a:srgbClr val="FCDF5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C9A3E5-BFEF-7A4F-BE26-F894D2D3E3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00" t="1326" r="16457"/>
          <a:stretch/>
        </p:blipFill>
        <p:spPr>
          <a:xfrm>
            <a:off x="7464152" y="253500"/>
            <a:ext cx="4727848" cy="6350999"/>
          </a:xfrm>
          <a:prstGeom prst="rect">
            <a:avLst/>
          </a:prstGeom>
        </p:spPr>
      </p:pic>
      <p:sp>
        <p:nvSpPr>
          <p:cNvPr id="2" name="Rectangle 1">
            <a:extLst>
              <a:ext uri="{FF2B5EF4-FFF2-40B4-BE49-F238E27FC236}">
                <a16:creationId xmlns:a16="http://schemas.microsoft.com/office/drawing/2014/main" id="{A4F788E1-691B-8241-BAD6-23E7A27DBC3E}"/>
              </a:ext>
            </a:extLst>
          </p:cNvPr>
          <p:cNvSpPr/>
          <p:nvPr userDrawn="1"/>
        </p:nvSpPr>
        <p:spPr>
          <a:xfrm>
            <a:off x="191344" y="116632"/>
            <a:ext cx="2592288" cy="1368152"/>
          </a:xfrm>
          <a:prstGeom prst="rect">
            <a:avLst/>
          </a:prstGeom>
          <a:solidFill>
            <a:srgbClr val="FCD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tx1">
                    <a:lumMod val="85000"/>
                    <a:lumOff val="15000"/>
                  </a:schemeClr>
                </a:solidFill>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CAA2851D-6E9C-3443-8E83-71219C2A7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1385" y="505148"/>
            <a:ext cx="1674086" cy="715640"/>
          </a:xfrm>
          <a:prstGeom prst="rect">
            <a:avLst/>
          </a:prstGeom>
        </p:spPr>
      </p:pic>
    </p:spTree>
    <p:extLst>
      <p:ext uri="{BB962C8B-B14F-4D97-AF65-F5344CB8AC3E}">
        <p14:creationId xmlns:p14="http://schemas.microsoft.com/office/powerpoint/2010/main" val="4225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10972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fld id="{456A7D1D-6254-4063-974C-6A2AE04E4B91}" type="datetimeFigureOut">
              <a:rPr lang="en-GB" smtClean="0"/>
              <a:pPr/>
              <a:t>05/05/2022</a:t>
            </a:fld>
            <a:endParaRPr lang="en-GB"/>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fld id="{26878614-5F41-4702-8E44-D9C8B2874F5D}" type="slidenum">
              <a:rPr lang="en-GB" smtClean="0"/>
              <a:pPr/>
              <a:t>‹#›</a:t>
            </a:fld>
            <a:endParaRPr lang="en-GB"/>
          </a:p>
        </p:txBody>
      </p:sp>
    </p:spTree>
    <p:extLst>
      <p:ext uri="{BB962C8B-B14F-4D97-AF65-F5344CB8AC3E}">
        <p14:creationId xmlns:p14="http://schemas.microsoft.com/office/powerpoint/2010/main" val="29937022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99" r:id="rId5"/>
  </p:sldLayoutIdLst>
  <p:txStyles>
    <p:titleStyle>
      <a:lvl1pPr algn="l" rtl="0" fontAlgn="base">
        <a:spcBef>
          <a:spcPct val="0"/>
        </a:spcBef>
        <a:spcAft>
          <a:spcPct val="0"/>
        </a:spcAft>
        <a:defRPr sz="3200" b="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4484" y="1340768"/>
            <a:ext cx="10972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554484"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54484"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05/05/2022</a:t>
            </a:fld>
            <a:endParaRPr lang="en-GB"/>
          </a:p>
        </p:txBody>
      </p:sp>
      <p:sp>
        <p:nvSpPr>
          <p:cNvPr id="5" name="Footer Placeholder 4"/>
          <p:cNvSpPr>
            <a:spLocks noGrp="1"/>
          </p:cNvSpPr>
          <p:nvPr>
            <p:ph type="ftr" sz="quarter" idx="3"/>
          </p:nvPr>
        </p:nvSpPr>
        <p:spPr>
          <a:xfrm>
            <a:off x="4096692"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82484"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a:p>
        </p:txBody>
      </p:sp>
      <p:pic>
        <p:nvPicPr>
          <p:cNvPr id="9" name="Picture 8">
            <a:extLst>
              <a:ext uri="{FF2B5EF4-FFF2-40B4-BE49-F238E27FC236}">
                <a16:creationId xmlns:a16="http://schemas.microsoft.com/office/drawing/2014/main" id="{E6B08445-F5A2-DF46-996E-3A206B9E6C7C}"/>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551384" y="505148"/>
            <a:ext cx="1674088" cy="715640"/>
          </a:xfrm>
          <a:prstGeom prst="rect">
            <a:avLst/>
          </a:prstGeom>
        </p:spPr>
      </p:pic>
    </p:spTree>
    <p:extLst>
      <p:ext uri="{BB962C8B-B14F-4D97-AF65-F5344CB8AC3E}">
        <p14:creationId xmlns:p14="http://schemas.microsoft.com/office/powerpoint/2010/main" val="317688973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3" r:id="rId3"/>
    <p:sldLayoutId id="2147483691" r:id="rId4"/>
    <p:sldLayoutId id="2147483692" r:id="rId5"/>
    <p:sldLayoutId id="2147483694" r:id="rId6"/>
    <p:sldLayoutId id="2147483695" r:id="rId7"/>
    <p:sldLayoutId id="2147483696" r:id="rId8"/>
    <p:sldLayoutId id="2147483697" r:id="rId9"/>
    <p:sldLayoutId id="2147483698" r:id="rId10"/>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D17F6-DA86-D440-9F12-D69CCCADC54D}"/>
              </a:ext>
            </a:extLst>
          </p:cNvPr>
          <p:cNvSpPr>
            <a:spLocks noGrp="1"/>
          </p:cNvSpPr>
          <p:nvPr>
            <p:ph type="ctrTitle"/>
          </p:nvPr>
        </p:nvSpPr>
        <p:spPr>
          <a:xfrm>
            <a:off x="551384" y="2854668"/>
            <a:ext cx="6102079" cy="3657972"/>
          </a:xfrm>
        </p:spPr>
        <p:txBody>
          <a:bodyPr anchor="ctr" anchorCtr="0"/>
          <a:lstStyle/>
          <a:p>
            <a:pPr>
              <a:spcBef>
                <a:spcPts val="1800"/>
              </a:spcBef>
            </a:pPr>
            <a:r>
              <a:rPr lang="en-US" sz="2800" dirty="0">
                <a:latin typeface="Arial"/>
                <a:cs typeface="Arial"/>
              </a:rPr>
              <a:t>Cohort 3</a:t>
            </a:r>
            <a:br>
              <a:rPr lang="en-US" sz="2500" dirty="0"/>
            </a:br>
            <a:br>
              <a:rPr lang="en-US" sz="2000" dirty="0"/>
            </a:br>
            <a:r>
              <a:rPr lang="en-US" sz="2000" b="0" dirty="0">
                <a:solidFill>
                  <a:schemeClr val="tx1"/>
                </a:solidFill>
              </a:rPr>
              <a:t>New structures and job descriptions at g</a:t>
            </a:r>
            <a:r>
              <a:rPr lang="en-GB" sz="2000" b="0" dirty="0" err="1">
                <a:solidFill>
                  <a:schemeClr val="tx1"/>
                </a:solidFill>
                <a:latin typeface="Arial"/>
                <a:cs typeface="Arial"/>
              </a:rPr>
              <a:t>rades</a:t>
            </a:r>
            <a:r>
              <a:rPr lang="en-GB" sz="2000" b="0" dirty="0">
                <a:solidFill>
                  <a:schemeClr val="tx1"/>
                </a:solidFill>
                <a:latin typeface="Arial"/>
                <a:cs typeface="Arial"/>
              </a:rPr>
              <a:t> 2 to 5 in the DSE, Faculties and Schools and grades 3 to 7 in the International Programmes Office</a:t>
            </a:r>
            <a:br>
              <a:rPr lang="en-GB" sz="2000" b="0" dirty="0">
                <a:solidFill>
                  <a:schemeClr val="tx1"/>
                </a:solidFill>
                <a:latin typeface="Arial"/>
                <a:cs typeface="Arial"/>
              </a:rPr>
            </a:br>
            <a:br>
              <a:rPr lang="en-GB" sz="2000" b="0" dirty="0">
                <a:solidFill>
                  <a:schemeClr val="tx1"/>
                </a:solidFill>
                <a:latin typeface="Arial"/>
                <a:cs typeface="Arial"/>
              </a:rPr>
            </a:br>
            <a:r>
              <a:rPr lang="en-GB" sz="2000" b="0" dirty="0">
                <a:solidFill>
                  <a:schemeClr val="tx1"/>
                </a:solidFill>
                <a:latin typeface="Arial"/>
                <a:cs typeface="Arial"/>
              </a:rPr>
              <a:t>FSE – School of </a:t>
            </a:r>
            <a:r>
              <a:rPr lang="en-GB" sz="2000" b="0">
                <a:solidFill>
                  <a:schemeClr val="tx1"/>
                </a:solidFill>
                <a:latin typeface="Arial"/>
                <a:cs typeface="Arial"/>
              </a:rPr>
              <a:t>Natural Sciences</a:t>
            </a:r>
            <a:br>
              <a:rPr lang="en-GB" sz="2000" dirty="0">
                <a:solidFill>
                  <a:schemeClr val="tx1"/>
                </a:solidFill>
                <a:latin typeface="Arial"/>
                <a:cs typeface="Arial"/>
              </a:rPr>
            </a:br>
            <a:br>
              <a:rPr lang="en-GB" sz="2500" b="0" dirty="0">
                <a:latin typeface="Arial"/>
                <a:cs typeface="Arial"/>
              </a:rPr>
            </a:br>
            <a:r>
              <a:rPr lang="en-GB" sz="2500" b="0" dirty="0">
                <a:solidFill>
                  <a:schemeClr val="tx1"/>
                </a:solidFill>
                <a:latin typeface="Arial"/>
                <a:cs typeface="Arial"/>
              </a:rPr>
              <a:t>April 2022</a:t>
            </a:r>
            <a:br>
              <a:rPr lang="en-GB" sz="1800" dirty="0">
                <a:solidFill>
                  <a:srgbClr val="FF0000"/>
                </a:solidFill>
                <a:latin typeface="Arial"/>
                <a:cs typeface="Arial"/>
              </a:rPr>
            </a:br>
            <a:endParaRPr lang="en-GB" sz="1800" b="0" dirty="0">
              <a:solidFill>
                <a:schemeClr val="tx1"/>
              </a:solidFill>
              <a:latin typeface="Arial"/>
              <a:cs typeface="Arial"/>
            </a:endParaRPr>
          </a:p>
        </p:txBody>
      </p:sp>
    </p:spTree>
    <p:extLst>
      <p:ext uri="{BB962C8B-B14F-4D97-AF65-F5344CB8AC3E}">
        <p14:creationId xmlns:p14="http://schemas.microsoft.com/office/powerpoint/2010/main" val="58451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fontScale="92500" lnSpcReduction="20000"/>
          </a:bodyPr>
          <a:lstStyle/>
          <a:p>
            <a:r>
              <a:rPr lang="en-GB">
                <a:latin typeface="Arial"/>
                <a:ea typeface="Open Sans"/>
                <a:cs typeface="Arial"/>
              </a:rPr>
              <a:t>During the Staff Consultation Period (which will last 4-6 weeks), you’ll be able to give feedback and ask questions on the proposed structures and job descriptions. It’s worth noting that principles about how activities are clustered together (the overarching team structure) formed part of the consultation for Cohort 2. This consultation is specifically about Cohort 3 proposals.</a:t>
            </a:r>
          </a:p>
          <a:p>
            <a:pPr marL="0" indent="0">
              <a:buNone/>
            </a:pPr>
            <a:endParaRPr lang="en-GB"/>
          </a:p>
          <a:p>
            <a:r>
              <a:rPr lang="en-GB">
                <a:latin typeface="Arial"/>
                <a:ea typeface="Open Sans"/>
                <a:cs typeface="Arial"/>
              </a:rPr>
              <a:t>You can choose to feedback via your local managers and leaders, local People &amp; OD Partners or via Trade Union colleagues. Feedback will be considered as it is received.</a:t>
            </a:r>
          </a:p>
          <a:p>
            <a:pPr marL="0" indent="0">
              <a:buNone/>
            </a:pPr>
            <a:endParaRPr lang="en-GB"/>
          </a:p>
          <a:p>
            <a:r>
              <a:rPr lang="en-GB">
                <a:latin typeface="Arial"/>
                <a:ea typeface="Open Sans"/>
                <a:cs typeface="Arial"/>
              </a:rPr>
              <a:t>There will be regular local Q&amp;A sessions so you can understand more about how the changes will impact you.</a:t>
            </a:r>
          </a:p>
          <a:p>
            <a:pPr marL="0" indent="0">
              <a:buNone/>
            </a:pPr>
            <a:endParaRPr lang="en-GB"/>
          </a:p>
          <a:p>
            <a:r>
              <a:rPr lang="en-GB">
                <a:latin typeface="Arial"/>
                <a:ea typeface="Open Sans"/>
                <a:cs typeface="Arial"/>
              </a:rPr>
              <a:t>Leaders and managers will be briefed on the proposals and have chance to ask questions about how it will work for them</a:t>
            </a:r>
          </a:p>
          <a:p>
            <a:endParaRPr lang="en-GB">
              <a:latin typeface="Arial"/>
              <a:ea typeface="Open Sans"/>
              <a:cs typeface="Arial"/>
            </a:endParaRPr>
          </a:p>
          <a:p>
            <a:r>
              <a:rPr lang="en-GB"/>
              <a:t>Once the Consultation Period closes, the SEP Programme Team will consolidate your feedback, and feedback from the Trade Unions. Where requested, individual feedback will be responded to. Changes will be communicated via the SEP website and your local leaders and managers.</a:t>
            </a:r>
            <a:endParaRPr lang="en-GB">
              <a:latin typeface="Arial"/>
              <a:ea typeface="Open Sans"/>
              <a:cs typeface="Arial"/>
            </a:endParaRPr>
          </a:p>
          <a:p>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April to June (approximately)</a:t>
            </a:r>
            <a:endParaRPr lang="en-GB" b="0">
              <a:latin typeface="Arial"/>
              <a:cs typeface="Arial"/>
            </a:endParaRPr>
          </a:p>
        </p:txBody>
      </p:sp>
    </p:spTree>
    <p:extLst>
      <p:ext uri="{BB962C8B-B14F-4D97-AF65-F5344CB8AC3E}">
        <p14:creationId xmlns:p14="http://schemas.microsoft.com/office/powerpoint/2010/main" val="40223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37433" y="782854"/>
            <a:ext cx="11717381" cy="6075146"/>
          </a:xfrm>
        </p:spPr>
        <p:txBody>
          <a:bodyPr>
            <a:normAutofit fontScale="92500"/>
          </a:bodyPr>
          <a:lstStyle/>
          <a:p>
            <a:r>
              <a:rPr lang="en-GB">
                <a:latin typeface="Arial"/>
                <a:ea typeface="Open Sans"/>
                <a:cs typeface="Arial"/>
              </a:rPr>
              <a:t>Your SE Leaders and managers will commence meetings to determine your place in the new structure and your initial assignment.</a:t>
            </a:r>
          </a:p>
          <a:p>
            <a:endParaRPr lang="en-GB"/>
          </a:p>
          <a:p>
            <a:r>
              <a:rPr lang="en-GB">
                <a:latin typeface="Arial"/>
                <a:ea typeface="Open Sans"/>
                <a:cs typeface="Arial"/>
              </a:rPr>
              <a:t>We hope you understand that these decisions might not always be easy or straightforward. Your initial assignment might be in a different area to the one you’re currently working in. There will be a guaranteed place for you in the new structure. You might be moving somewhere new, but you’ll be supported throughout this process.</a:t>
            </a:r>
          </a:p>
          <a:p>
            <a:endParaRPr lang="en-GB"/>
          </a:p>
          <a:p>
            <a:r>
              <a:rPr lang="en-GB">
                <a:latin typeface="Arial"/>
                <a:ea typeface="Open Sans"/>
                <a:cs typeface="Arial"/>
              </a:rPr>
              <a:t>Because of the large number of colleagues in scope, this will be a gradual process and some teams may find out their assignment before others. </a:t>
            </a:r>
          </a:p>
          <a:p>
            <a:endParaRPr lang="en-GB"/>
          </a:p>
          <a:p>
            <a:r>
              <a:rPr lang="en-GB">
                <a:latin typeface="Arial"/>
                <a:ea typeface="Open Sans"/>
                <a:cs typeface="Arial"/>
              </a:rPr>
              <a:t>Assignment decisions will be based on providing the best balance of experience across the organisation. In the interests of being fair to everyone and the desire of many to move forward with populating our new team structures, it will not be possible to appeal the role you are assigned to. You will however be able to apply for any roles which are vacant once the matching and assignment process has concluded. </a:t>
            </a:r>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From July</a:t>
            </a:r>
            <a:endParaRPr lang="en-GB" b="0">
              <a:latin typeface="Arial"/>
              <a:cs typeface="Arial"/>
            </a:endParaRPr>
          </a:p>
        </p:txBody>
      </p:sp>
    </p:spTree>
    <p:extLst>
      <p:ext uri="{BB962C8B-B14F-4D97-AF65-F5344CB8AC3E}">
        <p14:creationId xmlns:p14="http://schemas.microsoft.com/office/powerpoint/2010/main" val="257574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a:bodyPr>
          <a:lstStyle/>
          <a:p>
            <a:r>
              <a:rPr lang="en-GB">
                <a:latin typeface="Arial"/>
                <a:ea typeface="Open Sans"/>
                <a:cs typeface="Arial"/>
              </a:rPr>
              <a:t>The SEP Programme Team will write to you to let you know about any vacant roles that haven’t been filled yet in the new structure.</a:t>
            </a:r>
          </a:p>
          <a:p>
            <a:pPr marL="0" indent="0">
              <a:buNone/>
            </a:pPr>
            <a:endParaRPr lang="en-GB"/>
          </a:p>
          <a:p>
            <a:r>
              <a:rPr lang="en-GB">
                <a:latin typeface="Arial"/>
                <a:ea typeface="Open Sans"/>
                <a:cs typeface="Arial"/>
              </a:rPr>
              <a:t>If you are in-scope (including colleagues on fixed term contracts), then you’ll have priority to apply for these, before they are advertised more widely to other colleagues across the University.</a:t>
            </a:r>
          </a:p>
          <a:p>
            <a:pPr marL="0" indent="0">
              <a:buNone/>
            </a:pPr>
            <a:endParaRPr lang="en-GB"/>
          </a:p>
          <a:p>
            <a:r>
              <a:rPr lang="en-GB">
                <a:latin typeface="Arial"/>
                <a:ea typeface="Open Sans"/>
                <a:cs typeface="Arial"/>
              </a:rPr>
              <a:t>This will provide opportunities for colleagues to apply for roles at different grades.</a:t>
            </a:r>
          </a:p>
          <a:p>
            <a:pPr marL="0" indent="0">
              <a:buNone/>
            </a:pPr>
            <a:endParaRPr lang="en-GB"/>
          </a:p>
          <a:p>
            <a:r>
              <a:rPr lang="en-GB">
                <a:latin typeface="Arial"/>
                <a:ea typeface="Open Sans"/>
                <a:cs typeface="Arial"/>
              </a:rPr>
              <a:t>To support you in your new role there will be training plans to make sure you feel confident that you have the skills you need to succeed.</a:t>
            </a:r>
          </a:p>
          <a:p>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From August</a:t>
            </a:r>
            <a:endParaRPr lang="en-GB" b="0">
              <a:latin typeface="Arial"/>
              <a:cs typeface="Arial"/>
            </a:endParaRPr>
          </a:p>
        </p:txBody>
      </p:sp>
    </p:spTree>
    <p:extLst>
      <p:ext uri="{BB962C8B-B14F-4D97-AF65-F5344CB8AC3E}">
        <p14:creationId xmlns:p14="http://schemas.microsoft.com/office/powerpoint/2010/main" val="24274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9508-20D6-DB4F-A3CB-203188ABFFB8}"/>
              </a:ext>
            </a:extLst>
          </p:cNvPr>
          <p:cNvSpPr>
            <a:spLocks noGrp="1"/>
          </p:cNvSpPr>
          <p:nvPr>
            <p:ph type="title"/>
          </p:nvPr>
        </p:nvSpPr>
        <p:spPr/>
        <p:txBody>
          <a:bodyPr/>
          <a:lstStyle/>
          <a:p>
            <a:r>
              <a:rPr lang="en-US"/>
              <a:t>School Teaching, Learning and Student Experience (TLSE) teams</a:t>
            </a:r>
          </a:p>
        </p:txBody>
      </p:sp>
    </p:spTree>
    <p:extLst>
      <p:ext uri="{BB962C8B-B14F-4D97-AF65-F5344CB8AC3E}">
        <p14:creationId xmlns:p14="http://schemas.microsoft.com/office/powerpoint/2010/main" val="260795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Key changes</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489655" y="1006226"/>
            <a:ext cx="11444841" cy="5714717"/>
          </a:xfrm>
        </p:spPr>
        <p:txBody>
          <a:bodyPr>
            <a:normAutofit fontScale="92500" lnSpcReduction="20000"/>
          </a:bodyPr>
          <a:lstStyle/>
          <a:p>
            <a:pPr>
              <a:lnSpc>
                <a:spcPct val="110000"/>
              </a:lnSpc>
              <a:spcBef>
                <a:spcPts val="0"/>
              </a:spcBef>
              <a:spcAft>
                <a:spcPts val="1400"/>
              </a:spcAft>
            </a:pPr>
            <a:r>
              <a:rPr lang="en-GB" sz="1900">
                <a:solidFill>
                  <a:schemeClr val="tx1"/>
                </a:solidFill>
                <a:latin typeface="Arial"/>
                <a:ea typeface="Open Sans"/>
                <a:cs typeface="Arial"/>
              </a:rPr>
              <a:t>TLSE teams will move to </a:t>
            </a:r>
            <a:r>
              <a:rPr lang="en-GB" sz="1900" b="1">
                <a:solidFill>
                  <a:schemeClr val="tx1"/>
                </a:solidFill>
                <a:latin typeface="Arial"/>
                <a:ea typeface="Open Sans"/>
                <a:cs typeface="Arial"/>
              </a:rPr>
              <a:t>more consistent structures </a:t>
            </a:r>
            <a:r>
              <a:rPr lang="en-GB" sz="1900">
                <a:solidFill>
                  <a:schemeClr val="tx1"/>
                </a:solidFill>
                <a:latin typeface="Arial"/>
                <a:ea typeface="Open Sans"/>
                <a:cs typeface="Arial"/>
              </a:rPr>
              <a:t>and will be </a:t>
            </a:r>
            <a:r>
              <a:rPr lang="en-GB" sz="1900" b="1">
                <a:solidFill>
                  <a:schemeClr val="tx1"/>
                </a:solidFill>
                <a:latin typeface="Arial"/>
                <a:ea typeface="Open Sans"/>
                <a:cs typeface="Arial"/>
              </a:rPr>
              <a:t>based at School level</a:t>
            </a:r>
            <a:r>
              <a:rPr lang="en-GB" sz="1900">
                <a:solidFill>
                  <a:schemeClr val="tx1"/>
                </a:solidFill>
                <a:latin typeface="Arial"/>
                <a:ea typeface="Open Sans"/>
                <a:cs typeface="Arial"/>
              </a:rPr>
              <a:t>.</a:t>
            </a:r>
          </a:p>
          <a:p>
            <a:pPr>
              <a:lnSpc>
                <a:spcPct val="110000"/>
              </a:lnSpc>
              <a:spcBef>
                <a:spcPts val="0"/>
              </a:spcBef>
              <a:spcAft>
                <a:spcPts val="1400"/>
              </a:spcAft>
            </a:pPr>
            <a:r>
              <a:rPr lang="en-GB" sz="1900">
                <a:solidFill>
                  <a:schemeClr val="tx1"/>
                </a:solidFill>
                <a:latin typeface="Arial"/>
                <a:ea typeface="Open Sans"/>
                <a:cs typeface="Arial"/>
              </a:rPr>
              <a:t>They will be </a:t>
            </a:r>
            <a:r>
              <a:rPr lang="en-GB" sz="1900" b="1">
                <a:solidFill>
                  <a:schemeClr val="tx1"/>
                </a:solidFill>
                <a:latin typeface="Arial"/>
                <a:ea typeface="Open Sans"/>
                <a:cs typeface="Arial"/>
              </a:rPr>
              <a:t>structured based on function</a:t>
            </a:r>
            <a:r>
              <a:rPr lang="en-GB" sz="1900">
                <a:solidFill>
                  <a:schemeClr val="tx1"/>
                </a:solidFill>
                <a:latin typeface="Arial"/>
                <a:ea typeface="Open Sans"/>
                <a:cs typeface="Arial"/>
              </a:rPr>
              <a:t>, working as a </a:t>
            </a:r>
            <a:r>
              <a:rPr lang="en-GB" sz="1900" b="1">
                <a:solidFill>
                  <a:schemeClr val="tx1"/>
                </a:solidFill>
                <a:latin typeface="Arial"/>
                <a:ea typeface="Open Sans"/>
                <a:cs typeface="Arial"/>
              </a:rPr>
              <a:t>cohesive TLSE team </a:t>
            </a:r>
            <a:r>
              <a:rPr lang="en-GB" sz="1900">
                <a:solidFill>
                  <a:schemeClr val="tx1"/>
                </a:solidFill>
                <a:latin typeface="Arial"/>
                <a:ea typeface="Open Sans"/>
                <a:cs typeface="Arial"/>
              </a:rPr>
              <a:t>to support students and academic staff across all taught programmes.</a:t>
            </a:r>
          </a:p>
          <a:p>
            <a:pPr>
              <a:lnSpc>
                <a:spcPct val="110000"/>
              </a:lnSpc>
              <a:spcBef>
                <a:spcPts val="0"/>
              </a:spcBef>
              <a:spcAft>
                <a:spcPts val="1400"/>
              </a:spcAft>
            </a:pPr>
            <a:r>
              <a:rPr lang="en-GB" sz="1900">
                <a:solidFill>
                  <a:schemeClr val="tx1"/>
                </a:solidFill>
                <a:latin typeface="Arial"/>
                <a:ea typeface="Open Sans"/>
                <a:cs typeface="Arial"/>
              </a:rPr>
              <a:t>This isn't a one size fits all design – there are </a:t>
            </a:r>
            <a:r>
              <a:rPr lang="en-GB" sz="1900" b="1">
                <a:solidFill>
                  <a:schemeClr val="tx1"/>
                </a:solidFill>
                <a:latin typeface="Arial"/>
                <a:ea typeface="Open Sans"/>
                <a:cs typeface="Arial"/>
              </a:rPr>
              <a:t>specialist roles in some Schools.</a:t>
            </a:r>
            <a:endParaRPr lang="en-GB" sz="1900">
              <a:solidFill>
                <a:schemeClr val="tx1"/>
              </a:solidFill>
              <a:latin typeface="Arial"/>
              <a:ea typeface="Open Sans"/>
              <a:cs typeface="Arial"/>
            </a:endParaRPr>
          </a:p>
          <a:p>
            <a:pPr>
              <a:lnSpc>
                <a:spcPct val="110000"/>
              </a:lnSpc>
              <a:spcBef>
                <a:spcPts val="0"/>
              </a:spcBef>
              <a:spcAft>
                <a:spcPts val="1400"/>
              </a:spcAft>
            </a:pPr>
            <a:r>
              <a:rPr lang="en-GB" sz="1900">
                <a:solidFill>
                  <a:schemeClr val="tx1"/>
                </a:solidFill>
                <a:latin typeface="Arial"/>
                <a:ea typeface="Open Sans"/>
                <a:cs typeface="Arial"/>
              </a:rPr>
              <a:t>Structures and job descriptions are </a:t>
            </a:r>
            <a:r>
              <a:rPr lang="en-GB" sz="1900" b="1">
                <a:solidFill>
                  <a:schemeClr val="tx1"/>
                </a:solidFill>
                <a:latin typeface="Arial"/>
                <a:ea typeface="Open Sans"/>
                <a:cs typeface="Arial"/>
              </a:rPr>
              <a:t>aligned across Schools, Faculties and the DSE – </a:t>
            </a:r>
            <a:r>
              <a:rPr lang="en-GB" sz="1900">
                <a:solidFill>
                  <a:schemeClr val="tx1"/>
                </a:solidFill>
                <a:latin typeface="Arial"/>
                <a:ea typeface="Open Sans"/>
                <a:cs typeface="Arial"/>
              </a:rPr>
              <a:t>so it will be really clear who does a similar role in another area</a:t>
            </a:r>
            <a:r>
              <a:rPr lang="en-GB" sz="1900" b="1">
                <a:solidFill>
                  <a:schemeClr val="tx1"/>
                </a:solidFill>
                <a:latin typeface="Arial"/>
                <a:ea typeface="Open Sans"/>
                <a:cs typeface="Arial"/>
              </a:rPr>
              <a:t>.</a:t>
            </a:r>
            <a:r>
              <a:rPr lang="en-GB" sz="1900">
                <a:solidFill>
                  <a:schemeClr val="tx1"/>
                </a:solidFill>
                <a:latin typeface="Arial"/>
                <a:ea typeface="Open Sans"/>
                <a:cs typeface="Arial"/>
              </a:rPr>
              <a:t> </a:t>
            </a:r>
            <a:endParaRPr lang="en-GB" sz="1900">
              <a:solidFill>
                <a:schemeClr val="tx1"/>
              </a:solidFill>
            </a:endParaRPr>
          </a:p>
          <a:p>
            <a:pPr>
              <a:lnSpc>
                <a:spcPct val="110000"/>
              </a:lnSpc>
              <a:spcBef>
                <a:spcPts val="0"/>
              </a:spcBef>
              <a:spcAft>
                <a:spcPts val="1400"/>
              </a:spcAft>
            </a:pPr>
            <a:r>
              <a:rPr lang="en-GB" sz="1900">
                <a:solidFill>
                  <a:schemeClr val="tx1"/>
                </a:solidFill>
                <a:latin typeface="Arial"/>
                <a:ea typeface="Open Sans"/>
                <a:cs typeface="Arial"/>
              </a:rPr>
              <a:t>This will enable </a:t>
            </a:r>
            <a:r>
              <a:rPr lang="en-GB" sz="1900" b="1">
                <a:solidFill>
                  <a:schemeClr val="tx1"/>
                </a:solidFill>
                <a:latin typeface="Arial"/>
                <a:ea typeface="Open Sans"/>
                <a:cs typeface="Arial"/>
              </a:rPr>
              <a:t>Communities of Practice </a:t>
            </a:r>
            <a:r>
              <a:rPr lang="en-GB" sz="1900">
                <a:solidFill>
                  <a:schemeClr val="tx1"/>
                </a:solidFill>
                <a:latin typeface="Arial"/>
                <a:ea typeface="Open Sans"/>
                <a:cs typeface="Arial"/>
              </a:rPr>
              <a:t>to be formed. TLSE teams will be part of a wider, cross University community of professionals, </a:t>
            </a:r>
            <a:r>
              <a:rPr lang="en-GB" sz="1900" b="1">
                <a:solidFill>
                  <a:schemeClr val="tx1"/>
                </a:solidFill>
                <a:latin typeface="Arial"/>
                <a:ea typeface="Open Sans"/>
                <a:cs typeface="Arial"/>
              </a:rPr>
              <a:t>solving issues collectively </a:t>
            </a:r>
            <a:r>
              <a:rPr lang="en-GB" sz="1900">
                <a:solidFill>
                  <a:schemeClr val="tx1"/>
                </a:solidFill>
                <a:latin typeface="Arial"/>
                <a:ea typeface="Open Sans"/>
                <a:cs typeface="Arial"/>
              </a:rPr>
              <a:t>and </a:t>
            </a:r>
            <a:r>
              <a:rPr lang="en-GB" sz="1900" b="1">
                <a:solidFill>
                  <a:schemeClr val="tx1"/>
                </a:solidFill>
                <a:latin typeface="Arial"/>
                <a:ea typeface="Open Sans"/>
                <a:cs typeface="Arial"/>
              </a:rPr>
              <a:t>learning from each other’s practice</a:t>
            </a:r>
            <a:r>
              <a:rPr lang="en-GB" sz="1900">
                <a:solidFill>
                  <a:schemeClr val="tx1"/>
                </a:solidFill>
                <a:latin typeface="Arial"/>
                <a:ea typeface="Open Sans"/>
                <a:cs typeface="Arial"/>
              </a:rPr>
              <a:t>.</a:t>
            </a:r>
          </a:p>
          <a:p>
            <a:pPr>
              <a:lnSpc>
                <a:spcPct val="110000"/>
              </a:lnSpc>
              <a:spcBef>
                <a:spcPts val="0"/>
              </a:spcBef>
              <a:spcAft>
                <a:spcPts val="1400"/>
              </a:spcAft>
            </a:pPr>
            <a:r>
              <a:rPr lang="en-GB" sz="1900">
                <a:solidFill>
                  <a:schemeClr val="tx1"/>
                </a:solidFill>
                <a:latin typeface="Arial"/>
                <a:ea typeface="Open Sans"/>
                <a:cs typeface="Arial"/>
              </a:rPr>
              <a:t>A consistent way of delivering service across Schools will</a:t>
            </a:r>
            <a:r>
              <a:rPr lang="en-GB" sz="1900" b="1">
                <a:solidFill>
                  <a:schemeClr val="tx1"/>
                </a:solidFill>
                <a:latin typeface="Arial"/>
                <a:ea typeface="Open Sans"/>
                <a:cs typeface="Arial"/>
              </a:rPr>
              <a:t> reduce over reliance on individuals </a:t>
            </a:r>
            <a:r>
              <a:rPr lang="en-GB" sz="1900">
                <a:solidFill>
                  <a:schemeClr val="tx1"/>
                </a:solidFill>
                <a:latin typeface="Arial"/>
                <a:ea typeface="Open Sans"/>
                <a:cs typeface="Arial"/>
              </a:rPr>
              <a:t>(‘single points of success or failure’) and remove the necessity for local systems/processes which don’t benefit from IT Services support.</a:t>
            </a:r>
          </a:p>
          <a:p>
            <a:pPr>
              <a:lnSpc>
                <a:spcPct val="110000"/>
              </a:lnSpc>
              <a:spcBef>
                <a:spcPts val="0"/>
              </a:spcBef>
              <a:spcAft>
                <a:spcPts val="1400"/>
              </a:spcAft>
            </a:pPr>
            <a:r>
              <a:rPr lang="en-GB" sz="1900">
                <a:solidFill>
                  <a:schemeClr val="tx1"/>
                </a:solidFill>
                <a:latin typeface="Arial"/>
                <a:ea typeface="Open Sans"/>
                <a:cs typeface="Arial"/>
              </a:rPr>
              <a:t>New roles in Schools will ensure </a:t>
            </a:r>
            <a:r>
              <a:rPr lang="en-GB" sz="1900" b="1">
                <a:solidFill>
                  <a:schemeClr val="tx1"/>
                </a:solidFill>
                <a:latin typeface="Arial"/>
                <a:ea typeface="Open Sans"/>
                <a:cs typeface="Arial"/>
              </a:rPr>
              <a:t>long term data quality </a:t>
            </a:r>
            <a:r>
              <a:rPr lang="en-GB" sz="1900">
                <a:solidFill>
                  <a:schemeClr val="tx1"/>
                </a:solidFill>
                <a:latin typeface="Arial"/>
                <a:ea typeface="Open Sans"/>
                <a:cs typeface="Arial"/>
              </a:rPr>
              <a:t>and support the </a:t>
            </a:r>
            <a:r>
              <a:rPr lang="en-GB" sz="1900" b="1">
                <a:solidFill>
                  <a:schemeClr val="tx1"/>
                </a:solidFill>
                <a:latin typeface="Arial"/>
                <a:ea typeface="Open Sans"/>
                <a:cs typeface="Arial"/>
              </a:rPr>
              <a:t>future implementation of new technology and processes</a:t>
            </a:r>
            <a:r>
              <a:rPr lang="en-GB" sz="1900">
                <a:solidFill>
                  <a:schemeClr val="tx1"/>
                </a:solidFill>
                <a:latin typeface="Arial"/>
                <a:ea typeface="Open Sans"/>
                <a:cs typeface="Arial"/>
              </a:rPr>
              <a:t>, particularly Programme Enrolment and Activity Management (PEAM) functionality in Campus Solutions.</a:t>
            </a:r>
          </a:p>
          <a:p>
            <a:pPr>
              <a:lnSpc>
                <a:spcPct val="110000"/>
              </a:lnSpc>
              <a:spcBef>
                <a:spcPts val="0"/>
              </a:spcBef>
              <a:spcAft>
                <a:spcPts val="1400"/>
              </a:spcAft>
            </a:pPr>
            <a:r>
              <a:rPr lang="en-GB" sz="1900">
                <a:solidFill>
                  <a:schemeClr val="tx1"/>
                </a:solidFill>
                <a:latin typeface="Arial"/>
                <a:ea typeface="Open Sans"/>
                <a:cs typeface="Arial"/>
              </a:rPr>
              <a:t>This is the first step in our </a:t>
            </a:r>
            <a:r>
              <a:rPr lang="en-GB" sz="1900" b="1">
                <a:solidFill>
                  <a:schemeClr val="tx1"/>
                </a:solidFill>
                <a:latin typeface="Arial"/>
                <a:ea typeface="Open Sans"/>
                <a:cs typeface="Arial"/>
              </a:rPr>
              <a:t>long term transition </a:t>
            </a:r>
            <a:r>
              <a:rPr lang="en-GB" sz="1900">
                <a:solidFill>
                  <a:schemeClr val="tx1"/>
                </a:solidFill>
                <a:latin typeface="Arial"/>
                <a:ea typeface="Open Sans"/>
                <a:cs typeface="Arial"/>
              </a:rPr>
              <a:t>to delivering face to face services through </a:t>
            </a:r>
            <a:r>
              <a:rPr lang="en-GB" sz="1900" b="1">
                <a:solidFill>
                  <a:schemeClr val="tx1"/>
                </a:solidFill>
                <a:latin typeface="Arial"/>
                <a:ea typeface="Open Sans"/>
                <a:cs typeface="Arial"/>
              </a:rPr>
              <a:t>Student Hubs</a:t>
            </a:r>
            <a:r>
              <a:rPr lang="en-GB" sz="1900">
                <a:solidFill>
                  <a:schemeClr val="tx1"/>
                </a:solidFill>
                <a:latin typeface="Arial"/>
                <a:ea typeface="Open Sans"/>
                <a:cs typeface="Arial"/>
              </a:rPr>
              <a:t>, supported by more </a:t>
            </a:r>
            <a:r>
              <a:rPr lang="en-GB" sz="1900" b="1">
                <a:solidFill>
                  <a:schemeClr val="tx1"/>
                </a:solidFill>
                <a:latin typeface="Arial"/>
                <a:ea typeface="Open Sans"/>
                <a:cs typeface="Arial"/>
              </a:rPr>
              <a:t>digital self service in new areas of My Manchester</a:t>
            </a:r>
            <a:r>
              <a:rPr lang="en-GB" sz="1900">
                <a:solidFill>
                  <a:schemeClr val="tx1"/>
                </a:solidFill>
                <a:latin typeface="Arial"/>
                <a:ea typeface="Open Sans"/>
                <a:cs typeface="Arial"/>
              </a:rPr>
              <a:t>.</a:t>
            </a:r>
          </a:p>
          <a:p>
            <a:pPr>
              <a:lnSpc>
                <a:spcPct val="110000"/>
              </a:lnSpc>
              <a:spcBef>
                <a:spcPts val="0"/>
              </a:spcBef>
              <a:spcAft>
                <a:spcPts val="1400"/>
              </a:spcAft>
            </a:pPr>
            <a:endParaRPr lang="en-GB" sz="2000">
              <a:solidFill>
                <a:schemeClr val="tx1"/>
              </a:solidFill>
              <a:latin typeface="Arial"/>
              <a:cs typeface="Arial"/>
            </a:endParaRPr>
          </a:p>
        </p:txBody>
      </p:sp>
    </p:spTree>
    <p:extLst>
      <p:ext uri="{BB962C8B-B14F-4D97-AF65-F5344CB8AC3E}">
        <p14:creationId xmlns:p14="http://schemas.microsoft.com/office/powerpoint/2010/main" val="308278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5D6B4-664C-6996-B26F-E5FB449573B6}"/>
              </a:ext>
            </a:extLst>
          </p:cNvPr>
          <p:cNvSpPr/>
          <p:nvPr/>
        </p:nvSpPr>
        <p:spPr>
          <a:xfrm>
            <a:off x="0" y="541312"/>
            <a:ext cx="12192000" cy="28228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38953CC7-7A6C-581F-5E80-DDC76125E90B}"/>
              </a:ext>
            </a:extLst>
          </p:cNvPr>
          <p:cNvSpPr/>
          <p:nvPr/>
        </p:nvSpPr>
        <p:spPr>
          <a:xfrm>
            <a:off x="0" y="3270879"/>
            <a:ext cx="12192000" cy="36169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tx1"/>
              </a:solidFill>
              <a:cs typeface="Arial"/>
            </a:endParaRPr>
          </a:p>
        </p:txBody>
      </p:sp>
      <p:sp>
        <p:nvSpPr>
          <p:cNvPr id="6" name="Title 1">
            <a:extLst>
              <a:ext uri="{FF2B5EF4-FFF2-40B4-BE49-F238E27FC236}">
                <a16:creationId xmlns:a16="http://schemas.microsoft.com/office/drawing/2014/main" id="{7EF95EFF-2A26-5EB4-D2A3-168E23763644}"/>
              </a:ext>
            </a:extLst>
          </p:cNvPr>
          <p:cNvSpPr txBox="1">
            <a:spLocks/>
          </p:cNvSpPr>
          <p:nvPr/>
        </p:nvSpPr>
        <p:spPr>
          <a:xfrm>
            <a:off x="1" y="33132"/>
            <a:ext cx="12192000"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CCE7B986-49AC-3AD8-95BE-86AE87FA032E}"/>
              </a:ext>
            </a:extLst>
          </p:cNvPr>
          <p:cNvSpPr/>
          <p:nvPr/>
        </p:nvSpPr>
        <p:spPr>
          <a:xfrm>
            <a:off x="78292" y="2885565"/>
            <a:ext cx="1027494"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1" u="none" strike="noStrike" kern="1200" cap="none" spc="0" normalizeH="0" baseline="0" noProof="0">
                <a:ln>
                  <a:noFill/>
                </a:ln>
                <a:solidFill>
                  <a:srgbClr val="FFFFFF"/>
                </a:solidFill>
                <a:effectLst/>
                <a:uLnTx/>
                <a:uFillTx/>
                <a:latin typeface="Arial"/>
                <a:ea typeface="+mn-ea"/>
                <a:cs typeface="Arial"/>
              </a:rPr>
              <a:t>Cohort 2</a:t>
            </a:r>
          </a:p>
        </p:txBody>
      </p:sp>
      <p:sp>
        <p:nvSpPr>
          <p:cNvPr id="8" name="Rectangle 7">
            <a:extLst>
              <a:ext uri="{FF2B5EF4-FFF2-40B4-BE49-F238E27FC236}">
                <a16:creationId xmlns:a16="http://schemas.microsoft.com/office/drawing/2014/main" id="{10EA22AD-34DD-7E26-DD61-8810C87646ED}"/>
              </a:ext>
            </a:extLst>
          </p:cNvPr>
          <p:cNvSpPr/>
          <p:nvPr/>
        </p:nvSpPr>
        <p:spPr>
          <a:xfrm>
            <a:off x="94042" y="3378471"/>
            <a:ext cx="1011744"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b="1" i="1">
                <a:solidFill>
                  <a:srgbClr val="FFFFFF"/>
                </a:solidFill>
                <a:latin typeface="Arial"/>
                <a:cs typeface="Arial"/>
              </a:rPr>
              <a:t>Cohort 3</a:t>
            </a:r>
            <a:endParaRPr kumimoji="0" lang="en-GB" sz="1300" b="1" i="1" u="none" strike="noStrike" kern="1200" cap="none" spc="0" normalizeH="0" baseline="0" noProof="0">
              <a:ln>
                <a:noFill/>
              </a:ln>
              <a:solidFill>
                <a:srgbClr val="FFFFFF"/>
              </a:solidFill>
              <a:effectLst/>
              <a:uLnTx/>
              <a:uFillTx/>
              <a:latin typeface="Arial"/>
              <a:ea typeface="+mn-ea"/>
              <a:cs typeface="Arial"/>
            </a:endParaRPr>
          </a:p>
        </p:txBody>
      </p:sp>
      <p:sp>
        <p:nvSpPr>
          <p:cNvPr id="9" name="Rounded Rectangle 52">
            <a:extLst>
              <a:ext uri="{FF2B5EF4-FFF2-40B4-BE49-F238E27FC236}">
                <a16:creationId xmlns:a16="http://schemas.microsoft.com/office/drawing/2014/main" id="{D72A1C93-5EF7-4EAB-27DC-A6912FA3C14C}"/>
              </a:ext>
            </a:extLst>
          </p:cNvPr>
          <p:cNvSpPr/>
          <p:nvPr/>
        </p:nvSpPr>
        <p:spPr>
          <a:xfrm>
            <a:off x="5393150" y="696101"/>
            <a:ext cx="1620000" cy="720000"/>
          </a:xfrm>
          <a:prstGeom prst="roundRect">
            <a:avLst/>
          </a:prstGeom>
          <a:solidFill>
            <a:schemeClr val="bg1">
              <a:lumMod val="85000"/>
            </a:schemeClr>
          </a:solidFill>
          <a:ln w="12700">
            <a:solidFill>
              <a:schemeClr val="tx1"/>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ea typeface="+mn-ea"/>
                <a:cs typeface="+mn-cs"/>
              </a:rPr>
              <a:t>G8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ea typeface="+mn-ea"/>
                <a:cs typeface="+mn-cs"/>
              </a:rPr>
              <a:t>Head of School TLSE</a:t>
            </a:r>
          </a:p>
        </p:txBody>
      </p:sp>
      <p:sp>
        <p:nvSpPr>
          <p:cNvPr id="10" name="Rounded Rectangle 53">
            <a:extLst>
              <a:ext uri="{FF2B5EF4-FFF2-40B4-BE49-F238E27FC236}">
                <a16:creationId xmlns:a16="http://schemas.microsoft.com/office/drawing/2014/main" id="{5879317F-0010-346A-C397-253D97F137F7}"/>
              </a:ext>
            </a:extLst>
          </p:cNvPr>
          <p:cNvSpPr/>
          <p:nvPr/>
        </p:nvSpPr>
        <p:spPr>
          <a:xfrm>
            <a:off x="2597226" y="1583146"/>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Student Service, Support &amp; Development Manager</a:t>
            </a:r>
          </a:p>
        </p:txBody>
      </p:sp>
      <p:sp>
        <p:nvSpPr>
          <p:cNvPr id="12" name="Rounded Rectangle 54">
            <a:extLst>
              <a:ext uri="{FF2B5EF4-FFF2-40B4-BE49-F238E27FC236}">
                <a16:creationId xmlns:a16="http://schemas.microsoft.com/office/drawing/2014/main" id="{2FB1F658-9BA1-6BF3-24F3-74174F1FCAF7}"/>
              </a:ext>
            </a:extLst>
          </p:cNvPr>
          <p:cNvSpPr/>
          <p:nvPr/>
        </p:nvSpPr>
        <p:spPr>
          <a:xfrm>
            <a:off x="8124284" y="1569802"/>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Teaching and Learning Manager</a:t>
            </a:r>
          </a:p>
        </p:txBody>
      </p:sp>
      <p:sp>
        <p:nvSpPr>
          <p:cNvPr id="13" name="Rounded Rectangle 55">
            <a:extLst>
              <a:ext uri="{FF2B5EF4-FFF2-40B4-BE49-F238E27FC236}">
                <a16:creationId xmlns:a16="http://schemas.microsoft.com/office/drawing/2014/main" id="{20B2B3FE-CBC7-BFAD-DF76-9FBA370B851A}"/>
              </a:ext>
            </a:extLst>
          </p:cNvPr>
          <p:cNvSpPr/>
          <p:nvPr/>
        </p:nvSpPr>
        <p:spPr>
          <a:xfrm>
            <a:off x="3529749"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Student Service, Support and Dev Officer</a:t>
            </a:r>
          </a:p>
        </p:txBody>
      </p:sp>
      <p:sp>
        <p:nvSpPr>
          <p:cNvPr id="15" name="Rounded Rectangle 56">
            <a:extLst>
              <a:ext uri="{FF2B5EF4-FFF2-40B4-BE49-F238E27FC236}">
                <a16:creationId xmlns:a16="http://schemas.microsoft.com/office/drawing/2014/main" id="{4D8BE16E-582C-D7A2-8298-AF7D344FAEA7}"/>
              </a:ext>
            </a:extLst>
          </p:cNvPr>
          <p:cNvSpPr/>
          <p:nvPr/>
        </p:nvSpPr>
        <p:spPr>
          <a:xfrm>
            <a:off x="1711376"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Student Service, Support and Dev Officer</a:t>
            </a:r>
          </a:p>
        </p:txBody>
      </p:sp>
      <p:cxnSp>
        <p:nvCxnSpPr>
          <p:cNvPr id="16" name="Elbow Connector 57">
            <a:extLst>
              <a:ext uri="{FF2B5EF4-FFF2-40B4-BE49-F238E27FC236}">
                <a16:creationId xmlns:a16="http://schemas.microsoft.com/office/drawing/2014/main" id="{EFADC367-33FE-3F88-05C5-D6C627B0E404}"/>
              </a:ext>
            </a:extLst>
          </p:cNvPr>
          <p:cNvCxnSpPr/>
          <p:nvPr/>
        </p:nvCxnSpPr>
        <p:spPr>
          <a:xfrm rot="5400000" flipH="1" flipV="1">
            <a:off x="2886898" y="1937625"/>
            <a:ext cx="154807" cy="88585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7" name="Elbow Connector 58">
            <a:extLst>
              <a:ext uri="{FF2B5EF4-FFF2-40B4-BE49-F238E27FC236}">
                <a16:creationId xmlns:a16="http://schemas.microsoft.com/office/drawing/2014/main" id="{DB923D96-69CD-2228-F747-F19204DE8717}"/>
              </a:ext>
            </a:extLst>
          </p:cNvPr>
          <p:cNvCxnSpPr/>
          <p:nvPr/>
        </p:nvCxnSpPr>
        <p:spPr>
          <a:xfrm rot="16200000" flipV="1">
            <a:off x="3796085" y="1914288"/>
            <a:ext cx="154807" cy="93252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18" name="Rounded Rectangle 59">
            <a:extLst>
              <a:ext uri="{FF2B5EF4-FFF2-40B4-BE49-F238E27FC236}">
                <a16:creationId xmlns:a16="http://schemas.microsoft.com/office/drawing/2014/main" id="{4F6D5BD3-2B53-D38D-DC05-AE131C1FC965}"/>
              </a:ext>
            </a:extLst>
          </p:cNvPr>
          <p:cNvSpPr/>
          <p:nvPr/>
        </p:nvSpPr>
        <p:spPr>
          <a:xfrm>
            <a:off x="7204342"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Teaching and Learning Officer </a:t>
            </a:r>
          </a:p>
        </p:txBody>
      </p:sp>
      <p:cxnSp>
        <p:nvCxnSpPr>
          <p:cNvPr id="19" name="Elbow Connector 60">
            <a:extLst>
              <a:ext uri="{FF2B5EF4-FFF2-40B4-BE49-F238E27FC236}">
                <a16:creationId xmlns:a16="http://schemas.microsoft.com/office/drawing/2014/main" id="{04B19EB3-7BA1-DE72-59D2-E02B54E237CB}"/>
              </a:ext>
            </a:extLst>
          </p:cNvPr>
          <p:cNvCxnSpPr>
            <a:cxnSpLocks/>
          </p:cNvCxnSpPr>
          <p:nvPr/>
        </p:nvCxnSpPr>
        <p:spPr>
          <a:xfrm rot="5400000" flipH="1" flipV="1">
            <a:off x="4721666" y="101662"/>
            <a:ext cx="167045" cy="2795924"/>
          </a:xfrm>
          <a:prstGeom prst="bentConnector3">
            <a:avLst/>
          </a:prstGeom>
        </p:spPr>
        <p:style>
          <a:lnRef idx="1">
            <a:schemeClr val="dk1"/>
          </a:lnRef>
          <a:fillRef idx="0">
            <a:schemeClr val="dk1"/>
          </a:fillRef>
          <a:effectRef idx="0">
            <a:schemeClr val="dk1"/>
          </a:effectRef>
          <a:fontRef idx="minor">
            <a:schemeClr val="tx1"/>
          </a:fontRef>
        </p:style>
      </p:cxnSp>
      <p:cxnSp>
        <p:nvCxnSpPr>
          <p:cNvPr id="20" name="Elbow Connector 61">
            <a:extLst>
              <a:ext uri="{FF2B5EF4-FFF2-40B4-BE49-F238E27FC236}">
                <a16:creationId xmlns:a16="http://schemas.microsoft.com/office/drawing/2014/main" id="{2AC6CFE8-7AC3-1D61-C969-4DB8923A304D}"/>
              </a:ext>
            </a:extLst>
          </p:cNvPr>
          <p:cNvCxnSpPr/>
          <p:nvPr/>
        </p:nvCxnSpPr>
        <p:spPr>
          <a:xfrm rot="16200000" flipH="1">
            <a:off x="7491867" y="127384"/>
            <a:ext cx="153701" cy="2731134"/>
          </a:xfrm>
          <a:prstGeom prst="bentConnector3">
            <a:avLst/>
          </a:prstGeom>
        </p:spPr>
        <p:style>
          <a:lnRef idx="1">
            <a:schemeClr val="dk1"/>
          </a:lnRef>
          <a:fillRef idx="0">
            <a:schemeClr val="dk1"/>
          </a:fillRef>
          <a:effectRef idx="0">
            <a:schemeClr val="dk1"/>
          </a:effectRef>
          <a:fontRef idx="minor">
            <a:schemeClr val="tx1"/>
          </a:fontRef>
        </p:style>
      </p:cxnSp>
      <p:cxnSp>
        <p:nvCxnSpPr>
          <p:cNvPr id="21" name="Elbow Connector 62">
            <a:extLst>
              <a:ext uri="{FF2B5EF4-FFF2-40B4-BE49-F238E27FC236}">
                <a16:creationId xmlns:a16="http://schemas.microsoft.com/office/drawing/2014/main" id="{5589D955-49A7-1293-2303-0FB52D9E509A}"/>
              </a:ext>
            </a:extLst>
          </p:cNvPr>
          <p:cNvCxnSpPr/>
          <p:nvPr/>
        </p:nvCxnSpPr>
        <p:spPr>
          <a:xfrm rot="16200000" flipH="1">
            <a:off x="9301513" y="1922572"/>
            <a:ext cx="168151" cy="902609"/>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Elbow Connector 63">
            <a:extLst>
              <a:ext uri="{FF2B5EF4-FFF2-40B4-BE49-F238E27FC236}">
                <a16:creationId xmlns:a16="http://schemas.microsoft.com/office/drawing/2014/main" id="{5DD5FDF9-5BCA-174F-9306-64CF17380E10}"/>
              </a:ext>
            </a:extLst>
          </p:cNvPr>
          <p:cNvCxnSpPr/>
          <p:nvPr/>
        </p:nvCxnSpPr>
        <p:spPr>
          <a:xfrm rot="5400000">
            <a:off x="8390238" y="1913906"/>
            <a:ext cx="168151" cy="91994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3" name="Rounded Rectangle 64">
            <a:extLst>
              <a:ext uri="{FF2B5EF4-FFF2-40B4-BE49-F238E27FC236}">
                <a16:creationId xmlns:a16="http://schemas.microsoft.com/office/drawing/2014/main" id="{B43A7948-BE3D-729E-C939-7420B5243D08}"/>
              </a:ext>
            </a:extLst>
          </p:cNvPr>
          <p:cNvSpPr/>
          <p:nvPr/>
        </p:nvSpPr>
        <p:spPr>
          <a:xfrm>
            <a:off x="9026893"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Teaching and Learning Officer </a:t>
            </a:r>
          </a:p>
        </p:txBody>
      </p:sp>
      <p:sp>
        <p:nvSpPr>
          <p:cNvPr id="24" name="Arrow: Left-Right 52">
            <a:extLst>
              <a:ext uri="{FF2B5EF4-FFF2-40B4-BE49-F238E27FC236}">
                <a16:creationId xmlns:a16="http://schemas.microsoft.com/office/drawing/2014/main" id="{80CC3444-DD56-1BD8-C094-3A28424136AA}"/>
              </a:ext>
            </a:extLst>
          </p:cNvPr>
          <p:cNvSpPr/>
          <p:nvPr/>
        </p:nvSpPr>
        <p:spPr>
          <a:xfrm>
            <a:off x="1773992" y="1018337"/>
            <a:ext cx="3214158" cy="458539"/>
          </a:xfrm>
          <a:prstGeom prst="leftRightArrow">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Management of Student Hubs</a:t>
            </a:r>
          </a:p>
        </p:txBody>
      </p:sp>
      <p:sp>
        <p:nvSpPr>
          <p:cNvPr id="25" name="Rectangle 24">
            <a:extLst>
              <a:ext uri="{FF2B5EF4-FFF2-40B4-BE49-F238E27FC236}">
                <a16:creationId xmlns:a16="http://schemas.microsoft.com/office/drawing/2014/main" id="{FC0A94E1-4E3C-0A2D-62E0-4C4080FA0CCB}"/>
              </a:ext>
            </a:extLst>
          </p:cNvPr>
          <p:cNvSpPr/>
          <p:nvPr/>
        </p:nvSpPr>
        <p:spPr>
          <a:xfrm>
            <a:off x="78292" y="599709"/>
            <a:ext cx="1980001"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1" u="none" strike="noStrike" kern="1200" cap="none" spc="0" normalizeH="0" baseline="0" noProof="0">
                <a:ln>
                  <a:noFill/>
                </a:ln>
                <a:solidFill>
                  <a:srgbClr val="FFFFFF"/>
                </a:solidFill>
                <a:effectLst/>
                <a:uLnTx/>
                <a:uFillTx/>
                <a:latin typeface="Arial"/>
                <a:ea typeface="+mn-ea"/>
                <a:cs typeface="Arial"/>
              </a:rPr>
              <a:t>Standard per School</a:t>
            </a:r>
          </a:p>
        </p:txBody>
      </p:sp>
      <p:sp>
        <p:nvSpPr>
          <p:cNvPr id="26" name="Rounded Rectangle 56">
            <a:extLst>
              <a:ext uri="{FF2B5EF4-FFF2-40B4-BE49-F238E27FC236}">
                <a16:creationId xmlns:a16="http://schemas.microsoft.com/office/drawing/2014/main" id="{55692889-9C9D-772E-4336-164FCCB6AD2E}"/>
              </a:ext>
            </a:extLst>
          </p:cNvPr>
          <p:cNvSpPr/>
          <p:nvPr/>
        </p:nvSpPr>
        <p:spPr>
          <a:xfrm>
            <a:off x="1711376"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27" name="Rounded Rectangle 56">
            <a:extLst>
              <a:ext uri="{FF2B5EF4-FFF2-40B4-BE49-F238E27FC236}">
                <a16:creationId xmlns:a16="http://schemas.microsoft.com/office/drawing/2014/main" id="{05379AE6-B959-86C2-F75F-EFFCF83E17E9}"/>
              </a:ext>
            </a:extLst>
          </p:cNvPr>
          <p:cNvSpPr/>
          <p:nvPr/>
        </p:nvSpPr>
        <p:spPr>
          <a:xfrm>
            <a:off x="1711376"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28" name="Rounded Rectangle 56">
            <a:extLst>
              <a:ext uri="{FF2B5EF4-FFF2-40B4-BE49-F238E27FC236}">
                <a16:creationId xmlns:a16="http://schemas.microsoft.com/office/drawing/2014/main" id="{0D67AD77-5E69-0D0E-E24F-47C86363F0DA}"/>
              </a:ext>
            </a:extLst>
          </p:cNvPr>
          <p:cNvSpPr/>
          <p:nvPr/>
        </p:nvSpPr>
        <p:spPr>
          <a:xfrm>
            <a:off x="1711376" y="4760151"/>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G3</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Assistant</a:t>
            </a:r>
          </a:p>
        </p:txBody>
      </p:sp>
      <p:sp>
        <p:nvSpPr>
          <p:cNvPr id="29" name="Rounded Rectangle 56">
            <a:extLst>
              <a:ext uri="{FF2B5EF4-FFF2-40B4-BE49-F238E27FC236}">
                <a16:creationId xmlns:a16="http://schemas.microsoft.com/office/drawing/2014/main" id="{F3288F92-A8E1-05FD-E63F-31E8EE361BAB}"/>
              </a:ext>
            </a:extLst>
          </p:cNvPr>
          <p:cNvSpPr/>
          <p:nvPr/>
        </p:nvSpPr>
        <p:spPr>
          <a:xfrm>
            <a:off x="1711376" y="5458163"/>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G2</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Graduate Intern</a:t>
            </a:r>
          </a:p>
        </p:txBody>
      </p:sp>
      <p:sp>
        <p:nvSpPr>
          <p:cNvPr id="32" name="Rounded Rectangle 56">
            <a:extLst>
              <a:ext uri="{FF2B5EF4-FFF2-40B4-BE49-F238E27FC236}">
                <a16:creationId xmlns:a16="http://schemas.microsoft.com/office/drawing/2014/main" id="{C5237930-0F5B-BE68-F4AB-0800A70E8D97}"/>
              </a:ext>
            </a:extLst>
          </p:cNvPr>
          <p:cNvSpPr/>
          <p:nvPr/>
        </p:nvSpPr>
        <p:spPr>
          <a:xfrm>
            <a:off x="3529749"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34" name="Rounded Rectangle 56">
            <a:extLst>
              <a:ext uri="{FF2B5EF4-FFF2-40B4-BE49-F238E27FC236}">
                <a16:creationId xmlns:a16="http://schemas.microsoft.com/office/drawing/2014/main" id="{CA6E20B2-1519-2746-F203-622D5B9EDEBF}"/>
              </a:ext>
            </a:extLst>
          </p:cNvPr>
          <p:cNvSpPr/>
          <p:nvPr/>
        </p:nvSpPr>
        <p:spPr>
          <a:xfrm>
            <a:off x="3529749"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36" name="Rounded Rectangle 56">
            <a:extLst>
              <a:ext uri="{FF2B5EF4-FFF2-40B4-BE49-F238E27FC236}">
                <a16:creationId xmlns:a16="http://schemas.microsoft.com/office/drawing/2014/main" id="{87743419-D6F5-7F20-2E73-3B27AD1E9588}"/>
              </a:ext>
            </a:extLst>
          </p:cNvPr>
          <p:cNvSpPr/>
          <p:nvPr/>
        </p:nvSpPr>
        <p:spPr>
          <a:xfrm>
            <a:off x="3529749" y="4760151"/>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G3</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Assistant</a:t>
            </a:r>
          </a:p>
        </p:txBody>
      </p:sp>
      <p:sp>
        <p:nvSpPr>
          <p:cNvPr id="38" name="Rounded Rectangle 56">
            <a:extLst>
              <a:ext uri="{FF2B5EF4-FFF2-40B4-BE49-F238E27FC236}">
                <a16:creationId xmlns:a16="http://schemas.microsoft.com/office/drawing/2014/main" id="{FDC801CA-3ED2-C0A4-6322-66630D9EC137}"/>
              </a:ext>
            </a:extLst>
          </p:cNvPr>
          <p:cNvSpPr/>
          <p:nvPr/>
        </p:nvSpPr>
        <p:spPr>
          <a:xfrm>
            <a:off x="3529749" y="5458163"/>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G2</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t>
            </a:r>
            <a:r>
              <a:rPr lang="en-GB" sz="900" b="1">
                <a:solidFill>
                  <a:srgbClr val="7030A0"/>
                </a:solidFill>
              </a:rPr>
              <a:t>Support </a:t>
            </a:r>
            <a:r>
              <a:rPr kumimoji="0" lang="en-GB" sz="900" b="1" i="0" u="none" strike="noStrike" kern="1200" cap="none" spc="0" normalizeH="0" baseline="0" noProof="0">
                <a:ln>
                  <a:noFill/>
                </a:ln>
                <a:solidFill>
                  <a:srgbClr val="7030A0"/>
                </a:solidFill>
                <a:effectLst/>
                <a:uLnTx/>
                <a:uFillTx/>
                <a:ea typeface="+mn-ea"/>
                <a:cs typeface="+mn-cs"/>
              </a:rPr>
              <a:t>Assistant</a:t>
            </a:r>
          </a:p>
        </p:txBody>
      </p:sp>
      <p:sp>
        <p:nvSpPr>
          <p:cNvPr id="39" name="Rounded Rectangle 56">
            <a:extLst>
              <a:ext uri="{FF2B5EF4-FFF2-40B4-BE49-F238E27FC236}">
                <a16:creationId xmlns:a16="http://schemas.microsoft.com/office/drawing/2014/main" id="{0C47E2D0-751C-CB5D-1580-1BD79571B39F}"/>
              </a:ext>
            </a:extLst>
          </p:cNvPr>
          <p:cNvSpPr/>
          <p:nvPr/>
        </p:nvSpPr>
        <p:spPr>
          <a:xfrm>
            <a:off x="5383772"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40" name="Rounded Rectangle 56">
            <a:extLst>
              <a:ext uri="{FF2B5EF4-FFF2-40B4-BE49-F238E27FC236}">
                <a16:creationId xmlns:a16="http://schemas.microsoft.com/office/drawing/2014/main" id="{956FA564-D555-A742-840B-98EE3F3D2AA0}"/>
              </a:ext>
            </a:extLst>
          </p:cNvPr>
          <p:cNvSpPr/>
          <p:nvPr/>
        </p:nvSpPr>
        <p:spPr>
          <a:xfrm>
            <a:off x="7204342"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41" name="Rounded Rectangle 56">
            <a:extLst>
              <a:ext uri="{FF2B5EF4-FFF2-40B4-BE49-F238E27FC236}">
                <a16:creationId xmlns:a16="http://schemas.microsoft.com/office/drawing/2014/main" id="{14B49E65-7935-3693-47F8-016409B3170A}"/>
              </a:ext>
            </a:extLst>
          </p:cNvPr>
          <p:cNvSpPr/>
          <p:nvPr/>
        </p:nvSpPr>
        <p:spPr>
          <a:xfrm>
            <a:off x="7204342"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42" name="Rounded Rectangle 56">
            <a:extLst>
              <a:ext uri="{FF2B5EF4-FFF2-40B4-BE49-F238E27FC236}">
                <a16:creationId xmlns:a16="http://schemas.microsoft.com/office/drawing/2014/main" id="{4109E8FB-79B3-AFEE-26E9-D991A344169A}"/>
              </a:ext>
            </a:extLst>
          </p:cNvPr>
          <p:cNvSpPr/>
          <p:nvPr/>
        </p:nvSpPr>
        <p:spPr>
          <a:xfrm>
            <a:off x="7204342" y="4760151"/>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G3</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Assistant</a:t>
            </a:r>
          </a:p>
        </p:txBody>
      </p:sp>
      <p:sp>
        <p:nvSpPr>
          <p:cNvPr id="43" name="Rounded Rectangle 56">
            <a:extLst>
              <a:ext uri="{FF2B5EF4-FFF2-40B4-BE49-F238E27FC236}">
                <a16:creationId xmlns:a16="http://schemas.microsoft.com/office/drawing/2014/main" id="{5F721DE0-FA61-0F8A-EBC2-E79AF49FC1B1}"/>
              </a:ext>
            </a:extLst>
          </p:cNvPr>
          <p:cNvSpPr/>
          <p:nvPr/>
        </p:nvSpPr>
        <p:spPr>
          <a:xfrm>
            <a:off x="9026893"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44" name="Rounded Rectangle 56">
            <a:extLst>
              <a:ext uri="{FF2B5EF4-FFF2-40B4-BE49-F238E27FC236}">
                <a16:creationId xmlns:a16="http://schemas.microsoft.com/office/drawing/2014/main" id="{40B7F40B-2BF6-088C-FF2A-0008B67602A9}"/>
              </a:ext>
            </a:extLst>
          </p:cNvPr>
          <p:cNvSpPr/>
          <p:nvPr/>
        </p:nvSpPr>
        <p:spPr>
          <a:xfrm>
            <a:off x="9026893"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45" name="Rounded Rectangle 56">
            <a:extLst>
              <a:ext uri="{FF2B5EF4-FFF2-40B4-BE49-F238E27FC236}">
                <a16:creationId xmlns:a16="http://schemas.microsoft.com/office/drawing/2014/main" id="{F96E38E6-6FD8-844C-FB66-1B57743F64C7}"/>
              </a:ext>
            </a:extLst>
          </p:cNvPr>
          <p:cNvSpPr/>
          <p:nvPr/>
        </p:nvSpPr>
        <p:spPr>
          <a:xfrm>
            <a:off x="9026893" y="4760151"/>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G3</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Assistant</a:t>
            </a:r>
          </a:p>
        </p:txBody>
      </p:sp>
      <p:sp>
        <p:nvSpPr>
          <p:cNvPr id="46" name="Rectangle 45">
            <a:extLst>
              <a:ext uri="{FF2B5EF4-FFF2-40B4-BE49-F238E27FC236}">
                <a16:creationId xmlns:a16="http://schemas.microsoft.com/office/drawing/2014/main" id="{C8019EED-5AE0-BB34-26EC-BCEB3910F1A0}"/>
              </a:ext>
            </a:extLst>
          </p:cNvPr>
          <p:cNvSpPr/>
          <p:nvPr/>
        </p:nvSpPr>
        <p:spPr>
          <a:xfrm>
            <a:off x="1711376" y="6166442"/>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Student Information, Advice, Guidance &amp; Development</a:t>
            </a:r>
          </a:p>
        </p:txBody>
      </p:sp>
      <p:sp>
        <p:nvSpPr>
          <p:cNvPr id="47" name="Rectangle 46">
            <a:extLst>
              <a:ext uri="{FF2B5EF4-FFF2-40B4-BE49-F238E27FC236}">
                <a16:creationId xmlns:a16="http://schemas.microsoft.com/office/drawing/2014/main" id="{F778C34C-4C68-2F54-A522-C8AF049D6C76}"/>
              </a:ext>
            </a:extLst>
          </p:cNvPr>
          <p:cNvSpPr/>
          <p:nvPr/>
        </p:nvSpPr>
        <p:spPr>
          <a:xfrm>
            <a:off x="3529749" y="6166442"/>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Student Support &amp; Wellbeing</a:t>
            </a:r>
          </a:p>
        </p:txBody>
      </p:sp>
      <p:sp>
        <p:nvSpPr>
          <p:cNvPr id="48" name="Rectangle 47">
            <a:extLst>
              <a:ext uri="{FF2B5EF4-FFF2-40B4-BE49-F238E27FC236}">
                <a16:creationId xmlns:a16="http://schemas.microsoft.com/office/drawing/2014/main" id="{D1B65676-AF43-C863-1C03-2F0FB3D72527}"/>
              </a:ext>
            </a:extLst>
          </p:cNvPr>
          <p:cNvSpPr/>
          <p:nvPr/>
        </p:nvSpPr>
        <p:spPr>
          <a:xfrm>
            <a:off x="5383772" y="6166442"/>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Student Record/Data</a:t>
            </a:r>
          </a:p>
        </p:txBody>
      </p:sp>
      <p:sp>
        <p:nvSpPr>
          <p:cNvPr id="49" name="Rectangle 48">
            <a:extLst>
              <a:ext uri="{FF2B5EF4-FFF2-40B4-BE49-F238E27FC236}">
                <a16:creationId xmlns:a16="http://schemas.microsoft.com/office/drawing/2014/main" id="{C2888272-3AAD-5A62-4878-8BA829873218}"/>
              </a:ext>
            </a:extLst>
          </p:cNvPr>
          <p:cNvSpPr/>
          <p:nvPr/>
        </p:nvSpPr>
        <p:spPr>
          <a:xfrm>
            <a:off x="7204342" y="6166442"/>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Programme Management &amp; Curriculum Development</a:t>
            </a:r>
          </a:p>
        </p:txBody>
      </p:sp>
      <p:sp>
        <p:nvSpPr>
          <p:cNvPr id="50" name="Rectangle 49">
            <a:extLst>
              <a:ext uri="{FF2B5EF4-FFF2-40B4-BE49-F238E27FC236}">
                <a16:creationId xmlns:a16="http://schemas.microsoft.com/office/drawing/2014/main" id="{8C98FA1D-916A-18E1-619C-C946F0712083}"/>
              </a:ext>
            </a:extLst>
          </p:cNvPr>
          <p:cNvSpPr/>
          <p:nvPr/>
        </p:nvSpPr>
        <p:spPr>
          <a:xfrm>
            <a:off x="9026893" y="6166442"/>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Assessment &amp; Progression</a:t>
            </a:r>
          </a:p>
        </p:txBody>
      </p:sp>
      <p:cxnSp>
        <p:nvCxnSpPr>
          <p:cNvPr id="51" name="Straight Connector 50">
            <a:extLst>
              <a:ext uri="{FF2B5EF4-FFF2-40B4-BE49-F238E27FC236}">
                <a16:creationId xmlns:a16="http://schemas.microsoft.com/office/drawing/2014/main" id="{BDC56C95-A772-DE87-A8E3-C10FB0FA15B2}"/>
              </a:ext>
            </a:extLst>
          </p:cNvPr>
          <p:cNvCxnSpPr/>
          <p:nvPr/>
        </p:nvCxnSpPr>
        <p:spPr>
          <a:xfrm>
            <a:off x="2521376"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8D340E0-5ABF-68FA-2E2C-A938E375CA54}"/>
              </a:ext>
            </a:extLst>
          </p:cNvPr>
          <p:cNvCxnSpPr>
            <a:cxnSpLocks/>
          </p:cNvCxnSpPr>
          <p:nvPr/>
        </p:nvCxnSpPr>
        <p:spPr>
          <a:xfrm>
            <a:off x="2521376"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47006D5B-D868-FEC2-97A7-F2F39D9BC20B}"/>
              </a:ext>
            </a:extLst>
          </p:cNvPr>
          <p:cNvCxnSpPr>
            <a:cxnSpLocks/>
          </p:cNvCxnSpPr>
          <p:nvPr/>
        </p:nvCxnSpPr>
        <p:spPr>
          <a:xfrm>
            <a:off x="2521376" y="4602139"/>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C45566D0-19D8-71D1-29F1-019E3A4B0684}"/>
              </a:ext>
            </a:extLst>
          </p:cNvPr>
          <p:cNvCxnSpPr>
            <a:cxnSpLocks/>
          </p:cNvCxnSpPr>
          <p:nvPr/>
        </p:nvCxnSpPr>
        <p:spPr>
          <a:xfrm>
            <a:off x="2521376" y="5300151"/>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C7FE7F1A-F68B-E36B-649F-42714CC2ADBE}"/>
              </a:ext>
            </a:extLst>
          </p:cNvPr>
          <p:cNvCxnSpPr>
            <a:cxnSpLocks/>
          </p:cNvCxnSpPr>
          <p:nvPr/>
        </p:nvCxnSpPr>
        <p:spPr>
          <a:xfrm>
            <a:off x="4339749"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CF3EE865-36E8-A966-0268-87D70847D8D2}"/>
              </a:ext>
            </a:extLst>
          </p:cNvPr>
          <p:cNvCxnSpPr>
            <a:cxnSpLocks/>
          </p:cNvCxnSpPr>
          <p:nvPr/>
        </p:nvCxnSpPr>
        <p:spPr>
          <a:xfrm>
            <a:off x="8014342"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EF066878-C4D0-57BC-C8BA-91667C2C3D59}"/>
              </a:ext>
            </a:extLst>
          </p:cNvPr>
          <p:cNvCxnSpPr>
            <a:cxnSpLocks/>
          </p:cNvCxnSpPr>
          <p:nvPr/>
        </p:nvCxnSpPr>
        <p:spPr>
          <a:xfrm>
            <a:off x="8014342"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17E34CC8-004C-3473-FBAE-0C5F0ABE09EC}"/>
              </a:ext>
            </a:extLst>
          </p:cNvPr>
          <p:cNvCxnSpPr>
            <a:cxnSpLocks/>
          </p:cNvCxnSpPr>
          <p:nvPr/>
        </p:nvCxnSpPr>
        <p:spPr>
          <a:xfrm>
            <a:off x="8014342" y="4602139"/>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283F9999-4621-D1BE-E26C-569D3491DEEF}"/>
              </a:ext>
            </a:extLst>
          </p:cNvPr>
          <p:cNvCxnSpPr>
            <a:cxnSpLocks/>
          </p:cNvCxnSpPr>
          <p:nvPr/>
        </p:nvCxnSpPr>
        <p:spPr>
          <a:xfrm>
            <a:off x="9836893"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740B8D03-BCCB-7BB0-A43E-F4089895DA0E}"/>
              </a:ext>
            </a:extLst>
          </p:cNvPr>
          <p:cNvCxnSpPr>
            <a:cxnSpLocks/>
          </p:cNvCxnSpPr>
          <p:nvPr/>
        </p:nvCxnSpPr>
        <p:spPr>
          <a:xfrm>
            <a:off x="9836893"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4FED3DFC-0022-175B-5CBE-15DB0F77D27A}"/>
              </a:ext>
            </a:extLst>
          </p:cNvPr>
          <p:cNvCxnSpPr>
            <a:cxnSpLocks/>
          </p:cNvCxnSpPr>
          <p:nvPr/>
        </p:nvCxnSpPr>
        <p:spPr>
          <a:xfrm>
            <a:off x="9836893" y="4602139"/>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0781575C-46BF-72F9-18EA-124CD2B62F84}"/>
              </a:ext>
            </a:extLst>
          </p:cNvPr>
          <p:cNvCxnSpPr>
            <a:cxnSpLocks/>
          </p:cNvCxnSpPr>
          <p:nvPr/>
        </p:nvCxnSpPr>
        <p:spPr>
          <a:xfrm>
            <a:off x="4339749"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7C48CECC-0441-B7E4-BA93-DE1EE43CF57E}"/>
              </a:ext>
            </a:extLst>
          </p:cNvPr>
          <p:cNvCxnSpPr>
            <a:cxnSpLocks/>
          </p:cNvCxnSpPr>
          <p:nvPr/>
        </p:nvCxnSpPr>
        <p:spPr>
          <a:xfrm>
            <a:off x="4339749" y="4602139"/>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9F59EBD8-FEB0-4B96-6842-E642B8274851}"/>
              </a:ext>
            </a:extLst>
          </p:cNvPr>
          <p:cNvCxnSpPr>
            <a:cxnSpLocks/>
          </p:cNvCxnSpPr>
          <p:nvPr/>
        </p:nvCxnSpPr>
        <p:spPr>
          <a:xfrm>
            <a:off x="4339749" y="5300151"/>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65" name="Elbow Connector 63">
            <a:extLst>
              <a:ext uri="{FF2B5EF4-FFF2-40B4-BE49-F238E27FC236}">
                <a16:creationId xmlns:a16="http://schemas.microsoft.com/office/drawing/2014/main" id="{4734F03F-A0A6-793F-43E7-06511E5CABF5}"/>
              </a:ext>
            </a:extLst>
          </p:cNvPr>
          <p:cNvCxnSpPr>
            <a:cxnSpLocks/>
          </p:cNvCxnSpPr>
          <p:nvPr/>
        </p:nvCxnSpPr>
        <p:spPr>
          <a:xfrm rot="5400000">
            <a:off x="7026866" y="1456708"/>
            <a:ext cx="1074325" cy="2740512"/>
          </a:xfrm>
          <a:prstGeom prst="bentConnector3">
            <a:avLst>
              <a:gd name="adj1" fmla="val 7038"/>
            </a:avLst>
          </a:prstGeom>
        </p:spPr>
        <p:style>
          <a:lnRef idx="1">
            <a:schemeClr val="dk1"/>
          </a:lnRef>
          <a:fillRef idx="0">
            <a:schemeClr val="dk1"/>
          </a:fillRef>
          <a:effectRef idx="0">
            <a:schemeClr val="dk1"/>
          </a:effectRef>
          <a:fontRef idx="minor">
            <a:schemeClr val="tx1"/>
          </a:fontRef>
        </p:style>
      </p:cxnSp>
      <p:sp>
        <p:nvSpPr>
          <p:cNvPr id="169" name="Title 1">
            <a:extLst>
              <a:ext uri="{FF2B5EF4-FFF2-40B4-BE49-F238E27FC236}">
                <a16:creationId xmlns:a16="http://schemas.microsoft.com/office/drawing/2014/main" id="{C6227379-F3EE-41FA-EA01-86E970B10E27}"/>
              </a:ext>
            </a:extLst>
          </p:cNvPr>
          <p:cNvSpPr txBox="1">
            <a:spLocks/>
          </p:cNvSpPr>
          <p:nvPr/>
        </p:nvSpPr>
        <p:spPr>
          <a:xfrm>
            <a:off x="107150" y="11047"/>
            <a:ext cx="12192000"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Standard School TLSE Team</a:t>
            </a:r>
          </a:p>
        </p:txBody>
      </p:sp>
    </p:spTree>
    <p:extLst>
      <p:ext uri="{BB962C8B-B14F-4D97-AF65-F5344CB8AC3E}">
        <p14:creationId xmlns:p14="http://schemas.microsoft.com/office/powerpoint/2010/main" val="382021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3FB3FD7A-D573-4BA3-85AB-3F4769456FDA}"/>
              </a:ext>
            </a:extLst>
          </p:cNvPr>
          <p:cNvGrpSpPr/>
          <p:nvPr/>
        </p:nvGrpSpPr>
        <p:grpSpPr>
          <a:xfrm>
            <a:off x="-10335" y="602168"/>
            <a:ext cx="12202562" cy="6255832"/>
            <a:chOff x="-10562" y="602168"/>
            <a:chExt cx="12202562" cy="6255832"/>
          </a:xfrm>
        </p:grpSpPr>
        <p:sp>
          <p:nvSpPr>
            <p:cNvPr id="93" name="Rectangle 92">
              <a:extLst>
                <a:ext uri="{FF2B5EF4-FFF2-40B4-BE49-F238E27FC236}">
                  <a16:creationId xmlns:a16="http://schemas.microsoft.com/office/drawing/2014/main" id="{7F3DB270-F282-4D8D-8075-9BD4EB85E765}"/>
                </a:ext>
              </a:extLst>
            </p:cNvPr>
            <p:cNvSpPr/>
            <p:nvPr/>
          </p:nvSpPr>
          <p:spPr>
            <a:xfrm>
              <a:off x="0" y="602168"/>
              <a:ext cx="12192000" cy="1019709"/>
            </a:xfrm>
            <a:prstGeom prst="rect">
              <a:avLst/>
            </a:prstGeom>
            <a:solidFill>
              <a:srgbClr val="CDB9DB"/>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E20A5896-52DE-44A9-98BF-22D33ADF6217}"/>
                </a:ext>
              </a:extLst>
            </p:cNvPr>
            <p:cNvSpPr/>
            <p:nvPr/>
          </p:nvSpPr>
          <p:spPr>
            <a:xfrm>
              <a:off x="0" y="1238374"/>
              <a:ext cx="12191999" cy="1014179"/>
            </a:xfrm>
            <a:prstGeom prst="rect">
              <a:avLst/>
            </a:prstGeom>
            <a:solidFill>
              <a:srgbClr val="DBBDDD"/>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C9194836-A5F2-44D9-AD53-221AA3FA2DE6}"/>
                </a:ext>
              </a:extLst>
            </p:cNvPr>
            <p:cNvSpPr/>
            <p:nvPr/>
          </p:nvSpPr>
          <p:spPr>
            <a:xfrm>
              <a:off x="0" y="2131794"/>
              <a:ext cx="12192000" cy="1209234"/>
            </a:xfrm>
            <a:prstGeom prst="rect">
              <a:avLst/>
            </a:prstGeom>
            <a:solidFill>
              <a:srgbClr val="E3C3D6"/>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A8CCDCF-519B-4F9C-9F77-C11A90A4761D}"/>
                </a:ext>
              </a:extLst>
            </p:cNvPr>
            <p:cNvSpPr/>
            <p:nvPr/>
          </p:nvSpPr>
          <p:spPr>
            <a:xfrm>
              <a:off x="-3521" y="3029496"/>
              <a:ext cx="12192000" cy="1097706"/>
            </a:xfrm>
            <a:prstGeom prst="rect">
              <a:avLst/>
            </a:prstGeom>
            <a:solidFill>
              <a:srgbClr val="FEE3A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1158647E-9D47-4601-B910-0E98D081A57C}"/>
                </a:ext>
              </a:extLst>
            </p:cNvPr>
            <p:cNvSpPr/>
            <p:nvPr/>
          </p:nvSpPr>
          <p:spPr>
            <a:xfrm>
              <a:off x="-7042" y="3978294"/>
              <a:ext cx="12199042" cy="1040081"/>
            </a:xfrm>
            <a:prstGeom prst="rect">
              <a:avLst/>
            </a:prstGeom>
            <a:solidFill>
              <a:srgbClr val="FEECAC"/>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F3813D9E-9B75-46D9-BE05-1924BCAB06D8}"/>
                </a:ext>
              </a:extLst>
            </p:cNvPr>
            <p:cNvSpPr/>
            <p:nvPr/>
          </p:nvSpPr>
          <p:spPr>
            <a:xfrm>
              <a:off x="-7042" y="4903716"/>
              <a:ext cx="12199042" cy="996793"/>
            </a:xfrm>
            <a:prstGeom prst="rect">
              <a:avLst/>
            </a:prstGeom>
            <a:solidFill>
              <a:srgbClr val="E1E0E2"/>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3996DACB-5349-41ED-AD6F-F85D96F96F91}"/>
                </a:ext>
              </a:extLst>
            </p:cNvPr>
            <p:cNvSpPr/>
            <p:nvPr/>
          </p:nvSpPr>
          <p:spPr>
            <a:xfrm>
              <a:off x="-10562" y="5750051"/>
              <a:ext cx="12199041" cy="1107949"/>
            </a:xfrm>
            <a:prstGeom prst="rect">
              <a:avLst/>
            </a:prstGeom>
            <a:solidFill>
              <a:srgbClr val="E6E5E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1B1107BE-BEAE-401B-B609-882A1D0CF5FD}"/>
              </a:ext>
            </a:extLst>
          </p:cNvPr>
          <p:cNvGrpSpPr/>
          <p:nvPr/>
        </p:nvGrpSpPr>
        <p:grpSpPr>
          <a:xfrm>
            <a:off x="53913" y="676671"/>
            <a:ext cx="412661" cy="5493552"/>
            <a:chOff x="34378" y="514849"/>
            <a:chExt cx="412661" cy="5493552"/>
          </a:xfrm>
        </p:grpSpPr>
        <p:sp>
          <p:nvSpPr>
            <p:cNvPr id="106" name="Rectangle 105">
              <a:extLst>
                <a:ext uri="{FF2B5EF4-FFF2-40B4-BE49-F238E27FC236}">
                  <a16:creationId xmlns:a16="http://schemas.microsoft.com/office/drawing/2014/main" id="{2140BF01-016B-46FD-939A-15C4A29BC3FE}"/>
                </a:ext>
              </a:extLst>
            </p:cNvPr>
            <p:cNvSpPr/>
            <p:nvPr/>
          </p:nvSpPr>
          <p:spPr>
            <a:xfrm>
              <a:off x="34378" y="514849"/>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G8</a:t>
              </a:r>
            </a:p>
          </p:txBody>
        </p:sp>
        <p:sp>
          <p:nvSpPr>
            <p:cNvPr id="108" name="Rectangle 107">
              <a:extLst>
                <a:ext uri="{FF2B5EF4-FFF2-40B4-BE49-F238E27FC236}">
                  <a16:creationId xmlns:a16="http://schemas.microsoft.com/office/drawing/2014/main" id="{AA3B32E6-044B-4F1B-A9E0-3365E45B5616}"/>
                </a:ext>
              </a:extLst>
            </p:cNvPr>
            <p:cNvSpPr/>
            <p:nvPr/>
          </p:nvSpPr>
          <p:spPr>
            <a:xfrm>
              <a:off x="34378" y="1201634"/>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G7</a:t>
              </a:r>
            </a:p>
          </p:txBody>
        </p:sp>
        <p:sp>
          <p:nvSpPr>
            <p:cNvPr id="111" name="Rectangle 110">
              <a:extLst>
                <a:ext uri="{FF2B5EF4-FFF2-40B4-BE49-F238E27FC236}">
                  <a16:creationId xmlns:a16="http://schemas.microsoft.com/office/drawing/2014/main" id="{784D7D5A-C473-4BD2-A313-8A04545B9CD5}"/>
                </a:ext>
              </a:extLst>
            </p:cNvPr>
            <p:cNvSpPr/>
            <p:nvPr/>
          </p:nvSpPr>
          <p:spPr>
            <a:xfrm>
              <a:off x="34378" y="2034796"/>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G6</a:t>
              </a:r>
            </a:p>
          </p:txBody>
        </p:sp>
        <p:sp>
          <p:nvSpPr>
            <p:cNvPr id="113" name="Rectangle 112">
              <a:extLst>
                <a:ext uri="{FF2B5EF4-FFF2-40B4-BE49-F238E27FC236}">
                  <a16:creationId xmlns:a16="http://schemas.microsoft.com/office/drawing/2014/main" id="{59380A08-1A24-4E14-9EBF-E6021BBB7734}"/>
                </a:ext>
              </a:extLst>
            </p:cNvPr>
            <p:cNvSpPr/>
            <p:nvPr/>
          </p:nvSpPr>
          <p:spPr>
            <a:xfrm>
              <a:off x="34378" y="2961924"/>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G5</a:t>
              </a:r>
            </a:p>
          </p:txBody>
        </p:sp>
        <p:sp>
          <p:nvSpPr>
            <p:cNvPr id="114" name="Rectangle 113">
              <a:extLst>
                <a:ext uri="{FF2B5EF4-FFF2-40B4-BE49-F238E27FC236}">
                  <a16:creationId xmlns:a16="http://schemas.microsoft.com/office/drawing/2014/main" id="{7DE11C4A-9812-412A-B7FE-AC4943384364}"/>
                </a:ext>
              </a:extLst>
            </p:cNvPr>
            <p:cNvSpPr/>
            <p:nvPr/>
          </p:nvSpPr>
          <p:spPr>
            <a:xfrm>
              <a:off x="34378" y="3874324"/>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G4</a:t>
              </a:r>
            </a:p>
          </p:txBody>
        </p:sp>
        <p:sp>
          <p:nvSpPr>
            <p:cNvPr id="116" name="Rectangle 115">
              <a:extLst>
                <a:ext uri="{FF2B5EF4-FFF2-40B4-BE49-F238E27FC236}">
                  <a16:creationId xmlns:a16="http://schemas.microsoft.com/office/drawing/2014/main" id="{632BBF8D-EC42-4E3B-AEA5-25B23FA1E5E8}"/>
                </a:ext>
              </a:extLst>
            </p:cNvPr>
            <p:cNvSpPr/>
            <p:nvPr/>
          </p:nvSpPr>
          <p:spPr>
            <a:xfrm>
              <a:off x="34378" y="4823179"/>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G3</a:t>
              </a:r>
            </a:p>
          </p:txBody>
        </p:sp>
        <p:sp>
          <p:nvSpPr>
            <p:cNvPr id="117" name="Rectangle 116">
              <a:extLst>
                <a:ext uri="{FF2B5EF4-FFF2-40B4-BE49-F238E27FC236}">
                  <a16:creationId xmlns:a16="http://schemas.microsoft.com/office/drawing/2014/main" id="{DE404AA5-0B5C-4D36-928B-E5A3FE08FCBD}"/>
                </a:ext>
              </a:extLst>
            </p:cNvPr>
            <p:cNvSpPr/>
            <p:nvPr/>
          </p:nvSpPr>
          <p:spPr>
            <a:xfrm>
              <a:off x="34378" y="5746791"/>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G2</a:t>
              </a:r>
            </a:p>
          </p:txBody>
        </p:sp>
      </p:grpSp>
      <p:sp>
        <p:nvSpPr>
          <p:cNvPr id="118" name="Rectangle 117">
            <a:extLst>
              <a:ext uri="{FF2B5EF4-FFF2-40B4-BE49-F238E27FC236}">
                <a16:creationId xmlns:a16="http://schemas.microsoft.com/office/drawing/2014/main" id="{3C775D99-0100-4F99-99C2-6DDF5654F839}"/>
              </a:ext>
            </a:extLst>
          </p:cNvPr>
          <p:cNvSpPr/>
          <p:nvPr/>
        </p:nvSpPr>
        <p:spPr>
          <a:xfrm>
            <a:off x="11147299" y="6530948"/>
            <a:ext cx="1022510" cy="307777"/>
          </a:xfrm>
          <a:prstGeom prst="rect">
            <a:avLst/>
          </a:prstGeom>
          <a:solidFill>
            <a:srgbClr val="623E7A"/>
          </a:solidFill>
        </p:spPr>
        <p:txBody>
          <a:bodyPr wrap="square" anchor="t">
            <a:spAutoFit/>
          </a:bodyPr>
          <a:lstStyle/>
          <a:p>
            <a:pPr algn="ctr"/>
            <a:r>
              <a:rPr lang="en-GB" sz="1400" b="1" i="1">
                <a:solidFill>
                  <a:schemeClr val="bg1"/>
                </a:solidFill>
                <a:effectLst/>
                <a:latin typeface="Arial" panose="020B0604020202020204" pitchFamily="34" charset="0"/>
                <a:cs typeface="Arial" panose="020B0604020202020204" pitchFamily="34" charset="0"/>
              </a:rPr>
              <a:t>FSE: SNS</a:t>
            </a:r>
          </a:p>
        </p:txBody>
      </p:sp>
      <p:sp>
        <p:nvSpPr>
          <p:cNvPr id="16" name="Rounded Rectangle 95">
            <a:extLst>
              <a:ext uri="{FF2B5EF4-FFF2-40B4-BE49-F238E27FC236}">
                <a16:creationId xmlns:a16="http://schemas.microsoft.com/office/drawing/2014/main" id="{8C55A37E-F894-4E79-AFB4-CBA38E6B705E}"/>
              </a:ext>
            </a:extLst>
          </p:cNvPr>
          <p:cNvSpPr/>
          <p:nvPr/>
        </p:nvSpPr>
        <p:spPr>
          <a:xfrm>
            <a:off x="4807752" y="636819"/>
            <a:ext cx="1332111" cy="496891"/>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Head of School TLSE</a:t>
            </a:r>
          </a:p>
        </p:txBody>
      </p:sp>
      <p:cxnSp>
        <p:nvCxnSpPr>
          <p:cNvPr id="98" name="Connector: Elbow 97">
            <a:extLst>
              <a:ext uri="{FF2B5EF4-FFF2-40B4-BE49-F238E27FC236}">
                <a16:creationId xmlns:a16="http://schemas.microsoft.com/office/drawing/2014/main" id="{20E40C54-D787-43F7-8BF7-E23CDCBE76DD}"/>
              </a:ext>
            </a:extLst>
          </p:cNvPr>
          <p:cNvCxnSpPr>
            <a:cxnSpLocks/>
            <a:stCxn id="5" idx="2"/>
            <a:endCxn id="7" idx="0"/>
          </p:cNvCxnSpPr>
          <p:nvPr/>
        </p:nvCxnSpPr>
        <p:spPr>
          <a:xfrm rot="5400000">
            <a:off x="1875722" y="1634551"/>
            <a:ext cx="126613" cy="807550"/>
          </a:xfrm>
          <a:prstGeom prst="bentConnector3">
            <a:avLst/>
          </a:prstGeom>
        </p:spPr>
        <p:style>
          <a:lnRef idx="1">
            <a:schemeClr val="dk1"/>
          </a:lnRef>
          <a:fillRef idx="0">
            <a:schemeClr val="dk1"/>
          </a:fillRef>
          <a:effectRef idx="0">
            <a:schemeClr val="dk1"/>
          </a:effectRef>
          <a:fontRef idx="minor">
            <a:schemeClr val="tx1"/>
          </a:fontRef>
        </p:style>
      </p:cxnSp>
      <p:cxnSp>
        <p:nvCxnSpPr>
          <p:cNvPr id="100" name="Connector: Elbow 99">
            <a:extLst>
              <a:ext uri="{FF2B5EF4-FFF2-40B4-BE49-F238E27FC236}">
                <a16:creationId xmlns:a16="http://schemas.microsoft.com/office/drawing/2014/main" id="{18DD514B-BC6D-4C64-9849-9FD12B5A09F2}"/>
              </a:ext>
            </a:extLst>
          </p:cNvPr>
          <p:cNvCxnSpPr>
            <a:cxnSpLocks/>
            <a:stCxn id="5" idx="2"/>
            <a:endCxn id="6" idx="0"/>
          </p:cNvCxnSpPr>
          <p:nvPr/>
        </p:nvCxnSpPr>
        <p:spPr>
          <a:xfrm rot="16200000" flipH="1">
            <a:off x="2670556" y="1647266"/>
            <a:ext cx="126613" cy="782119"/>
          </a:xfrm>
          <a:prstGeom prst="bentConnector3">
            <a:avLst/>
          </a:prstGeom>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D869E8-4477-469A-890A-82873FCEEBA8}"/>
              </a:ext>
            </a:extLst>
          </p:cNvPr>
          <p:cNvCxnSpPr>
            <a:cxnSpLocks/>
            <a:stCxn id="7" idx="2"/>
          </p:cNvCxnSpPr>
          <p:nvPr/>
        </p:nvCxnSpPr>
        <p:spPr>
          <a:xfrm>
            <a:off x="1535253" y="2964788"/>
            <a:ext cx="600" cy="105496"/>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EA919F7-22AD-4B04-8D3E-6DEC0A236898}"/>
              </a:ext>
            </a:extLst>
          </p:cNvPr>
          <p:cNvCxnSpPr>
            <a:cxnSpLocks/>
            <a:stCxn id="6" idx="2"/>
          </p:cNvCxnSpPr>
          <p:nvPr/>
        </p:nvCxnSpPr>
        <p:spPr>
          <a:xfrm flipH="1">
            <a:off x="3123045" y="2965596"/>
            <a:ext cx="1877" cy="104686"/>
          </a:xfrm>
          <a:prstGeom prst="line">
            <a:avLst/>
          </a:prstGeom>
        </p:spPr>
        <p:style>
          <a:lnRef idx="1">
            <a:schemeClr val="dk1"/>
          </a:lnRef>
          <a:fillRef idx="0">
            <a:schemeClr val="dk1"/>
          </a:fillRef>
          <a:effectRef idx="0">
            <a:schemeClr val="dk1"/>
          </a:effectRef>
          <a:fontRef idx="minor">
            <a:schemeClr val="tx1"/>
          </a:fontRef>
        </p:style>
      </p:cxnSp>
      <p:cxnSp>
        <p:nvCxnSpPr>
          <p:cNvPr id="126" name="Connector: Elbow 125">
            <a:extLst>
              <a:ext uri="{FF2B5EF4-FFF2-40B4-BE49-F238E27FC236}">
                <a16:creationId xmlns:a16="http://schemas.microsoft.com/office/drawing/2014/main" id="{F65EFB0C-3A49-495E-8A29-F8B6CFACE220}"/>
              </a:ext>
            </a:extLst>
          </p:cNvPr>
          <p:cNvCxnSpPr>
            <a:cxnSpLocks/>
            <a:endCxn id="13" idx="0"/>
          </p:cNvCxnSpPr>
          <p:nvPr/>
        </p:nvCxnSpPr>
        <p:spPr>
          <a:xfrm rot="16200000" flipH="1">
            <a:off x="1411751" y="4031766"/>
            <a:ext cx="1055155" cy="806950"/>
          </a:xfrm>
          <a:prstGeom prst="bentConnector3">
            <a:avLst>
              <a:gd name="adj1" fmla="val 6670"/>
            </a:avLst>
          </a:prstGeom>
        </p:spPr>
        <p:style>
          <a:lnRef idx="1">
            <a:schemeClr val="dk1"/>
          </a:lnRef>
          <a:fillRef idx="0">
            <a:schemeClr val="dk1"/>
          </a:fillRef>
          <a:effectRef idx="0">
            <a:schemeClr val="dk1"/>
          </a:effectRef>
          <a:fontRef idx="minor">
            <a:schemeClr val="tx1"/>
          </a:fontRef>
        </p:style>
      </p:cxnSp>
      <p:cxnSp>
        <p:nvCxnSpPr>
          <p:cNvPr id="129" name="Connector: Elbow 128">
            <a:extLst>
              <a:ext uri="{FF2B5EF4-FFF2-40B4-BE49-F238E27FC236}">
                <a16:creationId xmlns:a16="http://schemas.microsoft.com/office/drawing/2014/main" id="{AD1E5959-7DE2-420D-88FD-F768B1485F6B}"/>
              </a:ext>
            </a:extLst>
          </p:cNvPr>
          <p:cNvCxnSpPr>
            <a:cxnSpLocks/>
            <a:endCxn id="13" idx="0"/>
          </p:cNvCxnSpPr>
          <p:nvPr/>
        </p:nvCxnSpPr>
        <p:spPr>
          <a:xfrm rot="5400000">
            <a:off x="2207933" y="4047706"/>
            <a:ext cx="1049983" cy="780242"/>
          </a:xfrm>
          <a:prstGeom prst="bentConnector3">
            <a:avLst>
              <a:gd name="adj1" fmla="val 6456"/>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A5CCD3E-A7D9-4C6E-841F-1680B476E1C8}"/>
              </a:ext>
            </a:extLst>
          </p:cNvPr>
          <p:cNvCxnSpPr>
            <a:cxnSpLocks/>
            <a:endCxn id="11" idx="0"/>
          </p:cNvCxnSpPr>
          <p:nvPr/>
        </p:nvCxnSpPr>
        <p:spPr>
          <a:xfrm>
            <a:off x="1535853" y="3907664"/>
            <a:ext cx="0" cy="124987"/>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8DCD8E10-B1C6-4AE5-A530-EE365DB1215D}"/>
              </a:ext>
            </a:extLst>
          </p:cNvPr>
          <p:cNvCxnSpPr>
            <a:cxnSpLocks/>
            <a:endCxn id="12" idx="0"/>
          </p:cNvCxnSpPr>
          <p:nvPr/>
        </p:nvCxnSpPr>
        <p:spPr>
          <a:xfrm>
            <a:off x="3123045" y="3912836"/>
            <a:ext cx="938" cy="119814"/>
          </a:xfrm>
          <a:prstGeom prst="line">
            <a:avLst/>
          </a:prstGeom>
        </p:spPr>
        <p:style>
          <a:lnRef idx="1">
            <a:schemeClr val="dk1"/>
          </a:lnRef>
          <a:fillRef idx="0">
            <a:schemeClr val="dk1"/>
          </a:fillRef>
          <a:effectRef idx="0">
            <a:schemeClr val="dk1"/>
          </a:effectRef>
          <a:fontRef idx="minor">
            <a:schemeClr val="tx1"/>
          </a:fontRef>
        </p:style>
      </p:cxnSp>
      <p:cxnSp>
        <p:nvCxnSpPr>
          <p:cNvPr id="230" name="Connector: Elbow 229">
            <a:extLst>
              <a:ext uri="{FF2B5EF4-FFF2-40B4-BE49-F238E27FC236}">
                <a16:creationId xmlns:a16="http://schemas.microsoft.com/office/drawing/2014/main" id="{AB51059B-790F-40B7-AD60-5CDC59917E43}"/>
              </a:ext>
            </a:extLst>
          </p:cNvPr>
          <p:cNvCxnSpPr>
            <a:cxnSpLocks/>
            <a:stCxn id="16" idx="1"/>
            <a:endCxn id="5" idx="0"/>
          </p:cNvCxnSpPr>
          <p:nvPr/>
        </p:nvCxnSpPr>
        <p:spPr>
          <a:xfrm rot="10800000" flipV="1">
            <a:off x="2342804" y="885264"/>
            <a:ext cx="2464949" cy="3424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nector: Elbow 231">
            <a:extLst>
              <a:ext uri="{FF2B5EF4-FFF2-40B4-BE49-F238E27FC236}">
                <a16:creationId xmlns:a16="http://schemas.microsoft.com/office/drawing/2014/main" id="{1D4A728E-E78D-4240-8361-44AE6B4DB029}"/>
              </a:ext>
            </a:extLst>
          </p:cNvPr>
          <p:cNvCxnSpPr>
            <a:cxnSpLocks/>
            <a:stCxn id="16" idx="3"/>
            <a:endCxn id="104" idx="0"/>
          </p:cNvCxnSpPr>
          <p:nvPr/>
        </p:nvCxnSpPr>
        <p:spPr>
          <a:xfrm>
            <a:off x="6139863" y="885265"/>
            <a:ext cx="2711799" cy="34243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84989095-DB03-4C7F-B117-E7D677E0277E}"/>
              </a:ext>
            </a:extLst>
          </p:cNvPr>
          <p:cNvCxnSpPr>
            <a:cxnSpLocks/>
            <a:endCxn id="30" idx="1"/>
          </p:cNvCxnSpPr>
          <p:nvPr/>
        </p:nvCxnSpPr>
        <p:spPr>
          <a:xfrm rot="5400000">
            <a:off x="9321141" y="3861965"/>
            <a:ext cx="532168" cy="640634"/>
          </a:xfrm>
          <a:prstGeom prst="bentConnector4">
            <a:avLst>
              <a:gd name="adj1" fmla="val 10941"/>
              <a:gd name="adj2" fmla="val 118555"/>
            </a:avLst>
          </a:prstGeom>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28C80255-FEED-410C-B3ED-61738FEBCA96}"/>
              </a:ext>
            </a:extLst>
          </p:cNvPr>
          <p:cNvCxnSpPr>
            <a:cxnSpLocks/>
            <a:endCxn id="37" idx="1"/>
          </p:cNvCxnSpPr>
          <p:nvPr/>
        </p:nvCxnSpPr>
        <p:spPr>
          <a:xfrm rot="5400000">
            <a:off x="8897323" y="4301651"/>
            <a:ext cx="1395673" cy="624766"/>
          </a:xfrm>
          <a:prstGeom prst="bentConnector4">
            <a:avLst>
              <a:gd name="adj1" fmla="val 4191"/>
              <a:gd name="adj2" fmla="val 121954"/>
            </a:avLst>
          </a:prstGeom>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C5BBC5AF-B70A-4120-B7AA-77D1D4D2FCAB}"/>
              </a:ext>
            </a:extLst>
          </p:cNvPr>
          <p:cNvCxnSpPr>
            <a:cxnSpLocks/>
            <a:stCxn id="43" idx="2"/>
          </p:cNvCxnSpPr>
          <p:nvPr/>
        </p:nvCxnSpPr>
        <p:spPr>
          <a:xfrm>
            <a:off x="11441581" y="2976291"/>
            <a:ext cx="1" cy="93992"/>
          </a:xfrm>
          <a:prstGeom prst="line">
            <a:avLst/>
          </a:prstGeom>
        </p:spPr>
        <p:style>
          <a:lnRef idx="1">
            <a:schemeClr val="dk1"/>
          </a:lnRef>
          <a:fillRef idx="0">
            <a:schemeClr val="dk1"/>
          </a:fillRef>
          <a:effectRef idx="0">
            <a:schemeClr val="dk1"/>
          </a:effectRef>
          <a:fontRef idx="minor">
            <a:schemeClr val="tx1"/>
          </a:fontRef>
        </p:style>
      </p:cxnSp>
      <p:grpSp>
        <p:nvGrpSpPr>
          <p:cNvPr id="339" name="Group 338">
            <a:extLst>
              <a:ext uri="{FF2B5EF4-FFF2-40B4-BE49-F238E27FC236}">
                <a16:creationId xmlns:a16="http://schemas.microsoft.com/office/drawing/2014/main" id="{2C55A900-68B5-4A33-8345-44782DC069C2}"/>
              </a:ext>
            </a:extLst>
          </p:cNvPr>
          <p:cNvGrpSpPr/>
          <p:nvPr/>
        </p:nvGrpSpPr>
        <p:grpSpPr>
          <a:xfrm>
            <a:off x="765646" y="4032650"/>
            <a:ext cx="11345227" cy="836179"/>
            <a:chOff x="765646" y="3969149"/>
            <a:chExt cx="11345227" cy="836179"/>
          </a:xfrm>
        </p:grpSpPr>
        <p:sp>
          <p:nvSpPr>
            <p:cNvPr id="11" name="Rounded Rectangle 48">
              <a:extLst>
                <a:ext uri="{FF2B5EF4-FFF2-40B4-BE49-F238E27FC236}">
                  <a16:creationId xmlns:a16="http://schemas.microsoft.com/office/drawing/2014/main" id="{636E3D6A-DF8F-4D7E-84CC-8760CD64391B}"/>
                </a:ext>
              </a:extLst>
            </p:cNvPr>
            <p:cNvSpPr/>
            <p:nvPr/>
          </p:nvSpPr>
          <p:spPr>
            <a:xfrm>
              <a:off x="765646" y="3969150"/>
              <a:ext cx="1540413" cy="81887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Information, Advice and Guidance)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 FTE</a:t>
              </a:r>
            </a:p>
          </p:txBody>
        </p:sp>
        <p:sp>
          <p:nvSpPr>
            <p:cNvPr id="12" name="Rounded Rectangle 52">
              <a:extLst>
                <a:ext uri="{FF2B5EF4-FFF2-40B4-BE49-F238E27FC236}">
                  <a16:creationId xmlns:a16="http://schemas.microsoft.com/office/drawing/2014/main" id="{3B29AA48-DF43-43CB-87E9-486F575BD412}"/>
                </a:ext>
              </a:extLst>
            </p:cNvPr>
            <p:cNvSpPr/>
            <p:nvPr/>
          </p:nvSpPr>
          <p:spPr>
            <a:xfrm>
              <a:off x="2385959" y="3969149"/>
              <a:ext cx="1476047" cy="836179"/>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Support and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2.3 FTE</a:t>
              </a:r>
            </a:p>
          </p:txBody>
        </p:sp>
        <p:sp>
          <p:nvSpPr>
            <p:cNvPr id="30" name="Rounded Rectangle 53">
              <a:extLst>
                <a:ext uri="{FF2B5EF4-FFF2-40B4-BE49-F238E27FC236}">
                  <a16:creationId xmlns:a16="http://schemas.microsoft.com/office/drawing/2014/main" id="{A98E1305-46E1-43FD-87C0-22FE8EE226F5}"/>
                </a:ext>
              </a:extLst>
            </p:cNvPr>
            <p:cNvSpPr/>
            <p:nvPr/>
          </p:nvSpPr>
          <p:spPr>
            <a:xfrm>
              <a:off x="9266908" y="3969150"/>
              <a:ext cx="1309711" cy="83143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(Curriculum and Programmes)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8.4 FTE </a:t>
              </a:r>
            </a:p>
          </p:txBody>
        </p:sp>
        <p:sp>
          <p:nvSpPr>
            <p:cNvPr id="46" name="Rounded Rectangle 102">
              <a:extLst>
                <a:ext uri="{FF2B5EF4-FFF2-40B4-BE49-F238E27FC236}">
                  <a16:creationId xmlns:a16="http://schemas.microsoft.com/office/drawing/2014/main" id="{10D1DD75-0A3B-40FF-92C7-E872AC174DD1}"/>
                </a:ext>
              </a:extLst>
            </p:cNvPr>
            <p:cNvSpPr/>
            <p:nvPr/>
          </p:nvSpPr>
          <p:spPr>
            <a:xfrm>
              <a:off x="10772293" y="3969150"/>
              <a:ext cx="1338580" cy="835849"/>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b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(Assessment and Progression)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6 FTE </a:t>
              </a:r>
            </a:p>
          </p:txBody>
        </p:sp>
      </p:grpSp>
      <p:grpSp>
        <p:nvGrpSpPr>
          <p:cNvPr id="340" name="Group 339">
            <a:extLst>
              <a:ext uri="{FF2B5EF4-FFF2-40B4-BE49-F238E27FC236}">
                <a16:creationId xmlns:a16="http://schemas.microsoft.com/office/drawing/2014/main" id="{DF7DCA1D-387C-49D6-91DC-EB15CA321F6F}"/>
              </a:ext>
            </a:extLst>
          </p:cNvPr>
          <p:cNvGrpSpPr/>
          <p:nvPr/>
        </p:nvGrpSpPr>
        <p:grpSpPr>
          <a:xfrm>
            <a:off x="1662916" y="4962818"/>
            <a:ext cx="10454055" cy="705219"/>
            <a:chOff x="1662916" y="4871378"/>
            <a:chExt cx="10454055" cy="705219"/>
          </a:xfrm>
        </p:grpSpPr>
        <p:sp>
          <p:nvSpPr>
            <p:cNvPr id="13" name="Rounded Rectangle 54">
              <a:extLst>
                <a:ext uri="{FF2B5EF4-FFF2-40B4-BE49-F238E27FC236}">
                  <a16:creationId xmlns:a16="http://schemas.microsoft.com/office/drawing/2014/main" id="{1C27C7C4-3DCB-4EAF-A7B9-A6A1AA375AFD}"/>
                </a:ext>
              </a:extLst>
            </p:cNvPr>
            <p:cNvSpPr/>
            <p:nvPr/>
          </p:nvSpPr>
          <p:spPr>
            <a:xfrm>
              <a:off x="1662916" y="4871379"/>
              <a:ext cx="1359774" cy="700506"/>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(IAG and SSW)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4.3 FTE</a:t>
              </a:r>
            </a:p>
          </p:txBody>
        </p:sp>
        <p:sp>
          <p:nvSpPr>
            <p:cNvPr id="37" name="Rounded Rectangle 54">
              <a:extLst>
                <a:ext uri="{FF2B5EF4-FFF2-40B4-BE49-F238E27FC236}">
                  <a16:creationId xmlns:a16="http://schemas.microsoft.com/office/drawing/2014/main" id="{88F13314-4235-4997-8EC5-9ABFFECFAB34}"/>
                </a:ext>
              </a:extLst>
            </p:cNvPr>
            <p:cNvSpPr/>
            <p:nvPr/>
          </p:nvSpPr>
          <p:spPr>
            <a:xfrm>
              <a:off x="9282776" y="4871378"/>
              <a:ext cx="1316951" cy="698106"/>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(Curriculum and Programmes)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cs typeface="Arial" panose="020B0604020202020204" pitchFamily="34" charset="0"/>
                </a:rPr>
                <a:t>4.9 </a:t>
              </a: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FTE </a:t>
              </a:r>
            </a:p>
          </p:txBody>
        </p:sp>
        <p:sp>
          <p:nvSpPr>
            <p:cNvPr id="47" name="Rounded Rectangle 106">
              <a:extLst>
                <a:ext uri="{FF2B5EF4-FFF2-40B4-BE49-F238E27FC236}">
                  <a16:creationId xmlns:a16="http://schemas.microsoft.com/office/drawing/2014/main" id="{AE91C4E4-E1B4-4502-A2EC-6F5D5CC4119F}"/>
                </a:ext>
              </a:extLst>
            </p:cNvPr>
            <p:cNvSpPr/>
            <p:nvPr/>
          </p:nvSpPr>
          <p:spPr>
            <a:xfrm>
              <a:off x="10772689" y="4871378"/>
              <a:ext cx="1344282" cy="705219"/>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G3</a:t>
              </a:r>
              <a:b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(Assessment and Progression)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 FTE</a:t>
              </a:r>
            </a:p>
          </p:txBody>
        </p:sp>
      </p:grpSp>
      <p:cxnSp>
        <p:nvCxnSpPr>
          <p:cNvPr id="240" name="Connector: Elbow 239">
            <a:extLst>
              <a:ext uri="{FF2B5EF4-FFF2-40B4-BE49-F238E27FC236}">
                <a16:creationId xmlns:a16="http://schemas.microsoft.com/office/drawing/2014/main" id="{271D6CC9-8648-4DFE-8F5D-FCCD2C670E55}"/>
              </a:ext>
            </a:extLst>
          </p:cNvPr>
          <p:cNvCxnSpPr>
            <a:cxnSpLocks/>
            <a:endCxn id="47" idx="1"/>
          </p:cNvCxnSpPr>
          <p:nvPr/>
        </p:nvCxnSpPr>
        <p:spPr>
          <a:xfrm rot="10800000" flipH="1" flipV="1">
            <a:off x="10772291" y="3495488"/>
            <a:ext cx="397" cy="1819940"/>
          </a:xfrm>
          <a:prstGeom prst="bentConnector3">
            <a:avLst>
              <a:gd name="adj1" fmla="val -27383375"/>
            </a:avLst>
          </a:prstGeom>
        </p:spPr>
        <p:style>
          <a:lnRef idx="1">
            <a:schemeClr val="dk1"/>
          </a:lnRef>
          <a:fillRef idx="0">
            <a:schemeClr val="dk1"/>
          </a:fillRef>
          <a:effectRef idx="0">
            <a:schemeClr val="dk1"/>
          </a:effectRef>
          <a:fontRef idx="minor">
            <a:schemeClr val="tx1"/>
          </a:fontRef>
        </p:style>
      </p:cxnSp>
      <p:cxnSp>
        <p:nvCxnSpPr>
          <p:cNvPr id="242" name="Connector: Elbow 241">
            <a:extLst>
              <a:ext uri="{FF2B5EF4-FFF2-40B4-BE49-F238E27FC236}">
                <a16:creationId xmlns:a16="http://schemas.microsoft.com/office/drawing/2014/main" id="{6FDCCA6A-CE23-4E7C-9AA5-CF93E6293581}"/>
              </a:ext>
            </a:extLst>
          </p:cNvPr>
          <p:cNvCxnSpPr>
            <a:cxnSpLocks/>
            <a:stCxn id="47" idx="1"/>
            <a:endCxn id="46" idx="1"/>
          </p:cNvCxnSpPr>
          <p:nvPr/>
        </p:nvCxnSpPr>
        <p:spPr>
          <a:xfrm rot="10800000">
            <a:off x="10772293" y="4450576"/>
            <a:ext cx="396" cy="864852"/>
          </a:xfrm>
          <a:prstGeom prst="bentConnector3">
            <a:avLst>
              <a:gd name="adj1" fmla="val 27039394"/>
            </a:avLst>
          </a:prstGeom>
        </p:spPr>
        <p:style>
          <a:lnRef idx="1">
            <a:schemeClr val="dk1"/>
          </a:lnRef>
          <a:fillRef idx="0">
            <a:schemeClr val="dk1"/>
          </a:fillRef>
          <a:effectRef idx="0">
            <a:schemeClr val="dk1"/>
          </a:effectRef>
          <a:fontRef idx="minor">
            <a:schemeClr val="tx1"/>
          </a:fontRef>
        </p:style>
      </p:cxnSp>
      <p:cxnSp>
        <p:nvCxnSpPr>
          <p:cNvPr id="120" name="Connector: Elbow 119">
            <a:extLst>
              <a:ext uri="{FF2B5EF4-FFF2-40B4-BE49-F238E27FC236}">
                <a16:creationId xmlns:a16="http://schemas.microsoft.com/office/drawing/2014/main" id="{2313AAA8-7C1D-4D24-A50A-F88F37571951}"/>
              </a:ext>
            </a:extLst>
          </p:cNvPr>
          <p:cNvCxnSpPr>
            <a:cxnSpLocks/>
            <a:stCxn id="104" idx="2"/>
          </p:cNvCxnSpPr>
          <p:nvPr/>
        </p:nvCxnSpPr>
        <p:spPr>
          <a:xfrm rot="5400000">
            <a:off x="6241433" y="460054"/>
            <a:ext cx="1072508" cy="4147950"/>
          </a:xfrm>
          <a:prstGeom prst="bentConnector3">
            <a:avLst>
              <a:gd name="adj1" fmla="val 461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8" name="Group 337">
            <a:extLst>
              <a:ext uri="{FF2B5EF4-FFF2-40B4-BE49-F238E27FC236}">
                <a16:creationId xmlns:a16="http://schemas.microsoft.com/office/drawing/2014/main" id="{3326EF30-6C37-4ED2-A197-A1AB8F8DEE06}"/>
              </a:ext>
            </a:extLst>
          </p:cNvPr>
          <p:cNvGrpSpPr/>
          <p:nvPr/>
        </p:nvGrpSpPr>
        <p:grpSpPr>
          <a:xfrm>
            <a:off x="765646" y="3070282"/>
            <a:ext cx="11345226" cy="868377"/>
            <a:chOff x="765646" y="3085264"/>
            <a:chExt cx="11345226" cy="868377"/>
          </a:xfrm>
        </p:grpSpPr>
        <p:sp>
          <p:nvSpPr>
            <p:cNvPr id="8" name="Rounded Rectangle 47">
              <a:extLst>
                <a:ext uri="{FF2B5EF4-FFF2-40B4-BE49-F238E27FC236}">
                  <a16:creationId xmlns:a16="http://schemas.microsoft.com/office/drawing/2014/main" id="{6739FBA6-E440-44FB-AD8B-06177CF7920F}"/>
                </a:ext>
              </a:extLst>
            </p:cNvPr>
            <p:cNvSpPr/>
            <p:nvPr/>
          </p:nvSpPr>
          <p:spPr>
            <a:xfrm>
              <a:off x="765646" y="3085266"/>
              <a:ext cx="1540413" cy="83738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Information, Advice and Guidance)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cs typeface="Arial" panose="020B0604020202020204" pitchFamily="34" charset="0"/>
                </a:rPr>
                <a:t>1</a:t>
              </a: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FTE</a:t>
              </a:r>
            </a:p>
          </p:txBody>
        </p:sp>
        <p:sp>
          <p:nvSpPr>
            <p:cNvPr id="9" name="Rounded Rectangle 51">
              <a:extLst>
                <a:ext uri="{FF2B5EF4-FFF2-40B4-BE49-F238E27FC236}">
                  <a16:creationId xmlns:a16="http://schemas.microsoft.com/office/drawing/2014/main" id="{3EBD27B6-F45A-4363-896D-45E8204B61DF}"/>
                </a:ext>
              </a:extLst>
            </p:cNvPr>
            <p:cNvSpPr/>
            <p:nvPr/>
          </p:nvSpPr>
          <p:spPr>
            <a:xfrm>
              <a:off x="2384083" y="3085264"/>
              <a:ext cx="1477923" cy="842554"/>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Support and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cs typeface="Arial" panose="020B0604020202020204" pitchFamily="34" charset="0"/>
                </a:rPr>
                <a:t>3.1</a:t>
              </a: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FTE</a:t>
              </a:r>
            </a:p>
          </p:txBody>
        </p:sp>
        <p:sp>
          <p:nvSpPr>
            <p:cNvPr id="36" name="Rounded Rectangle 52">
              <a:extLst>
                <a:ext uri="{FF2B5EF4-FFF2-40B4-BE49-F238E27FC236}">
                  <a16:creationId xmlns:a16="http://schemas.microsoft.com/office/drawing/2014/main" id="{F7DA6C25-12A5-4B0E-A49F-80D1E542C429}"/>
                </a:ext>
              </a:extLst>
            </p:cNvPr>
            <p:cNvSpPr/>
            <p:nvPr/>
          </p:nvSpPr>
          <p:spPr>
            <a:xfrm>
              <a:off x="9243782" y="3085264"/>
              <a:ext cx="1327519" cy="845916"/>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(Curriculum and Programmes)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4.1 FTE </a:t>
              </a:r>
            </a:p>
          </p:txBody>
        </p:sp>
        <p:sp>
          <p:nvSpPr>
            <p:cNvPr id="45" name="Rounded Rectangle 59">
              <a:extLst>
                <a:ext uri="{FF2B5EF4-FFF2-40B4-BE49-F238E27FC236}">
                  <a16:creationId xmlns:a16="http://schemas.microsoft.com/office/drawing/2014/main" id="{B000AEFF-5EE6-48AF-AB59-F6D35469FEFC}"/>
                </a:ext>
              </a:extLst>
            </p:cNvPr>
            <p:cNvSpPr/>
            <p:nvPr/>
          </p:nvSpPr>
          <p:spPr>
            <a:xfrm>
              <a:off x="10772292" y="3085265"/>
              <a:ext cx="1338580" cy="85041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b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(Assessment and Progression)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3 FTE</a:t>
              </a:r>
            </a:p>
          </p:txBody>
        </p:sp>
        <p:sp>
          <p:nvSpPr>
            <p:cNvPr id="28" name="Rounded Rectangle 62">
              <a:extLst>
                <a:ext uri="{FF2B5EF4-FFF2-40B4-BE49-F238E27FC236}">
                  <a16:creationId xmlns:a16="http://schemas.microsoft.com/office/drawing/2014/main" id="{677B2382-74CC-40CF-8187-7B392CAD48A2}"/>
                </a:ext>
              </a:extLst>
            </p:cNvPr>
            <p:cNvSpPr/>
            <p:nvPr/>
          </p:nvSpPr>
          <p:spPr>
            <a:xfrm>
              <a:off x="4009034" y="3085265"/>
              <a:ext cx="1389356" cy="868376"/>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b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record/Data)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 </a:t>
              </a:r>
            </a:p>
          </p:txBody>
        </p:sp>
        <p:sp>
          <p:nvSpPr>
            <p:cNvPr id="92" name="Rounded Rectangle 116">
              <a:extLst>
                <a:ext uri="{FF2B5EF4-FFF2-40B4-BE49-F238E27FC236}">
                  <a16:creationId xmlns:a16="http://schemas.microsoft.com/office/drawing/2014/main" id="{EF074F28-0AEB-4D12-A3B2-3D1806F6108B}"/>
                </a:ext>
              </a:extLst>
            </p:cNvPr>
            <p:cNvSpPr/>
            <p:nvPr/>
          </p:nvSpPr>
          <p:spPr>
            <a:xfrm>
              <a:off x="6263138" y="3085860"/>
              <a:ext cx="1404000" cy="756000"/>
            </a:xfrm>
            <a:prstGeom prst="roundRect">
              <a:avLst/>
            </a:prstGeom>
            <a:pattFill prst="pct5">
              <a:fgClr>
                <a:schemeClr val="tx1">
                  <a:lumMod val="50000"/>
                  <a:lumOff val="50000"/>
                </a:schemeClr>
              </a:fgClr>
              <a:bgClr>
                <a:schemeClr val="accent6">
                  <a:lumMod val="40000"/>
                  <a:lumOff val="60000"/>
                </a:schemeClr>
              </a:bgClr>
            </a:patt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(OBL)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endPar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0" name="Rounded Rectangle 67">
              <a:extLst>
                <a:ext uri="{FF2B5EF4-FFF2-40B4-BE49-F238E27FC236}">
                  <a16:creationId xmlns:a16="http://schemas.microsoft.com/office/drawing/2014/main" id="{77294211-B880-4DA6-8E8D-68475AA6AAE0}"/>
                </a:ext>
              </a:extLst>
            </p:cNvPr>
            <p:cNvSpPr/>
            <p:nvPr/>
          </p:nvSpPr>
          <p:spPr>
            <a:xfrm>
              <a:off x="7962322" y="3085264"/>
              <a:ext cx="1143971" cy="845915"/>
            </a:xfrm>
            <a:prstGeom prst="roundRect">
              <a:avLst/>
            </a:prstGeom>
            <a:pattFill prst="pct5">
              <a:fgClr>
                <a:schemeClr val="tx1">
                  <a:lumMod val="50000"/>
                  <a:lumOff val="50000"/>
                </a:schemeClr>
              </a:fgClr>
              <a:bgClr>
                <a:schemeClr val="bg1"/>
              </a:bgClr>
            </a:patt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b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(Placements)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grpSp>
      <p:cxnSp>
        <p:nvCxnSpPr>
          <p:cNvPr id="32" name="Straight Connector 31">
            <a:extLst>
              <a:ext uri="{FF2B5EF4-FFF2-40B4-BE49-F238E27FC236}">
                <a16:creationId xmlns:a16="http://schemas.microsoft.com/office/drawing/2014/main" id="{35AC6A73-FBA6-4247-B8EC-B117DB63479B}"/>
              </a:ext>
            </a:extLst>
          </p:cNvPr>
          <p:cNvCxnSpPr>
            <a:cxnSpLocks/>
          </p:cNvCxnSpPr>
          <p:nvPr/>
        </p:nvCxnSpPr>
        <p:spPr>
          <a:xfrm>
            <a:off x="8534308" y="3070282"/>
            <a:ext cx="0" cy="0"/>
          </a:xfrm>
          <a:prstGeom prst="line">
            <a:avLst/>
          </a:prstGeom>
        </p:spPr>
        <p:style>
          <a:lnRef idx="1">
            <a:schemeClr val="dk1"/>
          </a:lnRef>
          <a:fillRef idx="0">
            <a:schemeClr val="dk1"/>
          </a:fillRef>
          <a:effectRef idx="0">
            <a:schemeClr val="dk1"/>
          </a:effectRef>
          <a:fontRef idx="minor">
            <a:schemeClr val="tx1"/>
          </a:fontRef>
        </p:style>
      </p:cxnSp>
      <p:cxnSp>
        <p:nvCxnSpPr>
          <p:cNvPr id="34" name="Connector: Elbow 33">
            <a:extLst>
              <a:ext uri="{FF2B5EF4-FFF2-40B4-BE49-F238E27FC236}">
                <a16:creationId xmlns:a16="http://schemas.microsoft.com/office/drawing/2014/main" id="{41F09EA3-862D-4F13-9EB7-2B373A322E2C}"/>
              </a:ext>
            </a:extLst>
          </p:cNvPr>
          <p:cNvCxnSpPr>
            <a:cxnSpLocks/>
            <a:stCxn id="105" idx="2"/>
          </p:cNvCxnSpPr>
          <p:nvPr/>
        </p:nvCxnSpPr>
        <p:spPr>
          <a:xfrm rot="16200000" flipH="1">
            <a:off x="9856049" y="3018789"/>
            <a:ext cx="99176" cy="3810"/>
          </a:xfrm>
          <a:prstGeom prst="bentConnector3">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8B1227C-9700-4A45-937A-31EF239A7C8E}"/>
              </a:ext>
            </a:extLst>
          </p:cNvPr>
          <p:cNvCxnSpPr>
            <a:cxnSpLocks/>
            <a:stCxn id="63" idx="2"/>
          </p:cNvCxnSpPr>
          <p:nvPr/>
        </p:nvCxnSpPr>
        <p:spPr>
          <a:xfrm flipH="1">
            <a:off x="6965014" y="2965084"/>
            <a:ext cx="1749" cy="105200"/>
          </a:xfrm>
          <a:prstGeom prst="line">
            <a:avLst/>
          </a:prstGeom>
        </p:spPr>
        <p:style>
          <a:lnRef idx="1">
            <a:schemeClr val="dk1"/>
          </a:lnRef>
          <a:fillRef idx="0">
            <a:schemeClr val="dk1"/>
          </a:fillRef>
          <a:effectRef idx="0">
            <a:schemeClr val="dk1"/>
          </a:effectRef>
          <a:fontRef idx="minor">
            <a:schemeClr val="tx1"/>
          </a:fontRef>
        </p:style>
      </p:cxnSp>
      <p:grpSp>
        <p:nvGrpSpPr>
          <p:cNvPr id="336" name="Group 335">
            <a:extLst>
              <a:ext uri="{FF2B5EF4-FFF2-40B4-BE49-F238E27FC236}">
                <a16:creationId xmlns:a16="http://schemas.microsoft.com/office/drawing/2014/main" id="{3FF8342E-9012-4327-A9AB-0853B8ACD155}"/>
              </a:ext>
            </a:extLst>
          </p:cNvPr>
          <p:cNvGrpSpPr/>
          <p:nvPr/>
        </p:nvGrpSpPr>
        <p:grpSpPr>
          <a:xfrm>
            <a:off x="1530930" y="1227701"/>
            <a:ext cx="10656794" cy="779940"/>
            <a:chOff x="1530930" y="1144899"/>
            <a:chExt cx="10656794" cy="779940"/>
          </a:xfrm>
        </p:grpSpPr>
        <p:sp>
          <p:nvSpPr>
            <p:cNvPr id="5" name="Rounded Rectangle 96">
              <a:extLst>
                <a:ext uri="{FF2B5EF4-FFF2-40B4-BE49-F238E27FC236}">
                  <a16:creationId xmlns:a16="http://schemas.microsoft.com/office/drawing/2014/main" id="{6BCB0002-B710-4968-B2B1-7ECF80FFFEDB}"/>
                </a:ext>
              </a:extLst>
            </p:cNvPr>
            <p:cNvSpPr/>
            <p:nvPr/>
          </p:nvSpPr>
          <p:spPr>
            <a:xfrm>
              <a:off x="1530930" y="1144900"/>
              <a:ext cx="1623746" cy="747318"/>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Service, Support &amp; Development Manager</a:t>
              </a:r>
            </a:p>
          </p:txBody>
        </p:sp>
        <p:sp>
          <p:nvSpPr>
            <p:cNvPr id="104" name="Rounded Rectangle 97">
              <a:extLst>
                <a:ext uri="{FF2B5EF4-FFF2-40B4-BE49-F238E27FC236}">
                  <a16:creationId xmlns:a16="http://schemas.microsoft.com/office/drawing/2014/main" id="{065DC066-606A-4210-940A-7659FD4B8865}"/>
                </a:ext>
              </a:extLst>
            </p:cNvPr>
            <p:cNvSpPr/>
            <p:nvPr/>
          </p:nvSpPr>
          <p:spPr>
            <a:xfrm>
              <a:off x="8111430" y="1144899"/>
              <a:ext cx="1480463" cy="770074"/>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Manager</a:t>
              </a:r>
            </a:p>
          </p:txBody>
        </p:sp>
        <p:sp>
          <p:nvSpPr>
            <p:cNvPr id="72" name="Rounded Rectangle 97">
              <a:extLst>
                <a:ext uri="{FF2B5EF4-FFF2-40B4-BE49-F238E27FC236}">
                  <a16:creationId xmlns:a16="http://schemas.microsoft.com/office/drawing/2014/main" id="{6DE5B25B-F42D-4EE2-ACBD-66C3EA1D0007}"/>
                </a:ext>
              </a:extLst>
            </p:cNvPr>
            <p:cNvSpPr/>
            <p:nvPr/>
          </p:nvSpPr>
          <p:spPr>
            <a:xfrm>
              <a:off x="10531829" y="1144899"/>
              <a:ext cx="1655895" cy="779940"/>
            </a:xfrm>
            <a:prstGeom prst="round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Manager</a:t>
              </a:r>
            </a:p>
          </p:txBody>
        </p:sp>
      </p:grpSp>
      <p:grpSp>
        <p:nvGrpSpPr>
          <p:cNvPr id="337" name="Group 336">
            <a:extLst>
              <a:ext uri="{FF2B5EF4-FFF2-40B4-BE49-F238E27FC236}">
                <a16:creationId xmlns:a16="http://schemas.microsoft.com/office/drawing/2014/main" id="{3A8A5EEC-CD7F-4255-B4E8-DA6B9CB05740}"/>
              </a:ext>
            </a:extLst>
          </p:cNvPr>
          <p:cNvGrpSpPr/>
          <p:nvPr/>
        </p:nvGrpSpPr>
        <p:grpSpPr>
          <a:xfrm>
            <a:off x="765646" y="2101632"/>
            <a:ext cx="11345226" cy="874659"/>
            <a:chOff x="765646" y="2208879"/>
            <a:chExt cx="11345226" cy="874659"/>
          </a:xfrm>
        </p:grpSpPr>
        <p:sp>
          <p:nvSpPr>
            <p:cNvPr id="6" name="Rounded Rectangle 98">
              <a:extLst>
                <a:ext uri="{FF2B5EF4-FFF2-40B4-BE49-F238E27FC236}">
                  <a16:creationId xmlns:a16="http://schemas.microsoft.com/office/drawing/2014/main" id="{7985C45A-66C8-4E5D-B827-90F02C08FDB4}"/>
                </a:ext>
              </a:extLst>
            </p:cNvPr>
            <p:cNvSpPr/>
            <p:nvPr/>
          </p:nvSpPr>
          <p:spPr>
            <a:xfrm>
              <a:off x="2385960" y="2208880"/>
              <a:ext cx="1477923" cy="863963"/>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Service, Support and Dev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Support and Wellbeing)</a:t>
              </a:r>
              <a:endPar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7" name="Rounded Rectangle 99">
              <a:extLst>
                <a:ext uri="{FF2B5EF4-FFF2-40B4-BE49-F238E27FC236}">
                  <a16:creationId xmlns:a16="http://schemas.microsoft.com/office/drawing/2014/main" id="{3C4956B3-2810-4D13-AABD-E6EBBA30F863}"/>
                </a:ext>
              </a:extLst>
            </p:cNvPr>
            <p:cNvSpPr/>
            <p:nvPr/>
          </p:nvSpPr>
          <p:spPr>
            <a:xfrm>
              <a:off x="765646" y="2208880"/>
              <a:ext cx="1539213" cy="863155"/>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Service, Support and Dev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Information, Advice and Guidance)</a:t>
              </a:r>
              <a:endPar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05" name="Rounded Rectangle 102">
              <a:extLst>
                <a:ext uri="{FF2B5EF4-FFF2-40B4-BE49-F238E27FC236}">
                  <a16:creationId xmlns:a16="http://schemas.microsoft.com/office/drawing/2014/main" id="{DF24A9A5-B3AC-47C8-B8FE-E450B80611CE}"/>
                </a:ext>
              </a:extLst>
            </p:cNvPr>
            <p:cNvSpPr/>
            <p:nvPr/>
          </p:nvSpPr>
          <p:spPr>
            <a:xfrm>
              <a:off x="9239973" y="2208880"/>
              <a:ext cx="1327517" cy="869473"/>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(Curriculum and Programmes)</a:t>
              </a:r>
              <a:endPar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43" name="Rounded Rectangle 103">
              <a:extLst>
                <a:ext uri="{FF2B5EF4-FFF2-40B4-BE49-F238E27FC236}">
                  <a16:creationId xmlns:a16="http://schemas.microsoft.com/office/drawing/2014/main" id="{164B5A12-CF7B-4331-8307-224FCB76FD26}"/>
                </a:ext>
              </a:extLst>
            </p:cNvPr>
            <p:cNvSpPr/>
            <p:nvPr/>
          </p:nvSpPr>
          <p:spPr>
            <a:xfrm>
              <a:off x="10772290" y="2208879"/>
              <a:ext cx="1338582" cy="874659"/>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(Assessment and Progression)</a:t>
              </a:r>
              <a:endPar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63" name="Rounded Rectangle 102">
              <a:extLst>
                <a:ext uri="{FF2B5EF4-FFF2-40B4-BE49-F238E27FC236}">
                  <a16:creationId xmlns:a16="http://schemas.microsoft.com/office/drawing/2014/main" id="{FEA77885-0920-4AD5-88FB-9C6390C05279}"/>
                </a:ext>
              </a:extLst>
            </p:cNvPr>
            <p:cNvSpPr/>
            <p:nvPr/>
          </p:nvSpPr>
          <p:spPr>
            <a:xfrm>
              <a:off x="6272085" y="2208881"/>
              <a:ext cx="1389356" cy="863450"/>
            </a:xfrm>
            <a:prstGeom prst="round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Curriculum and Programmes</a:t>
              </a:r>
            </a:p>
          </p:txBody>
        </p:sp>
        <p:sp>
          <p:nvSpPr>
            <p:cNvPr id="78" name="Rounded Rectangle 102">
              <a:extLst>
                <a:ext uri="{FF2B5EF4-FFF2-40B4-BE49-F238E27FC236}">
                  <a16:creationId xmlns:a16="http://schemas.microsoft.com/office/drawing/2014/main" id="{F3B3206C-4E80-4DC4-B4FE-C05F9339CF36}"/>
                </a:ext>
              </a:extLst>
            </p:cNvPr>
            <p:cNvSpPr/>
            <p:nvPr/>
          </p:nvSpPr>
          <p:spPr>
            <a:xfrm>
              <a:off x="4849280" y="2208881"/>
              <a:ext cx="1314333" cy="869472"/>
            </a:xfrm>
            <a:prstGeom prst="roundRect">
              <a:avLst/>
            </a:prstGeom>
            <a:solidFill>
              <a:schemeClr val="bg1">
                <a:lumMod val="85000"/>
              </a:schemeClr>
            </a:soli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(School Specialism)</a:t>
              </a:r>
              <a:endPar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grpSp>
      <p:cxnSp>
        <p:nvCxnSpPr>
          <p:cNvPr id="227" name="Connector: Elbow 226">
            <a:extLst>
              <a:ext uri="{FF2B5EF4-FFF2-40B4-BE49-F238E27FC236}">
                <a16:creationId xmlns:a16="http://schemas.microsoft.com/office/drawing/2014/main" id="{ABD4B5DF-58A3-49E3-82BC-62789EE70066}"/>
              </a:ext>
            </a:extLst>
          </p:cNvPr>
          <p:cNvCxnSpPr>
            <a:cxnSpLocks/>
            <a:endCxn id="105" idx="2"/>
          </p:cNvCxnSpPr>
          <p:nvPr/>
        </p:nvCxnSpPr>
        <p:spPr>
          <a:xfrm rot="5400000" flipH="1" flipV="1">
            <a:off x="9169432" y="2335982"/>
            <a:ext cx="99176" cy="1369424"/>
          </a:xfrm>
          <a:prstGeom prst="bentConnector3">
            <a:avLst/>
          </a:prstGeom>
        </p:spPr>
        <p:style>
          <a:lnRef idx="1">
            <a:schemeClr val="dk1"/>
          </a:lnRef>
          <a:fillRef idx="0">
            <a:schemeClr val="dk1"/>
          </a:fillRef>
          <a:effectRef idx="0">
            <a:schemeClr val="dk1"/>
          </a:effectRef>
          <a:fontRef idx="minor">
            <a:schemeClr val="tx1"/>
          </a:fontRef>
        </p:style>
      </p:cxnSp>
      <p:cxnSp>
        <p:nvCxnSpPr>
          <p:cNvPr id="233" name="Connector: Elbow 232">
            <a:extLst>
              <a:ext uri="{FF2B5EF4-FFF2-40B4-BE49-F238E27FC236}">
                <a16:creationId xmlns:a16="http://schemas.microsoft.com/office/drawing/2014/main" id="{57C1D8F7-6F85-4C19-9F9B-78DB1FA3E9AB}"/>
              </a:ext>
            </a:extLst>
          </p:cNvPr>
          <p:cNvCxnSpPr>
            <a:cxnSpLocks/>
            <a:stCxn id="43" idx="0"/>
            <a:endCxn id="104" idx="2"/>
          </p:cNvCxnSpPr>
          <p:nvPr/>
        </p:nvCxnSpPr>
        <p:spPr>
          <a:xfrm rot="16200000" flipV="1">
            <a:off x="10094694" y="754744"/>
            <a:ext cx="103857" cy="2589919"/>
          </a:xfrm>
          <a:prstGeom prst="bentConnector3">
            <a:avLst/>
          </a:prstGeom>
        </p:spPr>
        <p:style>
          <a:lnRef idx="1">
            <a:schemeClr val="dk1"/>
          </a:lnRef>
          <a:fillRef idx="0">
            <a:schemeClr val="dk1"/>
          </a:fillRef>
          <a:effectRef idx="0">
            <a:schemeClr val="dk1"/>
          </a:effectRef>
          <a:fontRef idx="minor">
            <a:schemeClr val="tx1"/>
          </a:fontRef>
        </p:style>
      </p:cxnSp>
      <p:cxnSp>
        <p:nvCxnSpPr>
          <p:cNvPr id="235" name="Connector: Elbow 234">
            <a:extLst>
              <a:ext uri="{FF2B5EF4-FFF2-40B4-BE49-F238E27FC236}">
                <a16:creationId xmlns:a16="http://schemas.microsoft.com/office/drawing/2014/main" id="{85ABF606-AB14-414B-9626-7600DCB43DB3}"/>
              </a:ext>
            </a:extLst>
          </p:cNvPr>
          <p:cNvCxnSpPr>
            <a:cxnSpLocks/>
            <a:stCxn id="105" idx="0"/>
            <a:endCxn id="104" idx="2"/>
          </p:cNvCxnSpPr>
          <p:nvPr/>
        </p:nvCxnSpPr>
        <p:spPr>
          <a:xfrm rot="16200000" flipV="1">
            <a:off x="9325768" y="1523669"/>
            <a:ext cx="103858" cy="1052070"/>
          </a:xfrm>
          <a:prstGeom prst="bentConnector3">
            <a:avLst/>
          </a:prstGeom>
        </p:spPr>
        <p:style>
          <a:lnRef idx="1">
            <a:schemeClr val="dk1"/>
          </a:lnRef>
          <a:fillRef idx="0">
            <a:schemeClr val="dk1"/>
          </a:fillRef>
          <a:effectRef idx="0">
            <a:schemeClr val="dk1"/>
          </a:effectRef>
          <a:fontRef idx="minor">
            <a:schemeClr val="tx1"/>
          </a:fontRef>
        </p:style>
      </p:cxnSp>
      <p:cxnSp>
        <p:nvCxnSpPr>
          <p:cNvPr id="243" name="Connector: Elbow 242">
            <a:extLst>
              <a:ext uri="{FF2B5EF4-FFF2-40B4-BE49-F238E27FC236}">
                <a16:creationId xmlns:a16="http://schemas.microsoft.com/office/drawing/2014/main" id="{BD405003-C774-4A53-8BAC-2DF0691C198C}"/>
              </a:ext>
            </a:extLst>
          </p:cNvPr>
          <p:cNvCxnSpPr>
            <a:cxnSpLocks/>
            <a:stCxn id="63" idx="0"/>
            <a:endCxn id="104" idx="2"/>
          </p:cNvCxnSpPr>
          <p:nvPr/>
        </p:nvCxnSpPr>
        <p:spPr>
          <a:xfrm rot="5400000" flipH="1" flipV="1">
            <a:off x="7857283" y="1107256"/>
            <a:ext cx="103859" cy="1884899"/>
          </a:xfrm>
          <a:prstGeom prst="bentConnector3">
            <a:avLst/>
          </a:prstGeom>
        </p:spPr>
        <p:style>
          <a:lnRef idx="1">
            <a:schemeClr val="dk1"/>
          </a:lnRef>
          <a:fillRef idx="0">
            <a:schemeClr val="dk1"/>
          </a:fillRef>
          <a:effectRef idx="0">
            <a:schemeClr val="dk1"/>
          </a:effectRef>
          <a:fontRef idx="minor">
            <a:schemeClr val="tx1"/>
          </a:fontRef>
        </p:style>
      </p:cxnSp>
      <p:cxnSp>
        <p:nvCxnSpPr>
          <p:cNvPr id="246" name="Connector: Elbow 245">
            <a:extLst>
              <a:ext uri="{FF2B5EF4-FFF2-40B4-BE49-F238E27FC236}">
                <a16:creationId xmlns:a16="http://schemas.microsoft.com/office/drawing/2014/main" id="{7AC9323A-265C-4E26-B9E1-8119A490DB04}"/>
              </a:ext>
            </a:extLst>
          </p:cNvPr>
          <p:cNvCxnSpPr>
            <a:cxnSpLocks/>
            <a:stCxn id="78" idx="0"/>
            <a:endCxn id="104" idx="2"/>
          </p:cNvCxnSpPr>
          <p:nvPr/>
        </p:nvCxnSpPr>
        <p:spPr>
          <a:xfrm rot="5400000" flipH="1" flipV="1">
            <a:off x="7127125" y="377098"/>
            <a:ext cx="103859" cy="3345215"/>
          </a:xfrm>
          <a:prstGeom prst="bentConnector3">
            <a:avLst/>
          </a:prstGeom>
        </p:spPr>
        <p:style>
          <a:lnRef idx="1">
            <a:schemeClr val="dk1"/>
          </a:lnRef>
          <a:fillRef idx="0">
            <a:schemeClr val="dk1"/>
          </a:fillRef>
          <a:effectRef idx="0">
            <a:schemeClr val="dk1"/>
          </a:effectRef>
          <a:fontRef idx="minor">
            <a:schemeClr val="tx1"/>
          </a:fontRef>
        </p:style>
      </p:cxnSp>
      <p:sp>
        <p:nvSpPr>
          <p:cNvPr id="75" name="Rounded Rectangle 55">
            <a:extLst>
              <a:ext uri="{FF2B5EF4-FFF2-40B4-BE49-F238E27FC236}">
                <a16:creationId xmlns:a16="http://schemas.microsoft.com/office/drawing/2014/main" id="{2F0FEEEA-BFD1-4C6D-BD50-B63C56670F52}"/>
              </a:ext>
            </a:extLst>
          </p:cNvPr>
          <p:cNvSpPr/>
          <p:nvPr/>
        </p:nvSpPr>
        <p:spPr>
          <a:xfrm>
            <a:off x="832901" y="5817171"/>
            <a:ext cx="1360496" cy="852052"/>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Graduate Intern</a:t>
            </a:r>
            <a:r>
              <a:rPr lang="en-GB" sz="1000" b="1">
                <a:solidFill>
                  <a:schemeClr val="tx1"/>
                </a:solidFill>
                <a:latin typeface="Arial" panose="020B0604020202020204" pitchFamily="34" charset="0"/>
                <a:cs typeface="Arial" panose="020B0604020202020204" pitchFamily="34" charset="0"/>
              </a:rPr>
              <a:t> </a:t>
            </a:r>
          </a:p>
          <a:p>
            <a:pPr algn="ctr">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Information, Advice and Guidance</a:t>
            </a:r>
            <a:r>
              <a:rPr kumimoji="0" lang="en-GB" sz="8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1.7 FTE</a:t>
            </a:r>
            <a:endPar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76" name="Rounded Rectangle 55">
            <a:extLst>
              <a:ext uri="{FF2B5EF4-FFF2-40B4-BE49-F238E27FC236}">
                <a16:creationId xmlns:a16="http://schemas.microsoft.com/office/drawing/2014/main" id="{BD52D3A1-2DF4-41CF-9CF2-9CE8E344960D}"/>
              </a:ext>
            </a:extLst>
          </p:cNvPr>
          <p:cNvSpPr/>
          <p:nvPr/>
        </p:nvSpPr>
        <p:spPr>
          <a:xfrm>
            <a:off x="2436439" y="5817171"/>
            <a:ext cx="1360496" cy="852052"/>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Support Assistant</a:t>
            </a:r>
            <a:r>
              <a:rPr lang="en-GB" sz="1000" b="1">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Support and Wellbeing)</a:t>
            </a:r>
          </a:p>
          <a:p>
            <a:pPr algn="ctr">
              <a:defRPr/>
            </a:pPr>
            <a:r>
              <a:rPr lang="en-GB" sz="800">
                <a:solidFill>
                  <a:schemeClr val="tx1"/>
                </a:solidFill>
                <a:latin typeface="Arial" panose="020B0604020202020204" pitchFamily="34" charset="0"/>
                <a:cs typeface="Arial" panose="020B0604020202020204" pitchFamily="34" charset="0"/>
              </a:rPr>
              <a:t>2</a:t>
            </a:r>
            <a:r>
              <a:rPr kumimoji="0" lang="en-GB" sz="8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FTE</a:t>
            </a:r>
            <a:endParaRPr kumimoji="0" lang="en-GB" sz="10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cxnSp>
        <p:nvCxnSpPr>
          <p:cNvPr id="77" name="Connector: Elbow 76">
            <a:extLst>
              <a:ext uri="{FF2B5EF4-FFF2-40B4-BE49-F238E27FC236}">
                <a16:creationId xmlns:a16="http://schemas.microsoft.com/office/drawing/2014/main" id="{BE2362C3-0E53-4C39-BDA0-99132DFC65C6}"/>
              </a:ext>
            </a:extLst>
          </p:cNvPr>
          <p:cNvCxnSpPr>
            <a:cxnSpLocks/>
            <a:stCxn id="75" idx="0"/>
            <a:endCxn id="13" idx="2"/>
          </p:cNvCxnSpPr>
          <p:nvPr/>
        </p:nvCxnSpPr>
        <p:spPr>
          <a:xfrm rot="5400000" flipH="1" flipV="1">
            <a:off x="1851053" y="5325421"/>
            <a:ext cx="153846" cy="829654"/>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Connector: Elbow 89">
            <a:extLst>
              <a:ext uri="{FF2B5EF4-FFF2-40B4-BE49-F238E27FC236}">
                <a16:creationId xmlns:a16="http://schemas.microsoft.com/office/drawing/2014/main" id="{F7095814-2F93-44E1-A608-179FE538465E}"/>
              </a:ext>
            </a:extLst>
          </p:cNvPr>
          <p:cNvCxnSpPr>
            <a:cxnSpLocks/>
            <a:stCxn id="76" idx="0"/>
            <a:endCxn id="13" idx="2"/>
          </p:cNvCxnSpPr>
          <p:nvPr/>
        </p:nvCxnSpPr>
        <p:spPr>
          <a:xfrm rot="16200000" flipV="1">
            <a:off x="2652822" y="5353306"/>
            <a:ext cx="153846" cy="773884"/>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2" name="Title 1">
            <a:extLst>
              <a:ext uri="{FF2B5EF4-FFF2-40B4-BE49-F238E27FC236}">
                <a16:creationId xmlns:a16="http://schemas.microsoft.com/office/drawing/2014/main" id="{14FE493F-C088-4DFC-AB97-4BC8A9F07FCD}"/>
              </a:ext>
            </a:extLst>
          </p:cNvPr>
          <p:cNvSpPr txBox="1">
            <a:spLocks/>
          </p:cNvSpPr>
          <p:nvPr/>
        </p:nvSpPr>
        <p:spPr>
          <a:xfrm>
            <a:off x="53914" y="34932"/>
            <a:ext cx="12134566"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b="1">
                <a:latin typeface="Arial"/>
                <a:cs typeface="Arial"/>
              </a:rPr>
              <a:t>FSE</a:t>
            </a:r>
            <a:r>
              <a:rPr kumimoji="0" lang="en-GB" sz="3600" b="1" i="0" u="none" strike="noStrike" kern="1200" cap="none" spc="0" normalizeH="0" baseline="0" noProof="0">
                <a:ln>
                  <a:noFill/>
                </a:ln>
                <a:effectLst/>
                <a:uLnTx/>
                <a:uFillTx/>
                <a:latin typeface="Arial"/>
                <a:cs typeface="Arial"/>
              </a:rPr>
              <a:t>: School of Natural Sciences</a:t>
            </a:r>
          </a:p>
        </p:txBody>
      </p:sp>
      <p:grpSp>
        <p:nvGrpSpPr>
          <p:cNvPr id="119" name="Group 118">
            <a:extLst>
              <a:ext uri="{FF2B5EF4-FFF2-40B4-BE49-F238E27FC236}">
                <a16:creationId xmlns:a16="http://schemas.microsoft.com/office/drawing/2014/main" id="{F68D742C-88B9-4D5C-B88B-04B85B0D11EF}"/>
              </a:ext>
            </a:extLst>
          </p:cNvPr>
          <p:cNvGrpSpPr/>
          <p:nvPr/>
        </p:nvGrpSpPr>
        <p:grpSpPr>
          <a:xfrm>
            <a:off x="8480909" y="6168136"/>
            <a:ext cx="2654160" cy="689864"/>
            <a:chOff x="7813398" y="6168136"/>
            <a:chExt cx="2497384" cy="689864"/>
          </a:xfrm>
        </p:grpSpPr>
        <p:sp>
          <p:nvSpPr>
            <p:cNvPr id="121" name="Rectangle 120">
              <a:extLst>
                <a:ext uri="{FF2B5EF4-FFF2-40B4-BE49-F238E27FC236}">
                  <a16:creationId xmlns:a16="http://schemas.microsoft.com/office/drawing/2014/main" id="{0F7F450F-D3BE-4CC7-8F3C-A4734FC5CC7F}"/>
                </a:ext>
              </a:extLst>
            </p:cNvPr>
            <p:cNvSpPr/>
            <p:nvPr/>
          </p:nvSpPr>
          <p:spPr>
            <a:xfrm>
              <a:off x="7813398" y="6168136"/>
              <a:ext cx="2497384" cy="678642"/>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2" name="Rounded Rectangle 42">
              <a:extLst>
                <a:ext uri="{FF2B5EF4-FFF2-40B4-BE49-F238E27FC236}">
                  <a16:creationId xmlns:a16="http://schemas.microsoft.com/office/drawing/2014/main" id="{96BD6A8B-1292-4AF0-981F-615F3262DDB7}"/>
                </a:ext>
              </a:extLst>
            </p:cNvPr>
            <p:cNvSpPr/>
            <p:nvPr/>
          </p:nvSpPr>
          <p:spPr>
            <a:xfrm>
              <a:off x="7897962" y="6263715"/>
              <a:ext cx="128570" cy="136321"/>
            </a:xfrm>
            <a:prstGeom prst="round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9AE427C5-D4EF-4ECB-A898-8B9960931D0A}"/>
                </a:ext>
              </a:extLst>
            </p:cNvPr>
            <p:cNvSpPr txBox="1"/>
            <p:nvPr/>
          </p:nvSpPr>
          <p:spPr>
            <a:xfrm>
              <a:off x="8020436" y="6201806"/>
              <a:ext cx="20531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Stage 2 post – Shared with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SoE</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4" name="Rounded Rectangle 98">
              <a:extLst>
                <a:ext uri="{FF2B5EF4-FFF2-40B4-BE49-F238E27FC236}">
                  <a16:creationId xmlns:a16="http://schemas.microsoft.com/office/drawing/2014/main" id="{49C1C162-5ED3-48E2-8F4C-5003580AE8F7}"/>
                </a:ext>
              </a:extLst>
            </p:cNvPr>
            <p:cNvSpPr/>
            <p:nvPr/>
          </p:nvSpPr>
          <p:spPr>
            <a:xfrm>
              <a:off x="7897962" y="6479165"/>
              <a:ext cx="128570" cy="136321"/>
            </a:xfrm>
            <a:prstGeom prst="roundRect">
              <a:avLst/>
            </a:prstGeom>
            <a:pattFill prst="pct5">
              <a:fgClr>
                <a:schemeClr val="tx1">
                  <a:lumMod val="50000"/>
                  <a:lumOff val="50000"/>
                </a:schemeClr>
              </a:fgClr>
              <a:bgClr>
                <a:schemeClr val="accent6">
                  <a:lumMod val="40000"/>
                  <a:lumOff val="60000"/>
                </a:schemeClr>
              </a:bgClr>
            </a:patt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auto">
                <a:spcBef>
                  <a:spcPts val="0"/>
                </a:spcBef>
                <a:spcAft>
                  <a:spcPts val="0"/>
                </a:spcAft>
              </a:pPr>
              <a:endParaRPr lang="en-GB" sz="900">
                <a:solidFill>
                  <a:schemeClr val="tx1"/>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BA02B2A9-2A2A-4203-B1A2-14C2851CFA14}"/>
                </a:ext>
              </a:extLst>
            </p:cNvPr>
            <p:cNvSpPr txBox="1"/>
            <p:nvPr/>
          </p:nvSpPr>
          <p:spPr>
            <a:xfrm>
              <a:off x="8019770" y="6414456"/>
              <a:ext cx="20531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Stage 3 post – Shared with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SoE</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59E7B980-A446-4B70-8140-14751180ED70}"/>
                </a:ext>
              </a:extLst>
            </p:cNvPr>
            <p:cNvSpPr txBox="1"/>
            <p:nvPr/>
          </p:nvSpPr>
          <p:spPr>
            <a:xfrm>
              <a:off x="8017065" y="6596390"/>
              <a:ext cx="17780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Non-embedded specialist</a:t>
              </a:r>
            </a:p>
          </p:txBody>
        </p:sp>
        <p:sp>
          <p:nvSpPr>
            <p:cNvPr id="128" name="Rounded Rectangle 89">
              <a:extLst>
                <a:ext uri="{FF2B5EF4-FFF2-40B4-BE49-F238E27FC236}">
                  <a16:creationId xmlns:a16="http://schemas.microsoft.com/office/drawing/2014/main" id="{E5356522-2F59-46C1-A01B-D07686A8849B}"/>
                </a:ext>
              </a:extLst>
            </p:cNvPr>
            <p:cNvSpPr/>
            <p:nvPr/>
          </p:nvSpPr>
          <p:spPr>
            <a:xfrm>
              <a:off x="7898339" y="6655909"/>
              <a:ext cx="129960" cy="132777"/>
            </a:xfrm>
            <a:prstGeom prst="roundRect">
              <a:avLst/>
            </a:prstGeom>
            <a:solidFill>
              <a:schemeClr val="bg1"/>
            </a:solid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auto">
                <a:spcBef>
                  <a:spcPts val="0"/>
                </a:spcBef>
                <a:spcAft>
                  <a:spcPts val="0"/>
                </a:spcAft>
              </a:pPr>
              <a:endParaRPr lang="en-GB" sz="1000" b="1">
                <a:solidFill>
                  <a:prstClr val="black"/>
                </a:solidFill>
                <a:latin typeface="Arial" panose="020B0604020202020204" pitchFamily="34" charset="0"/>
                <a:cs typeface="Arial" panose="020B0604020202020204" pitchFamily="34" charset="0"/>
              </a:endParaRPr>
            </a:p>
          </p:txBody>
        </p:sp>
      </p:grpSp>
      <p:cxnSp>
        <p:nvCxnSpPr>
          <p:cNvPr id="130" name="Straight Connector 129">
            <a:extLst>
              <a:ext uri="{FF2B5EF4-FFF2-40B4-BE49-F238E27FC236}">
                <a16:creationId xmlns:a16="http://schemas.microsoft.com/office/drawing/2014/main" id="{247C41B8-2532-4E08-B06E-C9653FE20A88}"/>
              </a:ext>
            </a:extLst>
          </p:cNvPr>
          <p:cNvCxnSpPr>
            <a:cxnSpLocks/>
            <a:stCxn id="12" idx="2"/>
          </p:cNvCxnSpPr>
          <p:nvPr/>
        </p:nvCxnSpPr>
        <p:spPr>
          <a:xfrm flipH="1">
            <a:off x="3116687" y="4868829"/>
            <a:ext cx="7296" cy="948342"/>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F10F7AE2-39A7-4BAE-ACA9-8303B06A6761}"/>
              </a:ext>
            </a:extLst>
          </p:cNvPr>
          <p:cNvCxnSpPr>
            <a:cxnSpLocks/>
            <a:stCxn id="11" idx="2"/>
            <a:endCxn id="75" idx="0"/>
          </p:cNvCxnSpPr>
          <p:nvPr/>
        </p:nvCxnSpPr>
        <p:spPr>
          <a:xfrm flipH="1">
            <a:off x="1513149" y="4851521"/>
            <a:ext cx="22704" cy="9656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748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4F81-7146-2140-A7CE-3C488B24D65B}"/>
              </a:ext>
            </a:extLst>
          </p:cNvPr>
          <p:cNvSpPr>
            <a:spLocks noGrp="1"/>
          </p:cNvSpPr>
          <p:nvPr>
            <p:ph type="title"/>
          </p:nvPr>
        </p:nvSpPr>
        <p:spPr/>
        <p:txBody>
          <a:bodyPr/>
          <a:lstStyle/>
          <a:p>
            <a:r>
              <a:rPr lang="en-US"/>
              <a:t>Faculty Teaching, Learning and Student Experience teams</a:t>
            </a:r>
          </a:p>
        </p:txBody>
      </p:sp>
    </p:spTree>
    <p:extLst>
      <p:ext uri="{BB962C8B-B14F-4D97-AF65-F5344CB8AC3E}">
        <p14:creationId xmlns:p14="http://schemas.microsoft.com/office/powerpoint/2010/main" val="218354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Key changes</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537781" y="1006226"/>
            <a:ext cx="11444841" cy="5303263"/>
          </a:xfrm>
        </p:spPr>
        <p:txBody>
          <a:bodyPr>
            <a:normAutofit fontScale="85000" lnSpcReduction="10000"/>
          </a:bodyPr>
          <a:lstStyle/>
          <a:p>
            <a:pPr>
              <a:lnSpc>
                <a:spcPct val="110000"/>
              </a:lnSpc>
              <a:spcBef>
                <a:spcPts val="0"/>
              </a:spcBef>
              <a:spcAft>
                <a:spcPts val="1400"/>
              </a:spcAft>
            </a:pPr>
            <a:r>
              <a:rPr lang="en-GB" sz="1900">
                <a:solidFill>
                  <a:schemeClr val="tx1"/>
                </a:solidFill>
                <a:latin typeface="Arial"/>
                <a:ea typeface="Open Sans"/>
                <a:cs typeface="Arial"/>
              </a:rPr>
              <a:t>A new, </a:t>
            </a:r>
            <a:r>
              <a:rPr lang="en-GB" sz="1900" b="1">
                <a:solidFill>
                  <a:schemeClr val="tx1"/>
                </a:solidFill>
                <a:latin typeface="Arial"/>
                <a:ea typeface="Open Sans"/>
                <a:cs typeface="Arial"/>
              </a:rPr>
              <a:t>dedicated scheduling team </a:t>
            </a:r>
            <a:r>
              <a:rPr lang="en-GB" sz="1900">
                <a:solidFill>
                  <a:schemeClr val="tx1"/>
                </a:solidFill>
                <a:latin typeface="Arial"/>
                <a:ea typeface="Open Sans"/>
                <a:cs typeface="Arial"/>
              </a:rPr>
              <a:t>will be introduced at a Faculty level, supporting the move of timetabling to a centre-Faculty model. Faculty Scheduling teams will </a:t>
            </a:r>
            <a:r>
              <a:rPr lang="en-GB" sz="1900" b="1">
                <a:solidFill>
                  <a:schemeClr val="tx1"/>
                </a:solidFill>
                <a:latin typeface="Arial"/>
                <a:ea typeface="Open Sans"/>
                <a:cs typeface="Arial"/>
              </a:rPr>
              <a:t>manage when teaching and learning activities take place</a:t>
            </a:r>
            <a:r>
              <a:rPr lang="en-GB" sz="1900">
                <a:solidFill>
                  <a:schemeClr val="tx1"/>
                </a:solidFill>
                <a:latin typeface="Arial"/>
                <a:ea typeface="Open Sans"/>
                <a:cs typeface="Arial"/>
              </a:rPr>
              <a:t>, and in </a:t>
            </a:r>
            <a:r>
              <a:rPr lang="en-GB" sz="1900" b="1">
                <a:solidFill>
                  <a:schemeClr val="tx1"/>
                </a:solidFill>
                <a:latin typeface="Arial"/>
                <a:ea typeface="Open Sans"/>
                <a:cs typeface="Arial"/>
              </a:rPr>
              <a:t>what spaces/rooms on campus,</a:t>
            </a:r>
            <a:r>
              <a:rPr lang="en-GB" sz="1900">
                <a:solidFill>
                  <a:schemeClr val="tx1"/>
                </a:solidFill>
                <a:latin typeface="Arial"/>
                <a:ea typeface="Open Sans"/>
                <a:cs typeface="Arial"/>
              </a:rPr>
              <a:t> with input from Schools. This increased coordination will mean students receive their timetables </a:t>
            </a:r>
            <a:r>
              <a:rPr lang="en-GB" sz="1900" b="1">
                <a:solidFill>
                  <a:schemeClr val="tx1"/>
                </a:solidFill>
                <a:latin typeface="Arial"/>
                <a:ea typeface="Open Sans"/>
                <a:cs typeface="Arial"/>
              </a:rPr>
              <a:t>earlier in the academic year</a:t>
            </a:r>
            <a:r>
              <a:rPr lang="en-GB" sz="1900">
                <a:solidFill>
                  <a:schemeClr val="tx1"/>
                </a:solidFill>
                <a:latin typeface="Arial"/>
                <a:ea typeface="Open Sans"/>
                <a:cs typeface="Arial"/>
              </a:rPr>
              <a:t>, have a timetable that </a:t>
            </a:r>
            <a:r>
              <a:rPr lang="en-GB" sz="1900" b="1">
                <a:solidFill>
                  <a:schemeClr val="tx1"/>
                </a:solidFill>
                <a:latin typeface="Arial"/>
                <a:ea typeface="Open Sans"/>
                <a:cs typeface="Arial"/>
              </a:rPr>
              <a:t>better meets their needs </a:t>
            </a:r>
            <a:r>
              <a:rPr lang="en-GB" sz="1900">
                <a:solidFill>
                  <a:schemeClr val="tx1"/>
                </a:solidFill>
                <a:latin typeface="Arial"/>
                <a:ea typeface="Open Sans"/>
                <a:cs typeface="Arial"/>
              </a:rPr>
              <a:t>including lunch breaks and other wellbeing considerations, and have </a:t>
            </a:r>
            <a:r>
              <a:rPr lang="en-GB" sz="1900" b="1">
                <a:solidFill>
                  <a:schemeClr val="tx1"/>
                </a:solidFill>
                <a:latin typeface="Arial"/>
                <a:ea typeface="Open Sans"/>
                <a:cs typeface="Arial"/>
              </a:rPr>
              <a:t>fewer adjustments</a:t>
            </a:r>
            <a:r>
              <a:rPr lang="en-GB" sz="1900">
                <a:solidFill>
                  <a:schemeClr val="tx1"/>
                </a:solidFill>
                <a:latin typeface="Arial"/>
                <a:ea typeface="Open Sans"/>
                <a:cs typeface="Arial"/>
              </a:rPr>
              <a:t> to their timetables once published.</a:t>
            </a:r>
          </a:p>
          <a:p>
            <a:pPr>
              <a:lnSpc>
                <a:spcPct val="110000"/>
              </a:lnSpc>
              <a:spcBef>
                <a:spcPts val="0"/>
              </a:spcBef>
              <a:spcAft>
                <a:spcPts val="1400"/>
              </a:spcAft>
            </a:pPr>
            <a:r>
              <a:rPr lang="en-GB" sz="1900">
                <a:solidFill>
                  <a:schemeClr val="tx1"/>
                </a:solidFill>
                <a:latin typeface="Arial"/>
                <a:ea typeface="Open Sans"/>
                <a:cs typeface="Arial"/>
              </a:rPr>
              <a:t>Additional, dedicated resource is introduced to support recent </a:t>
            </a:r>
            <a:r>
              <a:rPr lang="en-GB" sz="1900" b="1">
                <a:solidFill>
                  <a:schemeClr val="tx1"/>
                </a:solidFill>
                <a:latin typeface="Arial"/>
                <a:ea typeface="Open Sans"/>
                <a:cs typeface="Arial"/>
              </a:rPr>
              <a:t>growth in Appeals Complaints and Discipline</a:t>
            </a:r>
            <a:r>
              <a:rPr lang="en-GB" sz="1900">
                <a:solidFill>
                  <a:schemeClr val="tx1"/>
                </a:solidFill>
                <a:latin typeface="Arial"/>
                <a:ea typeface="Open Sans"/>
                <a:cs typeface="Arial"/>
              </a:rPr>
              <a:t>.</a:t>
            </a:r>
          </a:p>
          <a:p>
            <a:pPr>
              <a:lnSpc>
                <a:spcPct val="110000"/>
              </a:lnSpc>
              <a:spcBef>
                <a:spcPts val="0"/>
              </a:spcBef>
              <a:spcAft>
                <a:spcPts val="1400"/>
              </a:spcAft>
            </a:pPr>
            <a:r>
              <a:rPr lang="en-GB" sz="1900">
                <a:solidFill>
                  <a:schemeClr val="tx1"/>
                </a:solidFill>
                <a:latin typeface="Arial"/>
                <a:ea typeface="Open Sans"/>
                <a:cs typeface="Arial"/>
              </a:rPr>
              <a:t>There is an </a:t>
            </a:r>
            <a:r>
              <a:rPr lang="en-GB" sz="1900" b="1">
                <a:solidFill>
                  <a:schemeClr val="tx1"/>
                </a:solidFill>
                <a:latin typeface="Arial"/>
                <a:ea typeface="Open Sans"/>
                <a:cs typeface="Arial"/>
              </a:rPr>
              <a:t>increased focus on supporting different student groups</a:t>
            </a:r>
            <a:r>
              <a:rPr lang="en-GB" sz="1900">
                <a:solidFill>
                  <a:schemeClr val="tx1"/>
                </a:solidFill>
                <a:latin typeface="Arial"/>
                <a:ea typeface="Open Sans"/>
                <a:cs typeface="Arial"/>
              </a:rPr>
              <a:t>, as required through the Access and Participation Plan, with a strong alignment between the Access and Success team in the DSE, Faculties and School teams.</a:t>
            </a:r>
          </a:p>
          <a:p>
            <a:pPr>
              <a:lnSpc>
                <a:spcPct val="110000"/>
              </a:lnSpc>
              <a:spcBef>
                <a:spcPts val="0"/>
              </a:spcBef>
              <a:spcAft>
                <a:spcPts val="1400"/>
              </a:spcAft>
            </a:pPr>
            <a:r>
              <a:rPr lang="en-GB" sz="1900">
                <a:solidFill>
                  <a:schemeClr val="tx1"/>
                </a:solidFill>
                <a:latin typeface="Arial"/>
                <a:ea typeface="Open Sans"/>
                <a:cs typeface="Arial"/>
              </a:rPr>
              <a:t>Importantly, there are </a:t>
            </a:r>
            <a:r>
              <a:rPr lang="en-GB" sz="1900" b="1">
                <a:solidFill>
                  <a:schemeClr val="tx1"/>
                </a:solidFill>
                <a:latin typeface="Arial"/>
                <a:ea typeface="Open Sans"/>
                <a:cs typeface="Arial"/>
              </a:rPr>
              <a:t>recognised differences, with specialist roles in different Faculties </a:t>
            </a:r>
            <a:r>
              <a:rPr lang="en-GB" sz="1900">
                <a:solidFill>
                  <a:schemeClr val="tx1"/>
                </a:solidFill>
                <a:latin typeface="Arial"/>
                <a:ea typeface="Open Sans"/>
                <a:cs typeface="Arial"/>
              </a:rPr>
              <a:t>– focussed resource for Fitness to Practice activity in FBMH and Foundation Studies in FSE, for example.</a:t>
            </a:r>
          </a:p>
          <a:p>
            <a:pPr>
              <a:lnSpc>
                <a:spcPct val="110000"/>
              </a:lnSpc>
              <a:spcBef>
                <a:spcPts val="0"/>
              </a:spcBef>
              <a:spcAft>
                <a:spcPts val="1400"/>
              </a:spcAft>
            </a:pPr>
            <a:r>
              <a:rPr lang="en-GB" sz="1900">
                <a:solidFill>
                  <a:schemeClr val="tx1"/>
                </a:solidFill>
                <a:latin typeface="Arial"/>
                <a:ea typeface="Open Sans"/>
                <a:cs typeface="Arial"/>
              </a:rPr>
              <a:t>Structures and job descriptions are </a:t>
            </a:r>
            <a:r>
              <a:rPr lang="en-GB" sz="1900" b="1">
                <a:solidFill>
                  <a:schemeClr val="tx1"/>
                </a:solidFill>
                <a:latin typeface="Arial"/>
                <a:ea typeface="Open Sans"/>
                <a:cs typeface="Arial"/>
              </a:rPr>
              <a:t>aligned across Schools, Faculties and the DSE – </a:t>
            </a:r>
            <a:r>
              <a:rPr lang="en-GB" sz="1900">
                <a:solidFill>
                  <a:schemeClr val="tx1"/>
                </a:solidFill>
                <a:latin typeface="Arial"/>
                <a:ea typeface="Open Sans"/>
                <a:cs typeface="Arial"/>
              </a:rPr>
              <a:t>so it will be really clear who does a similar role in another area</a:t>
            </a:r>
            <a:r>
              <a:rPr lang="en-GB" sz="1900" b="1">
                <a:solidFill>
                  <a:schemeClr val="tx1"/>
                </a:solidFill>
                <a:latin typeface="Arial"/>
                <a:ea typeface="Open Sans"/>
                <a:cs typeface="Arial"/>
              </a:rPr>
              <a:t>.</a:t>
            </a:r>
            <a:r>
              <a:rPr lang="en-GB" sz="1900">
                <a:solidFill>
                  <a:schemeClr val="tx1"/>
                </a:solidFill>
                <a:latin typeface="Arial"/>
                <a:ea typeface="Open Sans"/>
                <a:cs typeface="Arial"/>
              </a:rPr>
              <a:t> </a:t>
            </a:r>
            <a:endParaRPr lang="en-GB" sz="1900">
              <a:solidFill>
                <a:schemeClr val="tx1"/>
              </a:solidFill>
            </a:endParaRPr>
          </a:p>
          <a:p>
            <a:pPr>
              <a:lnSpc>
                <a:spcPct val="110000"/>
              </a:lnSpc>
              <a:spcBef>
                <a:spcPts val="0"/>
              </a:spcBef>
              <a:spcAft>
                <a:spcPts val="1400"/>
              </a:spcAft>
            </a:pPr>
            <a:r>
              <a:rPr lang="en-GB" sz="1900">
                <a:solidFill>
                  <a:schemeClr val="tx1"/>
                </a:solidFill>
                <a:latin typeface="Arial"/>
                <a:ea typeface="Open Sans"/>
                <a:cs typeface="Arial"/>
              </a:rPr>
              <a:t>This will enable </a:t>
            </a:r>
            <a:r>
              <a:rPr lang="en-GB" sz="1900" b="1">
                <a:solidFill>
                  <a:schemeClr val="tx1"/>
                </a:solidFill>
                <a:latin typeface="Arial"/>
                <a:ea typeface="Open Sans"/>
                <a:cs typeface="Arial"/>
              </a:rPr>
              <a:t>Communities of Practice </a:t>
            </a:r>
            <a:r>
              <a:rPr lang="en-GB" sz="1900">
                <a:solidFill>
                  <a:schemeClr val="tx1"/>
                </a:solidFill>
                <a:latin typeface="Arial"/>
                <a:ea typeface="Open Sans"/>
                <a:cs typeface="Arial"/>
              </a:rPr>
              <a:t>to be formed. Faculty TLSE teams will be part of a wider, cross University community of professionals, </a:t>
            </a:r>
            <a:r>
              <a:rPr lang="en-GB" sz="1900" b="1">
                <a:solidFill>
                  <a:schemeClr val="tx1"/>
                </a:solidFill>
                <a:latin typeface="Arial"/>
                <a:ea typeface="Open Sans"/>
                <a:cs typeface="Arial"/>
              </a:rPr>
              <a:t>solving issues collectively </a:t>
            </a:r>
            <a:r>
              <a:rPr lang="en-GB" sz="1900">
                <a:solidFill>
                  <a:schemeClr val="tx1"/>
                </a:solidFill>
                <a:latin typeface="Arial"/>
                <a:ea typeface="Open Sans"/>
                <a:cs typeface="Arial"/>
              </a:rPr>
              <a:t>and </a:t>
            </a:r>
            <a:r>
              <a:rPr lang="en-GB" sz="1900" b="1">
                <a:solidFill>
                  <a:schemeClr val="tx1"/>
                </a:solidFill>
                <a:latin typeface="Arial"/>
                <a:ea typeface="Open Sans"/>
                <a:cs typeface="Arial"/>
              </a:rPr>
              <a:t>learning from each other’s practice</a:t>
            </a:r>
            <a:r>
              <a:rPr lang="en-GB" sz="1900">
                <a:solidFill>
                  <a:schemeClr val="tx1"/>
                </a:solidFill>
                <a:latin typeface="Arial"/>
                <a:ea typeface="Open Sans"/>
                <a:cs typeface="Arial"/>
              </a:rPr>
              <a:t>.</a:t>
            </a:r>
          </a:p>
          <a:p>
            <a:pPr>
              <a:lnSpc>
                <a:spcPct val="110000"/>
              </a:lnSpc>
              <a:spcBef>
                <a:spcPts val="0"/>
              </a:spcBef>
              <a:spcAft>
                <a:spcPts val="1400"/>
              </a:spcAft>
            </a:pPr>
            <a:r>
              <a:rPr lang="en-GB" sz="1900">
                <a:solidFill>
                  <a:schemeClr val="tx1"/>
                </a:solidFill>
                <a:latin typeface="Arial"/>
                <a:ea typeface="Open Sans"/>
                <a:cs typeface="Arial"/>
              </a:rPr>
              <a:t>A consistent way of delivering services across Faculties will</a:t>
            </a:r>
            <a:r>
              <a:rPr lang="en-GB" sz="1900" b="1">
                <a:solidFill>
                  <a:schemeClr val="tx1"/>
                </a:solidFill>
                <a:latin typeface="Arial"/>
                <a:ea typeface="Open Sans"/>
                <a:cs typeface="Arial"/>
              </a:rPr>
              <a:t> reduce over-reliance on individuals </a:t>
            </a:r>
            <a:r>
              <a:rPr lang="en-GB" sz="1900">
                <a:solidFill>
                  <a:schemeClr val="tx1"/>
                </a:solidFill>
                <a:latin typeface="Arial"/>
                <a:ea typeface="Open Sans"/>
                <a:cs typeface="Arial"/>
              </a:rPr>
              <a:t>(‘single points of success or failure’).</a:t>
            </a:r>
          </a:p>
          <a:p>
            <a:pPr>
              <a:lnSpc>
                <a:spcPct val="110000"/>
              </a:lnSpc>
              <a:spcBef>
                <a:spcPts val="0"/>
              </a:spcBef>
              <a:spcAft>
                <a:spcPts val="1400"/>
              </a:spcAft>
            </a:pPr>
            <a:endParaRPr lang="en-GB" sz="1900">
              <a:solidFill>
                <a:schemeClr val="tx1"/>
              </a:solidFill>
            </a:endParaRPr>
          </a:p>
          <a:p>
            <a:pPr>
              <a:lnSpc>
                <a:spcPct val="110000"/>
              </a:lnSpc>
              <a:spcBef>
                <a:spcPts val="0"/>
              </a:spcBef>
              <a:spcAft>
                <a:spcPts val="1400"/>
              </a:spcAft>
            </a:pPr>
            <a:endParaRPr lang="en-GB" sz="1900">
              <a:solidFill>
                <a:schemeClr val="tx1"/>
              </a:solidFill>
            </a:endParaRPr>
          </a:p>
          <a:p>
            <a:pPr>
              <a:lnSpc>
                <a:spcPct val="110000"/>
              </a:lnSpc>
              <a:spcBef>
                <a:spcPts val="0"/>
              </a:spcBef>
              <a:spcAft>
                <a:spcPts val="1400"/>
              </a:spcAft>
            </a:pPr>
            <a:endParaRPr lang="en-GB" sz="1900">
              <a:solidFill>
                <a:schemeClr val="tx1"/>
              </a:solidFill>
              <a:latin typeface="Arial"/>
              <a:cs typeface="Arial"/>
            </a:endParaRPr>
          </a:p>
          <a:p>
            <a:pPr>
              <a:lnSpc>
                <a:spcPct val="110000"/>
              </a:lnSpc>
              <a:spcBef>
                <a:spcPts val="0"/>
              </a:spcBef>
              <a:spcAft>
                <a:spcPts val="1400"/>
              </a:spcAft>
            </a:pPr>
            <a:endParaRPr lang="en-GB" sz="2000">
              <a:solidFill>
                <a:schemeClr val="tx1"/>
              </a:solidFill>
              <a:latin typeface="Arial"/>
              <a:cs typeface="Arial"/>
            </a:endParaRPr>
          </a:p>
        </p:txBody>
      </p:sp>
    </p:spTree>
    <p:extLst>
      <p:ext uri="{BB962C8B-B14F-4D97-AF65-F5344CB8AC3E}">
        <p14:creationId xmlns:p14="http://schemas.microsoft.com/office/powerpoint/2010/main" val="33342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A0C5AC22-A60C-4733-BF67-848FF058CEB1}"/>
              </a:ext>
            </a:extLst>
          </p:cNvPr>
          <p:cNvSpPr/>
          <p:nvPr/>
        </p:nvSpPr>
        <p:spPr>
          <a:xfrm>
            <a:off x="0" y="541312"/>
            <a:ext cx="12192000" cy="28228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12B85492-0CD4-40EE-AA25-B386E0EDD1EB}"/>
              </a:ext>
            </a:extLst>
          </p:cNvPr>
          <p:cNvSpPr/>
          <p:nvPr/>
        </p:nvSpPr>
        <p:spPr>
          <a:xfrm>
            <a:off x="0" y="3270879"/>
            <a:ext cx="12192000" cy="36169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tx1"/>
              </a:solidFill>
              <a:cs typeface="Arial"/>
            </a:endParaRPr>
          </a:p>
        </p:txBody>
      </p:sp>
      <p:sp>
        <p:nvSpPr>
          <p:cNvPr id="5" name="Title 1"/>
          <p:cNvSpPr txBox="1">
            <a:spLocks/>
          </p:cNvSpPr>
          <p:nvPr/>
        </p:nvSpPr>
        <p:spPr>
          <a:xfrm>
            <a:off x="1" y="33132"/>
            <a:ext cx="12192000"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Faculty: Teaching, Learning and Student Experience Team</a:t>
            </a:r>
          </a:p>
        </p:txBody>
      </p:sp>
      <p:sp>
        <p:nvSpPr>
          <p:cNvPr id="30" name="Rectangle 29">
            <a:extLst>
              <a:ext uri="{FF2B5EF4-FFF2-40B4-BE49-F238E27FC236}">
                <a16:creationId xmlns:a16="http://schemas.microsoft.com/office/drawing/2014/main" id="{ED91F1E3-66B9-4566-9152-E110D1734870}"/>
              </a:ext>
            </a:extLst>
          </p:cNvPr>
          <p:cNvSpPr/>
          <p:nvPr/>
        </p:nvSpPr>
        <p:spPr>
          <a:xfrm>
            <a:off x="78292" y="2885565"/>
            <a:ext cx="974324"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1" u="none" strike="noStrike" kern="1200" cap="none" spc="0" normalizeH="0" baseline="0" noProof="0">
                <a:ln>
                  <a:noFill/>
                </a:ln>
                <a:solidFill>
                  <a:srgbClr val="FFFFFF"/>
                </a:solidFill>
                <a:effectLst/>
                <a:uLnTx/>
                <a:uFillTx/>
                <a:latin typeface="Arial"/>
                <a:ea typeface="+mn-ea"/>
                <a:cs typeface="Arial"/>
              </a:rPr>
              <a:t>Cohort 2</a:t>
            </a:r>
          </a:p>
        </p:txBody>
      </p:sp>
      <p:sp>
        <p:nvSpPr>
          <p:cNvPr id="31" name="Rectangle 30">
            <a:extLst>
              <a:ext uri="{FF2B5EF4-FFF2-40B4-BE49-F238E27FC236}">
                <a16:creationId xmlns:a16="http://schemas.microsoft.com/office/drawing/2014/main" id="{43449066-27F5-40F9-9EFE-1EAD5CED18EE}"/>
              </a:ext>
            </a:extLst>
          </p:cNvPr>
          <p:cNvSpPr/>
          <p:nvPr/>
        </p:nvSpPr>
        <p:spPr>
          <a:xfrm>
            <a:off x="94041" y="3378471"/>
            <a:ext cx="958575"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b="1" i="1">
                <a:solidFill>
                  <a:srgbClr val="FFFFFF"/>
                </a:solidFill>
                <a:latin typeface="Arial"/>
                <a:cs typeface="Arial"/>
              </a:rPr>
              <a:t>Cohort 3</a:t>
            </a:r>
            <a:endParaRPr kumimoji="0" lang="en-GB" sz="1300" b="1" i="1" u="none" strike="noStrike" kern="1200" cap="none" spc="0" normalizeH="0" baseline="0" noProof="0">
              <a:ln>
                <a:noFill/>
              </a:ln>
              <a:solidFill>
                <a:srgbClr val="FFFFFF"/>
              </a:solidFill>
              <a:effectLst/>
              <a:uLnTx/>
              <a:uFillTx/>
              <a:latin typeface="Arial"/>
              <a:ea typeface="+mn-ea"/>
              <a:cs typeface="Arial"/>
            </a:endParaRPr>
          </a:p>
        </p:txBody>
      </p:sp>
      <p:sp>
        <p:nvSpPr>
          <p:cNvPr id="53" name="Rounded Rectangle 52"/>
          <p:cNvSpPr/>
          <p:nvPr/>
        </p:nvSpPr>
        <p:spPr>
          <a:xfrm>
            <a:off x="4478748" y="696101"/>
            <a:ext cx="1620000" cy="720000"/>
          </a:xfrm>
          <a:prstGeom prst="roundRect">
            <a:avLst/>
          </a:prstGeom>
          <a:solidFill>
            <a:schemeClr val="bg1">
              <a:lumMod val="85000"/>
            </a:schemeClr>
          </a:solidFill>
          <a:ln w="12700">
            <a:solidFill>
              <a:schemeClr val="tx1"/>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ea typeface="+mn-ea"/>
                <a:cs typeface="+mn-cs"/>
              </a:rPr>
              <a:t>G8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ea typeface="+mn-ea"/>
                <a:cs typeface="+mn-cs"/>
              </a:rPr>
              <a:t>Head of </a:t>
            </a:r>
            <a:r>
              <a:rPr lang="en-GB" sz="900" b="1">
                <a:solidFill>
                  <a:srgbClr val="FFFFFF">
                    <a:lumMod val="50000"/>
                  </a:srgbClr>
                </a:solidFill>
              </a:rPr>
              <a:t>Faculty</a:t>
            </a:r>
            <a:r>
              <a:rPr kumimoji="0" lang="en-GB" sz="900" b="1" i="0" u="none" strike="noStrike" kern="1200" cap="none" spc="0" normalizeH="0" baseline="0" noProof="0">
                <a:ln>
                  <a:noFill/>
                </a:ln>
                <a:solidFill>
                  <a:srgbClr val="FFFFFF">
                    <a:lumMod val="50000"/>
                  </a:srgbClr>
                </a:solidFill>
                <a:effectLst/>
                <a:uLnTx/>
                <a:uFillTx/>
                <a:ea typeface="+mn-ea"/>
                <a:cs typeface="+mn-cs"/>
              </a:rPr>
              <a:t> TLSE</a:t>
            </a:r>
          </a:p>
        </p:txBody>
      </p:sp>
      <p:sp>
        <p:nvSpPr>
          <p:cNvPr id="54" name="Rounded Rectangle 53"/>
          <p:cNvSpPr/>
          <p:nvPr/>
        </p:nvSpPr>
        <p:spPr>
          <a:xfrm>
            <a:off x="4478281" y="1583146"/>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Faculty Student Service, Support and Development Manager</a:t>
            </a:r>
          </a:p>
        </p:txBody>
      </p:sp>
      <p:sp>
        <p:nvSpPr>
          <p:cNvPr id="56" name="Rounded Rectangle 55"/>
          <p:cNvSpPr/>
          <p:nvPr/>
        </p:nvSpPr>
        <p:spPr>
          <a:xfrm>
            <a:off x="3529749"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latin typeface="Arial" panose="020B0604020202020204"/>
                <a:ea typeface="+mn-ea"/>
                <a:cs typeface="+mn-cs"/>
              </a:rPr>
              <a:t>Teaching and Learning Officer </a:t>
            </a:r>
          </a:p>
        </p:txBody>
      </p:sp>
      <p:sp>
        <p:nvSpPr>
          <p:cNvPr id="57" name="Rounded Rectangle 56"/>
          <p:cNvSpPr/>
          <p:nvPr/>
        </p:nvSpPr>
        <p:spPr>
          <a:xfrm>
            <a:off x="1711376"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latin typeface="Arial" panose="020B0604020202020204"/>
                <a:ea typeface="+mn-ea"/>
                <a:cs typeface="+mn-cs"/>
              </a:rPr>
              <a:t>Student Success &amp; Development Officer</a:t>
            </a:r>
          </a:p>
        </p:txBody>
      </p:sp>
      <p:cxnSp>
        <p:nvCxnSpPr>
          <p:cNvPr id="58" name="Elbow Connector 57"/>
          <p:cNvCxnSpPr>
            <a:stCxn id="57" idx="0"/>
            <a:endCxn id="54" idx="2"/>
          </p:cNvCxnSpPr>
          <p:nvPr/>
        </p:nvCxnSpPr>
        <p:spPr>
          <a:xfrm rot="5400000" flipH="1" flipV="1">
            <a:off x="3827425" y="997098"/>
            <a:ext cx="154807" cy="276690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9" name="Elbow Connector 58"/>
          <p:cNvCxnSpPr>
            <a:stCxn id="56" idx="0"/>
            <a:endCxn id="54" idx="2"/>
          </p:cNvCxnSpPr>
          <p:nvPr/>
        </p:nvCxnSpPr>
        <p:spPr>
          <a:xfrm rot="5400000" flipH="1" flipV="1">
            <a:off x="4736612" y="1906284"/>
            <a:ext cx="154807" cy="94853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60" name="Rounded Rectangle 59"/>
          <p:cNvSpPr/>
          <p:nvPr/>
        </p:nvSpPr>
        <p:spPr>
          <a:xfrm>
            <a:off x="5419078"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latin typeface="Arial" panose="020B0604020202020204"/>
                <a:ea typeface="+mn-ea"/>
                <a:cs typeface="+mn-cs"/>
              </a:rPr>
              <a:t>Teaching and Learning Officer </a:t>
            </a:r>
          </a:p>
        </p:txBody>
      </p:sp>
      <p:cxnSp>
        <p:nvCxnSpPr>
          <p:cNvPr id="61" name="Elbow Connector 60"/>
          <p:cNvCxnSpPr>
            <a:cxnSpLocks/>
            <a:stCxn id="54" idx="0"/>
            <a:endCxn id="53" idx="2"/>
          </p:cNvCxnSpPr>
          <p:nvPr/>
        </p:nvCxnSpPr>
        <p:spPr>
          <a:xfrm rot="5400000" flipH="1" flipV="1">
            <a:off x="5204992" y="1499391"/>
            <a:ext cx="167045" cy="467"/>
          </a:xfrm>
          <a:prstGeom prst="bentConnector3">
            <a:avLst/>
          </a:prstGeom>
        </p:spPr>
        <p:style>
          <a:lnRef idx="1">
            <a:schemeClr val="dk1"/>
          </a:lnRef>
          <a:fillRef idx="0">
            <a:schemeClr val="dk1"/>
          </a:fillRef>
          <a:effectRef idx="0">
            <a:schemeClr val="dk1"/>
          </a:effectRef>
          <a:fontRef idx="minor">
            <a:schemeClr val="tx1"/>
          </a:fontRef>
        </p:style>
      </p:cxnSp>
      <p:cxnSp>
        <p:nvCxnSpPr>
          <p:cNvPr id="63" name="Elbow Connector 62"/>
          <p:cNvCxnSpPr>
            <a:cxnSpLocks/>
            <a:stCxn id="54" idx="2"/>
            <a:endCxn id="65" idx="0"/>
          </p:cNvCxnSpPr>
          <p:nvPr/>
        </p:nvCxnSpPr>
        <p:spPr>
          <a:xfrm rot="16200000" flipH="1">
            <a:off x="6592552" y="998875"/>
            <a:ext cx="154807" cy="2763348"/>
          </a:xfrm>
          <a:prstGeom prst="bentConnector3">
            <a:avLst/>
          </a:prstGeom>
        </p:spPr>
        <p:style>
          <a:lnRef idx="1">
            <a:schemeClr val="dk1"/>
          </a:lnRef>
          <a:fillRef idx="0">
            <a:schemeClr val="dk1"/>
          </a:fillRef>
          <a:effectRef idx="0">
            <a:schemeClr val="dk1"/>
          </a:effectRef>
          <a:fontRef idx="minor">
            <a:schemeClr val="tx1"/>
          </a:fontRef>
        </p:style>
      </p:cxnSp>
      <p:cxnSp>
        <p:nvCxnSpPr>
          <p:cNvPr id="64" name="Elbow Connector 63"/>
          <p:cNvCxnSpPr>
            <a:cxnSpLocks/>
            <a:stCxn id="54" idx="2"/>
            <a:endCxn id="60" idx="0"/>
          </p:cNvCxnSpPr>
          <p:nvPr/>
        </p:nvCxnSpPr>
        <p:spPr>
          <a:xfrm rot="16200000" flipH="1">
            <a:off x="5681276" y="1910150"/>
            <a:ext cx="154807" cy="94079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65" name="Rounded Rectangle 64"/>
          <p:cNvSpPr/>
          <p:nvPr/>
        </p:nvSpPr>
        <p:spPr>
          <a:xfrm>
            <a:off x="7241629" y="2457953"/>
            <a:ext cx="1620000" cy="720000"/>
          </a:xfrm>
          <a:prstGeom prst="round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ea typeface="+mn-ea"/>
                <a:cs typeface="+mn-cs"/>
              </a:rPr>
              <a:t>G6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7030A0"/>
                </a:solidFill>
                <a:effectLst/>
                <a:uLnTx/>
                <a:uFillTx/>
                <a:latin typeface="Arial" panose="020B0604020202020204"/>
                <a:ea typeface="+mn-ea"/>
                <a:cs typeface="+mn-cs"/>
              </a:rPr>
              <a:t>Appeals, Complaints and Discipline Officer</a:t>
            </a:r>
            <a:endParaRPr kumimoji="0" lang="en-GB" sz="9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1905B631-3E07-4B49-960D-09D706D14CCF}"/>
              </a:ext>
            </a:extLst>
          </p:cNvPr>
          <p:cNvSpPr/>
          <p:nvPr/>
        </p:nvSpPr>
        <p:spPr>
          <a:xfrm>
            <a:off x="0" y="641803"/>
            <a:ext cx="1980001" cy="292388"/>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1" u="none" strike="noStrike" kern="1200" cap="none" spc="0" normalizeH="0" baseline="0" noProof="0">
                <a:ln>
                  <a:noFill/>
                </a:ln>
                <a:solidFill>
                  <a:srgbClr val="FFFFFF"/>
                </a:solidFill>
                <a:effectLst/>
                <a:uLnTx/>
                <a:uFillTx/>
                <a:latin typeface="Arial"/>
                <a:ea typeface="+mn-ea"/>
                <a:cs typeface="Arial"/>
              </a:rPr>
              <a:t>Standard per Faculty</a:t>
            </a:r>
          </a:p>
        </p:txBody>
      </p:sp>
      <p:sp>
        <p:nvSpPr>
          <p:cNvPr id="72" name="Rounded Rectangle 56">
            <a:extLst>
              <a:ext uri="{FF2B5EF4-FFF2-40B4-BE49-F238E27FC236}">
                <a16:creationId xmlns:a16="http://schemas.microsoft.com/office/drawing/2014/main" id="{2762B222-840B-48CE-AA71-78B07E221F85}"/>
              </a:ext>
            </a:extLst>
          </p:cNvPr>
          <p:cNvSpPr/>
          <p:nvPr/>
        </p:nvSpPr>
        <p:spPr>
          <a:xfrm>
            <a:off x="1711376"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79" name="Rounded Rectangle 56">
            <a:extLst>
              <a:ext uri="{FF2B5EF4-FFF2-40B4-BE49-F238E27FC236}">
                <a16:creationId xmlns:a16="http://schemas.microsoft.com/office/drawing/2014/main" id="{AB5ABD9E-A39F-489C-A541-683A6CA195BD}"/>
              </a:ext>
            </a:extLst>
          </p:cNvPr>
          <p:cNvSpPr/>
          <p:nvPr/>
        </p:nvSpPr>
        <p:spPr>
          <a:xfrm>
            <a:off x="3529749"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87" name="Rounded Rectangle 56">
            <a:extLst>
              <a:ext uri="{FF2B5EF4-FFF2-40B4-BE49-F238E27FC236}">
                <a16:creationId xmlns:a16="http://schemas.microsoft.com/office/drawing/2014/main" id="{CF45CAF9-EB52-4F14-8C38-62A3BB0F1162}"/>
              </a:ext>
            </a:extLst>
          </p:cNvPr>
          <p:cNvSpPr/>
          <p:nvPr/>
        </p:nvSpPr>
        <p:spPr>
          <a:xfrm>
            <a:off x="5419078"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Coordinator</a:t>
            </a:r>
          </a:p>
        </p:txBody>
      </p:sp>
      <p:sp>
        <p:nvSpPr>
          <p:cNvPr id="88" name="Rounded Rectangle 56">
            <a:extLst>
              <a:ext uri="{FF2B5EF4-FFF2-40B4-BE49-F238E27FC236}">
                <a16:creationId xmlns:a16="http://schemas.microsoft.com/office/drawing/2014/main" id="{09F3CDC1-9A4B-4079-809A-6D50AFEC38C4}"/>
              </a:ext>
            </a:extLst>
          </p:cNvPr>
          <p:cNvSpPr/>
          <p:nvPr/>
        </p:nvSpPr>
        <p:spPr>
          <a:xfrm>
            <a:off x="5419078"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91" name="Rounded Rectangle 56">
            <a:extLst>
              <a:ext uri="{FF2B5EF4-FFF2-40B4-BE49-F238E27FC236}">
                <a16:creationId xmlns:a16="http://schemas.microsoft.com/office/drawing/2014/main" id="{A56943A3-9366-4BD0-B4A6-538AE95C5147}"/>
              </a:ext>
            </a:extLst>
          </p:cNvPr>
          <p:cNvSpPr/>
          <p:nvPr/>
        </p:nvSpPr>
        <p:spPr>
          <a:xfrm>
            <a:off x="7241629" y="3364127"/>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G5</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Appeals, Complaints and Discipline Advisor</a:t>
            </a:r>
          </a:p>
        </p:txBody>
      </p:sp>
      <p:sp>
        <p:nvSpPr>
          <p:cNvPr id="92" name="Rounded Rectangle 56">
            <a:extLst>
              <a:ext uri="{FF2B5EF4-FFF2-40B4-BE49-F238E27FC236}">
                <a16:creationId xmlns:a16="http://schemas.microsoft.com/office/drawing/2014/main" id="{19C3D891-CBE3-417E-8100-DEA996F40C31}"/>
              </a:ext>
            </a:extLst>
          </p:cNvPr>
          <p:cNvSpPr/>
          <p:nvPr/>
        </p:nvSpPr>
        <p:spPr>
          <a:xfrm>
            <a:off x="7241629" y="4062139"/>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G4</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Administrator</a:t>
            </a:r>
          </a:p>
        </p:txBody>
      </p:sp>
      <p:sp>
        <p:nvSpPr>
          <p:cNvPr id="100" name="Rectangle 99">
            <a:extLst>
              <a:ext uri="{FF2B5EF4-FFF2-40B4-BE49-F238E27FC236}">
                <a16:creationId xmlns:a16="http://schemas.microsoft.com/office/drawing/2014/main" id="{3F231BA6-862C-4694-BFBE-913132538C95}"/>
              </a:ext>
            </a:extLst>
          </p:cNvPr>
          <p:cNvSpPr/>
          <p:nvPr/>
        </p:nvSpPr>
        <p:spPr>
          <a:xfrm>
            <a:off x="1711376" y="6105205"/>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Student Success &amp; Development</a:t>
            </a:r>
          </a:p>
        </p:txBody>
      </p:sp>
      <p:sp>
        <p:nvSpPr>
          <p:cNvPr id="101" name="Rectangle 100">
            <a:extLst>
              <a:ext uri="{FF2B5EF4-FFF2-40B4-BE49-F238E27FC236}">
                <a16:creationId xmlns:a16="http://schemas.microsoft.com/office/drawing/2014/main" id="{A9227525-0F1C-4797-BE34-57D804BA9A05}"/>
              </a:ext>
            </a:extLst>
          </p:cNvPr>
          <p:cNvSpPr/>
          <p:nvPr/>
        </p:nvSpPr>
        <p:spPr>
          <a:xfrm>
            <a:off x="3529749" y="6105205"/>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Education Development:  Policy, Procedure &amp; Practice</a:t>
            </a:r>
          </a:p>
        </p:txBody>
      </p:sp>
      <p:sp>
        <p:nvSpPr>
          <p:cNvPr id="103" name="Rectangle 102">
            <a:extLst>
              <a:ext uri="{FF2B5EF4-FFF2-40B4-BE49-F238E27FC236}">
                <a16:creationId xmlns:a16="http://schemas.microsoft.com/office/drawing/2014/main" id="{466518CA-1199-43CA-9F52-5C3685339E30}"/>
              </a:ext>
            </a:extLst>
          </p:cNvPr>
          <p:cNvSpPr/>
          <p:nvPr/>
        </p:nvSpPr>
        <p:spPr>
          <a:xfrm>
            <a:off x="5468321" y="6105205"/>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T&amp;L Delivery: Scheduling &amp; Projects</a:t>
            </a:r>
          </a:p>
        </p:txBody>
      </p:sp>
      <p:sp>
        <p:nvSpPr>
          <p:cNvPr id="104" name="Rectangle 103">
            <a:extLst>
              <a:ext uri="{FF2B5EF4-FFF2-40B4-BE49-F238E27FC236}">
                <a16:creationId xmlns:a16="http://schemas.microsoft.com/office/drawing/2014/main" id="{D4C60248-7FEC-4E62-A845-D45CE2CCD42B}"/>
              </a:ext>
            </a:extLst>
          </p:cNvPr>
          <p:cNvSpPr/>
          <p:nvPr/>
        </p:nvSpPr>
        <p:spPr>
          <a:xfrm>
            <a:off x="7314285" y="6105205"/>
            <a:ext cx="1620000" cy="468000"/>
          </a:xfrm>
          <a:prstGeom prst="rect">
            <a:avLst/>
          </a:prstGeom>
          <a:solidFill>
            <a:srgbClr val="623E7A"/>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a:ln>
                  <a:noFill/>
                </a:ln>
                <a:solidFill>
                  <a:srgbClr val="FFFFFF"/>
                </a:solidFill>
                <a:effectLst/>
                <a:uLnTx/>
                <a:uFillTx/>
                <a:latin typeface="Arial"/>
                <a:ea typeface="+mn-ea"/>
                <a:cs typeface="Arial"/>
              </a:rPr>
              <a:t>Appeals, Complaints &amp; Discipline</a:t>
            </a:r>
          </a:p>
        </p:txBody>
      </p:sp>
      <p:cxnSp>
        <p:nvCxnSpPr>
          <p:cNvPr id="106" name="Straight Connector 105">
            <a:extLst>
              <a:ext uri="{FF2B5EF4-FFF2-40B4-BE49-F238E27FC236}">
                <a16:creationId xmlns:a16="http://schemas.microsoft.com/office/drawing/2014/main" id="{B10E22D3-1E2F-4DFB-A54F-ECB3CB676CAF}"/>
              </a:ext>
            </a:extLst>
          </p:cNvPr>
          <p:cNvCxnSpPr>
            <a:cxnSpLocks/>
            <a:stCxn id="57" idx="2"/>
            <a:endCxn id="72" idx="0"/>
          </p:cNvCxnSpPr>
          <p:nvPr/>
        </p:nvCxnSpPr>
        <p:spPr>
          <a:xfrm>
            <a:off x="2521376" y="3177953"/>
            <a:ext cx="0" cy="884186"/>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F3445D5-6D2E-4FF7-A887-B89C941C00A4}"/>
              </a:ext>
            </a:extLst>
          </p:cNvPr>
          <p:cNvCxnSpPr>
            <a:cxnSpLocks/>
            <a:stCxn id="56" idx="2"/>
            <a:endCxn id="79" idx="0"/>
          </p:cNvCxnSpPr>
          <p:nvPr/>
        </p:nvCxnSpPr>
        <p:spPr>
          <a:xfrm>
            <a:off x="4339749"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BC0B1268-AB61-41ED-BF91-C80A5C110762}"/>
              </a:ext>
            </a:extLst>
          </p:cNvPr>
          <p:cNvCxnSpPr>
            <a:cxnSpLocks/>
            <a:stCxn id="60" idx="2"/>
            <a:endCxn id="87" idx="0"/>
          </p:cNvCxnSpPr>
          <p:nvPr/>
        </p:nvCxnSpPr>
        <p:spPr>
          <a:xfrm>
            <a:off x="6229078"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30D53AB-066E-456E-934C-C57CA0930BFC}"/>
              </a:ext>
            </a:extLst>
          </p:cNvPr>
          <p:cNvCxnSpPr>
            <a:cxnSpLocks/>
            <a:stCxn id="87" idx="2"/>
            <a:endCxn id="88" idx="0"/>
          </p:cNvCxnSpPr>
          <p:nvPr/>
        </p:nvCxnSpPr>
        <p:spPr>
          <a:xfrm>
            <a:off x="6229078"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9D667BD2-0435-4944-B93A-2C553337B6C3}"/>
              </a:ext>
            </a:extLst>
          </p:cNvPr>
          <p:cNvCxnSpPr>
            <a:cxnSpLocks/>
            <a:stCxn id="65" idx="2"/>
            <a:endCxn id="91" idx="0"/>
          </p:cNvCxnSpPr>
          <p:nvPr/>
        </p:nvCxnSpPr>
        <p:spPr>
          <a:xfrm>
            <a:off x="8051629" y="3177953"/>
            <a:ext cx="0" cy="186174"/>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B44AEF70-BA35-4742-A6C5-15BB28DF6FB1}"/>
              </a:ext>
            </a:extLst>
          </p:cNvPr>
          <p:cNvCxnSpPr>
            <a:cxnSpLocks/>
            <a:stCxn id="91" idx="2"/>
            <a:endCxn id="92" idx="0"/>
          </p:cNvCxnSpPr>
          <p:nvPr/>
        </p:nvCxnSpPr>
        <p:spPr>
          <a:xfrm>
            <a:off x="8051629" y="3904127"/>
            <a:ext cx="0" cy="158012"/>
          </a:xfrm>
          <a:prstGeom prst="line">
            <a:avLst/>
          </a:prstGeom>
        </p:spPr>
        <p:style>
          <a:lnRef idx="1">
            <a:schemeClr val="dk1"/>
          </a:lnRef>
          <a:fillRef idx="0">
            <a:schemeClr val="dk1"/>
          </a:fillRef>
          <a:effectRef idx="0">
            <a:schemeClr val="dk1"/>
          </a:effectRef>
          <a:fontRef idx="minor">
            <a:schemeClr val="tx1"/>
          </a:fontRef>
        </p:style>
      </p:cxnSp>
      <p:cxnSp>
        <p:nvCxnSpPr>
          <p:cNvPr id="85" name="Elbow Connector 30">
            <a:extLst>
              <a:ext uri="{FF2B5EF4-FFF2-40B4-BE49-F238E27FC236}">
                <a16:creationId xmlns:a16="http://schemas.microsoft.com/office/drawing/2014/main" id="{FB72FCD1-86C2-4094-83D2-373CFE58BA43}"/>
              </a:ext>
            </a:extLst>
          </p:cNvPr>
          <p:cNvCxnSpPr>
            <a:cxnSpLocks/>
            <a:stCxn id="53" idx="3"/>
            <a:endCxn id="97" idx="1"/>
          </p:cNvCxnSpPr>
          <p:nvPr/>
        </p:nvCxnSpPr>
        <p:spPr>
          <a:xfrm>
            <a:off x="6098748" y="1056101"/>
            <a:ext cx="4339282" cy="1266825"/>
          </a:xfrm>
          <a:prstGeom prst="bentConnector3">
            <a:avLst>
              <a:gd name="adj1" fmla="val 88332"/>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6" name="Elbow Connector 31">
            <a:extLst>
              <a:ext uri="{FF2B5EF4-FFF2-40B4-BE49-F238E27FC236}">
                <a16:creationId xmlns:a16="http://schemas.microsoft.com/office/drawing/2014/main" id="{7BE5EB1B-8DCD-4877-A46D-9F0B115556A6}"/>
              </a:ext>
            </a:extLst>
          </p:cNvPr>
          <p:cNvCxnSpPr>
            <a:cxnSpLocks/>
            <a:stCxn id="53" idx="3"/>
            <a:endCxn id="96" idx="1"/>
          </p:cNvCxnSpPr>
          <p:nvPr/>
        </p:nvCxnSpPr>
        <p:spPr>
          <a:xfrm>
            <a:off x="6098748" y="1056101"/>
            <a:ext cx="4339282" cy="768051"/>
          </a:xfrm>
          <a:prstGeom prst="bentConnector3">
            <a:avLst>
              <a:gd name="adj1" fmla="val 88332"/>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4" name="Elbow Connector 36">
            <a:extLst>
              <a:ext uri="{FF2B5EF4-FFF2-40B4-BE49-F238E27FC236}">
                <a16:creationId xmlns:a16="http://schemas.microsoft.com/office/drawing/2014/main" id="{9A7CBD22-655C-4E0C-9F85-F6E631D6A5D0}"/>
              </a:ext>
            </a:extLst>
          </p:cNvPr>
          <p:cNvCxnSpPr>
            <a:cxnSpLocks/>
            <a:stCxn id="53" idx="3"/>
            <a:endCxn id="95" idx="1"/>
          </p:cNvCxnSpPr>
          <p:nvPr/>
        </p:nvCxnSpPr>
        <p:spPr>
          <a:xfrm>
            <a:off x="6098748" y="1056101"/>
            <a:ext cx="4334055" cy="269276"/>
          </a:xfrm>
          <a:prstGeom prst="bentConnector3">
            <a:avLst>
              <a:gd name="adj1" fmla="val 88378"/>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5" name="Rounded Rectangle 39">
            <a:extLst>
              <a:ext uri="{FF2B5EF4-FFF2-40B4-BE49-F238E27FC236}">
                <a16:creationId xmlns:a16="http://schemas.microsoft.com/office/drawing/2014/main" id="{2B0F874F-9927-4C59-9323-984B301A8CD0}"/>
              </a:ext>
            </a:extLst>
          </p:cNvPr>
          <p:cNvSpPr/>
          <p:nvPr/>
        </p:nvSpPr>
        <p:spPr>
          <a:xfrm>
            <a:off x="10432803" y="1109377"/>
            <a:ext cx="1260000" cy="432000"/>
          </a:xfrm>
          <a:prstGeom prst="roundRect">
            <a:avLst/>
          </a:prstGeom>
          <a:solidFill>
            <a:schemeClr val="bg1">
              <a:lumMod val="85000"/>
            </a:schemeClr>
          </a:solidFill>
          <a:ln w="12700">
            <a:solidFill>
              <a:schemeClr val="tx1"/>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Admissions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(Cohort 1)</a:t>
            </a:r>
          </a:p>
        </p:txBody>
      </p:sp>
      <p:sp>
        <p:nvSpPr>
          <p:cNvPr id="96" name="Rounded Rectangle 40">
            <a:extLst>
              <a:ext uri="{FF2B5EF4-FFF2-40B4-BE49-F238E27FC236}">
                <a16:creationId xmlns:a16="http://schemas.microsoft.com/office/drawing/2014/main" id="{6051A87E-425F-4AD8-B70E-F2BDE073445F}"/>
              </a:ext>
            </a:extLst>
          </p:cNvPr>
          <p:cNvSpPr/>
          <p:nvPr/>
        </p:nvSpPr>
        <p:spPr>
          <a:xfrm>
            <a:off x="10438030" y="1608152"/>
            <a:ext cx="1260000" cy="432000"/>
          </a:xfrm>
          <a:prstGeom prst="roundRect">
            <a:avLst/>
          </a:prstGeom>
          <a:solidFill>
            <a:schemeClr val="bg1">
              <a:lumMod val="85000"/>
            </a:schemeClr>
          </a:solidFill>
          <a:ln w="12700">
            <a:solidFill>
              <a:schemeClr val="tx1"/>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Education Dev: Digital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(FLP)</a:t>
            </a:r>
          </a:p>
        </p:txBody>
      </p:sp>
      <p:sp>
        <p:nvSpPr>
          <p:cNvPr id="97" name="Rounded Rectangle 41">
            <a:extLst>
              <a:ext uri="{FF2B5EF4-FFF2-40B4-BE49-F238E27FC236}">
                <a16:creationId xmlns:a16="http://schemas.microsoft.com/office/drawing/2014/main" id="{C7894DDC-77D4-431E-99D3-46CDE85AE27C}"/>
              </a:ext>
            </a:extLst>
          </p:cNvPr>
          <p:cNvSpPr/>
          <p:nvPr/>
        </p:nvSpPr>
        <p:spPr>
          <a:xfrm>
            <a:off x="10438030" y="2106926"/>
            <a:ext cx="1260000" cy="432000"/>
          </a:xfrm>
          <a:prstGeom prst="roundRect">
            <a:avLst/>
          </a:prstGeom>
          <a:solidFill>
            <a:schemeClr val="bg1">
              <a:lumMod val="85000"/>
            </a:schemeClr>
          </a:solidFill>
          <a:ln w="12700">
            <a:solidFill>
              <a:schemeClr val="tx1"/>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Additional Faculty Specific areas: </a:t>
            </a:r>
            <a:r>
              <a:rPr kumimoji="0" lang="en-GB" sz="900" b="1" i="0" u="none" strike="noStrike" kern="1200" cap="none" spc="0" normalizeH="0" baseline="0" noProof="0" err="1">
                <a:ln>
                  <a:noFill/>
                </a:ln>
                <a:solidFill>
                  <a:srgbClr val="FFFFFF">
                    <a:lumMod val="50000"/>
                  </a:srgbClr>
                </a:solidFill>
                <a:effectLst/>
                <a:uLnTx/>
                <a:uFillTx/>
                <a:latin typeface="Arial" panose="020B0604020202020204"/>
                <a:ea typeface="+mn-ea"/>
                <a:cs typeface="+mn-cs"/>
              </a:rPr>
              <a:t>eg</a:t>
            </a:r>
            <a:r>
              <a:rPr kumimoji="0" lang="en-GB"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 SEERIH / MAHSE</a:t>
            </a:r>
            <a:endParaRPr kumimoji="0" lang="en-GB" sz="900" b="1" i="0" u="none" strike="sng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sp>
        <p:nvSpPr>
          <p:cNvPr id="81" name="Rounded Rectangle 56">
            <a:extLst>
              <a:ext uri="{FF2B5EF4-FFF2-40B4-BE49-F238E27FC236}">
                <a16:creationId xmlns:a16="http://schemas.microsoft.com/office/drawing/2014/main" id="{AFB22A96-C258-4E77-97D4-60E734AD68B4}"/>
              </a:ext>
            </a:extLst>
          </p:cNvPr>
          <p:cNvSpPr/>
          <p:nvPr/>
        </p:nvSpPr>
        <p:spPr>
          <a:xfrm>
            <a:off x="4505115" y="4760151"/>
            <a:ext cx="1620000" cy="54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base">
              <a:spcBef>
                <a:spcPct val="0"/>
              </a:spcBef>
              <a:spcAft>
                <a:spcPct val="0"/>
              </a:spcAft>
            </a:pPr>
            <a:r>
              <a:rPr kumimoji="0" lang="en-GB" sz="900" b="1" i="0" u="none" strike="noStrike" kern="1200" cap="none" spc="0" normalizeH="0" baseline="0" noProof="0">
                <a:ln>
                  <a:noFill/>
                </a:ln>
                <a:solidFill>
                  <a:srgbClr val="7030A0"/>
                </a:solidFill>
                <a:effectLst/>
                <a:uLnTx/>
                <a:uFillTx/>
                <a:ea typeface="+mn-ea"/>
                <a:cs typeface="+mn-cs"/>
              </a:rPr>
              <a:t>G3</a:t>
            </a:r>
            <a:br>
              <a:rPr kumimoji="0" lang="en-GB" sz="900" b="1" i="0" u="none" strike="noStrike" kern="1200" cap="none" spc="0" normalizeH="0" baseline="0" noProof="0">
                <a:ln>
                  <a:noFill/>
                </a:ln>
                <a:solidFill>
                  <a:srgbClr val="7030A0"/>
                </a:solidFill>
                <a:effectLst/>
                <a:uLnTx/>
                <a:uFillTx/>
                <a:ea typeface="+mn-ea"/>
                <a:cs typeface="+mn-cs"/>
              </a:rPr>
            </a:br>
            <a:r>
              <a:rPr kumimoji="0" lang="en-GB" sz="900" b="1" i="0" u="none" strike="noStrike" kern="1200" cap="none" spc="0" normalizeH="0" baseline="0" noProof="0">
                <a:ln>
                  <a:noFill/>
                </a:ln>
                <a:solidFill>
                  <a:srgbClr val="7030A0"/>
                </a:solidFill>
                <a:effectLst/>
                <a:uLnTx/>
                <a:uFillTx/>
                <a:ea typeface="+mn-ea"/>
                <a:cs typeface="+mn-cs"/>
              </a:rPr>
              <a:t>TLSE Assistant</a:t>
            </a:r>
          </a:p>
        </p:txBody>
      </p:sp>
      <p:cxnSp>
        <p:nvCxnSpPr>
          <p:cNvPr id="120" name="Straight Connector 119">
            <a:extLst>
              <a:ext uri="{FF2B5EF4-FFF2-40B4-BE49-F238E27FC236}">
                <a16:creationId xmlns:a16="http://schemas.microsoft.com/office/drawing/2014/main" id="{6E5D562F-BED0-4100-A749-D180366E8CBD}"/>
              </a:ext>
            </a:extLst>
          </p:cNvPr>
          <p:cNvCxnSpPr>
            <a:cxnSpLocks/>
            <a:stCxn id="54" idx="2"/>
            <a:endCxn id="81" idx="0"/>
          </p:cNvCxnSpPr>
          <p:nvPr/>
        </p:nvCxnSpPr>
        <p:spPr>
          <a:xfrm>
            <a:off x="5288281" y="2303146"/>
            <a:ext cx="26834" cy="245700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51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522820" y="291026"/>
            <a:ext cx="11105938" cy="648072"/>
          </a:xfrm>
        </p:spPr>
        <p:txBody>
          <a:bodyPr/>
          <a:lstStyle/>
          <a:p>
            <a:r>
              <a:rPr lang="en-GB" sz="2800">
                <a:latin typeface="Arial"/>
                <a:cs typeface="Arial"/>
              </a:rPr>
              <a:t>Today we will:</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709448" y="1105342"/>
            <a:ext cx="10783614" cy="4933379"/>
          </a:xfrm>
        </p:spPr>
        <p:txBody>
          <a:bodyPr vert="horz" wrap="square" lIns="0" tIns="0" rIns="0" bIns="0" numCol="1" anchor="t" anchorCtr="0" compatLnSpc="1">
            <a:prstTxWarp prst="textNoShape">
              <a:avLst/>
            </a:prstTxWarp>
            <a:noAutofit/>
          </a:bodyPr>
          <a:lstStyle/>
          <a:p>
            <a:pPr>
              <a:spcBef>
                <a:spcPts val="0"/>
              </a:spcBef>
              <a:spcAft>
                <a:spcPts val="1700"/>
              </a:spcAft>
            </a:pPr>
            <a:r>
              <a:rPr lang="en-GB">
                <a:solidFill>
                  <a:schemeClr val="tx1"/>
                </a:solidFill>
                <a:latin typeface="Arial"/>
                <a:cs typeface="Arial"/>
              </a:rPr>
              <a:t>Explore some of the </a:t>
            </a:r>
            <a:r>
              <a:rPr lang="en-GB" b="1">
                <a:solidFill>
                  <a:schemeClr val="tx1"/>
                </a:solidFill>
                <a:latin typeface="Arial"/>
                <a:cs typeface="Arial"/>
              </a:rPr>
              <a:t>challenges with our current ways of working </a:t>
            </a:r>
            <a:r>
              <a:rPr lang="en-GB">
                <a:solidFill>
                  <a:schemeClr val="tx1"/>
                </a:solidFill>
                <a:latin typeface="Arial"/>
                <a:cs typeface="Arial"/>
              </a:rPr>
              <a:t>and how these impact you</a:t>
            </a:r>
          </a:p>
          <a:p>
            <a:pPr>
              <a:spcBef>
                <a:spcPts val="0"/>
              </a:spcBef>
              <a:spcAft>
                <a:spcPts val="1700"/>
              </a:spcAft>
            </a:pPr>
            <a:endParaRPr lang="en-GB" sz="1000">
              <a:solidFill>
                <a:schemeClr val="tx1"/>
              </a:solidFill>
              <a:latin typeface="Arial"/>
              <a:cs typeface="Arial"/>
            </a:endParaRPr>
          </a:p>
          <a:p>
            <a:pPr>
              <a:spcBef>
                <a:spcPts val="0"/>
              </a:spcBef>
              <a:spcAft>
                <a:spcPts val="1700"/>
              </a:spcAft>
            </a:pPr>
            <a:r>
              <a:rPr lang="en-GB">
                <a:solidFill>
                  <a:schemeClr val="tx1"/>
                </a:solidFill>
                <a:latin typeface="Arial"/>
                <a:cs typeface="Arial"/>
              </a:rPr>
              <a:t>Explain </a:t>
            </a:r>
            <a:r>
              <a:rPr lang="en-GB" b="1">
                <a:solidFill>
                  <a:schemeClr val="tx1"/>
                </a:solidFill>
                <a:latin typeface="Arial"/>
                <a:cs typeface="Arial"/>
              </a:rPr>
              <a:t>what will change</a:t>
            </a:r>
            <a:r>
              <a:rPr lang="en-GB">
                <a:solidFill>
                  <a:schemeClr val="tx1"/>
                </a:solidFill>
                <a:latin typeface="Arial"/>
                <a:cs typeface="Arial"/>
              </a:rPr>
              <a:t>, and how you will be </a:t>
            </a:r>
            <a:r>
              <a:rPr lang="en-GB" b="1">
                <a:solidFill>
                  <a:schemeClr val="tx1"/>
                </a:solidFill>
                <a:latin typeface="Arial"/>
                <a:cs typeface="Arial"/>
              </a:rPr>
              <a:t>matched to a role</a:t>
            </a:r>
            <a:r>
              <a:rPr lang="en-GB">
                <a:solidFill>
                  <a:schemeClr val="tx1"/>
                </a:solidFill>
                <a:latin typeface="Arial"/>
                <a:cs typeface="Arial"/>
              </a:rPr>
              <a:t> and then </a:t>
            </a:r>
            <a:r>
              <a:rPr lang="en-GB" b="1">
                <a:solidFill>
                  <a:schemeClr val="tx1"/>
                </a:solidFill>
                <a:latin typeface="Arial"/>
                <a:cs typeface="Arial"/>
              </a:rPr>
              <a:t>assigned to an area of the organisation to work</a:t>
            </a:r>
          </a:p>
          <a:p>
            <a:pPr>
              <a:spcBef>
                <a:spcPts val="0"/>
              </a:spcBef>
              <a:spcAft>
                <a:spcPts val="1700"/>
              </a:spcAft>
            </a:pPr>
            <a:endParaRPr lang="en-GB" sz="1000" b="1">
              <a:solidFill>
                <a:schemeClr val="tx1"/>
              </a:solidFill>
              <a:latin typeface="Arial"/>
              <a:cs typeface="Arial"/>
            </a:endParaRPr>
          </a:p>
          <a:p>
            <a:pPr>
              <a:spcBef>
                <a:spcPts val="0"/>
              </a:spcBef>
              <a:spcAft>
                <a:spcPts val="1700"/>
              </a:spcAft>
            </a:pPr>
            <a:r>
              <a:rPr lang="en-GB">
                <a:solidFill>
                  <a:schemeClr val="tx1"/>
                </a:solidFill>
                <a:latin typeface="Arial"/>
                <a:cs typeface="Arial"/>
              </a:rPr>
              <a:t>Share final proposals for roles at </a:t>
            </a:r>
            <a:r>
              <a:rPr lang="en-GB" b="1">
                <a:solidFill>
                  <a:schemeClr val="tx1"/>
                </a:solidFill>
                <a:latin typeface="Arial"/>
                <a:cs typeface="Arial"/>
              </a:rPr>
              <a:t>grades 2 to 5 in the DSE, Faculties and Schools</a:t>
            </a:r>
            <a:r>
              <a:rPr lang="en-GB">
                <a:solidFill>
                  <a:schemeClr val="tx1"/>
                </a:solidFill>
                <a:latin typeface="Arial"/>
                <a:cs typeface="Arial"/>
              </a:rPr>
              <a:t> and </a:t>
            </a:r>
            <a:r>
              <a:rPr lang="en-GB" b="1">
                <a:solidFill>
                  <a:schemeClr val="tx1"/>
                </a:solidFill>
                <a:latin typeface="Arial"/>
                <a:cs typeface="Arial"/>
              </a:rPr>
              <a:t>grades 3-7 in the International Programmes Office</a:t>
            </a:r>
          </a:p>
          <a:p>
            <a:pPr>
              <a:spcBef>
                <a:spcPts val="0"/>
              </a:spcBef>
              <a:spcAft>
                <a:spcPts val="1700"/>
              </a:spcAft>
            </a:pPr>
            <a:endParaRPr lang="en-GB" sz="1000">
              <a:solidFill>
                <a:schemeClr val="tx1"/>
              </a:solidFill>
              <a:latin typeface="Arial"/>
              <a:cs typeface="Arial"/>
            </a:endParaRPr>
          </a:p>
          <a:p>
            <a:pPr>
              <a:spcBef>
                <a:spcPts val="0"/>
              </a:spcBef>
              <a:spcAft>
                <a:spcPts val="1700"/>
              </a:spcAft>
            </a:pPr>
            <a:r>
              <a:rPr lang="en-GB">
                <a:solidFill>
                  <a:schemeClr val="tx1"/>
                </a:solidFill>
                <a:latin typeface="Arial"/>
                <a:cs typeface="Arial"/>
              </a:rPr>
              <a:t>Outline </a:t>
            </a:r>
            <a:r>
              <a:rPr lang="en-GB" b="1">
                <a:solidFill>
                  <a:schemeClr val="tx1"/>
                </a:solidFill>
                <a:latin typeface="Arial"/>
                <a:cs typeface="Arial"/>
              </a:rPr>
              <a:t>next steps</a:t>
            </a:r>
            <a:r>
              <a:rPr lang="en-GB">
                <a:solidFill>
                  <a:schemeClr val="tx1"/>
                </a:solidFill>
                <a:latin typeface="Arial"/>
                <a:cs typeface="Arial"/>
              </a:rPr>
              <a:t>, including details of the support and advice that will be available to you</a:t>
            </a:r>
          </a:p>
        </p:txBody>
      </p:sp>
    </p:spTree>
    <p:extLst>
      <p:ext uri="{BB962C8B-B14F-4D97-AF65-F5344CB8AC3E}">
        <p14:creationId xmlns:p14="http://schemas.microsoft.com/office/powerpoint/2010/main" val="33518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80E55574-1E33-4AF9-9C5F-ADC0CFC7FA7D}"/>
              </a:ext>
            </a:extLst>
          </p:cNvPr>
          <p:cNvGrpSpPr/>
          <p:nvPr/>
        </p:nvGrpSpPr>
        <p:grpSpPr>
          <a:xfrm>
            <a:off x="-10336" y="579797"/>
            <a:ext cx="12202563" cy="6278203"/>
            <a:chOff x="-10336" y="579797"/>
            <a:chExt cx="12202563" cy="6278203"/>
          </a:xfrm>
        </p:grpSpPr>
        <p:sp>
          <p:nvSpPr>
            <p:cNvPr id="42" name="Rectangle 41">
              <a:extLst>
                <a:ext uri="{FF2B5EF4-FFF2-40B4-BE49-F238E27FC236}">
                  <a16:creationId xmlns:a16="http://schemas.microsoft.com/office/drawing/2014/main" id="{9FFC9E54-ADDF-4775-AB5D-A0DE89C55459}"/>
                </a:ext>
              </a:extLst>
            </p:cNvPr>
            <p:cNvSpPr/>
            <p:nvPr/>
          </p:nvSpPr>
          <p:spPr>
            <a:xfrm>
              <a:off x="227" y="579797"/>
              <a:ext cx="12192000" cy="1269521"/>
            </a:xfrm>
            <a:prstGeom prst="rect">
              <a:avLst/>
            </a:prstGeom>
            <a:solidFill>
              <a:srgbClr val="CDB9DB"/>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E32A74C-569F-4F14-93F5-15BB92676760}"/>
                </a:ext>
              </a:extLst>
            </p:cNvPr>
            <p:cNvSpPr/>
            <p:nvPr/>
          </p:nvSpPr>
          <p:spPr>
            <a:xfrm>
              <a:off x="227" y="1627895"/>
              <a:ext cx="12191999" cy="1539209"/>
            </a:xfrm>
            <a:prstGeom prst="rect">
              <a:avLst/>
            </a:prstGeom>
            <a:solidFill>
              <a:srgbClr val="DBBDDD"/>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B7A880F-40A2-4F00-9916-08300EC223DA}"/>
                </a:ext>
              </a:extLst>
            </p:cNvPr>
            <p:cNvSpPr/>
            <p:nvPr/>
          </p:nvSpPr>
          <p:spPr>
            <a:xfrm>
              <a:off x="-10336" y="2666280"/>
              <a:ext cx="12199042" cy="1859095"/>
            </a:xfrm>
            <a:prstGeom prst="rect">
              <a:avLst/>
            </a:prstGeom>
            <a:solidFill>
              <a:srgbClr val="FEE3A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8A33F3D-1DCE-4C43-9257-9D9E64AD4892}"/>
                </a:ext>
              </a:extLst>
            </p:cNvPr>
            <p:cNvSpPr/>
            <p:nvPr/>
          </p:nvSpPr>
          <p:spPr>
            <a:xfrm>
              <a:off x="-6815" y="3700423"/>
              <a:ext cx="12199042" cy="1897082"/>
            </a:xfrm>
            <a:prstGeom prst="rect">
              <a:avLst/>
            </a:prstGeom>
            <a:solidFill>
              <a:srgbClr val="FEECAC"/>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0E4DC68-F3BB-4451-8F60-48B58672791A}"/>
                </a:ext>
              </a:extLst>
            </p:cNvPr>
            <p:cNvSpPr/>
            <p:nvPr/>
          </p:nvSpPr>
          <p:spPr>
            <a:xfrm>
              <a:off x="-6815" y="4756171"/>
              <a:ext cx="12199042" cy="2101829"/>
            </a:xfrm>
            <a:prstGeom prst="rect">
              <a:avLst/>
            </a:prstGeom>
            <a:solidFill>
              <a:srgbClr val="E1E0E2"/>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A62DB663-7154-43C9-91D1-986C08C01581}"/>
                </a:ext>
              </a:extLst>
            </p:cNvPr>
            <p:cNvSpPr/>
            <p:nvPr/>
          </p:nvSpPr>
          <p:spPr>
            <a:xfrm>
              <a:off x="-10335" y="5800185"/>
              <a:ext cx="12199041" cy="1057815"/>
            </a:xfrm>
            <a:prstGeom prst="rect">
              <a:avLst/>
            </a:prstGeom>
            <a:solidFill>
              <a:srgbClr val="E6E5E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9" name="Title 1"/>
          <p:cNvSpPr txBox="1">
            <a:spLocks/>
          </p:cNvSpPr>
          <p:nvPr/>
        </p:nvSpPr>
        <p:spPr>
          <a:xfrm>
            <a:off x="1743550" y="46880"/>
            <a:ext cx="8767449"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effectLst/>
                <a:uLnTx/>
                <a:uFillTx/>
                <a:latin typeface="Arial" panose="020B0604020202020204" pitchFamily="34" charset="0"/>
                <a:cs typeface="Arial" panose="020B0604020202020204" pitchFamily="34" charset="0"/>
              </a:rPr>
              <a:t>FSE: Team Structure</a:t>
            </a:r>
          </a:p>
        </p:txBody>
      </p:sp>
      <p:cxnSp>
        <p:nvCxnSpPr>
          <p:cNvPr id="12" name="Straight Connector 11"/>
          <p:cNvCxnSpPr>
            <a:cxnSpLocks/>
            <a:stCxn id="63" idx="2"/>
            <a:endCxn id="53" idx="0"/>
          </p:cNvCxnSpPr>
          <p:nvPr/>
        </p:nvCxnSpPr>
        <p:spPr>
          <a:xfrm flipH="1">
            <a:off x="7452320" y="2588242"/>
            <a:ext cx="3072" cy="14237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a:cxnSpLocks/>
            <a:stCxn id="63" idx="2"/>
            <a:endCxn id="53" idx="0"/>
          </p:cNvCxnSpPr>
          <p:nvPr/>
        </p:nvCxnSpPr>
        <p:spPr>
          <a:xfrm flipH="1">
            <a:off x="7452320" y="2588242"/>
            <a:ext cx="3072" cy="142376"/>
          </a:xfrm>
          <a:prstGeom prst="line">
            <a:avLst/>
          </a:prstGeom>
        </p:spPr>
        <p:style>
          <a:lnRef idx="1">
            <a:schemeClr val="dk1"/>
          </a:lnRef>
          <a:fillRef idx="0">
            <a:schemeClr val="dk1"/>
          </a:fillRef>
          <a:effectRef idx="0">
            <a:schemeClr val="dk1"/>
          </a:effectRef>
          <a:fontRef idx="minor">
            <a:schemeClr val="tx1"/>
          </a:fontRef>
        </p:style>
      </p:cxnSp>
      <p:sp>
        <p:nvSpPr>
          <p:cNvPr id="31" name="Rounded Rectangle 30"/>
          <p:cNvSpPr/>
          <p:nvPr/>
        </p:nvSpPr>
        <p:spPr>
          <a:xfrm>
            <a:off x="8493250" y="5860073"/>
            <a:ext cx="1854520" cy="895232"/>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Graduate Intern*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(Foundation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 </a:t>
            </a:r>
          </a:p>
        </p:txBody>
      </p:sp>
      <p:cxnSp>
        <p:nvCxnSpPr>
          <p:cNvPr id="35" name="Straight Connector 34"/>
          <p:cNvCxnSpPr>
            <a:cxnSpLocks/>
            <a:stCxn id="25" idx="2"/>
            <a:endCxn id="28" idx="0"/>
          </p:cNvCxnSpPr>
          <p:nvPr/>
        </p:nvCxnSpPr>
        <p:spPr>
          <a:xfrm>
            <a:off x="9420510" y="2592232"/>
            <a:ext cx="0" cy="138386"/>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a:cxnSpLocks/>
            <a:stCxn id="64" idx="2"/>
            <a:endCxn id="54" idx="0"/>
          </p:cNvCxnSpPr>
          <p:nvPr/>
        </p:nvCxnSpPr>
        <p:spPr>
          <a:xfrm flipH="1">
            <a:off x="5467257" y="2584270"/>
            <a:ext cx="2609" cy="14634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a:cxnSpLocks/>
            <a:stCxn id="54" idx="2"/>
            <a:endCxn id="59" idx="0"/>
          </p:cNvCxnSpPr>
          <p:nvPr/>
        </p:nvCxnSpPr>
        <p:spPr>
          <a:xfrm flipH="1">
            <a:off x="5465324" y="3636085"/>
            <a:ext cx="1933" cy="138387"/>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p:cNvCxnSpPr>
            <a:cxnSpLocks/>
            <a:stCxn id="28" idx="2"/>
            <a:endCxn id="27" idx="0"/>
          </p:cNvCxnSpPr>
          <p:nvPr/>
        </p:nvCxnSpPr>
        <p:spPr>
          <a:xfrm>
            <a:off x="9420510" y="3636085"/>
            <a:ext cx="8244" cy="138387"/>
          </a:xfrm>
          <a:prstGeom prst="line">
            <a:avLst/>
          </a:prstGeom>
        </p:spPr>
        <p:style>
          <a:lnRef idx="1">
            <a:schemeClr val="dk1"/>
          </a:lnRef>
          <a:fillRef idx="0">
            <a:schemeClr val="dk1"/>
          </a:fillRef>
          <a:effectRef idx="0">
            <a:schemeClr val="dk1"/>
          </a:effectRef>
          <a:fontRef idx="minor">
            <a:schemeClr val="tx1"/>
          </a:fontRef>
        </p:style>
      </p:cxnSp>
      <p:sp>
        <p:nvSpPr>
          <p:cNvPr id="44" name="Rounded Rectangle 54">
            <a:extLst>
              <a:ext uri="{FF2B5EF4-FFF2-40B4-BE49-F238E27FC236}">
                <a16:creationId xmlns:a16="http://schemas.microsoft.com/office/drawing/2014/main" id="{D656C7AA-A90E-4EB4-9D52-F283D0254B46}"/>
              </a:ext>
            </a:extLst>
          </p:cNvPr>
          <p:cNvSpPr/>
          <p:nvPr/>
        </p:nvSpPr>
        <p:spPr>
          <a:xfrm>
            <a:off x="2547378" y="4813950"/>
            <a:ext cx="1854520" cy="907738"/>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Assistant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(Faculty)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63" name="Rounded Rectangle 62"/>
          <p:cNvSpPr/>
          <p:nvPr/>
        </p:nvSpPr>
        <p:spPr>
          <a:xfrm>
            <a:off x="6528132" y="1692232"/>
            <a:ext cx="1854520" cy="89601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(Scheduling and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64" name="Rounded Rectangle 63"/>
          <p:cNvSpPr/>
          <p:nvPr/>
        </p:nvSpPr>
        <p:spPr>
          <a:xfrm>
            <a:off x="4542606" y="1692232"/>
            <a:ext cx="1854520" cy="892038"/>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Appeals, Complaints and Discipline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 FTE</a:t>
            </a:r>
          </a:p>
        </p:txBody>
      </p:sp>
      <p:sp>
        <p:nvSpPr>
          <p:cNvPr id="25" name="Rounded Rectangle 24"/>
          <p:cNvSpPr/>
          <p:nvPr/>
        </p:nvSpPr>
        <p:spPr>
          <a:xfrm>
            <a:off x="8493250" y="1692232"/>
            <a:ext cx="1854520" cy="90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(Foundation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45" name="Rounded Rectangle 60">
            <a:extLst>
              <a:ext uri="{FF2B5EF4-FFF2-40B4-BE49-F238E27FC236}">
                <a16:creationId xmlns:a16="http://schemas.microsoft.com/office/drawing/2014/main" id="{CDFD801D-027F-4234-8A99-1AFA98B6C240}"/>
              </a:ext>
            </a:extLst>
          </p:cNvPr>
          <p:cNvSpPr/>
          <p:nvPr/>
        </p:nvSpPr>
        <p:spPr>
          <a:xfrm>
            <a:off x="549916" y="1692232"/>
            <a:ext cx="1854520" cy="888083"/>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Student Success &amp; Development Officer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49" name="Rounded Rectangle 61">
            <a:extLst>
              <a:ext uri="{FF2B5EF4-FFF2-40B4-BE49-F238E27FC236}">
                <a16:creationId xmlns:a16="http://schemas.microsoft.com/office/drawing/2014/main" id="{C94C9FB6-59AC-4B29-8E24-8E67C3C43A7A}"/>
              </a:ext>
            </a:extLst>
          </p:cNvPr>
          <p:cNvSpPr/>
          <p:nvPr/>
        </p:nvSpPr>
        <p:spPr>
          <a:xfrm>
            <a:off x="2547378" y="1692232"/>
            <a:ext cx="1854520" cy="888083"/>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and Learning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(Education Dev, Policy, Procedure and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54" name="Rounded Rectangle 53"/>
          <p:cNvSpPr/>
          <p:nvPr/>
        </p:nvSpPr>
        <p:spPr>
          <a:xfrm>
            <a:off x="4536505" y="2730618"/>
            <a:ext cx="1861503" cy="905467"/>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Appeals, Complaints and Discipline Advisor</a:t>
            </a:r>
            <a:endPar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53" name="Rounded Rectangle 52"/>
          <p:cNvSpPr/>
          <p:nvPr/>
        </p:nvSpPr>
        <p:spPr>
          <a:xfrm>
            <a:off x="6525060" y="2730618"/>
            <a:ext cx="1854520" cy="905468"/>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(Scheduling and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 FTE</a:t>
            </a:r>
          </a:p>
        </p:txBody>
      </p:sp>
      <p:sp>
        <p:nvSpPr>
          <p:cNvPr id="28" name="Rounded Rectangle 27"/>
          <p:cNvSpPr/>
          <p:nvPr/>
        </p:nvSpPr>
        <p:spPr>
          <a:xfrm>
            <a:off x="8493250" y="2730618"/>
            <a:ext cx="1854520" cy="905467"/>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TLSE Co-ordinator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(Foundation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52" name="Rounded Rectangle 47">
            <a:extLst>
              <a:ext uri="{FF2B5EF4-FFF2-40B4-BE49-F238E27FC236}">
                <a16:creationId xmlns:a16="http://schemas.microsoft.com/office/drawing/2014/main" id="{76136B91-FFD0-4084-B89D-F7AAF1036A62}"/>
              </a:ext>
            </a:extLst>
          </p:cNvPr>
          <p:cNvSpPr/>
          <p:nvPr/>
        </p:nvSpPr>
        <p:spPr>
          <a:xfrm>
            <a:off x="2548262" y="2730618"/>
            <a:ext cx="1854520" cy="905467"/>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Co-Ordinator </a:t>
            </a:r>
            <a:r>
              <a:rPr kumimoji="0" lang="en-US"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(Faculty)​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endPar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59" name="Rounded Rectangle 58"/>
          <p:cNvSpPr/>
          <p:nvPr/>
        </p:nvSpPr>
        <p:spPr>
          <a:xfrm>
            <a:off x="4531984" y="3774472"/>
            <a:ext cx="1866680" cy="901092"/>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Administrator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1 FTE</a:t>
            </a:r>
          </a:p>
        </p:txBody>
      </p:sp>
      <p:sp>
        <p:nvSpPr>
          <p:cNvPr id="74" name="Rounded Rectangle 73"/>
          <p:cNvSpPr/>
          <p:nvPr/>
        </p:nvSpPr>
        <p:spPr>
          <a:xfrm>
            <a:off x="6522682" y="3774472"/>
            <a:ext cx="1854520" cy="89676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(Scheduling and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sp>
        <p:nvSpPr>
          <p:cNvPr id="27" name="Rounded Rectangle 26"/>
          <p:cNvSpPr/>
          <p:nvPr/>
        </p:nvSpPr>
        <p:spPr>
          <a:xfrm>
            <a:off x="8501494" y="3774472"/>
            <a:ext cx="1854520" cy="89676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Administrator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(Foundation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1 FTE</a:t>
            </a:r>
          </a:p>
        </p:txBody>
      </p:sp>
      <p:sp>
        <p:nvSpPr>
          <p:cNvPr id="57" name="Rounded Rectangle 27">
            <a:extLst>
              <a:ext uri="{FF2B5EF4-FFF2-40B4-BE49-F238E27FC236}">
                <a16:creationId xmlns:a16="http://schemas.microsoft.com/office/drawing/2014/main" id="{66747FA9-8A8C-4C3B-A3FC-AD84DF32550B}"/>
              </a:ext>
            </a:extLst>
          </p:cNvPr>
          <p:cNvSpPr/>
          <p:nvPr/>
        </p:nvSpPr>
        <p:spPr>
          <a:xfrm>
            <a:off x="549916" y="3774472"/>
            <a:ext cx="1854520" cy="901092"/>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Teaching, Learning and Student Experience Administrator </a:t>
            </a:r>
            <a:r>
              <a:rPr kumimoji="0" lang="en-GB" sz="7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(Faculty)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1 FTE</a:t>
            </a:r>
          </a:p>
        </p:txBody>
      </p:sp>
      <p:cxnSp>
        <p:nvCxnSpPr>
          <p:cNvPr id="13" name="Straight Connector 12">
            <a:extLst>
              <a:ext uri="{FF2B5EF4-FFF2-40B4-BE49-F238E27FC236}">
                <a16:creationId xmlns:a16="http://schemas.microsoft.com/office/drawing/2014/main" id="{D89FB978-A83A-470B-974F-FA578A553389}"/>
              </a:ext>
            </a:extLst>
          </p:cNvPr>
          <p:cNvCxnSpPr>
            <a:cxnSpLocks/>
            <a:stCxn id="27" idx="2"/>
            <a:endCxn id="31" idx="0"/>
          </p:cNvCxnSpPr>
          <p:nvPr/>
        </p:nvCxnSpPr>
        <p:spPr>
          <a:xfrm flipH="1">
            <a:off x="9420510" y="4671232"/>
            <a:ext cx="8244" cy="1188841"/>
          </a:xfrm>
          <a:prstGeom prst="line">
            <a:avLst/>
          </a:prstGeom>
        </p:spPr>
        <p:style>
          <a:lnRef idx="1">
            <a:schemeClr val="dk1"/>
          </a:lnRef>
          <a:fillRef idx="0">
            <a:schemeClr val="dk1"/>
          </a:fillRef>
          <a:effectRef idx="0">
            <a:schemeClr val="dk1"/>
          </a:effectRef>
          <a:fontRef idx="minor">
            <a:schemeClr val="tx1"/>
          </a:fontRef>
        </p:style>
      </p:cxnSp>
      <p:sp>
        <p:nvSpPr>
          <p:cNvPr id="37" name="Rounded Rectangle 31">
            <a:extLst>
              <a:ext uri="{FF2B5EF4-FFF2-40B4-BE49-F238E27FC236}">
                <a16:creationId xmlns:a16="http://schemas.microsoft.com/office/drawing/2014/main" id="{5BFF3C89-8F61-49C8-B669-8D76FDD45021}"/>
              </a:ext>
            </a:extLst>
          </p:cNvPr>
          <p:cNvSpPr/>
          <p:nvPr/>
        </p:nvSpPr>
        <p:spPr>
          <a:xfrm>
            <a:off x="6500297" y="653846"/>
            <a:ext cx="1843677" cy="90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G7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Faculty Student Service Support and Development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FTE</a:t>
            </a:r>
          </a:p>
        </p:txBody>
      </p:sp>
      <p:cxnSp>
        <p:nvCxnSpPr>
          <p:cNvPr id="4" name="Connector: Elbow 3">
            <a:extLst>
              <a:ext uri="{FF2B5EF4-FFF2-40B4-BE49-F238E27FC236}">
                <a16:creationId xmlns:a16="http://schemas.microsoft.com/office/drawing/2014/main" id="{7FE98962-A986-4EFE-BDD0-CB93AB22BD80}"/>
              </a:ext>
            </a:extLst>
          </p:cNvPr>
          <p:cNvCxnSpPr>
            <a:cxnSpLocks/>
            <a:stCxn id="45" idx="0"/>
            <a:endCxn id="37" idx="2"/>
          </p:cNvCxnSpPr>
          <p:nvPr/>
        </p:nvCxnSpPr>
        <p:spPr>
          <a:xfrm rot="5400000" flipH="1" flipV="1">
            <a:off x="4380463" y="-1349441"/>
            <a:ext cx="138386" cy="594496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9" name="Connector: Elbow 8">
            <a:extLst>
              <a:ext uri="{FF2B5EF4-FFF2-40B4-BE49-F238E27FC236}">
                <a16:creationId xmlns:a16="http://schemas.microsoft.com/office/drawing/2014/main" id="{41EE6E83-5C06-4E0C-815C-C7D288320CD2}"/>
              </a:ext>
            </a:extLst>
          </p:cNvPr>
          <p:cNvCxnSpPr>
            <a:cxnSpLocks/>
            <a:stCxn id="49" idx="0"/>
            <a:endCxn id="37" idx="2"/>
          </p:cNvCxnSpPr>
          <p:nvPr/>
        </p:nvCxnSpPr>
        <p:spPr>
          <a:xfrm rot="5400000" flipH="1" flipV="1">
            <a:off x="5379194" y="-350710"/>
            <a:ext cx="138386" cy="394749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4840F9B7-4721-415D-9868-8C51AF7C88FD}"/>
              </a:ext>
            </a:extLst>
          </p:cNvPr>
          <p:cNvCxnSpPr>
            <a:cxnSpLocks/>
            <a:stCxn id="64" idx="0"/>
            <a:endCxn id="37" idx="2"/>
          </p:cNvCxnSpPr>
          <p:nvPr/>
        </p:nvCxnSpPr>
        <p:spPr>
          <a:xfrm rot="5400000" flipH="1" flipV="1">
            <a:off x="6376808" y="646904"/>
            <a:ext cx="138386" cy="195227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D278EADB-2137-49C9-9B77-296C941DD4B1}"/>
              </a:ext>
            </a:extLst>
          </p:cNvPr>
          <p:cNvCxnSpPr>
            <a:cxnSpLocks/>
            <a:stCxn id="25" idx="0"/>
            <a:endCxn id="37" idx="2"/>
          </p:cNvCxnSpPr>
          <p:nvPr/>
        </p:nvCxnSpPr>
        <p:spPr>
          <a:xfrm rot="16200000" flipV="1">
            <a:off x="8352130" y="623852"/>
            <a:ext cx="138386" cy="199837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EF735CC-1A64-4F66-B882-45378762AE6E}"/>
              </a:ext>
            </a:extLst>
          </p:cNvPr>
          <p:cNvSpPr txBox="1"/>
          <p:nvPr/>
        </p:nvSpPr>
        <p:spPr>
          <a:xfrm>
            <a:off x="-30708" y="6589471"/>
            <a:ext cx="5109877"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*Grade 3 and interns will work across the whole team</a:t>
            </a:r>
          </a:p>
        </p:txBody>
      </p:sp>
      <p:cxnSp>
        <p:nvCxnSpPr>
          <p:cNvPr id="26" name="Connector: Elbow 25">
            <a:extLst>
              <a:ext uri="{FF2B5EF4-FFF2-40B4-BE49-F238E27FC236}">
                <a16:creationId xmlns:a16="http://schemas.microsoft.com/office/drawing/2014/main" id="{99B64DB1-4ECB-43F7-B265-751D43981C99}"/>
              </a:ext>
            </a:extLst>
          </p:cNvPr>
          <p:cNvCxnSpPr>
            <a:cxnSpLocks/>
            <a:stCxn id="44" idx="3"/>
          </p:cNvCxnSpPr>
          <p:nvPr/>
        </p:nvCxnSpPr>
        <p:spPr>
          <a:xfrm flipH="1" flipV="1">
            <a:off x="4238885" y="1621764"/>
            <a:ext cx="163013" cy="3646055"/>
          </a:xfrm>
          <a:prstGeom prst="bentConnector4">
            <a:avLst>
              <a:gd name="adj1" fmla="val -47928"/>
              <a:gd name="adj2" fmla="val 100033"/>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0A337BA-033A-4B77-BB40-B1344CC1FF45}"/>
              </a:ext>
            </a:extLst>
          </p:cNvPr>
          <p:cNvCxnSpPr>
            <a:cxnSpLocks/>
            <a:stCxn id="57" idx="0"/>
            <a:endCxn id="45" idx="2"/>
          </p:cNvCxnSpPr>
          <p:nvPr/>
        </p:nvCxnSpPr>
        <p:spPr>
          <a:xfrm flipV="1">
            <a:off x="1477176" y="2580315"/>
            <a:ext cx="0" cy="1194157"/>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3EBB1E4-7EAA-451E-9850-7EBEB0B5C587}"/>
              </a:ext>
            </a:extLst>
          </p:cNvPr>
          <p:cNvCxnSpPr>
            <a:cxnSpLocks/>
            <a:stCxn id="52" idx="0"/>
            <a:endCxn id="49" idx="2"/>
          </p:cNvCxnSpPr>
          <p:nvPr/>
        </p:nvCxnSpPr>
        <p:spPr>
          <a:xfrm flipH="1" flipV="1">
            <a:off x="3474638" y="2580315"/>
            <a:ext cx="884" cy="150303"/>
          </a:xfrm>
          <a:prstGeom prst="line">
            <a:avLst/>
          </a:prstGeom>
        </p:spPr>
        <p:style>
          <a:lnRef idx="1">
            <a:schemeClr val="dk1"/>
          </a:lnRef>
          <a:fillRef idx="0">
            <a:schemeClr val="dk1"/>
          </a:fillRef>
          <a:effectRef idx="0">
            <a:schemeClr val="dk1"/>
          </a:effectRef>
          <a:fontRef idx="minor">
            <a:schemeClr val="tx1"/>
          </a:fontRef>
        </p:style>
      </p:cxnSp>
      <p:cxnSp>
        <p:nvCxnSpPr>
          <p:cNvPr id="34" name="Elbow Connector 33"/>
          <p:cNvCxnSpPr>
            <a:cxnSpLocks/>
            <a:stCxn id="74" idx="3"/>
            <a:endCxn id="63" idx="2"/>
          </p:cNvCxnSpPr>
          <p:nvPr/>
        </p:nvCxnSpPr>
        <p:spPr>
          <a:xfrm flipH="1" flipV="1">
            <a:off x="7455392" y="2588242"/>
            <a:ext cx="921810" cy="1634610"/>
          </a:xfrm>
          <a:prstGeom prst="bentConnector4">
            <a:avLst>
              <a:gd name="adj1" fmla="val -5964"/>
              <a:gd name="adj2" fmla="val 96288"/>
            </a:avLst>
          </a:prstGeom>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B4FB66A8-5CB9-4669-A7B4-CAD210A6D4D4}"/>
              </a:ext>
            </a:extLst>
          </p:cNvPr>
          <p:cNvGrpSpPr/>
          <p:nvPr/>
        </p:nvGrpSpPr>
        <p:grpSpPr>
          <a:xfrm>
            <a:off x="19188" y="616096"/>
            <a:ext cx="412661" cy="5480648"/>
            <a:chOff x="53913" y="662396"/>
            <a:chExt cx="412661" cy="5480648"/>
          </a:xfrm>
        </p:grpSpPr>
        <p:sp>
          <p:nvSpPr>
            <p:cNvPr id="58" name="Rectangle 57">
              <a:extLst>
                <a:ext uri="{FF2B5EF4-FFF2-40B4-BE49-F238E27FC236}">
                  <a16:creationId xmlns:a16="http://schemas.microsoft.com/office/drawing/2014/main" id="{4D55C756-BF3C-498E-AD9D-FE7DA15F1475}"/>
                </a:ext>
              </a:extLst>
            </p:cNvPr>
            <p:cNvSpPr/>
            <p:nvPr/>
          </p:nvSpPr>
          <p:spPr>
            <a:xfrm>
              <a:off x="53913" y="662396"/>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G7</a:t>
              </a:r>
            </a:p>
          </p:txBody>
        </p:sp>
        <p:sp>
          <p:nvSpPr>
            <p:cNvPr id="60" name="Rectangle 59">
              <a:extLst>
                <a:ext uri="{FF2B5EF4-FFF2-40B4-BE49-F238E27FC236}">
                  <a16:creationId xmlns:a16="http://schemas.microsoft.com/office/drawing/2014/main" id="{EDD65B6F-169D-45CF-AC09-519A2285DFFF}"/>
                </a:ext>
              </a:extLst>
            </p:cNvPr>
            <p:cNvSpPr/>
            <p:nvPr/>
          </p:nvSpPr>
          <p:spPr>
            <a:xfrm>
              <a:off x="53913" y="1720317"/>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G6</a:t>
              </a:r>
            </a:p>
          </p:txBody>
        </p:sp>
        <p:sp>
          <p:nvSpPr>
            <p:cNvPr id="61" name="Rectangle 60">
              <a:extLst>
                <a:ext uri="{FF2B5EF4-FFF2-40B4-BE49-F238E27FC236}">
                  <a16:creationId xmlns:a16="http://schemas.microsoft.com/office/drawing/2014/main" id="{BD041BA8-68AC-49B0-89AE-579352BB3EBA}"/>
                </a:ext>
              </a:extLst>
            </p:cNvPr>
            <p:cNvSpPr/>
            <p:nvPr/>
          </p:nvSpPr>
          <p:spPr>
            <a:xfrm>
              <a:off x="53913" y="2777871"/>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G5</a:t>
              </a:r>
            </a:p>
          </p:txBody>
        </p:sp>
        <p:sp>
          <p:nvSpPr>
            <p:cNvPr id="62" name="Rectangle 61">
              <a:extLst>
                <a:ext uri="{FF2B5EF4-FFF2-40B4-BE49-F238E27FC236}">
                  <a16:creationId xmlns:a16="http://schemas.microsoft.com/office/drawing/2014/main" id="{591C95D9-748D-49CF-AD43-31F16D7C4B21}"/>
                </a:ext>
              </a:extLst>
            </p:cNvPr>
            <p:cNvSpPr/>
            <p:nvPr/>
          </p:nvSpPr>
          <p:spPr>
            <a:xfrm>
              <a:off x="53913" y="3783881"/>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G4</a:t>
              </a:r>
            </a:p>
          </p:txBody>
        </p:sp>
        <p:sp>
          <p:nvSpPr>
            <p:cNvPr id="65" name="Rectangle 64">
              <a:extLst>
                <a:ext uri="{FF2B5EF4-FFF2-40B4-BE49-F238E27FC236}">
                  <a16:creationId xmlns:a16="http://schemas.microsoft.com/office/drawing/2014/main" id="{E3D04412-B648-4E1D-B26F-257288A8C760}"/>
                </a:ext>
              </a:extLst>
            </p:cNvPr>
            <p:cNvSpPr/>
            <p:nvPr/>
          </p:nvSpPr>
          <p:spPr>
            <a:xfrm>
              <a:off x="53913" y="4854015"/>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G3</a:t>
              </a:r>
            </a:p>
          </p:txBody>
        </p:sp>
        <p:sp>
          <p:nvSpPr>
            <p:cNvPr id="77" name="Rectangle 76">
              <a:extLst>
                <a:ext uri="{FF2B5EF4-FFF2-40B4-BE49-F238E27FC236}">
                  <a16:creationId xmlns:a16="http://schemas.microsoft.com/office/drawing/2014/main" id="{48AB618A-A88F-4E8D-8DA2-2560E13D7511}"/>
                </a:ext>
              </a:extLst>
            </p:cNvPr>
            <p:cNvSpPr/>
            <p:nvPr/>
          </p:nvSpPr>
          <p:spPr>
            <a:xfrm>
              <a:off x="53913" y="5881434"/>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G2</a:t>
              </a:r>
            </a:p>
          </p:txBody>
        </p:sp>
      </p:grpSp>
    </p:spTree>
    <p:extLst>
      <p:ext uri="{BB962C8B-B14F-4D97-AF65-F5344CB8AC3E}">
        <p14:creationId xmlns:p14="http://schemas.microsoft.com/office/powerpoint/2010/main" val="45290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4F81-7146-2140-A7CE-3C488B24D65B}"/>
              </a:ext>
            </a:extLst>
          </p:cNvPr>
          <p:cNvSpPr>
            <a:spLocks noGrp="1"/>
          </p:cNvSpPr>
          <p:nvPr>
            <p:ph type="title"/>
          </p:nvPr>
        </p:nvSpPr>
        <p:spPr/>
        <p:txBody>
          <a:bodyPr/>
          <a:lstStyle/>
          <a:p>
            <a:r>
              <a:rPr lang="en-US"/>
              <a:t>Faculty Postgraduate Research teams</a:t>
            </a:r>
            <a:br>
              <a:rPr lang="en-US"/>
            </a:br>
            <a:br>
              <a:rPr lang="en-US"/>
            </a:br>
            <a:r>
              <a:rPr lang="en-US" b="0"/>
              <a:t>and</a:t>
            </a:r>
            <a:br>
              <a:rPr lang="en-US"/>
            </a:br>
            <a:br>
              <a:rPr lang="en-US"/>
            </a:br>
            <a:r>
              <a:rPr lang="en-US"/>
              <a:t>Directorate of Research and Business Engagement</a:t>
            </a:r>
          </a:p>
        </p:txBody>
      </p:sp>
    </p:spTree>
    <p:extLst>
      <p:ext uri="{BB962C8B-B14F-4D97-AF65-F5344CB8AC3E}">
        <p14:creationId xmlns:p14="http://schemas.microsoft.com/office/powerpoint/2010/main" val="27699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Key changes</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489655" y="1006226"/>
            <a:ext cx="11444841" cy="5303263"/>
          </a:xfrm>
        </p:spPr>
        <p:txBody>
          <a:bodyPr>
            <a:normAutofit fontScale="70000" lnSpcReduction="20000"/>
          </a:bodyPr>
          <a:lstStyle/>
          <a:p>
            <a:pPr>
              <a:lnSpc>
                <a:spcPct val="110000"/>
              </a:lnSpc>
              <a:spcBef>
                <a:spcPts val="0"/>
              </a:spcBef>
              <a:spcAft>
                <a:spcPts val="1400"/>
              </a:spcAft>
            </a:pPr>
            <a:r>
              <a:rPr lang="en-GB" sz="2000">
                <a:solidFill>
                  <a:schemeClr val="tx1"/>
                </a:solidFill>
              </a:rPr>
              <a:t>Postgraduate research (PGR) roles will be part of a </a:t>
            </a:r>
            <a:r>
              <a:rPr lang="en-GB" sz="2000" b="1">
                <a:solidFill>
                  <a:schemeClr val="tx1"/>
                </a:solidFill>
              </a:rPr>
              <a:t>Faculty Doctoral Academy</a:t>
            </a:r>
            <a:r>
              <a:rPr lang="en-GB" sz="2000">
                <a:solidFill>
                  <a:schemeClr val="tx1"/>
                </a:solidFill>
              </a:rPr>
              <a:t>​, offering </a:t>
            </a:r>
            <a:r>
              <a:rPr lang="en-GB" sz="2000" b="1">
                <a:solidFill>
                  <a:schemeClr val="tx1"/>
                </a:solidFill>
              </a:rPr>
              <a:t>dedicated, PGR-specific support </a:t>
            </a:r>
            <a:r>
              <a:rPr lang="en-GB" sz="2000">
                <a:solidFill>
                  <a:schemeClr val="tx1"/>
                </a:solidFill>
              </a:rPr>
              <a:t>to researchers and academics, </a:t>
            </a:r>
            <a:r>
              <a:rPr lang="en-GB" sz="2000" b="1">
                <a:solidFill>
                  <a:schemeClr val="tx1"/>
                </a:solidFill>
              </a:rPr>
              <a:t>in one place</a:t>
            </a:r>
            <a:r>
              <a:rPr lang="en-GB" sz="2000">
                <a:solidFill>
                  <a:schemeClr val="tx1"/>
                </a:solidFill>
              </a:rPr>
              <a:t>.</a:t>
            </a:r>
          </a:p>
          <a:p>
            <a:pPr>
              <a:lnSpc>
                <a:spcPct val="110000"/>
              </a:lnSpc>
              <a:spcBef>
                <a:spcPts val="0"/>
              </a:spcBef>
              <a:spcAft>
                <a:spcPts val="1400"/>
              </a:spcAft>
            </a:pPr>
            <a:r>
              <a:rPr lang="en-GB" sz="2000">
                <a:solidFill>
                  <a:schemeClr val="tx1"/>
                </a:solidFill>
              </a:rPr>
              <a:t>Faculty PGR Managers will manage the </a:t>
            </a:r>
            <a:r>
              <a:rPr lang="en-GB" sz="2000" b="1">
                <a:solidFill>
                  <a:schemeClr val="tx1"/>
                </a:solidFill>
              </a:rPr>
              <a:t>end to end PGR journey </a:t>
            </a:r>
            <a:r>
              <a:rPr lang="en-GB" sz="2000">
                <a:solidFill>
                  <a:schemeClr val="tx1"/>
                </a:solidFill>
              </a:rPr>
              <a:t>including</a:t>
            </a:r>
            <a:r>
              <a:rPr lang="en-GB" sz="2000" b="1">
                <a:solidFill>
                  <a:schemeClr val="tx1"/>
                </a:solidFill>
              </a:rPr>
              <a:t> Recruitment and Admissions, Operations</a:t>
            </a:r>
            <a:r>
              <a:rPr lang="en-GB" sz="2000">
                <a:solidFill>
                  <a:schemeClr val="tx1"/>
                </a:solidFill>
              </a:rPr>
              <a:t> and </a:t>
            </a:r>
            <a:r>
              <a:rPr lang="en-GB" sz="2000" b="1">
                <a:solidFill>
                  <a:schemeClr val="tx1"/>
                </a:solidFill>
              </a:rPr>
              <a:t>Funding</a:t>
            </a:r>
            <a:r>
              <a:rPr lang="en-GB" sz="2000">
                <a:solidFill>
                  <a:schemeClr val="tx1"/>
                </a:solidFill>
              </a:rPr>
              <a:t>.</a:t>
            </a:r>
          </a:p>
          <a:p>
            <a:pPr>
              <a:lnSpc>
                <a:spcPct val="110000"/>
              </a:lnSpc>
              <a:spcBef>
                <a:spcPts val="0"/>
              </a:spcBef>
              <a:spcAft>
                <a:spcPts val="1400"/>
              </a:spcAft>
            </a:pPr>
            <a:r>
              <a:rPr lang="en-GB" sz="2000">
                <a:solidFill>
                  <a:schemeClr val="tx1"/>
                </a:solidFill>
              </a:rPr>
              <a:t>There will be </a:t>
            </a:r>
            <a:r>
              <a:rPr lang="en-GB" sz="2000" b="1">
                <a:solidFill>
                  <a:schemeClr val="tx1"/>
                </a:solidFill>
              </a:rPr>
              <a:t>named contacts within the Faculty Doctoral Academy </a:t>
            </a:r>
            <a:r>
              <a:rPr lang="en-GB" sz="2000">
                <a:solidFill>
                  <a:schemeClr val="tx1"/>
                </a:solidFill>
              </a:rPr>
              <a:t>and Doctoral Academy teams will </a:t>
            </a:r>
            <a:r>
              <a:rPr lang="en-GB" sz="2000" b="1">
                <a:solidFill>
                  <a:schemeClr val="tx1"/>
                </a:solidFill>
              </a:rPr>
              <a:t>work collaboratively with operations teams</a:t>
            </a:r>
            <a:r>
              <a:rPr lang="en-GB" sz="2000">
                <a:solidFill>
                  <a:schemeClr val="tx1"/>
                </a:solidFill>
              </a:rPr>
              <a:t>.</a:t>
            </a:r>
          </a:p>
          <a:p>
            <a:pPr>
              <a:lnSpc>
                <a:spcPct val="110000"/>
              </a:lnSpc>
              <a:spcBef>
                <a:spcPts val="0"/>
              </a:spcBef>
              <a:spcAft>
                <a:spcPts val="1400"/>
              </a:spcAft>
            </a:pPr>
            <a:r>
              <a:rPr lang="en-GB" sz="2000">
                <a:solidFill>
                  <a:schemeClr val="tx1"/>
                </a:solidFill>
              </a:rPr>
              <a:t>Faculty staff will be </a:t>
            </a:r>
            <a:r>
              <a:rPr lang="en-GB" sz="2000" b="1">
                <a:solidFill>
                  <a:schemeClr val="tx1"/>
                </a:solidFill>
              </a:rPr>
              <a:t>co-located in a Faculty PGR Doctoral Academy</a:t>
            </a:r>
            <a:r>
              <a:rPr lang="en-GB" sz="2000">
                <a:solidFill>
                  <a:schemeClr val="tx1"/>
                </a:solidFill>
              </a:rPr>
              <a:t>​.</a:t>
            </a:r>
          </a:p>
          <a:p>
            <a:pPr>
              <a:lnSpc>
                <a:spcPct val="110000"/>
              </a:lnSpc>
              <a:spcBef>
                <a:spcPts val="0"/>
              </a:spcBef>
              <a:spcAft>
                <a:spcPts val="1400"/>
              </a:spcAft>
            </a:pPr>
            <a:r>
              <a:rPr lang="en-GB" sz="2000">
                <a:solidFill>
                  <a:schemeClr val="tx1"/>
                </a:solidFill>
              </a:rPr>
              <a:t>There is </a:t>
            </a:r>
            <a:r>
              <a:rPr lang="en-GB" sz="2000" b="1">
                <a:solidFill>
                  <a:schemeClr val="tx1"/>
                </a:solidFill>
              </a:rPr>
              <a:t>enhance connectivity to other parts of the University structure</a:t>
            </a:r>
            <a:r>
              <a:rPr lang="en-GB" sz="2000">
                <a:solidFill>
                  <a:schemeClr val="tx1"/>
                </a:solidFill>
              </a:rPr>
              <a:t>, such as wellbeing support, creating a more streamlined and consistent approach to student support.​</a:t>
            </a:r>
          </a:p>
          <a:p>
            <a:pPr>
              <a:lnSpc>
                <a:spcPct val="110000"/>
              </a:lnSpc>
              <a:spcBef>
                <a:spcPts val="0"/>
              </a:spcBef>
              <a:spcAft>
                <a:spcPts val="1400"/>
              </a:spcAft>
            </a:pPr>
            <a:r>
              <a:rPr lang="en-GB" sz="2000">
                <a:solidFill>
                  <a:schemeClr val="tx1"/>
                </a:solidFill>
              </a:rPr>
              <a:t>Recruitment and admissions being co-located with operations teams enables </a:t>
            </a:r>
            <a:r>
              <a:rPr lang="en-GB" sz="2000" b="1">
                <a:solidFill>
                  <a:schemeClr val="tx1"/>
                </a:solidFill>
              </a:rPr>
              <a:t>better management of the overlaps and handovers between the two activities</a:t>
            </a:r>
            <a:r>
              <a:rPr lang="en-GB" sz="2000">
                <a:solidFill>
                  <a:schemeClr val="tx1"/>
                </a:solidFill>
              </a:rPr>
              <a:t>​.</a:t>
            </a:r>
          </a:p>
          <a:p>
            <a:pPr>
              <a:lnSpc>
                <a:spcPct val="110000"/>
              </a:lnSpc>
              <a:spcBef>
                <a:spcPts val="0"/>
              </a:spcBef>
              <a:spcAft>
                <a:spcPts val="1400"/>
              </a:spcAft>
            </a:pPr>
            <a:r>
              <a:rPr lang="en-GB" sz="2000">
                <a:solidFill>
                  <a:schemeClr val="tx1"/>
                </a:solidFill>
              </a:rPr>
              <a:t>A </a:t>
            </a:r>
            <a:r>
              <a:rPr lang="en-GB" sz="2000" b="1">
                <a:solidFill>
                  <a:schemeClr val="tx1"/>
                </a:solidFill>
              </a:rPr>
              <a:t>dedicated team focused on externally funded programmes </a:t>
            </a:r>
            <a:r>
              <a:rPr lang="en-GB" sz="2000">
                <a:solidFill>
                  <a:schemeClr val="tx1"/>
                </a:solidFill>
              </a:rPr>
              <a:t>will</a:t>
            </a:r>
            <a:r>
              <a:rPr lang="en-GB" sz="2000" b="1">
                <a:solidFill>
                  <a:schemeClr val="tx1"/>
                </a:solidFill>
              </a:rPr>
              <a:t> </a:t>
            </a:r>
            <a:r>
              <a:rPr lang="en-GB" sz="2000">
                <a:solidFill>
                  <a:schemeClr val="tx1"/>
                </a:solidFill>
              </a:rPr>
              <a:t>ensure our University meets the requirements of funders and professional bodies. </a:t>
            </a:r>
          </a:p>
          <a:p>
            <a:pPr>
              <a:lnSpc>
                <a:spcPct val="110000"/>
              </a:lnSpc>
              <a:spcBef>
                <a:spcPts val="0"/>
              </a:spcBef>
              <a:spcAft>
                <a:spcPts val="1400"/>
              </a:spcAft>
            </a:pPr>
            <a:r>
              <a:rPr lang="en-GB" sz="2000">
                <a:solidFill>
                  <a:schemeClr val="tx1"/>
                </a:solidFill>
              </a:rPr>
              <a:t>There will be </a:t>
            </a:r>
            <a:r>
              <a:rPr lang="en-GB" sz="2000" b="1">
                <a:solidFill>
                  <a:schemeClr val="tx1"/>
                </a:solidFill>
              </a:rPr>
              <a:t>enhanced links between the PGR Funding teams, and central finance teams</a:t>
            </a:r>
            <a:r>
              <a:rPr lang="en-GB" sz="2000">
                <a:solidFill>
                  <a:schemeClr val="tx1"/>
                </a:solidFill>
              </a:rPr>
              <a:t>. The identification of </a:t>
            </a:r>
            <a:r>
              <a:rPr lang="en-GB" sz="2000" b="1">
                <a:solidFill>
                  <a:schemeClr val="tx1"/>
                </a:solidFill>
              </a:rPr>
              <a:t>clear lines of responsibility with the Directorate of Finance</a:t>
            </a:r>
            <a:r>
              <a:rPr lang="en-GB" sz="2000">
                <a:solidFill>
                  <a:schemeClr val="tx1"/>
                </a:solidFill>
              </a:rPr>
              <a:t>.</a:t>
            </a:r>
          </a:p>
          <a:p>
            <a:pPr>
              <a:lnSpc>
                <a:spcPct val="110000"/>
              </a:lnSpc>
              <a:spcBef>
                <a:spcPts val="0"/>
              </a:spcBef>
              <a:spcAft>
                <a:spcPts val="1400"/>
              </a:spcAft>
            </a:pPr>
            <a:r>
              <a:rPr lang="en-GB" sz="2000">
                <a:solidFill>
                  <a:schemeClr val="tx1"/>
                </a:solidFill>
              </a:rPr>
              <a:t>PGR Marketing roles being embedded in the Faculty Doctoral Academy will ensures that the </a:t>
            </a:r>
            <a:r>
              <a:rPr lang="en-GB" sz="2000" b="1">
                <a:solidFill>
                  <a:schemeClr val="tx1"/>
                </a:solidFill>
              </a:rPr>
              <a:t>nuances of PGR Marketing are understood</a:t>
            </a:r>
            <a:r>
              <a:rPr lang="en-GB" sz="2000">
                <a:solidFill>
                  <a:schemeClr val="tx1"/>
                </a:solidFill>
              </a:rPr>
              <a:t>, whilst </a:t>
            </a:r>
            <a:r>
              <a:rPr lang="en-GB" sz="2000" b="1">
                <a:solidFill>
                  <a:schemeClr val="tx1"/>
                </a:solidFill>
              </a:rPr>
              <a:t>maintaining the benefits of a professional reporting line into the Faculty Marketing team</a:t>
            </a:r>
            <a:r>
              <a:rPr lang="en-GB" sz="2000">
                <a:solidFill>
                  <a:schemeClr val="tx1"/>
                </a:solidFill>
              </a:rPr>
              <a:t>.​</a:t>
            </a:r>
          </a:p>
          <a:p>
            <a:pPr>
              <a:lnSpc>
                <a:spcPct val="110000"/>
              </a:lnSpc>
              <a:spcBef>
                <a:spcPts val="0"/>
              </a:spcBef>
              <a:spcAft>
                <a:spcPts val="1400"/>
              </a:spcAft>
            </a:pPr>
            <a:r>
              <a:rPr lang="en-GB" sz="2000">
                <a:solidFill>
                  <a:schemeClr val="tx1"/>
                </a:solidFill>
              </a:rPr>
              <a:t>The </a:t>
            </a:r>
            <a:r>
              <a:rPr lang="en-GB" sz="2000" b="1">
                <a:solidFill>
                  <a:schemeClr val="tx1"/>
                </a:solidFill>
              </a:rPr>
              <a:t>Central Research and Business Engagement team will include Systems and Process support</a:t>
            </a:r>
            <a:r>
              <a:rPr lang="en-GB" sz="2000">
                <a:solidFill>
                  <a:schemeClr val="tx1"/>
                </a:solidFill>
              </a:rPr>
              <a:t>, which will need to interface with Faculty users/superusers.​</a:t>
            </a:r>
            <a:endParaRPr lang="en-GB" sz="2000">
              <a:solidFill>
                <a:schemeClr val="tx1"/>
              </a:solidFill>
              <a:latin typeface="Arial"/>
              <a:cs typeface="Arial"/>
            </a:endParaRPr>
          </a:p>
          <a:p>
            <a:pPr>
              <a:lnSpc>
                <a:spcPct val="110000"/>
              </a:lnSpc>
              <a:spcBef>
                <a:spcPts val="0"/>
              </a:spcBef>
              <a:spcAft>
                <a:spcPts val="1400"/>
              </a:spcAft>
            </a:pPr>
            <a:endParaRPr lang="en-GB" sz="2000">
              <a:solidFill>
                <a:schemeClr val="tx1"/>
              </a:solidFill>
              <a:latin typeface="Arial"/>
              <a:cs typeface="Arial"/>
            </a:endParaRPr>
          </a:p>
        </p:txBody>
      </p:sp>
    </p:spTree>
    <p:extLst>
      <p:ext uri="{BB962C8B-B14F-4D97-AF65-F5344CB8AC3E}">
        <p14:creationId xmlns:p14="http://schemas.microsoft.com/office/powerpoint/2010/main" val="5033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76658446-902E-4C54-90ED-BE2791F3596D}"/>
              </a:ext>
            </a:extLst>
          </p:cNvPr>
          <p:cNvGrpSpPr/>
          <p:nvPr/>
        </p:nvGrpSpPr>
        <p:grpSpPr>
          <a:xfrm>
            <a:off x="-10335" y="426720"/>
            <a:ext cx="12202562" cy="6431281"/>
            <a:chOff x="-10562" y="908386"/>
            <a:chExt cx="12202562" cy="5949614"/>
          </a:xfrm>
        </p:grpSpPr>
        <p:sp>
          <p:nvSpPr>
            <p:cNvPr id="120" name="Rectangle 119">
              <a:extLst>
                <a:ext uri="{FF2B5EF4-FFF2-40B4-BE49-F238E27FC236}">
                  <a16:creationId xmlns:a16="http://schemas.microsoft.com/office/drawing/2014/main" id="{F2369B19-92B9-42B7-952B-81F2463D41D2}"/>
                </a:ext>
              </a:extLst>
            </p:cNvPr>
            <p:cNvSpPr/>
            <p:nvPr/>
          </p:nvSpPr>
          <p:spPr>
            <a:xfrm>
              <a:off x="0" y="908386"/>
              <a:ext cx="12192000" cy="1208161"/>
            </a:xfrm>
            <a:prstGeom prst="rect">
              <a:avLst/>
            </a:prstGeom>
            <a:solidFill>
              <a:srgbClr val="CDB9DB"/>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C6A2AEAC-5D11-43E7-8861-2A802B5FE1D3}"/>
                </a:ext>
              </a:extLst>
            </p:cNvPr>
            <p:cNvSpPr/>
            <p:nvPr/>
          </p:nvSpPr>
          <p:spPr>
            <a:xfrm>
              <a:off x="0" y="1482840"/>
              <a:ext cx="12191999" cy="1713655"/>
            </a:xfrm>
            <a:prstGeom prst="rect">
              <a:avLst/>
            </a:prstGeom>
            <a:solidFill>
              <a:srgbClr val="DBBDDD"/>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047D3C07-2EF1-4AA5-B6B3-C4A792D91697}"/>
                </a:ext>
              </a:extLst>
            </p:cNvPr>
            <p:cNvSpPr/>
            <p:nvPr/>
          </p:nvSpPr>
          <p:spPr>
            <a:xfrm>
              <a:off x="-3521" y="2247359"/>
              <a:ext cx="12192000" cy="1879844"/>
            </a:xfrm>
            <a:prstGeom prst="rect">
              <a:avLst/>
            </a:prstGeom>
            <a:solidFill>
              <a:srgbClr val="FEE3A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6B220C91-3A8F-4F16-A7F1-FBBAB671A344}"/>
                </a:ext>
              </a:extLst>
            </p:cNvPr>
            <p:cNvSpPr/>
            <p:nvPr/>
          </p:nvSpPr>
          <p:spPr>
            <a:xfrm>
              <a:off x="-7042" y="3036367"/>
              <a:ext cx="12199042" cy="1982009"/>
            </a:xfrm>
            <a:prstGeom prst="rect">
              <a:avLst/>
            </a:prstGeom>
            <a:solidFill>
              <a:srgbClr val="FEECAC"/>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A035B69F-E6D2-49AC-AB02-8D882854FBAB}"/>
                </a:ext>
              </a:extLst>
            </p:cNvPr>
            <p:cNvSpPr/>
            <p:nvPr/>
          </p:nvSpPr>
          <p:spPr>
            <a:xfrm>
              <a:off x="-7042" y="4036630"/>
              <a:ext cx="12199042" cy="1863881"/>
            </a:xfrm>
            <a:prstGeom prst="rect">
              <a:avLst/>
            </a:prstGeom>
            <a:solidFill>
              <a:srgbClr val="E1E0E2"/>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471A8EA5-CA74-46CF-B7D1-877984A2FC89}"/>
                </a:ext>
              </a:extLst>
            </p:cNvPr>
            <p:cNvSpPr/>
            <p:nvPr/>
          </p:nvSpPr>
          <p:spPr>
            <a:xfrm>
              <a:off x="-10562" y="5885197"/>
              <a:ext cx="12199041" cy="972803"/>
            </a:xfrm>
            <a:prstGeom prst="rect">
              <a:avLst/>
            </a:prstGeom>
            <a:solidFill>
              <a:srgbClr val="E6E5E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4CB4A89D-CF39-42A5-B2A0-D883C0798991}"/>
              </a:ext>
            </a:extLst>
          </p:cNvPr>
          <p:cNvGrpSpPr/>
          <p:nvPr/>
        </p:nvGrpSpPr>
        <p:grpSpPr>
          <a:xfrm>
            <a:off x="14397" y="453188"/>
            <a:ext cx="412661" cy="5608755"/>
            <a:chOff x="34378" y="106550"/>
            <a:chExt cx="412661" cy="5608755"/>
          </a:xfrm>
        </p:grpSpPr>
        <p:sp>
          <p:nvSpPr>
            <p:cNvPr id="127" name="Rectangle 126">
              <a:extLst>
                <a:ext uri="{FF2B5EF4-FFF2-40B4-BE49-F238E27FC236}">
                  <a16:creationId xmlns:a16="http://schemas.microsoft.com/office/drawing/2014/main" id="{56F332EA-8CB8-4B39-8355-E186909636FC}"/>
                </a:ext>
              </a:extLst>
            </p:cNvPr>
            <p:cNvSpPr/>
            <p:nvPr/>
          </p:nvSpPr>
          <p:spPr>
            <a:xfrm>
              <a:off x="34378" y="106550"/>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G8</a:t>
              </a:r>
            </a:p>
          </p:txBody>
        </p:sp>
        <p:sp>
          <p:nvSpPr>
            <p:cNvPr id="128" name="Rectangle 127">
              <a:extLst>
                <a:ext uri="{FF2B5EF4-FFF2-40B4-BE49-F238E27FC236}">
                  <a16:creationId xmlns:a16="http://schemas.microsoft.com/office/drawing/2014/main" id="{9884FD67-B2B6-4F8E-9724-B8EB4E5C4608}"/>
                </a:ext>
              </a:extLst>
            </p:cNvPr>
            <p:cNvSpPr/>
            <p:nvPr/>
          </p:nvSpPr>
          <p:spPr>
            <a:xfrm>
              <a:off x="34378" y="751788"/>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G7</a:t>
              </a:r>
            </a:p>
          </p:txBody>
        </p:sp>
        <p:sp>
          <p:nvSpPr>
            <p:cNvPr id="129" name="Rectangle 128">
              <a:extLst>
                <a:ext uri="{FF2B5EF4-FFF2-40B4-BE49-F238E27FC236}">
                  <a16:creationId xmlns:a16="http://schemas.microsoft.com/office/drawing/2014/main" id="{C67CEC96-121F-4B24-85FE-EA40DB5AC072}"/>
                </a:ext>
              </a:extLst>
            </p:cNvPr>
            <p:cNvSpPr/>
            <p:nvPr/>
          </p:nvSpPr>
          <p:spPr>
            <a:xfrm>
              <a:off x="34378" y="1556581"/>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G6</a:t>
              </a:r>
            </a:p>
          </p:txBody>
        </p:sp>
        <p:sp>
          <p:nvSpPr>
            <p:cNvPr id="130" name="Rectangle 129">
              <a:extLst>
                <a:ext uri="{FF2B5EF4-FFF2-40B4-BE49-F238E27FC236}">
                  <a16:creationId xmlns:a16="http://schemas.microsoft.com/office/drawing/2014/main" id="{78D05C57-F31B-4479-AEF3-133581B93561}"/>
                </a:ext>
              </a:extLst>
            </p:cNvPr>
            <p:cNvSpPr/>
            <p:nvPr/>
          </p:nvSpPr>
          <p:spPr>
            <a:xfrm>
              <a:off x="34378" y="2425484"/>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G5</a:t>
              </a:r>
            </a:p>
          </p:txBody>
        </p:sp>
        <p:sp>
          <p:nvSpPr>
            <p:cNvPr id="131" name="Rectangle 130">
              <a:extLst>
                <a:ext uri="{FF2B5EF4-FFF2-40B4-BE49-F238E27FC236}">
                  <a16:creationId xmlns:a16="http://schemas.microsoft.com/office/drawing/2014/main" id="{BC368DB9-3AAF-403C-9E50-8CDEB51CCD53}"/>
                </a:ext>
              </a:extLst>
            </p:cNvPr>
            <p:cNvSpPr/>
            <p:nvPr/>
          </p:nvSpPr>
          <p:spPr>
            <a:xfrm>
              <a:off x="34378" y="3505015"/>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G4</a:t>
              </a:r>
            </a:p>
          </p:txBody>
        </p:sp>
        <p:sp>
          <p:nvSpPr>
            <p:cNvPr id="132" name="Rectangle 131">
              <a:extLst>
                <a:ext uri="{FF2B5EF4-FFF2-40B4-BE49-F238E27FC236}">
                  <a16:creationId xmlns:a16="http://schemas.microsoft.com/office/drawing/2014/main" id="{EFD9ECE6-6B3A-4F6F-A12B-BE3D74D9CC0F}"/>
                </a:ext>
              </a:extLst>
            </p:cNvPr>
            <p:cNvSpPr/>
            <p:nvPr/>
          </p:nvSpPr>
          <p:spPr>
            <a:xfrm>
              <a:off x="34378" y="5453695"/>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G3</a:t>
              </a:r>
            </a:p>
          </p:txBody>
        </p:sp>
      </p:grpSp>
      <p:sp>
        <p:nvSpPr>
          <p:cNvPr id="24" name="Title 1"/>
          <p:cNvSpPr txBox="1">
            <a:spLocks/>
          </p:cNvSpPr>
          <p:nvPr/>
        </p:nvSpPr>
        <p:spPr>
          <a:xfrm>
            <a:off x="1789439" y="-35723"/>
            <a:ext cx="8767449"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latin typeface="Arial" panose="020B0604020202020204" pitchFamily="34" charset="0"/>
                <a:ea typeface="+mn-ea"/>
                <a:cs typeface="Arial" panose="020B0604020202020204" pitchFamily="34" charset="0"/>
              </a:rPr>
              <a:t>FSE PGR structure</a:t>
            </a:r>
          </a:p>
        </p:txBody>
      </p:sp>
      <p:sp>
        <p:nvSpPr>
          <p:cNvPr id="97" name="TextBox 96"/>
          <p:cNvSpPr txBox="1"/>
          <p:nvPr/>
        </p:nvSpPr>
        <p:spPr>
          <a:xfrm>
            <a:off x="61979" y="6170434"/>
            <a:ext cx="1556804" cy="553998"/>
          </a:xfrm>
          <a:prstGeom prst="rect">
            <a:avLst/>
          </a:prstGeom>
          <a:solidFill>
            <a:schemeClr val="bg1"/>
          </a:solidFill>
          <a:ln w="381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r>
              <a:rPr lang="en-GB" sz="1000">
                <a:latin typeface="Arial" panose="020B0604020202020204" pitchFamily="34" charset="0"/>
                <a:cs typeface="Arial" panose="020B0604020202020204" pitchFamily="34" charset="0"/>
              </a:rPr>
              <a:t>* Staff in these roles will be provided as named local contacts</a:t>
            </a:r>
          </a:p>
        </p:txBody>
      </p:sp>
      <p:sp>
        <p:nvSpPr>
          <p:cNvPr id="50" name="Rounded Rectangle 49"/>
          <p:cNvSpPr/>
          <p:nvPr/>
        </p:nvSpPr>
        <p:spPr>
          <a:xfrm>
            <a:off x="6111900" y="426719"/>
            <a:ext cx="1512000" cy="54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G8</a:t>
            </a:r>
          </a:p>
          <a:p>
            <a:pPr algn="ctr"/>
            <a:r>
              <a:rPr lang="en-GB" sz="1000" b="1">
                <a:solidFill>
                  <a:schemeClr val="tx1"/>
                </a:solidFill>
                <a:latin typeface="Arial" panose="020B0604020202020204" pitchFamily="34" charset="0"/>
                <a:cs typeface="Arial" panose="020B0604020202020204" pitchFamily="34" charset="0"/>
              </a:rPr>
              <a:t>Faculty Head of RBE</a:t>
            </a:r>
          </a:p>
        </p:txBody>
      </p:sp>
      <p:cxnSp>
        <p:nvCxnSpPr>
          <p:cNvPr id="63" name="Elbow Connector 62"/>
          <p:cNvCxnSpPr>
            <a:cxnSpLocks/>
            <a:stCxn id="47" idx="2"/>
            <a:endCxn id="58" idx="0"/>
          </p:cNvCxnSpPr>
          <p:nvPr/>
        </p:nvCxnSpPr>
        <p:spPr>
          <a:xfrm rot="5400000">
            <a:off x="5395951" y="483896"/>
            <a:ext cx="106413" cy="283748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9" name="Elbow Connector 8"/>
          <p:cNvCxnSpPr>
            <a:cxnSpLocks/>
            <a:stCxn id="58" idx="2"/>
            <a:endCxn id="6" idx="0"/>
          </p:cNvCxnSpPr>
          <p:nvPr/>
        </p:nvCxnSpPr>
        <p:spPr>
          <a:xfrm rot="5400000">
            <a:off x="2777135" y="1564320"/>
            <a:ext cx="141752" cy="2364804"/>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Rounded Rectangle 38"/>
          <p:cNvSpPr/>
          <p:nvPr/>
        </p:nvSpPr>
        <p:spPr>
          <a:xfrm>
            <a:off x="909609" y="828895"/>
            <a:ext cx="1512000" cy="540000"/>
          </a:xfrm>
          <a:prstGeom prst="roundRect">
            <a:avLst/>
          </a:prstGeom>
          <a:solidFill>
            <a:schemeClr val="bg1">
              <a:lumMod val="7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Faculty Marketing</a:t>
            </a:r>
          </a:p>
        </p:txBody>
      </p:sp>
      <p:cxnSp>
        <p:nvCxnSpPr>
          <p:cNvPr id="77" name="Straight Connector 76"/>
          <p:cNvCxnSpPr>
            <a:cxnSpLocks/>
            <a:stCxn id="39" idx="2"/>
            <a:endCxn id="6" idx="0"/>
          </p:cNvCxnSpPr>
          <p:nvPr/>
        </p:nvCxnSpPr>
        <p:spPr>
          <a:xfrm>
            <a:off x="1665609" y="1368895"/>
            <a:ext cx="0" cy="1448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cxnSpLocks/>
            <a:stCxn id="29" idx="3"/>
            <a:endCxn id="44" idx="3"/>
          </p:cNvCxnSpPr>
          <p:nvPr/>
        </p:nvCxnSpPr>
        <p:spPr>
          <a:xfrm flipV="1">
            <a:off x="4786413" y="3267598"/>
            <a:ext cx="12700" cy="3067352"/>
          </a:xfrm>
          <a:prstGeom prst="bentConnector3">
            <a:avLst>
              <a:gd name="adj1" fmla="val 1138772"/>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1" name="Elbow Connector 100"/>
          <p:cNvCxnSpPr>
            <a:cxnSpLocks/>
            <a:stCxn id="7" idx="1"/>
            <a:endCxn id="58" idx="1"/>
          </p:cNvCxnSpPr>
          <p:nvPr/>
        </p:nvCxnSpPr>
        <p:spPr>
          <a:xfrm rot="10800000">
            <a:off x="3274413" y="2315846"/>
            <a:ext cx="12700" cy="1971220"/>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cxnSp>
        <p:nvCxnSpPr>
          <p:cNvPr id="103" name="Elbow Connector 102"/>
          <p:cNvCxnSpPr>
            <a:cxnSpLocks/>
            <a:stCxn id="26" idx="1"/>
            <a:endCxn id="58" idx="1"/>
          </p:cNvCxnSpPr>
          <p:nvPr/>
        </p:nvCxnSpPr>
        <p:spPr>
          <a:xfrm rot="10800000">
            <a:off x="3274413" y="2315847"/>
            <a:ext cx="12700" cy="2970741"/>
          </a:xfrm>
          <a:prstGeom prst="bentConnector3">
            <a:avLst>
              <a:gd name="adj1" fmla="val 1800000"/>
            </a:avLst>
          </a:prstGeom>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6111900" y="1129433"/>
            <a:ext cx="1512000" cy="72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G7</a:t>
            </a:r>
          </a:p>
          <a:p>
            <a:pPr algn="ctr"/>
            <a:r>
              <a:rPr lang="en-GB" sz="1000" b="1">
                <a:solidFill>
                  <a:schemeClr val="tx1"/>
                </a:solidFill>
                <a:latin typeface="Arial" panose="020B0604020202020204" pitchFamily="34" charset="0"/>
                <a:cs typeface="Arial" panose="020B0604020202020204" pitchFamily="34" charset="0"/>
              </a:rPr>
              <a:t>Faculty PGR Services Manager </a:t>
            </a:r>
          </a:p>
          <a:p>
            <a:pPr algn="ctr"/>
            <a:r>
              <a:rPr lang="en-GB" sz="1000">
                <a:solidFill>
                  <a:schemeClr val="tx1"/>
                </a:solidFill>
                <a:latin typeface="Arial" panose="020B0604020202020204" pitchFamily="34" charset="0"/>
                <a:cs typeface="Arial" panose="020B0604020202020204" pitchFamily="34" charset="0"/>
              </a:rPr>
              <a:t>1FTE</a:t>
            </a:r>
          </a:p>
        </p:txBody>
      </p:sp>
      <p:cxnSp>
        <p:nvCxnSpPr>
          <p:cNvPr id="49" name="Elbow Connector 48"/>
          <p:cNvCxnSpPr>
            <a:cxnSpLocks/>
            <a:stCxn id="47" idx="2"/>
            <a:endCxn id="48" idx="0"/>
          </p:cNvCxnSpPr>
          <p:nvPr/>
        </p:nvCxnSpPr>
        <p:spPr>
          <a:xfrm rot="5400000">
            <a:off x="6814693" y="1902640"/>
            <a:ext cx="106415" cy="1270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a:cxnSpLocks/>
            <a:stCxn id="50" idx="2"/>
            <a:endCxn id="47" idx="0"/>
          </p:cNvCxnSpPr>
          <p:nvPr/>
        </p:nvCxnSpPr>
        <p:spPr>
          <a:xfrm>
            <a:off x="6867900" y="966719"/>
            <a:ext cx="0" cy="162714"/>
          </a:xfrm>
          <a:prstGeom prst="line">
            <a:avLst/>
          </a:prstGeom>
        </p:spPr>
        <p:style>
          <a:lnRef idx="1">
            <a:schemeClr val="dk1"/>
          </a:lnRef>
          <a:fillRef idx="0">
            <a:schemeClr val="dk1"/>
          </a:fillRef>
          <a:effectRef idx="0">
            <a:schemeClr val="dk1"/>
          </a:effectRef>
          <a:fontRef idx="minor">
            <a:schemeClr val="tx1"/>
          </a:fontRef>
        </p:style>
      </p:cxnSp>
      <p:cxnSp>
        <p:nvCxnSpPr>
          <p:cNvPr id="62" name="Elbow Connector 61"/>
          <p:cNvCxnSpPr>
            <a:cxnSpLocks/>
            <a:stCxn id="47" idx="2"/>
            <a:endCxn id="51" idx="0"/>
          </p:cNvCxnSpPr>
          <p:nvPr/>
        </p:nvCxnSpPr>
        <p:spPr>
          <a:xfrm rot="16200000" flipH="1">
            <a:off x="8921194" y="-203862"/>
            <a:ext cx="106414" cy="421300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a:off x="10140611" y="344088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40611" y="344088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0435421" y="5831368"/>
            <a:ext cx="1636673" cy="989813"/>
          </a:xfrm>
          <a:prstGeom prst="round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000">
                <a:solidFill>
                  <a:schemeClr val="bg1">
                    <a:lumMod val="50000"/>
                  </a:schemeClr>
                </a:solidFill>
                <a:latin typeface="Arial" panose="020B0604020202020204" pitchFamily="34" charset="0"/>
                <a:cs typeface="Arial" panose="020B0604020202020204" pitchFamily="34" charset="0"/>
              </a:rPr>
              <a:t>FSE externally funded /out of scope posts:</a:t>
            </a:r>
          </a:p>
          <a:p>
            <a:r>
              <a:rPr lang="en-GB" sz="1000">
                <a:solidFill>
                  <a:schemeClr val="bg1">
                    <a:lumMod val="50000"/>
                  </a:schemeClr>
                </a:solidFill>
                <a:latin typeface="Arial" panose="020B0604020202020204" pitchFamily="34" charset="0"/>
                <a:cs typeface="Arial" panose="020B0604020202020204" pitchFamily="34" charset="0"/>
              </a:rPr>
              <a:t>4 xG6 CDT Manager</a:t>
            </a:r>
          </a:p>
          <a:p>
            <a:r>
              <a:rPr lang="en-GB" sz="1000">
                <a:solidFill>
                  <a:schemeClr val="bg1">
                    <a:lumMod val="50000"/>
                  </a:schemeClr>
                </a:solidFill>
                <a:latin typeface="Arial" panose="020B0604020202020204" pitchFamily="34" charset="0"/>
                <a:cs typeface="Arial" panose="020B0604020202020204" pitchFamily="34" charset="0"/>
              </a:rPr>
              <a:t>2 xG5 CDT Manager</a:t>
            </a:r>
          </a:p>
          <a:p>
            <a:r>
              <a:rPr lang="en-GB" sz="1000">
                <a:solidFill>
                  <a:schemeClr val="bg1">
                    <a:lumMod val="50000"/>
                  </a:schemeClr>
                </a:solidFill>
                <a:latin typeface="Arial" panose="020B0604020202020204" pitchFamily="34" charset="0"/>
                <a:cs typeface="Arial" panose="020B0604020202020204" pitchFamily="34" charset="0"/>
              </a:rPr>
              <a:t>1 xG5 CDT Admin.</a:t>
            </a:r>
          </a:p>
        </p:txBody>
      </p:sp>
      <p:cxnSp>
        <p:nvCxnSpPr>
          <p:cNvPr id="13" name="Elbow Connector 12"/>
          <p:cNvCxnSpPr>
            <a:cxnSpLocks/>
            <a:stCxn id="65" idx="0"/>
            <a:endCxn id="47" idx="2"/>
          </p:cNvCxnSpPr>
          <p:nvPr/>
        </p:nvCxnSpPr>
        <p:spPr>
          <a:xfrm rot="16200000" flipV="1">
            <a:off x="7639531" y="1077803"/>
            <a:ext cx="968165" cy="2511425"/>
          </a:xfrm>
          <a:prstGeom prst="bentConnector3">
            <a:avLst>
              <a:gd name="adj1" fmla="val 94948"/>
            </a:avLst>
          </a:prstGeom>
        </p:spPr>
        <p:style>
          <a:lnRef idx="1">
            <a:schemeClr val="dk1"/>
          </a:lnRef>
          <a:fillRef idx="0">
            <a:schemeClr val="dk1"/>
          </a:fillRef>
          <a:effectRef idx="0">
            <a:schemeClr val="dk1"/>
          </a:effectRef>
          <a:fontRef idx="minor">
            <a:schemeClr val="tx1"/>
          </a:fontRef>
        </p:style>
      </p:cxnSp>
      <p:sp>
        <p:nvSpPr>
          <p:cNvPr id="58" name="Rounded Rectangle 57"/>
          <p:cNvSpPr/>
          <p:nvPr/>
        </p:nvSpPr>
        <p:spPr>
          <a:xfrm>
            <a:off x="3274413" y="1955846"/>
            <a:ext cx="1512000" cy="72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G6</a:t>
            </a:r>
          </a:p>
          <a:p>
            <a:pPr algn="ctr"/>
            <a:r>
              <a:rPr lang="en-GB" sz="1000" b="1">
                <a:solidFill>
                  <a:schemeClr val="tx1"/>
                </a:solidFill>
                <a:latin typeface="Arial" panose="020B0604020202020204" pitchFamily="34" charset="0"/>
                <a:cs typeface="Arial" panose="020B0604020202020204" pitchFamily="34" charset="0"/>
              </a:rPr>
              <a:t>PGR Recruitment &amp; Admissions Officer </a:t>
            </a:r>
          </a:p>
          <a:p>
            <a:pPr algn="ctr"/>
            <a:r>
              <a:rPr lang="en-GB" sz="1000">
                <a:solidFill>
                  <a:schemeClr val="tx1"/>
                </a:solidFill>
                <a:latin typeface="Arial" panose="020B0604020202020204" pitchFamily="34" charset="0"/>
                <a:cs typeface="Arial" panose="020B0604020202020204" pitchFamily="34" charset="0"/>
              </a:rPr>
              <a:t>1 FTE</a:t>
            </a:r>
          </a:p>
        </p:txBody>
      </p:sp>
      <p:sp>
        <p:nvSpPr>
          <p:cNvPr id="51" name="Rounded Rectangle 50"/>
          <p:cNvSpPr/>
          <p:nvPr/>
        </p:nvSpPr>
        <p:spPr>
          <a:xfrm>
            <a:off x="10324903" y="1955847"/>
            <a:ext cx="1512000" cy="72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G6</a:t>
            </a:r>
          </a:p>
          <a:p>
            <a:pPr algn="ctr"/>
            <a:r>
              <a:rPr lang="en-GB" sz="1000" b="1">
                <a:solidFill>
                  <a:schemeClr val="tx1"/>
                </a:solidFill>
                <a:latin typeface="Arial" panose="020B0604020202020204" pitchFamily="34" charset="0"/>
                <a:cs typeface="Arial" panose="020B0604020202020204" pitchFamily="34" charset="0"/>
              </a:rPr>
              <a:t>PGR Operations Officer </a:t>
            </a:r>
          </a:p>
          <a:p>
            <a:pPr algn="ctr"/>
            <a:r>
              <a:rPr lang="en-GB" sz="700">
                <a:solidFill>
                  <a:schemeClr val="tx1"/>
                </a:solidFill>
                <a:latin typeface="Arial" panose="020B0604020202020204" pitchFamily="34" charset="0"/>
                <a:cs typeface="Arial" panose="020B0604020202020204" pitchFamily="34" charset="0"/>
              </a:rPr>
              <a:t>(funded/external programmes)</a:t>
            </a:r>
          </a:p>
          <a:p>
            <a:pPr algn="ctr"/>
            <a:r>
              <a:rPr lang="en-GB" sz="1000">
                <a:solidFill>
                  <a:schemeClr val="tx1"/>
                </a:solidFill>
                <a:latin typeface="Arial" panose="020B0604020202020204" pitchFamily="34" charset="0"/>
                <a:cs typeface="Arial" panose="020B0604020202020204" pitchFamily="34" charset="0"/>
              </a:rPr>
              <a:t>2 FTE </a:t>
            </a:r>
          </a:p>
        </p:txBody>
      </p:sp>
      <p:sp>
        <p:nvSpPr>
          <p:cNvPr id="48" name="Rounded Rectangle 47"/>
          <p:cNvSpPr/>
          <p:nvPr/>
        </p:nvSpPr>
        <p:spPr>
          <a:xfrm>
            <a:off x="6111900" y="1955848"/>
            <a:ext cx="1512000" cy="720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G6</a:t>
            </a:r>
          </a:p>
          <a:p>
            <a:pPr algn="ctr"/>
            <a:r>
              <a:rPr lang="en-GB" sz="1000" b="1">
                <a:solidFill>
                  <a:schemeClr val="tx1"/>
                </a:solidFill>
                <a:latin typeface="Arial" panose="020B0604020202020204" pitchFamily="34" charset="0"/>
                <a:cs typeface="Arial" panose="020B0604020202020204" pitchFamily="34" charset="0"/>
              </a:rPr>
              <a:t>PGR Operations Officer </a:t>
            </a:r>
          </a:p>
          <a:p>
            <a:pPr algn="ctr"/>
            <a:r>
              <a:rPr lang="en-GB" sz="1000">
                <a:solidFill>
                  <a:schemeClr val="tx1"/>
                </a:solidFill>
                <a:latin typeface="Arial" panose="020B0604020202020204" pitchFamily="34" charset="0"/>
                <a:cs typeface="Arial" panose="020B0604020202020204" pitchFamily="34" charset="0"/>
              </a:rPr>
              <a:t>2 FTE</a:t>
            </a:r>
          </a:p>
        </p:txBody>
      </p:sp>
      <p:sp>
        <p:nvSpPr>
          <p:cNvPr id="29" name="Rounded Rectangle 28"/>
          <p:cNvSpPr/>
          <p:nvPr/>
        </p:nvSpPr>
        <p:spPr>
          <a:xfrm>
            <a:off x="3274413" y="5884950"/>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G3</a:t>
            </a:r>
          </a:p>
          <a:p>
            <a:pPr algn="ctr"/>
            <a:r>
              <a:rPr lang="en-GB" sz="900" b="1">
                <a:solidFill>
                  <a:schemeClr val="tx1"/>
                </a:solidFill>
                <a:latin typeface="Arial" panose="020B0604020202020204" pitchFamily="34" charset="0"/>
                <a:cs typeface="Arial" panose="020B0604020202020204" pitchFamily="34" charset="0"/>
              </a:rPr>
              <a:t>Postgraduate Research Operations Assistant </a:t>
            </a:r>
          </a:p>
          <a:p>
            <a:pPr algn="ctr"/>
            <a:r>
              <a:rPr lang="en-GB" sz="800">
                <a:solidFill>
                  <a:schemeClr val="tx1"/>
                </a:solidFill>
                <a:latin typeface="Arial" panose="020B0604020202020204" pitchFamily="34" charset="0"/>
                <a:cs typeface="Arial" panose="020B0604020202020204" pitchFamily="34" charset="0"/>
              </a:rPr>
              <a:t>(Admissions)</a:t>
            </a:r>
          </a:p>
          <a:p>
            <a:pPr algn="ctr"/>
            <a:r>
              <a:rPr lang="en-GB" sz="1000">
                <a:solidFill>
                  <a:schemeClr val="tx1"/>
                </a:solidFill>
                <a:latin typeface="Arial" panose="020B0604020202020204" pitchFamily="34" charset="0"/>
                <a:cs typeface="Arial" panose="020B0604020202020204" pitchFamily="34" charset="0"/>
              </a:rPr>
              <a:t>2 FTE</a:t>
            </a:r>
          </a:p>
        </p:txBody>
      </p:sp>
      <p:sp>
        <p:nvSpPr>
          <p:cNvPr id="145" name="Rounded Rectangle 144"/>
          <p:cNvSpPr/>
          <p:nvPr/>
        </p:nvSpPr>
        <p:spPr>
          <a:xfrm>
            <a:off x="6971017" y="5884950"/>
            <a:ext cx="1512000" cy="900000"/>
          </a:xfrm>
          <a:prstGeom prst="roundRect">
            <a:avLst/>
          </a:prstGeom>
          <a:solidFill>
            <a:schemeClr val="bg1"/>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G3</a:t>
            </a:r>
          </a:p>
          <a:p>
            <a:pPr algn="ctr"/>
            <a:r>
              <a:rPr lang="en-GB" sz="900" b="1">
                <a:solidFill>
                  <a:schemeClr val="tx1"/>
                </a:solidFill>
                <a:latin typeface="Arial" panose="020B0604020202020204" pitchFamily="34" charset="0"/>
                <a:cs typeface="Arial" panose="020B0604020202020204" pitchFamily="34" charset="0"/>
              </a:rPr>
              <a:t>Postgraduate Research Operations Assistant </a:t>
            </a:r>
          </a:p>
          <a:p>
            <a:pPr algn="ctr"/>
            <a:r>
              <a:rPr lang="en-GB" sz="800">
                <a:solidFill>
                  <a:schemeClr val="tx1"/>
                </a:solidFill>
                <a:latin typeface="Arial" panose="020B0604020202020204" pitchFamily="34" charset="0"/>
                <a:cs typeface="Arial" panose="020B0604020202020204" pitchFamily="34" charset="0"/>
              </a:rPr>
              <a:t>(Hub Support)  </a:t>
            </a:r>
          </a:p>
          <a:p>
            <a:pPr algn="ctr"/>
            <a:r>
              <a:rPr lang="en-GB" sz="1000">
                <a:solidFill>
                  <a:schemeClr val="tx1"/>
                </a:solidFill>
                <a:latin typeface="Arial" panose="020B0604020202020204" pitchFamily="34" charset="0"/>
                <a:cs typeface="Arial" panose="020B0604020202020204" pitchFamily="34" charset="0"/>
              </a:rPr>
              <a:t>2 FTE</a:t>
            </a:r>
          </a:p>
        </p:txBody>
      </p:sp>
      <p:sp>
        <p:nvSpPr>
          <p:cNvPr id="146" name="Rounded Rectangle 145"/>
          <p:cNvSpPr/>
          <p:nvPr/>
        </p:nvSpPr>
        <p:spPr>
          <a:xfrm>
            <a:off x="5227538" y="5884950"/>
            <a:ext cx="1512000" cy="900000"/>
          </a:xfrm>
          <a:prstGeom prst="roundRect">
            <a:avLst/>
          </a:prstGeom>
          <a:solidFill>
            <a:schemeClr val="bg1"/>
          </a:solidFill>
          <a:ln w="38100" cap="flat" cmpd="sng" algn="ctr">
            <a:solidFill>
              <a:schemeClr val="tx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G3</a:t>
            </a:r>
          </a:p>
          <a:p>
            <a:pPr algn="ctr"/>
            <a:r>
              <a:rPr lang="en-GB" sz="900" b="1">
                <a:solidFill>
                  <a:schemeClr val="tx1"/>
                </a:solidFill>
                <a:latin typeface="Arial" panose="020B0604020202020204" pitchFamily="34" charset="0"/>
                <a:cs typeface="Arial" panose="020B0604020202020204" pitchFamily="34" charset="0"/>
              </a:rPr>
              <a:t>Postgraduate Research Operations Assistant </a:t>
            </a:r>
          </a:p>
          <a:p>
            <a:pPr algn="ctr"/>
            <a:r>
              <a:rPr lang="en-GB" sz="800">
                <a:solidFill>
                  <a:schemeClr val="tx1"/>
                </a:solidFill>
                <a:latin typeface="Arial" panose="020B0604020202020204" pitchFamily="34" charset="0"/>
                <a:cs typeface="Arial" panose="020B0604020202020204" pitchFamily="34" charset="0"/>
              </a:rPr>
              <a:t>(Examinations)</a:t>
            </a:r>
          </a:p>
          <a:p>
            <a:pPr algn="ctr"/>
            <a:r>
              <a:rPr lang="en-GB" sz="1000">
                <a:solidFill>
                  <a:schemeClr val="tx1"/>
                </a:solidFill>
                <a:latin typeface="Arial" panose="020B0604020202020204" pitchFamily="34" charset="0"/>
                <a:cs typeface="Arial" panose="020B0604020202020204" pitchFamily="34" charset="0"/>
              </a:rPr>
              <a:t>3 FTE</a:t>
            </a:r>
          </a:p>
        </p:txBody>
      </p:sp>
      <p:cxnSp>
        <p:nvCxnSpPr>
          <p:cNvPr id="147" name="Elbow Connector 146"/>
          <p:cNvCxnSpPr>
            <a:cxnSpLocks/>
            <a:stCxn id="48" idx="2"/>
            <a:endCxn id="143" idx="0"/>
          </p:cNvCxnSpPr>
          <p:nvPr/>
        </p:nvCxnSpPr>
        <p:spPr>
          <a:xfrm rot="16200000" flipH="1">
            <a:off x="7226583" y="2317164"/>
            <a:ext cx="141750" cy="859117"/>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cxnSp>
        <p:nvCxnSpPr>
          <p:cNvPr id="151" name="Straight Connector 150"/>
          <p:cNvCxnSpPr>
            <a:cxnSpLocks/>
            <a:stCxn id="143" idx="2"/>
            <a:endCxn id="145" idx="0"/>
          </p:cNvCxnSpPr>
          <p:nvPr/>
        </p:nvCxnSpPr>
        <p:spPr>
          <a:xfrm>
            <a:off x="7727017" y="3717598"/>
            <a:ext cx="0" cy="2167352"/>
          </a:xfrm>
          <a:prstGeom prst="line">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Elbow Connector 7"/>
          <p:cNvCxnSpPr>
            <a:cxnSpLocks/>
            <a:stCxn id="48" idx="2"/>
            <a:endCxn id="144" idx="0"/>
          </p:cNvCxnSpPr>
          <p:nvPr/>
        </p:nvCxnSpPr>
        <p:spPr>
          <a:xfrm rot="5400000">
            <a:off x="6354844" y="2304542"/>
            <a:ext cx="141750" cy="88436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1" name="Elbow Connector 10"/>
          <p:cNvCxnSpPr>
            <a:cxnSpLocks/>
            <a:stCxn id="48" idx="2"/>
            <a:endCxn id="142" idx="3"/>
          </p:cNvCxnSpPr>
          <p:nvPr/>
        </p:nvCxnSpPr>
        <p:spPr>
          <a:xfrm rot="5400000">
            <a:off x="5998110" y="3417276"/>
            <a:ext cx="1611218" cy="128362"/>
          </a:xfrm>
          <a:prstGeom prst="bentConnector2">
            <a:avLst/>
          </a:prstGeom>
        </p:spPr>
        <p:style>
          <a:lnRef idx="1">
            <a:schemeClr val="dk1"/>
          </a:lnRef>
          <a:fillRef idx="0">
            <a:schemeClr val="dk1"/>
          </a:fillRef>
          <a:effectRef idx="0">
            <a:schemeClr val="dk1"/>
          </a:effectRef>
          <a:fontRef idx="minor">
            <a:schemeClr val="tx1"/>
          </a:fontRef>
        </p:style>
      </p:cxnSp>
      <p:cxnSp>
        <p:nvCxnSpPr>
          <p:cNvPr id="14" name="Elbow Connector 13"/>
          <p:cNvCxnSpPr>
            <a:cxnSpLocks/>
            <a:stCxn id="146" idx="1"/>
            <a:endCxn id="144" idx="1"/>
          </p:cNvCxnSpPr>
          <p:nvPr/>
        </p:nvCxnSpPr>
        <p:spPr>
          <a:xfrm rot="10800000">
            <a:off x="5227538" y="3267598"/>
            <a:ext cx="12700" cy="3067352"/>
          </a:xfrm>
          <a:prstGeom prst="bentConnector3">
            <a:avLst>
              <a:gd name="adj1" fmla="val 1138780"/>
            </a:avLst>
          </a:prstGeom>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909609" y="2817598"/>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Marketing Coordinator</a:t>
            </a:r>
          </a:p>
          <a:p>
            <a:pPr algn="ctr"/>
            <a:r>
              <a:rPr lang="en-GB" sz="1000">
                <a:solidFill>
                  <a:schemeClr val="tx1"/>
                </a:solidFill>
                <a:latin typeface="Arial" panose="020B0604020202020204" pitchFamily="34" charset="0"/>
                <a:cs typeface="Arial" panose="020B0604020202020204" pitchFamily="34" charset="0"/>
              </a:rPr>
              <a:t>2 FTE </a:t>
            </a:r>
          </a:p>
        </p:txBody>
      </p:sp>
      <p:sp>
        <p:nvSpPr>
          <p:cNvPr id="44" name="Rounded Rectangle 43"/>
          <p:cNvSpPr/>
          <p:nvPr/>
        </p:nvSpPr>
        <p:spPr>
          <a:xfrm>
            <a:off x="3274413" y="2817598"/>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Coordinator </a:t>
            </a:r>
            <a:r>
              <a:rPr lang="en-GB" sz="800">
                <a:solidFill>
                  <a:schemeClr val="tx1"/>
                </a:solidFill>
                <a:latin typeface="Arial" panose="020B0604020202020204" pitchFamily="34" charset="0"/>
                <a:cs typeface="Arial" panose="020B0604020202020204" pitchFamily="34" charset="0"/>
              </a:rPr>
              <a:t>(Recruitment &amp;Admissions)</a:t>
            </a:r>
          </a:p>
          <a:p>
            <a:pPr algn="ctr"/>
            <a:r>
              <a:rPr lang="en-GB" sz="1000">
                <a:solidFill>
                  <a:schemeClr val="tx1"/>
                </a:solidFill>
                <a:latin typeface="Arial" panose="020B0604020202020204" pitchFamily="34" charset="0"/>
                <a:cs typeface="Arial" panose="020B0604020202020204" pitchFamily="34" charset="0"/>
              </a:rPr>
              <a:t>1 FTE </a:t>
            </a:r>
          </a:p>
        </p:txBody>
      </p:sp>
      <p:sp>
        <p:nvSpPr>
          <p:cNvPr id="143" name="Rounded Rectangle 142"/>
          <p:cNvSpPr/>
          <p:nvPr/>
        </p:nvSpPr>
        <p:spPr>
          <a:xfrm>
            <a:off x="6971017" y="2817598"/>
            <a:ext cx="1512000" cy="900000"/>
          </a:xfrm>
          <a:prstGeom prst="roundRect">
            <a:avLst/>
          </a:prstGeom>
          <a:solidFill>
            <a:schemeClr val="bg1"/>
          </a:solidFill>
          <a:ln w="31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Coordinator </a:t>
            </a:r>
            <a:r>
              <a:rPr lang="en-GB" sz="800">
                <a:solidFill>
                  <a:schemeClr val="tx1"/>
                </a:solidFill>
                <a:latin typeface="Arial" panose="020B0604020202020204" pitchFamily="34" charset="0"/>
                <a:cs typeface="Arial" panose="020B0604020202020204" pitchFamily="34" charset="0"/>
              </a:rPr>
              <a:t>(Experience)</a:t>
            </a:r>
          </a:p>
          <a:p>
            <a:pPr algn="ctr"/>
            <a:r>
              <a:rPr lang="en-GB" sz="1000">
                <a:solidFill>
                  <a:schemeClr val="tx1"/>
                </a:solidFill>
                <a:latin typeface="Arial" panose="020B0604020202020204" pitchFamily="34" charset="0"/>
                <a:cs typeface="Arial" panose="020B0604020202020204" pitchFamily="34" charset="0"/>
              </a:rPr>
              <a:t>1 FTE </a:t>
            </a:r>
          </a:p>
        </p:txBody>
      </p:sp>
      <p:sp>
        <p:nvSpPr>
          <p:cNvPr id="144" name="Rounded Rectangle 143"/>
          <p:cNvSpPr/>
          <p:nvPr/>
        </p:nvSpPr>
        <p:spPr>
          <a:xfrm>
            <a:off x="5227538" y="2817598"/>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Coordinator </a:t>
            </a:r>
            <a:r>
              <a:rPr lang="en-GB" sz="800">
                <a:solidFill>
                  <a:schemeClr val="tx1"/>
                </a:solidFill>
                <a:latin typeface="Arial" panose="020B0604020202020204" pitchFamily="34" charset="0"/>
                <a:cs typeface="Arial" panose="020B0604020202020204" pitchFamily="34" charset="0"/>
              </a:rPr>
              <a:t>(Progression and Welfare) </a:t>
            </a:r>
          </a:p>
          <a:p>
            <a:pPr algn="ctr"/>
            <a:r>
              <a:rPr lang="en-GB" sz="1000">
                <a:solidFill>
                  <a:schemeClr val="tx1"/>
                </a:solidFill>
                <a:latin typeface="Arial" panose="020B0604020202020204" pitchFamily="34" charset="0"/>
                <a:cs typeface="Arial" panose="020B0604020202020204" pitchFamily="34" charset="0"/>
              </a:rPr>
              <a:t>2 FTE </a:t>
            </a:r>
          </a:p>
        </p:txBody>
      </p:sp>
      <p:sp>
        <p:nvSpPr>
          <p:cNvPr id="65" name="Rounded Rectangle 64"/>
          <p:cNvSpPr/>
          <p:nvPr/>
        </p:nvSpPr>
        <p:spPr>
          <a:xfrm>
            <a:off x="8623325" y="2817598"/>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Funding Coordinator</a:t>
            </a:r>
          </a:p>
          <a:p>
            <a:pPr algn="ctr"/>
            <a:r>
              <a:rPr lang="en-GB" sz="1000">
                <a:solidFill>
                  <a:schemeClr val="tx1"/>
                </a:solidFill>
                <a:latin typeface="Arial" panose="020B0604020202020204" pitchFamily="34" charset="0"/>
                <a:cs typeface="Arial" panose="020B0604020202020204" pitchFamily="34" charset="0"/>
              </a:rPr>
              <a:t>2 FTE </a:t>
            </a:r>
          </a:p>
        </p:txBody>
      </p:sp>
      <p:sp>
        <p:nvSpPr>
          <p:cNvPr id="7" name="Rounded Rectangle 6"/>
          <p:cNvSpPr/>
          <p:nvPr/>
        </p:nvSpPr>
        <p:spPr>
          <a:xfrm>
            <a:off x="3274413" y="3837066"/>
            <a:ext cx="1512000"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G4</a:t>
            </a:r>
          </a:p>
          <a:p>
            <a:pPr algn="ctr"/>
            <a:r>
              <a:rPr lang="en-GB" sz="1000" b="1">
                <a:solidFill>
                  <a:schemeClr val="tx1"/>
                </a:solidFill>
                <a:latin typeface="Arial" panose="020B0604020202020204" pitchFamily="34" charset="0"/>
                <a:cs typeface="Arial" panose="020B0604020202020204" pitchFamily="34" charset="0"/>
              </a:rPr>
              <a:t>Postgraduate Research Administrator </a:t>
            </a:r>
            <a:r>
              <a:rPr lang="en-GB" sz="800">
                <a:solidFill>
                  <a:schemeClr val="tx1"/>
                </a:solidFill>
                <a:latin typeface="Arial" panose="020B0604020202020204" pitchFamily="34" charset="0"/>
                <a:cs typeface="Arial" panose="020B0604020202020204" pitchFamily="34" charset="0"/>
              </a:rPr>
              <a:t>(Recruitment)</a:t>
            </a:r>
          </a:p>
          <a:p>
            <a:pPr algn="ctr"/>
            <a:r>
              <a:rPr lang="en-GB" sz="1000">
                <a:solidFill>
                  <a:schemeClr val="tx1"/>
                </a:solidFill>
                <a:latin typeface="Arial" panose="020B0604020202020204" pitchFamily="34" charset="0"/>
                <a:cs typeface="Arial" panose="020B0604020202020204" pitchFamily="34" charset="0"/>
              </a:rPr>
              <a:t>1 FTE </a:t>
            </a:r>
          </a:p>
        </p:txBody>
      </p:sp>
      <p:sp>
        <p:nvSpPr>
          <p:cNvPr id="26" name="Rounded Rectangle 25"/>
          <p:cNvSpPr/>
          <p:nvPr/>
        </p:nvSpPr>
        <p:spPr>
          <a:xfrm>
            <a:off x="3274413" y="4836587"/>
            <a:ext cx="1512000" cy="900000"/>
          </a:xfrm>
          <a:prstGeom prst="roundRect">
            <a:avLst/>
          </a:prstGeom>
          <a:solidFill>
            <a:schemeClr val="bg1"/>
          </a:solidFill>
          <a:ln w="38100" cap="flat" cmpd="sng" algn="ctr">
            <a:solidFill>
              <a:schemeClr val="tx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G4</a:t>
            </a:r>
          </a:p>
          <a:p>
            <a:pPr algn="ctr"/>
            <a:r>
              <a:rPr lang="en-GB" sz="1000" b="1">
                <a:solidFill>
                  <a:schemeClr val="tx1"/>
                </a:solidFill>
                <a:latin typeface="Arial" panose="020B0604020202020204" pitchFamily="34" charset="0"/>
                <a:cs typeface="Arial" panose="020B0604020202020204" pitchFamily="34" charset="0"/>
              </a:rPr>
              <a:t>Postgraduate Research Administrator* </a:t>
            </a:r>
            <a:r>
              <a:rPr lang="en-GB" sz="800">
                <a:solidFill>
                  <a:schemeClr val="tx1"/>
                </a:solidFill>
                <a:latin typeface="Arial" panose="020B0604020202020204" pitchFamily="34" charset="0"/>
                <a:cs typeface="Arial" panose="020B0604020202020204" pitchFamily="34" charset="0"/>
              </a:rPr>
              <a:t>(Admissions)</a:t>
            </a:r>
          </a:p>
          <a:p>
            <a:pPr algn="ctr"/>
            <a:r>
              <a:rPr lang="en-GB" sz="1000">
                <a:solidFill>
                  <a:schemeClr val="tx1"/>
                </a:solidFill>
                <a:latin typeface="Arial" panose="020B0604020202020204" pitchFamily="34" charset="0"/>
                <a:cs typeface="Arial" panose="020B0604020202020204" pitchFamily="34" charset="0"/>
              </a:rPr>
              <a:t>5 FTE </a:t>
            </a:r>
          </a:p>
        </p:txBody>
      </p:sp>
      <p:sp>
        <p:nvSpPr>
          <p:cNvPr id="115" name="Rounded Rectangle 114"/>
          <p:cNvSpPr/>
          <p:nvPr/>
        </p:nvSpPr>
        <p:spPr>
          <a:xfrm>
            <a:off x="10324903" y="3837066"/>
            <a:ext cx="1512000" cy="900000"/>
          </a:xfrm>
          <a:prstGeom prst="roundRect">
            <a:avLst/>
          </a:prstGeom>
          <a:solidFill>
            <a:schemeClr val="bg1"/>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G4</a:t>
            </a:r>
          </a:p>
          <a:p>
            <a:pPr algn="ctr"/>
            <a:r>
              <a:rPr lang="en-GB" sz="1000" b="1">
                <a:solidFill>
                  <a:schemeClr val="tx1"/>
                </a:solidFill>
                <a:latin typeface="Arial" panose="020B0604020202020204" pitchFamily="34" charset="0"/>
                <a:cs typeface="Arial" panose="020B0604020202020204" pitchFamily="34" charset="0"/>
              </a:rPr>
              <a:t>Postgraduate Research Administrator </a:t>
            </a:r>
            <a:r>
              <a:rPr lang="en-GB" sz="800">
                <a:solidFill>
                  <a:schemeClr val="tx1"/>
                </a:solidFill>
                <a:latin typeface="Arial" panose="020B0604020202020204" pitchFamily="34" charset="0"/>
                <a:cs typeface="Arial" panose="020B0604020202020204" pitchFamily="34" charset="0"/>
              </a:rPr>
              <a:t>(Programmes)</a:t>
            </a:r>
          </a:p>
          <a:p>
            <a:pPr algn="ctr"/>
            <a:r>
              <a:rPr lang="en-GB" sz="1000">
                <a:solidFill>
                  <a:schemeClr val="tx1"/>
                </a:solidFill>
                <a:latin typeface="Arial" panose="020B0604020202020204" pitchFamily="34" charset="0"/>
                <a:cs typeface="Arial" panose="020B0604020202020204" pitchFamily="34" charset="0"/>
              </a:rPr>
              <a:t> 1 FTE </a:t>
            </a:r>
          </a:p>
        </p:txBody>
      </p:sp>
      <p:sp>
        <p:nvSpPr>
          <p:cNvPr id="142" name="Rounded Rectangle 141"/>
          <p:cNvSpPr/>
          <p:nvPr/>
        </p:nvSpPr>
        <p:spPr>
          <a:xfrm>
            <a:off x="5227538" y="3837066"/>
            <a:ext cx="1512000" cy="900000"/>
          </a:xfrm>
          <a:prstGeom prst="roundRect">
            <a:avLst/>
          </a:prstGeom>
          <a:solidFill>
            <a:schemeClr val="bg1"/>
          </a:solidFill>
          <a:ln w="38100" cap="flat" cmpd="sng" algn="ctr">
            <a:solidFill>
              <a:schemeClr val="tx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G4</a:t>
            </a:r>
          </a:p>
          <a:p>
            <a:pPr algn="ctr"/>
            <a:r>
              <a:rPr lang="en-GB" sz="1000" b="1">
                <a:solidFill>
                  <a:schemeClr val="tx1"/>
                </a:solidFill>
                <a:latin typeface="Arial" panose="020B0604020202020204" pitchFamily="34" charset="0"/>
                <a:cs typeface="Arial" panose="020B0604020202020204" pitchFamily="34" charset="0"/>
              </a:rPr>
              <a:t>Postgraduate Research Administrator </a:t>
            </a:r>
            <a:r>
              <a:rPr lang="en-GB" sz="800">
                <a:solidFill>
                  <a:schemeClr val="tx1"/>
                </a:solidFill>
                <a:latin typeface="Arial" panose="020B0604020202020204" pitchFamily="34" charset="0"/>
                <a:cs typeface="Arial" panose="020B0604020202020204" pitchFamily="34" charset="0"/>
              </a:rPr>
              <a:t>(Progression and Welfare) </a:t>
            </a:r>
          </a:p>
          <a:p>
            <a:pPr algn="ctr"/>
            <a:r>
              <a:rPr lang="en-GB" sz="1000">
                <a:solidFill>
                  <a:schemeClr val="tx1"/>
                </a:solidFill>
                <a:latin typeface="Arial" panose="020B0604020202020204" pitchFamily="34" charset="0"/>
                <a:cs typeface="Arial" panose="020B0604020202020204" pitchFamily="34" charset="0"/>
              </a:rPr>
              <a:t>5 FTE </a:t>
            </a:r>
          </a:p>
        </p:txBody>
      </p:sp>
      <p:sp>
        <p:nvSpPr>
          <p:cNvPr id="52" name="Rounded Rectangle 51"/>
          <p:cNvSpPr/>
          <p:nvPr/>
        </p:nvSpPr>
        <p:spPr>
          <a:xfrm>
            <a:off x="8623325" y="3837066"/>
            <a:ext cx="1512000" cy="900000"/>
          </a:xfrm>
          <a:prstGeom prst="roundRect">
            <a:avLst/>
          </a:prstGeom>
          <a:solidFill>
            <a:schemeClr val="bg1"/>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G4</a:t>
            </a:r>
          </a:p>
          <a:p>
            <a:pPr algn="ctr"/>
            <a:r>
              <a:rPr lang="en-GB" sz="1000" b="1">
                <a:solidFill>
                  <a:schemeClr val="tx1"/>
                </a:solidFill>
                <a:latin typeface="Arial" panose="020B0604020202020204" pitchFamily="34" charset="0"/>
                <a:cs typeface="Arial" panose="020B0604020202020204" pitchFamily="34" charset="0"/>
              </a:rPr>
              <a:t>Postgraduate Research Funding Administrator</a:t>
            </a:r>
          </a:p>
          <a:p>
            <a:pPr algn="ctr"/>
            <a:r>
              <a:rPr lang="en-GB" sz="1000">
                <a:solidFill>
                  <a:schemeClr val="tx1"/>
                </a:solidFill>
                <a:latin typeface="Arial" panose="020B0604020202020204" pitchFamily="34" charset="0"/>
                <a:cs typeface="Arial" panose="020B0604020202020204" pitchFamily="34" charset="0"/>
              </a:rPr>
              <a:t>2 FTE </a:t>
            </a:r>
          </a:p>
        </p:txBody>
      </p:sp>
      <p:cxnSp>
        <p:nvCxnSpPr>
          <p:cNvPr id="99" name="Straight Connector 98">
            <a:extLst>
              <a:ext uri="{FF2B5EF4-FFF2-40B4-BE49-F238E27FC236}">
                <a16:creationId xmlns:a16="http://schemas.microsoft.com/office/drawing/2014/main" id="{7731D0C0-6F84-487A-8434-51EE524CE7EE}"/>
              </a:ext>
            </a:extLst>
          </p:cNvPr>
          <p:cNvCxnSpPr>
            <a:cxnSpLocks/>
            <a:stCxn id="51" idx="2"/>
            <a:endCxn id="115" idx="0"/>
          </p:cNvCxnSpPr>
          <p:nvPr/>
        </p:nvCxnSpPr>
        <p:spPr>
          <a:xfrm>
            <a:off x="11080903" y="2675847"/>
            <a:ext cx="0" cy="1161219"/>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4146B5EA-05F7-48DD-BDF7-AFE16C0463DC}"/>
              </a:ext>
            </a:extLst>
          </p:cNvPr>
          <p:cNvCxnSpPr>
            <a:cxnSpLocks/>
            <a:stCxn id="65" idx="2"/>
            <a:endCxn id="52" idx="0"/>
          </p:cNvCxnSpPr>
          <p:nvPr/>
        </p:nvCxnSpPr>
        <p:spPr>
          <a:xfrm>
            <a:off x="9379325" y="3717598"/>
            <a:ext cx="0" cy="119468"/>
          </a:xfrm>
          <a:prstGeom prst="line">
            <a:avLst/>
          </a:prstGeom>
        </p:spPr>
        <p:style>
          <a:lnRef idx="1">
            <a:schemeClr val="dk1"/>
          </a:lnRef>
          <a:fillRef idx="0">
            <a:schemeClr val="dk1"/>
          </a:fillRef>
          <a:effectRef idx="0">
            <a:schemeClr val="dk1"/>
          </a:effectRef>
          <a:fontRef idx="minor">
            <a:schemeClr val="tx1"/>
          </a:fontRef>
        </p:style>
      </p:cxnSp>
      <p:sp>
        <p:nvSpPr>
          <p:cNvPr id="57" name="Rounded Rectangle 56">
            <a:extLst>
              <a:ext uri="{FF2B5EF4-FFF2-40B4-BE49-F238E27FC236}">
                <a16:creationId xmlns:a16="http://schemas.microsoft.com/office/drawing/2014/main" id="{1027E1F2-404C-41FD-94A7-65C2C36E5996}"/>
              </a:ext>
            </a:extLst>
          </p:cNvPr>
          <p:cNvSpPr/>
          <p:nvPr/>
        </p:nvSpPr>
        <p:spPr>
          <a:xfrm>
            <a:off x="403232" y="4057811"/>
            <a:ext cx="1740226" cy="1758138"/>
          </a:xfrm>
          <a:prstGeom prst="roundRect">
            <a:avLst>
              <a:gd name="adj" fmla="val 12280"/>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800" b="1">
                <a:solidFill>
                  <a:schemeClr val="tx1"/>
                </a:solidFill>
                <a:latin typeface="Arial" panose="020B0604020202020204" pitchFamily="34" charset="0"/>
                <a:cs typeface="Arial" panose="020B0604020202020204" pitchFamily="34" charset="0"/>
              </a:rPr>
              <a:t>G6 Operations Officers scaled according to:</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Size of Faculty PGR cohort </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Size of Academic cohort</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Number of funded/external programmes that are non-standard </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Number of specialist programmes </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Number of dual awards </a:t>
            </a:r>
          </a:p>
          <a:p>
            <a:pPr fontAlgn="t"/>
            <a:r>
              <a:rPr lang="en-GB" sz="800" b="1">
                <a:solidFill>
                  <a:schemeClr val="tx1"/>
                </a:solidFill>
                <a:latin typeface="Arial" panose="020B0604020202020204" pitchFamily="34" charset="0"/>
                <a:cs typeface="Arial" panose="020B0604020202020204" pitchFamily="34" charset="0"/>
              </a:rPr>
              <a:t>G5-G2 scaled according to:</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application volume</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PGR cohort</a:t>
            </a:r>
          </a:p>
          <a:p>
            <a:pPr marL="171450" indent="-171450" fontAlgn="t">
              <a:buFont typeface="Arial" panose="020B0604020202020204" pitchFamily="34" charset="0"/>
              <a:buChar char="•"/>
            </a:pPr>
            <a:r>
              <a:rPr lang="en-GB" sz="800">
                <a:solidFill>
                  <a:schemeClr val="tx1"/>
                </a:solidFill>
                <a:latin typeface="Arial" panose="020B0604020202020204" pitchFamily="34" charset="0"/>
                <a:cs typeface="Arial" panose="020B0604020202020204" pitchFamily="34" charset="0"/>
              </a:rPr>
              <a:t>Funder requirements</a:t>
            </a:r>
          </a:p>
        </p:txBody>
      </p:sp>
    </p:spTree>
    <p:extLst>
      <p:ext uri="{BB962C8B-B14F-4D97-AF65-F5344CB8AC3E}">
        <p14:creationId xmlns:p14="http://schemas.microsoft.com/office/powerpoint/2010/main" val="37981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361DB447-EF9C-4270-AABA-C5EABD56AA43}"/>
              </a:ext>
            </a:extLst>
          </p:cNvPr>
          <p:cNvGrpSpPr/>
          <p:nvPr/>
        </p:nvGrpSpPr>
        <p:grpSpPr>
          <a:xfrm>
            <a:off x="-6815" y="511467"/>
            <a:ext cx="12199042" cy="6346534"/>
            <a:chOff x="-7042" y="708826"/>
            <a:chExt cx="12199042" cy="5191685"/>
          </a:xfrm>
        </p:grpSpPr>
        <p:sp>
          <p:nvSpPr>
            <p:cNvPr id="37" name="Rectangle 36">
              <a:extLst>
                <a:ext uri="{FF2B5EF4-FFF2-40B4-BE49-F238E27FC236}">
                  <a16:creationId xmlns:a16="http://schemas.microsoft.com/office/drawing/2014/main" id="{4CE3B68C-5409-4627-BC96-6B1186CEAF25}"/>
                </a:ext>
              </a:extLst>
            </p:cNvPr>
            <p:cNvSpPr/>
            <p:nvPr/>
          </p:nvSpPr>
          <p:spPr>
            <a:xfrm>
              <a:off x="0" y="708826"/>
              <a:ext cx="12192000" cy="1407721"/>
            </a:xfrm>
            <a:prstGeom prst="rect">
              <a:avLst/>
            </a:prstGeom>
            <a:solidFill>
              <a:srgbClr val="CDB9DB"/>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8E58AA-E3B6-4602-861B-985F74759576}"/>
                </a:ext>
              </a:extLst>
            </p:cNvPr>
            <p:cNvSpPr/>
            <p:nvPr/>
          </p:nvSpPr>
          <p:spPr>
            <a:xfrm>
              <a:off x="0" y="1952110"/>
              <a:ext cx="12191999" cy="1244385"/>
            </a:xfrm>
            <a:prstGeom prst="rect">
              <a:avLst/>
            </a:prstGeom>
            <a:solidFill>
              <a:srgbClr val="DBBDDD"/>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6BA293E-E9F1-49BE-A95B-B305BF159E15}"/>
                </a:ext>
              </a:extLst>
            </p:cNvPr>
            <p:cNvSpPr/>
            <p:nvPr/>
          </p:nvSpPr>
          <p:spPr>
            <a:xfrm>
              <a:off x="-3521" y="2849593"/>
              <a:ext cx="12192000" cy="1277610"/>
            </a:xfrm>
            <a:prstGeom prst="rect">
              <a:avLst/>
            </a:prstGeom>
            <a:solidFill>
              <a:srgbClr val="FEE3A7"/>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ADD5DEF9-6E8E-4656-9965-5B7031C6DF92}"/>
                </a:ext>
              </a:extLst>
            </p:cNvPr>
            <p:cNvSpPr/>
            <p:nvPr/>
          </p:nvSpPr>
          <p:spPr>
            <a:xfrm>
              <a:off x="-7042" y="3734676"/>
              <a:ext cx="12199042" cy="2165835"/>
            </a:xfrm>
            <a:prstGeom prst="rect">
              <a:avLst/>
            </a:prstGeom>
            <a:solidFill>
              <a:srgbClr val="E1E0E2"/>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2424843C-0E9D-4CBE-91A7-1E82F17D4C34}"/>
              </a:ext>
            </a:extLst>
          </p:cNvPr>
          <p:cNvGrpSpPr/>
          <p:nvPr/>
        </p:nvGrpSpPr>
        <p:grpSpPr>
          <a:xfrm>
            <a:off x="44877" y="850601"/>
            <a:ext cx="412661" cy="3690782"/>
            <a:chOff x="34378" y="463323"/>
            <a:chExt cx="412661" cy="3690782"/>
          </a:xfrm>
        </p:grpSpPr>
        <p:sp>
          <p:nvSpPr>
            <p:cNvPr id="44" name="Rectangle 43">
              <a:extLst>
                <a:ext uri="{FF2B5EF4-FFF2-40B4-BE49-F238E27FC236}">
                  <a16:creationId xmlns:a16="http://schemas.microsoft.com/office/drawing/2014/main" id="{BC562C0D-6285-4254-8820-A0436D7A6579}"/>
                </a:ext>
              </a:extLst>
            </p:cNvPr>
            <p:cNvSpPr/>
            <p:nvPr/>
          </p:nvSpPr>
          <p:spPr>
            <a:xfrm>
              <a:off x="34378" y="463323"/>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G8</a:t>
              </a:r>
            </a:p>
          </p:txBody>
        </p:sp>
        <p:sp>
          <p:nvSpPr>
            <p:cNvPr id="45" name="Rectangle 44">
              <a:extLst>
                <a:ext uri="{FF2B5EF4-FFF2-40B4-BE49-F238E27FC236}">
                  <a16:creationId xmlns:a16="http://schemas.microsoft.com/office/drawing/2014/main" id="{D478CDAA-F52C-4549-9097-8EBADCF1430F}"/>
                </a:ext>
              </a:extLst>
            </p:cNvPr>
            <p:cNvSpPr/>
            <p:nvPr/>
          </p:nvSpPr>
          <p:spPr>
            <a:xfrm>
              <a:off x="34378" y="1694891"/>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G7</a:t>
              </a:r>
            </a:p>
          </p:txBody>
        </p:sp>
        <p:sp>
          <p:nvSpPr>
            <p:cNvPr id="46" name="Rectangle 45">
              <a:extLst>
                <a:ext uri="{FF2B5EF4-FFF2-40B4-BE49-F238E27FC236}">
                  <a16:creationId xmlns:a16="http://schemas.microsoft.com/office/drawing/2014/main" id="{C8222F09-DB07-41CC-BE24-CC56DA064EA0}"/>
                </a:ext>
              </a:extLst>
            </p:cNvPr>
            <p:cNvSpPr/>
            <p:nvPr/>
          </p:nvSpPr>
          <p:spPr>
            <a:xfrm>
              <a:off x="34378" y="2835653"/>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G6</a:t>
              </a:r>
            </a:p>
          </p:txBody>
        </p:sp>
        <p:sp>
          <p:nvSpPr>
            <p:cNvPr id="47" name="Rectangle 46">
              <a:extLst>
                <a:ext uri="{FF2B5EF4-FFF2-40B4-BE49-F238E27FC236}">
                  <a16:creationId xmlns:a16="http://schemas.microsoft.com/office/drawing/2014/main" id="{D1D97975-8FCF-4554-BB63-6D1A3792ADD8}"/>
                </a:ext>
              </a:extLst>
            </p:cNvPr>
            <p:cNvSpPr/>
            <p:nvPr/>
          </p:nvSpPr>
          <p:spPr>
            <a:xfrm>
              <a:off x="34378" y="3892495"/>
              <a:ext cx="412661" cy="261610"/>
            </a:xfrm>
            <a:prstGeom prst="rect">
              <a:avLst/>
            </a:prstGeom>
            <a:solidFill>
              <a:srgbClr val="623E7A"/>
            </a:solidFill>
          </p:spPr>
          <p:txBody>
            <a:bodyPr wrap="square" anchor="t">
              <a:spAutoFit/>
            </a:bodyPr>
            <a:lstStyle/>
            <a:p>
              <a:pPr algn="ctr"/>
              <a:r>
                <a:rPr lang="en-GB" sz="1100" b="1" i="1">
                  <a:solidFill>
                    <a:schemeClr val="bg1"/>
                  </a:solidFill>
                  <a:effectLst/>
                  <a:latin typeface="Arial" panose="020B0604020202020204" pitchFamily="34" charset="0"/>
                  <a:cs typeface="Arial" panose="020B0604020202020204" pitchFamily="34" charset="0"/>
                </a:rPr>
                <a:t>G5</a:t>
              </a:r>
            </a:p>
          </p:txBody>
        </p:sp>
      </p:grpSp>
      <p:sp>
        <p:nvSpPr>
          <p:cNvPr id="25" name="TextBox 24"/>
          <p:cNvSpPr txBox="1"/>
          <p:nvPr/>
        </p:nvSpPr>
        <p:spPr>
          <a:xfrm>
            <a:off x="109446" y="6186929"/>
            <a:ext cx="9985414" cy="461665"/>
          </a:xfrm>
          <a:prstGeom prst="rect">
            <a:avLst/>
          </a:prstGeom>
          <a:noFill/>
        </p:spPr>
        <p:txBody>
          <a:bodyPr wrap="square" lIns="91440" tIns="45720" rIns="91440" bIns="45720" rtlCol="0" anchor="t">
            <a:spAutoFit/>
          </a:bodyPr>
          <a:lstStyle/>
          <a:p>
            <a:r>
              <a:rPr lang="en-GB" sz="1200">
                <a:latin typeface="Arial" panose="020B0604020202020204" pitchFamily="34" charset="0"/>
                <a:cs typeface="Arial" panose="020B0604020202020204" pitchFamily="34" charset="0"/>
              </a:rPr>
              <a:t>*Post included in the design whilst we await the outcome of Reshaping PS. Any further process and technology support to be also considered in Reshaping PS</a:t>
            </a:r>
          </a:p>
        </p:txBody>
      </p:sp>
      <p:sp>
        <p:nvSpPr>
          <p:cNvPr id="26" name="Title 1"/>
          <p:cNvSpPr txBox="1">
            <a:spLocks/>
          </p:cNvSpPr>
          <p:nvPr/>
        </p:nvSpPr>
        <p:spPr>
          <a:xfrm>
            <a:off x="1504700" y="4785"/>
            <a:ext cx="8767449" cy="54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latin typeface="Arial"/>
                <a:ea typeface="+mn-ea"/>
                <a:cs typeface="Arial"/>
              </a:rPr>
              <a:t>RBE: PGR Structure</a:t>
            </a:r>
          </a:p>
        </p:txBody>
      </p:sp>
      <p:sp>
        <p:nvSpPr>
          <p:cNvPr id="28" name="Rounded Rectangle 27"/>
          <p:cNvSpPr/>
          <p:nvPr/>
        </p:nvSpPr>
        <p:spPr>
          <a:xfrm>
            <a:off x="3884769" y="4280210"/>
            <a:ext cx="1904992"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 Coordinator </a:t>
            </a:r>
          </a:p>
          <a:p>
            <a:pPr algn="ctr"/>
            <a:r>
              <a:rPr lang="en-GB" sz="800">
                <a:solidFill>
                  <a:schemeClr val="tx1"/>
                </a:solidFill>
                <a:latin typeface="Arial" panose="020B0604020202020204" pitchFamily="34" charset="0"/>
                <a:cs typeface="Arial" panose="020B0604020202020204" pitchFamily="34" charset="0"/>
              </a:rPr>
              <a:t>(policy and governance) </a:t>
            </a:r>
          </a:p>
          <a:p>
            <a:pPr algn="ctr"/>
            <a:r>
              <a:rPr lang="en-GB" sz="1000">
                <a:solidFill>
                  <a:schemeClr val="tx1"/>
                </a:solidFill>
                <a:latin typeface="Arial" panose="020B0604020202020204" pitchFamily="34" charset="0"/>
                <a:cs typeface="Arial" panose="020B0604020202020204" pitchFamily="34" charset="0"/>
              </a:rPr>
              <a:t>1FTE</a:t>
            </a:r>
          </a:p>
        </p:txBody>
      </p:sp>
      <p:sp>
        <p:nvSpPr>
          <p:cNvPr id="30" name="Rounded Rectangle 29"/>
          <p:cNvSpPr/>
          <p:nvPr/>
        </p:nvSpPr>
        <p:spPr>
          <a:xfrm>
            <a:off x="5049429" y="2144084"/>
            <a:ext cx="1904992" cy="900000"/>
          </a:xfrm>
          <a:prstGeom prst="roundRect">
            <a:avLst/>
          </a:prstGeom>
          <a:solidFill>
            <a:schemeClr val="bg1">
              <a:lumMod val="7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G7</a:t>
            </a:r>
          </a:p>
          <a:p>
            <a:pPr algn="ctr"/>
            <a:r>
              <a:rPr lang="en-GB" sz="1000" b="1">
                <a:solidFill>
                  <a:schemeClr val="tx1"/>
                </a:solidFill>
                <a:latin typeface="Arial" panose="020B0604020202020204" pitchFamily="34" charset="0"/>
                <a:cs typeface="Arial" panose="020B0604020202020204" pitchFamily="34" charset="0"/>
              </a:rPr>
              <a:t>Postgraduate Research Manager</a:t>
            </a:r>
          </a:p>
          <a:p>
            <a:pPr algn="ctr"/>
            <a:r>
              <a:rPr lang="en-GB" sz="1000">
                <a:solidFill>
                  <a:schemeClr val="tx1"/>
                </a:solidFill>
                <a:latin typeface="Arial" panose="020B0604020202020204" pitchFamily="34" charset="0"/>
                <a:cs typeface="Arial" panose="020B0604020202020204" pitchFamily="34" charset="0"/>
              </a:rPr>
              <a:t>1 FTE</a:t>
            </a:r>
          </a:p>
        </p:txBody>
      </p:sp>
      <p:sp>
        <p:nvSpPr>
          <p:cNvPr id="31" name="Rounded Rectangle 30"/>
          <p:cNvSpPr/>
          <p:nvPr/>
        </p:nvSpPr>
        <p:spPr>
          <a:xfrm>
            <a:off x="3884769" y="3212147"/>
            <a:ext cx="1904992"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G6</a:t>
            </a:r>
          </a:p>
          <a:p>
            <a:pPr algn="ctr"/>
            <a:r>
              <a:rPr lang="en-GB" sz="1000" b="1">
                <a:solidFill>
                  <a:schemeClr val="tx1"/>
                </a:solidFill>
                <a:latin typeface="Arial" panose="020B0604020202020204" pitchFamily="34" charset="0"/>
                <a:cs typeface="Arial" panose="020B0604020202020204" pitchFamily="34" charset="0"/>
              </a:rPr>
              <a:t>Postgraduate Research Officer</a:t>
            </a:r>
            <a:r>
              <a:rPr lang="en-GB" sz="800">
                <a:solidFill>
                  <a:schemeClr val="tx1"/>
                </a:solidFill>
                <a:latin typeface="Arial" panose="020B0604020202020204" pitchFamily="34" charset="0"/>
                <a:cs typeface="Arial" panose="020B0604020202020204" pitchFamily="34" charset="0"/>
              </a:rPr>
              <a:t> </a:t>
            </a:r>
          </a:p>
          <a:p>
            <a:pPr algn="ctr"/>
            <a:r>
              <a:rPr lang="en-GB" sz="800">
                <a:solidFill>
                  <a:schemeClr val="tx1"/>
                </a:solidFill>
                <a:latin typeface="Arial" panose="020B0604020202020204" pitchFamily="34" charset="0"/>
                <a:cs typeface="Arial" panose="020B0604020202020204" pitchFamily="34" charset="0"/>
              </a:rPr>
              <a:t>(policy and governance) </a:t>
            </a:r>
            <a:endParaRPr lang="en-GB" sz="1000">
              <a:solidFill>
                <a:schemeClr val="tx1"/>
              </a:solidFill>
              <a:latin typeface="Arial" panose="020B0604020202020204" pitchFamily="34" charset="0"/>
              <a:cs typeface="Arial" panose="020B0604020202020204" pitchFamily="34" charset="0"/>
            </a:endParaRPr>
          </a:p>
          <a:p>
            <a:pPr algn="ctr"/>
            <a:r>
              <a:rPr lang="en-GB" sz="1000">
                <a:solidFill>
                  <a:schemeClr val="tx1"/>
                </a:solidFill>
                <a:latin typeface="Arial" panose="020B0604020202020204" pitchFamily="34" charset="0"/>
                <a:cs typeface="Arial" panose="020B0604020202020204" pitchFamily="34" charset="0"/>
              </a:rPr>
              <a:t>1FTE</a:t>
            </a:r>
          </a:p>
        </p:txBody>
      </p:sp>
      <p:sp>
        <p:nvSpPr>
          <p:cNvPr id="32" name="Rounded Rectangle 31"/>
          <p:cNvSpPr/>
          <p:nvPr/>
        </p:nvSpPr>
        <p:spPr>
          <a:xfrm>
            <a:off x="5049429" y="992480"/>
            <a:ext cx="1904992" cy="900000"/>
          </a:xfrm>
          <a:prstGeom prst="roundRect">
            <a:avLst/>
          </a:prstGeom>
          <a:solidFill>
            <a:schemeClr val="bg1">
              <a:lumMod val="7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G8</a:t>
            </a:r>
          </a:p>
          <a:p>
            <a:pPr algn="ctr"/>
            <a:r>
              <a:rPr lang="en-GB" sz="1000" b="1">
                <a:solidFill>
                  <a:schemeClr val="tx1"/>
                </a:solidFill>
                <a:latin typeface="Arial" panose="020B0604020202020204" pitchFamily="34" charset="0"/>
                <a:cs typeface="Arial" panose="020B0604020202020204" pitchFamily="34" charset="0"/>
              </a:rPr>
              <a:t>Head of Researcher Degrees and Research Development </a:t>
            </a:r>
          </a:p>
        </p:txBody>
      </p:sp>
      <p:cxnSp>
        <p:nvCxnSpPr>
          <p:cNvPr id="33" name="Straight Connector 32"/>
          <p:cNvCxnSpPr>
            <a:cxnSpLocks/>
            <a:stCxn id="32" idx="2"/>
            <a:endCxn id="30" idx="0"/>
          </p:cNvCxnSpPr>
          <p:nvPr/>
        </p:nvCxnSpPr>
        <p:spPr>
          <a:xfrm>
            <a:off x="6001925" y="1892480"/>
            <a:ext cx="0" cy="251604"/>
          </a:xfrm>
          <a:prstGeom prst="line">
            <a:avLst/>
          </a:prstGeom>
        </p:spPr>
        <p:style>
          <a:lnRef idx="1">
            <a:schemeClr val="dk1"/>
          </a:lnRef>
          <a:fillRef idx="0">
            <a:schemeClr val="dk1"/>
          </a:fillRef>
          <a:effectRef idx="0">
            <a:schemeClr val="dk1"/>
          </a:effectRef>
          <a:fontRef idx="minor">
            <a:schemeClr val="tx1"/>
          </a:fontRef>
        </p:style>
      </p:cxnSp>
      <p:cxnSp>
        <p:nvCxnSpPr>
          <p:cNvPr id="4" name="Elbow Connector 3"/>
          <p:cNvCxnSpPr>
            <a:cxnSpLocks/>
            <a:stCxn id="28" idx="3"/>
            <a:endCxn id="30" idx="2"/>
          </p:cNvCxnSpPr>
          <p:nvPr/>
        </p:nvCxnSpPr>
        <p:spPr>
          <a:xfrm flipV="1">
            <a:off x="5789761" y="3044084"/>
            <a:ext cx="212164" cy="1686126"/>
          </a:xfrm>
          <a:prstGeom prst="bentConnector2">
            <a:avLst/>
          </a:prstGeom>
        </p:spPr>
        <p:style>
          <a:lnRef idx="1">
            <a:schemeClr val="dk1"/>
          </a:lnRef>
          <a:fillRef idx="0">
            <a:schemeClr val="dk1"/>
          </a:fillRef>
          <a:effectRef idx="0">
            <a:schemeClr val="dk1"/>
          </a:effectRef>
          <a:fontRef idx="minor">
            <a:schemeClr val="tx1"/>
          </a:fontRef>
        </p:style>
      </p:cxnSp>
      <p:cxnSp>
        <p:nvCxnSpPr>
          <p:cNvPr id="6" name="Elbow Connector 5"/>
          <p:cNvCxnSpPr>
            <a:cxnSpLocks/>
            <a:stCxn id="31" idx="3"/>
            <a:endCxn id="30" idx="2"/>
          </p:cNvCxnSpPr>
          <p:nvPr/>
        </p:nvCxnSpPr>
        <p:spPr>
          <a:xfrm flipV="1">
            <a:off x="5789761" y="3044084"/>
            <a:ext cx="212164" cy="618063"/>
          </a:xfrm>
          <a:prstGeom prst="bentConnector2">
            <a:avLst/>
          </a:prstGeom>
        </p:spPr>
        <p:style>
          <a:lnRef idx="1">
            <a:schemeClr val="dk1"/>
          </a:lnRef>
          <a:fillRef idx="0">
            <a:schemeClr val="dk1"/>
          </a:fillRef>
          <a:effectRef idx="0">
            <a:schemeClr val="dk1"/>
          </a:effectRef>
          <a:fontRef idx="minor">
            <a:schemeClr val="tx1"/>
          </a:fontRef>
        </p:style>
      </p:cxnSp>
      <p:sp>
        <p:nvSpPr>
          <p:cNvPr id="35" name="Rounded Rectangle 27">
            <a:extLst>
              <a:ext uri="{FF2B5EF4-FFF2-40B4-BE49-F238E27FC236}">
                <a16:creationId xmlns:a16="http://schemas.microsoft.com/office/drawing/2014/main" id="{BB395C0F-745D-47EF-A2C8-E1499576ACDF}"/>
              </a:ext>
            </a:extLst>
          </p:cNvPr>
          <p:cNvSpPr/>
          <p:nvPr/>
        </p:nvSpPr>
        <p:spPr>
          <a:xfrm>
            <a:off x="6215683" y="4280210"/>
            <a:ext cx="1904992" cy="900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000">
                <a:solidFill>
                  <a:schemeClr val="tx1"/>
                </a:solidFill>
                <a:latin typeface="Arial" panose="020B0604020202020204" pitchFamily="34" charset="0"/>
                <a:cs typeface="Arial" panose="020B0604020202020204" pitchFamily="34" charset="0"/>
              </a:rPr>
              <a:t>G5</a:t>
            </a:r>
          </a:p>
          <a:p>
            <a:pPr algn="ctr"/>
            <a:r>
              <a:rPr lang="en-GB" sz="1000" b="1">
                <a:solidFill>
                  <a:schemeClr val="tx1"/>
                </a:solidFill>
                <a:latin typeface="Arial" panose="020B0604020202020204" pitchFamily="34" charset="0"/>
                <a:cs typeface="Arial" panose="020B0604020202020204" pitchFamily="34" charset="0"/>
              </a:rPr>
              <a:t>Postgraduate Research</a:t>
            </a:r>
          </a:p>
          <a:p>
            <a:pPr algn="ctr"/>
            <a:r>
              <a:rPr lang="en-GB" sz="1000" b="1">
                <a:solidFill>
                  <a:schemeClr val="tx1"/>
                </a:solidFill>
                <a:latin typeface="Arial" panose="020B0604020202020204" pitchFamily="34" charset="0"/>
                <a:cs typeface="Arial" panose="020B0604020202020204" pitchFamily="34" charset="0"/>
              </a:rPr>
              <a:t>Coordinator</a:t>
            </a:r>
          </a:p>
          <a:p>
            <a:pPr algn="ctr"/>
            <a:r>
              <a:rPr lang="en-GB" sz="800">
                <a:solidFill>
                  <a:schemeClr val="tx1"/>
                </a:solidFill>
                <a:latin typeface="Arial" panose="020B0604020202020204" pitchFamily="34" charset="0"/>
                <a:cs typeface="Arial" panose="020B0604020202020204" pitchFamily="34" charset="0"/>
              </a:rPr>
              <a:t>(Process and Systems) </a:t>
            </a:r>
          </a:p>
          <a:p>
            <a:pPr algn="ctr"/>
            <a:r>
              <a:rPr lang="en-GB" sz="1000">
                <a:solidFill>
                  <a:schemeClr val="tx1"/>
                </a:solidFill>
                <a:latin typeface="Arial" panose="020B0604020202020204" pitchFamily="34" charset="0"/>
                <a:cs typeface="Arial" panose="020B0604020202020204" pitchFamily="34" charset="0"/>
              </a:rPr>
              <a:t>1FTE*</a:t>
            </a:r>
          </a:p>
        </p:txBody>
      </p:sp>
      <p:cxnSp>
        <p:nvCxnSpPr>
          <p:cNvPr id="5" name="Connector: Elbow 4">
            <a:extLst>
              <a:ext uri="{FF2B5EF4-FFF2-40B4-BE49-F238E27FC236}">
                <a16:creationId xmlns:a16="http://schemas.microsoft.com/office/drawing/2014/main" id="{AA71D9E7-3E88-4CCE-8E16-24FEFDB5F422}"/>
              </a:ext>
            </a:extLst>
          </p:cNvPr>
          <p:cNvCxnSpPr>
            <a:cxnSpLocks/>
            <a:stCxn id="30" idx="2"/>
            <a:endCxn id="35" idx="1"/>
          </p:cNvCxnSpPr>
          <p:nvPr/>
        </p:nvCxnSpPr>
        <p:spPr>
          <a:xfrm rot="16200000" flipH="1">
            <a:off x="5265741" y="3780268"/>
            <a:ext cx="1686126" cy="213758"/>
          </a:xfrm>
          <a:prstGeom prst="bentConnector2">
            <a:avLst/>
          </a:prstGeom>
        </p:spPr>
        <p:style>
          <a:lnRef idx="1">
            <a:schemeClr val="dk1"/>
          </a:lnRef>
          <a:fillRef idx="0">
            <a:schemeClr val="dk1"/>
          </a:fillRef>
          <a:effectRef idx="0">
            <a:schemeClr val="dk1"/>
          </a:effectRef>
          <a:fontRef idx="minor">
            <a:schemeClr val="tx1"/>
          </a:fontRef>
        </p:style>
      </p:cxnSp>
      <p:sp>
        <p:nvSpPr>
          <p:cNvPr id="40" name="Rounded Rectangle 18">
            <a:extLst>
              <a:ext uri="{FF2B5EF4-FFF2-40B4-BE49-F238E27FC236}">
                <a16:creationId xmlns:a16="http://schemas.microsoft.com/office/drawing/2014/main" id="{59909E8D-ABBB-479B-9C0D-D6BD1ED4DF52}"/>
              </a:ext>
            </a:extLst>
          </p:cNvPr>
          <p:cNvSpPr/>
          <p:nvPr/>
        </p:nvSpPr>
        <p:spPr>
          <a:xfrm>
            <a:off x="7322931" y="2180109"/>
            <a:ext cx="1152000" cy="612000"/>
          </a:xfrm>
          <a:prstGeom prst="roundRect">
            <a:avLst/>
          </a:prstGeom>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fontAlgn="auto">
              <a:spcBef>
                <a:spcPts val="0"/>
              </a:spcBef>
              <a:spcAft>
                <a:spcPts val="0"/>
              </a:spcAft>
            </a:pPr>
            <a:r>
              <a:rPr lang="en-GB" sz="1000" b="1">
                <a:solidFill>
                  <a:schemeClr val="bg1">
                    <a:lumMod val="65000"/>
                  </a:schemeClr>
                </a:solidFill>
                <a:latin typeface="Arial" panose="020B0604020202020204" pitchFamily="34" charset="0"/>
                <a:cs typeface="Arial" panose="020B0604020202020204" pitchFamily="34" charset="0"/>
              </a:rPr>
              <a:t>Researcher Development</a:t>
            </a:r>
          </a:p>
          <a:p>
            <a:pPr algn="ctr" fontAlgn="auto">
              <a:spcBef>
                <a:spcPts val="0"/>
              </a:spcBef>
              <a:spcAft>
                <a:spcPts val="0"/>
              </a:spcAft>
            </a:pPr>
            <a:r>
              <a:rPr lang="en-GB" sz="900" b="1">
                <a:solidFill>
                  <a:schemeClr val="bg1">
                    <a:lumMod val="65000"/>
                  </a:schemeClr>
                </a:solidFill>
                <a:latin typeface="Arial" panose="020B0604020202020204" pitchFamily="34" charset="0"/>
                <a:cs typeface="Arial" panose="020B0604020202020204" pitchFamily="34" charset="0"/>
              </a:rPr>
              <a:t>OUT OF SCOPE</a:t>
            </a:r>
          </a:p>
        </p:txBody>
      </p:sp>
      <p:cxnSp>
        <p:nvCxnSpPr>
          <p:cNvPr id="42" name="Connector: Elbow 41">
            <a:extLst>
              <a:ext uri="{FF2B5EF4-FFF2-40B4-BE49-F238E27FC236}">
                <a16:creationId xmlns:a16="http://schemas.microsoft.com/office/drawing/2014/main" id="{E0732B73-52F1-4EE8-9F85-BF45665B7A24}"/>
              </a:ext>
            </a:extLst>
          </p:cNvPr>
          <p:cNvCxnSpPr>
            <a:cxnSpLocks/>
            <a:stCxn id="32" idx="2"/>
            <a:endCxn id="40" idx="0"/>
          </p:cNvCxnSpPr>
          <p:nvPr/>
        </p:nvCxnSpPr>
        <p:spPr>
          <a:xfrm rot="16200000" flipH="1">
            <a:off x="6806614" y="1087791"/>
            <a:ext cx="287629" cy="189700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7" name="Rounded Rectangle 13">
            <a:extLst>
              <a:ext uri="{FF2B5EF4-FFF2-40B4-BE49-F238E27FC236}">
                <a16:creationId xmlns:a16="http://schemas.microsoft.com/office/drawing/2014/main" id="{1BC4B050-BE31-4755-A9F2-48ED5CEE56A8}"/>
              </a:ext>
            </a:extLst>
          </p:cNvPr>
          <p:cNvSpPr/>
          <p:nvPr/>
        </p:nvSpPr>
        <p:spPr>
          <a:xfrm>
            <a:off x="1042498" y="1057417"/>
            <a:ext cx="1800000" cy="569784"/>
          </a:xfrm>
          <a:prstGeom prst="roundRect">
            <a:avLst/>
          </a:prstGeom>
          <a:solidFill>
            <a:srgbClr val="7030A0"/>
          </a:solidFill>
          <a:ln w="190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Researcher Degrees &amp; Researcher Development </a:t>
            </a:r>
          </a:p>
        </p:txBody>
      </p:sp>
      <p:sp>
        <p:nvSpPr>
          <p:cNvPr id="29" name="Oval 28">
            <a:extLst>
              <a:ext uri="{FF2B5EF4-FFF2-40B4-BE49-F238E27FC236}">
                <a16:creationId xmlns:a16="http://schemas.microsoft.com/office/drawing/2014/main" id="{C861E144-DD4B-4DAA-8DD6-38C3DD72F228}"/>
              </a:ext>
            </a:extLst>
          </p:cNvPr>
          <p:cNvSpPr/>
          <p:nvPr/>
        </p:nvSpPr>
        <p:spPr>
          <a:xfrm>
            <a:off x="1402498" y="733037"/>
            <a:ext cx="1116000" cy="2880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Arial" panose="020B0604020202020204" pitchFamily="34" charset="0"/>
                <a:cs typeface="Arial" panose="020B0604020202020204" pitchFamily="34" charset="0"/>
              </a:rPr>
              <a:t>RBES</a:t>
            </a:r>
          </a:p>
        </p:txBody>
      </p:sp>
      <p:sp>
        <p:nvSpPr>
          <p:cNvPr id="34" name="Rounded Rectangle 15">
            <a:extLst>
              <a:ext uri="{FF2B5EF4-FFF2-40B4-BE49-F238E27FC236}">
                <a16:creationId xmlns:a16="http://schemas.microsoft.com/office/drawing/2014/main" id="{D524928E-AC6F-47B8-8FE2-9EE20A105F36}"/>
              </a:ext>
            </a:extLst>
          </p:cNvPr>
          <p:cNvSpPr/>
          <p:nvPr/>
        </p:nvSpPr>
        <p:spPr>
          <a:xfrm>
            <a:off x="1366498" y="1697645"/>
            <a:ext cx="1152000" cy="612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457200"/>
            <a:r>
              <a:rPr lang="en-GB" sz="1000" b="1">
                <a:solidFill>
                  <a:schemeClr val="tx1"/>
                </a:solidFill>
                <a:latin typeface="Arial" panose="020B0604020202020204" pitchFamily="34" charset="0"/>
                <a:cs typeface="Arial" panose="020B0604020202020204" pitchFamily="34" charset="0"/>
              </a:rPr>
              <a:t>PGR &amp; RD</a:t>
            </a:r>
          </a:p>
        </p:txBody>
      </p:sp>
      <p:sp>
        <p:nvSpPr>
          <p:cNvPr id="48" name="Rounded Rectangle 16">
            <a:extLst>
              <a:ext uri="{FF2B5EF4-FFF2-40B4-BE49-F238E27FC236}">
                <a16:creationId xmlns:a16="http://schemas.microsoft.com/office/drawing/2014/main" id="{D64A3CA4-8BD4-44CC-A988-75D85A408AF9}"/>
              </a:ext>
            </a:extLst>
          </p:cNvPr>
          <p:cNvSpPr/>
          <p:nvPr/>
        </p:nvSpPr>
        <p:spPr>
          <a:xfrm>
            <a:off x="1366498" y="2444163"/>
            <a:ext cx="1152000" cy="612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457200"/>
            <a:r>
              <a:rPr lang="en-GB" sz="1000" b="1">
                <a:solidFill>
                  <a:schemeClr val="tx1"/>
                </a:solidFill>
                <a:latin typeface="Arial" panose="020B0604020202020204" pitchFamily="34" charset="0"/>
                <a:cs typeface="Arial" panose="020B0604020202020204" pitchFamily="34" charset="0"/>
              </a:rPr>
              <a:t>PGR</a:t>
            </a:r>
          </a:p>
        </p:txBody>
      </p:sp>
      <p:sp>
        <p:nvSpPr>
          <p:cNvPr id="49" name="Rounded Rectangle 18">
            <a:extLst>
              <a:ext uri="{FF2B5EF4-FFF2-40B4-BE49-F238E27FC236}">
                <a16:creationId xmlns:a16="http://schemas.microsoft.com/office/drawing/2014/main" id="{774FB88C-C2F0-4067-B542-4CD7FBC61197}"/>
              </a:ext>
            </a:extLst>
          </p:cNvPr>
          <p:cNvSpPr/>
          <p:nvPr/>
        </p:nvSpPr>
        <p:spPr>
          <a:xfrm>
            <a:off x="1366498" y="3182048"/>
            <a:ext cx="1152000" cy="612000"/>
          </a:xfrm>
          <a:prstGeom prst="round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000" b="1">
                <a:solidFill>
                  <a:schemeClr val="bg1">
                    <a:lumMod val="50000"/>
                  </a:schemeClr>
                </a:solidFill>
                <a:latin typeface="Arial" panose="020B0604020202020204" pitchFamily="34" charset="0"/>
                <a:cs typeface="Arial" panose="020B0604020202020204" pitchFamily="34" charset="0"/>
              </a:rPr>
              <a:t>Researcher Development</a:t>
            </a:r>
          </a:p>
        </p:txBody>
      </p:sp>
      <p:sp>
        <p:nvSpPr>
          <p:cNvPr id="50" name="Rounded Rectangle 20">
            <a:extLst>
              <a:ext uri="{FF2B5EF4-FFF2-40B4-BE49-F238E27FC236}">
                <a16:creationId xmlns:a16="http://schemas.microsoft.com/office/drawing/2014/main" id="{7D0F7AC9-CE61-4582-9D5C-024C60968605}"/>
              </a:ext>
            </a:extLst>
          </p:cNvPr>
          <p:cNvSpPr/>
          <p:nvPr/>
        </p:nvSpPr>
        <p:spPr>
          <a:xfrm>
            <a:off x="1282480" y="2384480"/>
            <a:ext cx="1320037" cy="157212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51" name="Elbow Connector 21">
            <a:extLst>
              <a:ext uri="{FF2B5EF4-FFF2-40B4-BE49-F238E27FC236}">
                <a16:creationId xmlns:a16="http://schemas.microsoft.com/office/drawing/2014/main" id="{8ED52F5F-A4B7-488D-80F0-8DA572C8F0E0}"/>
              </a:ext>
            </a:extLst>
          </p:cNvPr>
          <p:cNvCxnSpPr>
            <a:cxnSpLocks/>
            <a:stCxn id="27" idx="1"/>
            <a:endCxn id="34" idx="1"/>
          </p:cNvCxnSpPr>
          <p:nvPr/>
        </p:nvCxnSpPr>
        <p:spPr>
          <a:xfrm rot="10800000" flipH="1" flipV="1">
            <a:off x="1042498" y="1342309"/>
            <a:ext cx="324000" cy="661336"/>
          </a:xfrm>
          <a:prstGeom prst="bentConnector3">
            <a:avLst>
              <a:gd name="adj1" fmla="val -70556"/>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9C9E3C8-8564-410D-A57E-C42EEB90A0B4}"/>
              </a:ext>
            </a:extLst>
          </p:cNvPr>
          <p:cNvCxnSpPr>
            <a:cxnSpLocks/>
            <a:stCxn id="34" idx="2"/>
            <a:endCxn id="50" idx="0"/>
          </p:cNvCxnSpPr>
          <p:nvPr/>
        </p:nvCxnSpPr>
        <p:spPr>
          <a:xfrm>
            <a:off x="1942498" y="2309645"/>
            <a:ext cx="1" cy="748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8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dirty="0">
                <a:latin typeface="Arial"/>
                <a:ea typeface="Open Sans"/>
                <a:cs typeface="Arial"/>
              </a:rPr>
              <a:t>What happens next</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356682" y="1003440"/>
            <a:ext cx="9963540" cy="5679284"/>
          </a:xfrm>
        </p:spPr>
        <p:txBody>
          <a:bodyPr>
            <a:normAutofit fontScale="85000" lnSpcReduction="10000"/>
          </a:bodyPr>
          <a:lstStyle/>
          <a:p>
            <a:pPr>
              <a:lnSpc>
                <a:spcPct val="120000"/>
              </a:lnSpc>
              <a:spcBef>
                <a:spcPts val="0"/>
              </a:spcBef>
              <a:spcAft>
                <a:spcPts val="1400"/>
              </a:spcAft>
            </a:pPr>
            <a:r>
              <a:rPr lang="en-GB" sz="2000" dirty="0">
                <a:solidFill>
                  <a:schemeClr val="tx1"/>
                </a:solidFill>
                <a:latin typeface="Arial"/>
                <a:ea typeface="Open Sans"/>
                <a:cs typeface="Arial"/>
              </a:rPr>
              <a:t>We've tried to show you the information that is most relevant to you based on where you work. There is a lot more available on the SEP web pages and </a:t>
            </a:r>
            <a:r>
              <a:rPr lang="en-GB" sz="2000" b="1" dirty="0">
                <a:solidFill>
                  <a:schemeClr val="tx1"/>
                </a:solidFill>
                <a:latin typeface="Arial"/>
                <a:ea typeface="Open Sans"/>
                <a:cs typeface="Arial"/>
              </a:rPr>
              <a:t>we would encourage you to use the following resources</a:t>
            </a:r>
            <a:r>
              <a:rPr lang="en-GB" sz="2000" dirty="0">
                <a:solidFill>
                  <a:schemeClr val="tx1"/>
                </a:solidFill>
                <a:latin typeface="Arial"/>
                <a:ea typeface="Open Sans"/>
                <a:cs typeface="Arial"/>
              </a:rPr>
              <a:t> to find out more information.</a:t>
            </a:r>
            <a:endParaRPr lang="en-US" dirty="0">
              <a:solidFill>
                <a:schemeClr val="tx1"/>
              </a:solidFill>
            </a:endParaRPr>
          </a:p>
          <a:p>
            <a:pPr>
              <a:lnSpc>
                <a:spcPct val="120000"/>
              </a:lnSpc>
              <a:spcBef>
                <a:spcPts val="0"/>
              </a:spcBef>
              <a:spcAft>
                <a:spcPts val="1400"/>
              </a:spcAft>
            </a:pPr>
            <a:r>
              <a:rPr lang="en-GB" sz="2000" dirty="0">
                <a:solidFill>
                  <a:schemeClr val="tx1"/>
                </a:solidFill>
                <a:latin typeface="Arial"/>
                <a:ea typeface="Open Sans"/>
                <a:cs typeface="Arial"/>
              </a:rPr>
              <a:t>You will receive an email with links to this and other presentation packs which will include </a:t>
            </a:r>
            <a:r>
              <a:rPr lang="en-GB" sz="2000" b="1" dirty="0">
                <a:solidFill>
                  <a:schemeClr val="tx1"/>
                </a:solidFill>
                <a:latin typeface="Arial"/>
                <a:ea typeface="Open Sans"/>
                <a:cs typeface="Arial"/>
              </a:rPr>
              <a:t>all detailed proposed structures across schools, faculties and the DSE</a:t>
            </a:r>
            <a:r>
              <a:rPr lang="en-GB" sz="2000" dirty="0">
                <a:solidFill>
                  <a:schemeClr val="tx1"/>
                </a:solidFill>
                <a:latin typeface="Arial"/>
                <a:ea typeface="Open Sans"/>
                <a:cs typeface="Arial"/>
              </a:rPr>
              <a:t>.</a:t>
            </a:r>
            <a:endParaRPr lang="en-GB" dirty="0">
              <a:solidFill>
                <a:schemeClr val="tx1"/>
              </a:solidFill>
            </a:endParaRPr>
          </a:p>
          <a:p>
            <a:pPr>
              <a:lnSpc>
                <a:spcPct val="120000"/>
              </a:lnSpc>
              <a:spcBef>
                <a:spcPts val="0"/>
              </a:spcBef>
              <a:spcAft>
                <a:spcPts val="1400"/>
              </a:spcAft>
            </a:pPr>
            <a:r>
              <a:rPr lang="en-GB" sz="2000" dirty="0">
                <a:solidFill>
                  <a:schemeClr val="tx1"/>
                </a:solidFill>
                <a:latin typeface="Arial"/>
                <a:ea typeface="Open Sans"/>
                <a:cs typeface="Arial"/>
              </a:rPr>
              <a:t>There will be </a:t>
            </a:r>
            <a:r>
              <a:rPr lang="en-GB" sz="2000" b="1" dirty="0">
                <a:solidFill>
                  <a:schemeClr val="tx1"/>
                </a:solidFill>
                <a:latin typeface="Arial"/>
                <a:ea typeface="Open Sans"/>
                <a:cs typeface="Arial"/>
              </a:rPr>
              <a:t>links to videos</a:t>
            </a:r>
            <a:r>
              <a:rPr lang="en-GB" sz="2000" dirty="0">
                <a:solidFill>
                  <a:schemeClr val="tx1"/>
                </a:solidFill>
                <a:latin typeface="Arial"/>
                <a:ea typeface="Open Sans"/>
                <a:cs typeface="Arial"/>
              </a:rPr>
              <a:t> that describe the standard structures across all of these areas.</a:t>
            </a:r>
          </a:p>
          <a:p>
            <a:pPr>
              <a:lnSpc>
                <a:spcPct val="120000"/>
              </a:lnSpc>
              <a:spcBef>
                <a:spcPts val="0"/>
              </a:spcBef>
              <a:spcAft>
                <a:spcPts val="1400"/>
              </a:spcAft>
            </a:pPr>
            <a:r>
              <a:rPr lang="en-GB" sz="2000" dirty="0">
                <a:solidFill>
                  <a:schemeClr val="tx1"/>
                </a:solidFill>
                <a:latin typeface="Arial"/>
                <a:ea typeface="Open Sans"/>
                <a:cs typeface="Arial"/>
              </a:rPr>
              <a:t>You will have </a:t>
            </a:r>
            <a:r>
              <a:rPr lang="en-GB" sz="2000" b="1" dirty="0">
                <a:solidFill>
                  <a:schemeClr val="tx1"/>
                </a:solidFill>
                <a:latin typeface="Arial"/>
                <a:ea typeface="Open Sans"/>
                <a:cs typeface="Arial"/>
              </a:rPr>
              <a:t>access to lists of common Q&amp;A</a:t>
            </a:r>
            <a:r>
              <a:rPr lang="en-GB" sz="2000" dirty="0">
                <a:solidFill>
                  <a:schemeClr val="tx1"/>
                </a:solidFill>
                <a:latin typeface="Arial"/>
                <a:ea typeface="Open Sans"/>
                <a:cs typeface="Arial"/>
              </a:rPr>
              <a:t>.</a:t>
            </a:r>
          </a:p>
          <a:p>
            <a:pPr>
              <a:lnSpc>
                <a:spcPct val="120000"/>
              </a:lnSpc>
              <a:spcBef>
                <a:spcPts val="0"/>
              </a:spcBef>
              <a:spcAft>
                <a:spcPts val="1400"/>
              </a:spcAft>
            </a:pPr>
            <a:r>
              <a:rPr lang="en-GB" sz="2000" dirty="0">
                <a:solidFill>
                  <a:schemeClr val="tx1"/>
                </a:solidFill>
                <a:latin typeface="Arial"/>
                <a:ea typeface="Open Sans"/>
                <a:cs typeface="Arial"/>
              </a:rPr>
              <a:t>You will have </a:t>
            </a:r>
            <a:r>
              <a:rPr lang="en-GB" sz="2000" b="1" dirty="0">
                <a:solidFill>
                  <a:schemeClr val="tx1"/>
                </a:solidFill>
                <a:latin typeface="Arial"/>
                <a:ea typeface="Open Sans"/>
                <a:cs typeface="Arial"/>
              </a:rPr>
              <a:t>access to all new job descriptions</a:t>
            </a:r>
            <a:r>
              <a:rPr lang="en-GB" sz="2000" dirty="0">
                <a:solidFill>
                  <a:schemeClr val="tx1"/>
                </a:solidFill>
                <a:latin typeface="Arial"/>
                <a:ea typeface="Open Sans"/>
                <a:cs typeface="Arial"/>
              </a:rPr>
              <a:t> across the whole new proposed structure.</a:t>
            </a:r>
          </a:p>
          <a:p>
            <a:pPr>
              <a:lnSpc>
                <a:spcPct val="120000"/>
              </a:lnSpc>
              <a:spcBef>
                <a:spcPts val="0"/>
              </a:spcBef>
              <a:spcAft>
                <a:spcPts val="1400"/>
              </a:spcAft>
            </a:pPr>
            <a:r>
              <a:rPr lang="en-GB" sz="2000" dirty="0">
                <a:solidFill>
                  <a:schemeClr val="tx1"/>
                </a:solidFill>
                <a:latin typeface="Arial"/>
                <a:ea typeface="Open Sans"/>
                <a:cs typeface="Arial"/>
              </a:rPr>
              <a:t>Read, digest and absorb as much of this information as you think is relevant to you. You should be invited to one, or more, </a:t>
            </a:r>
            <a:r>
              <a:rPr lang="en-GB" sz="2000" b="1" dirty="0">
                <a:solidFill>
                  <a:schemeClr val="tx1"/>
                </a:solidFill>
                <a:latin typeface="Arial"/>
                <a:ea typeface="Open Sans"/>
                <a:cs typeface="Arial"/>
              </a:rPr>
              <a:t>follow up Q&amp;A session/s </a:t>
            </a:r>
            <a:r>
              <a:rPr lang="en-GB" sz="2000" dirty="0">
                <a:solidFill>
                  <a:schemeClr val="tx1"/>
                </a:solidFill>
                <a:latin typeface="Arial"/>
                <a:ea typeface="Open Sans"/>
                <a:cs typeface="Arial"/>
              </a:rPr>
              <a:t>for your local areas.</a:t>
            </a:r>
          </a:p>
          <a:p>
            <a:pPr>
              <a:lnSpc>
                <a:spcPct val="120000"/>
              </a:lnSpc>
              <a:spcBef>
                <a:spcPts val="0"/>
              </a:spcBef>
              <a:spcAft>
                <a:spcPts val="1400"/>
              </a:spcAft>
            </a:pPr>
            <a:r>
              <a:rPr lang="en-GB" sz="2000" dirty="0">
                <a:solidFill>
                  <a:schemeClr val="tx1"/>
                </a:solidFill>
                <a:latin typeface="Arial"/>
                <a:ea typeface="Open Sans"/>
                <a:cs typeface="Arial"/>
              </a:rPr>
              <a:t>You will receive a letter from People and OD to confirm that you are a part of this consultation process.</a:t>
            </a:r>
          </a:p>
          <a:p>
            <a:pPr>
              <a:lnSpc>
                <a:spcPct val="120000"/>
              </a:lnSpc>
              <a:spcBef>
                <a:spcPts val="0"/>
              </a:spcBef>
              <a:spcAft>
                <a:spcPts val="1400"/>
              </a:spcAft>
            </a:pPr>
            <a:r>
              <a:rPr lang="en-GB" sz="2000" dirty="0">
                <a:solidFill>
                  <a:schemeClr val="tx1"/>
                </a:solidFill>
                <a:latin typeface="Arial"/>
                <a:ea typeface="Open Sans"/>
                <a:cs typeface="Arial"/>
              </a:rPr>
              <a:t>At any time you can ask questions of your </a:t>
            </a:r>
            <a:r>
              <a:rPr lang="en-GB" sz="2000" b="1" dirty="0">
                <a:solidFill>
                  <a:schemeClr val="tx1"/>
                </a:solidFill>
                <a:latin typeface="Arial"/>
                <a:ea typeface="Open Sans"/>
                <a:cs typeface="Arial"/>
              </a:rPr>
              <a:t>line managers, the SE Leaders or your People and OD Partner</a:t>
            </a:r>
            <a:r>
              <a:rPr lang="en-GB" sz="2000" dirty="0">
                <a:solidFill>
                  <a:schemeClr val="tx1"/>
                </a:solidFill>
                <a:latin typeface="Arial"/>
                <a:ea typeface="Open Sans"/>
                <a:cs typeface="Arial"/>
              </a:rPr>
              <a:t>. If they can't answer your questions there is a way of these being escalated via an online form.</a:t>
            </a:r>
          </a:p>
        </p:txBody>
      </p:sp>
      <p:sp>
        <p:nvSpPr>
          <p:cNvPr id="6" name="Rectangle 5">
            <a:extLst>
              <a:ext uri="{FF2B5EF4-FFF2-40B4-BE49-F238E27FC236}">
                <a16:creationId xmlns:a16="http://schemas.microsoft.com/office/drawing/2014/main" id="{C0D579DB-404B-481D-8200-BA39B2D13841}"/>
              </a:ext>
            </a:extLst>
          </p:cNvPr>
          <p:cNvSpPr/>
          <p:nvPr/>
        </p:nvSpPr>
        <p:spPr>
          <a:xfrm>
            <a:off x="10416480" y="0"/>
            <a:ext cx="1775520" cy="6858000"/>
          </a:xfrm>
          <a:prstGeom prst="rect">
            <a:avLst/>
          </a:prstGeom>
          <a:solidFill>
            <a:srgbClr val="181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7E24385-EE6B-49A3-978A-ED265D9A1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613" y="5696968"/>
            <a:ext cx="1016705" cy="691521"/>
          </a:xfrm>
          <a:prstGeom prst="rect">
            <a:avLst/>
          </a:prstGeom>
        </p:spPr>
      </p:pic>
      <p:pic>
        <p:nvPicPr>
          <p:cNvPr id="8" name="Picture 7">
            <a:extLst>
              <a:ext uri="{FF2B5EF4-FFF2-40B4-BE49-F238E27FC236}">
                <a16:creationId xmlns:a16="http://schemas.microsoft.com/office/drawing/2014/main" id="{1E19440C-2DB8-4E49-88FE-998E3A9F8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902" y="4514968"/>
            <a:ext cx="936126" cy="936126"/>
          </a:xfrm>
          <a:prstGeom prst="rect">
            <a:avLst/>
          </a:prstGeom>
        </p:spPr>
      </p:pic>
      <p:pic>
        <p:nvPicPr>
          <p:cNvPr id="9" name="Picture 8">
            <a:extLst>
              <a:ext uri="{FF2B5EF4-FFF2-40B4-BE49-F238E27FC236}">
                <a16:creationId xmlns:a16="http://schemas.microsoft.com/office/drawing/2014/main" id="{A1159A4A-918E-4E4D-9BFF-14002DFD8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7505" y="3294133"/>
            <a:ext cx="633469" cy="1097898"/>
          </a:xfrm>
          <a:prstGeom prst="rect">
            <a:avLst/>
          </a:prstGeom>
        </p:spPr>
      </p:pic>
      <p:pic>
        <p:nvPicPr>
          <p:cNvPr id="10" name="Picture 9">
            <a:extLst>
              <a:ext uri="{FF2B5EF4-FFF2-40B4-BE49-F238E27FC236}">
                <a16:creationId xmlns:a16="http://schemas.microsoft.com/office/drawing/2014/main" id="{0E46C307-C663-47AB-864F-F622268AC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027" y="2233277"/>
            <a:ext cx="944698" cy="944698"/>
          </a:xfrm>
          <a:prstGeom prst="rect">
            <a:avLst/>
          </a:prstGeom>
        </p:spPr>
      </p:pic>
      <p:pic>
        <p:nvPicPr>
          <p:cNvPr id="11" name="Picture 10">
            <a:extLst>
              <a:ext uri="{FF2B5EF4-FFF2-40B4-BE49-F238E27FC236}">
                <a16:creationId xmlns:a16="http://schemas.microsoft.com/office/drawing/2014/main" id="{933FB8BC-996D-4340-A9C1-20F4DF50E3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5158" y="1137237"/>
            <a:ext cx="698162" cy="973103"/>
          </a:xfrm>
          <a:prstGeom prst="rect">
            <a:avLst/>
          </a:prstGeom>
        </p:spPr>
      </p:pic>
      <p:pic>
        <p:nvPicPr>
          <p:cNvPr id="12" name="Picture 11">
            <a:extLst>
              <a:ext uri="{FF2B5EF4-FFF2-40B4-BE49-F238E27FC236}">
                <a16:creationId xmlns:a16="http://schemas.microsoft.com/office/drawing/2014/main" id="{1C8FCE27-B2FA-4E46-8B14-2178E5592C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4603" y="234883"/>
            <a:ext cx="865545" cy="597426"/>
          </a:xfrm>
          <a:prstGeom prst="rect">
            <a:avLst/>
          </a:prstGeom>
        </p:spPr>
      </p:pic>
    </p:spTree>
    <p:extLst>
      <p:ext uri="{BB962C8B-B14F-4D97-AF65-F5344CB8AC3E}">
        <p14:creationId xmlns:p14="http://schemas.microsoft.com/office/powerpoint/2010/main" val="316176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Areas in scope</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543158" y="886408"/>
            <a:ext cx="9565042" cy="5679284"/>
          </a:xfrm>
        </p:spPr>
        <p:txBody>
          <a:bodyPr>
            <a:normAutofit fontScale="92500" lnSpcReduction="20000"/>
          </a:bodyPr>
          <a:lstStyle/>
          <a:p>
            <a:pPr>
              <a:lnSpc>
                <a:spcPct val="110000"/>
              </a:lnSpc>
              <a:spcBef>
                <a:spcPts val="0"/>
              </a:spcBef>
              <a:spcAft>
                <a:spcPts val="1400"/>
              </a:spcAft>
            </a:pPr>
            <a:r>
              <a:rPr lang="en-GB" dirty="0">
                <a:solidFill>
                  <a:schemeClr val="tx1"/>
                </a:solidFill>
                <a:latin typeface="Arial"/>
                <a:ea typeface="Open Sans"/>
                <a:cs typeface="Arial"/>
              </a:rPr>
              <a:t>Cohort 3 will introduce changes to organisational structures and job descriptions for colleagues currently working at grades 2 to 5 in the following areas:</a:t>
            </a:r>
          </a:p>
          <a:p>
            <a:pPr lvl="1">
              <a:lnSpc>
                <a:spcPct val="110000"/>
              </a:lnSpc>
              <a:spcBef>
                <a:spcPts val="0"/>
              </a:spcBef>
              <a:spcAft>
                <a:spcPts val="1400"/>
              </a:spcAft>
            </a:pPr>
            <a:r>
              <a:rPr lang="en-GB" dirty="0">
                <a:solidFill>
                  <a:schemeClr val="tx1"/>
                </a:solidFill>
                <a:latin typeface="Arial"/>
                <a:ea typeface="Open Sans"/>
                <a:cs typeface="Arial"/>
              </a:rPr>
              <a:t>Teaching, Learning and Student Experience (TLSE) teams in Schools and Faculties</a:t>
            </a:r>
          </a:p>
          <a:p>
            <a:pPr lvl="1">
              <a:lnSpc>
                <a:spcPct val="110000"/>
              </a:lnSpc>
              <a:spcBef>
                <a:spcPts val="0"/>
              </a:spcBef>
              <a:spcAft>
                <a:spcPts val="1400"/>
              </a:spcAft>
            </a:pPr>
            <a:r>
              <a:rPr lang="en-GB" dirty="0">
                <a:solidFill>
                  <a:schemeClr val="tx1"/>
                </a:solidFill>
                <a:latin typeface="Arial"/>
                <a:ea typeface="Open Sans"/>
                <a:cs typeface="Arial"/>
              </a:rPr>
              <a:t>Directorate for the Student Experience (DSE) Divisions of:</a:t>
            </a:r>
          </a:p>
          <a:p>
            <a:pPr lvl="2">
              <a:lnSpc>
                <a:spcPct val="110000"/>
              </a:lnSpc>
              <a:spcBef>
                <a:spcPts val="0"/>
              </a:spcBef>
              <a:spcAft>
                <a:spcPts val="1400"/>
              </a:spcAft>
            </a:pPr>
            <a:r>
              <a:rPr lang="en-GB" dirty="0">
                <a:solidFill>
                  <a:schemeClr val="tx1"/>
                </a:solidFill>
                <a:latin typeface="Arial"/>
                <a:ea typeface="Open Sans"/>
                <a:cs typeface="Arial"/>
              </a:rPr>
              <a:t>Student and Academic Services</a:t>
            </a:r>
          </a:p>
          <a:p>
            <a:pPr lvl="2">
              <a:lnSpc>
                <a:spcPct val="110000"/>
              </a:lnSpc>
              <a:spcBef>
                <a:spcPts val="0"/>
              </a:spcBef>
              <a:spcAft>
                <a:spcPts val="1400"/>
              </a:spcAft>
            </a:pPr>
            <a:r>
              <a:rPr lang="en-GB" dirty="0">
                <a:solidFill>
                  <a:schemeClr val="tx1"/>
                </a:solidFill>
                <a:latin typeface="Arial"/>
                <a:ea typeface="Open Sans"/>
                <a:cs typeface="Arial"/>
              </a:rPr>
              <a:t>Campus Life</a:t>
            </a:r>
          </a:p>
          <a:p>
            <a:pPr lvl="1">
              <a:lnSpc>
                <a:spcPct val="110000"/>
              </a:lnSpc>
              <a:spcBef>
                <a:spcPts val="0"/>
              </a:spcBef>
              <a:spcAft>
                <a:spcPts val="1400"/>
              </a:spcAft>
            </a:pPr>
            <a:r>
              <a:rPr lang="en-GB" dirty="0">
                <a:solidFill>
                  <a:schemeClr val="tx1"/>
                </a:solidFill>
                <a:latin typeface="Arial"/>
                <a:ea typeface="Open Sans"/>
                <a:cs typeface="Arial"/>
              </a:rPr>
              <a:t>PGR teams within Schools, Faculties and the central Directorate for Research and Business Engagement</a:t>
            </a:r>
          </a:p>
          <a:p>
            <a:pPr>
              <a:lnSpc>
                <a:spcPct val="110000"/>
              </a:lnSpc>
              <a:spcBef>
                <a:spcPts val="0"/>
              </a:spcBef>
              <a:spcAft>
                <a:spcPts val="1400"/>
              </a:spcAft>
            </a:pPr>
            <a:r>
              <a:rPr lang="en-GB">
                <a:solidFill>
                  <a:schemeClr val="tx1"/>
                </a:solidFill>
                <a:latin typeface="Arial"/>
                <a:ea typeface="Open Sans"/>
                <a:cs typeface="Arial"/>
              </a:rPr>
              <a:t>Small cohorts from specific areas of Estates and Facilities, as well as </a:t>
            </a:r>
            <a:r>
              <a:rPr lang="en-GB" dirty="0">
                <a:solidFill>
                  <a:schemeClr val="tx1"/>
                </a:solidFill>
                <a:latin typeface="Arial"/>
                <a:ea typeface="Open Sans"/>
                <a:cs typeface="Arial"/>
              </a:rPr>
              <a:t>Communications, Marketing and Student Recruitment. </a:t>
            </a:r>
            <a:endParaRPr lang="en-GB" dirty="0">
              <a:solidFill>
                <a:schemeClr val="tx1"/>
              </a:solidFill>
              <a:latin typeface="Arial"/>
              <a:cs typeface="Arial"/>
            </a:endParaRPr>
          </a:p>
          <a:p>
            <a:pPr>
              <a:lnSpc>
                <a:spcPct val="110000"/>
              </a:lnSpc>
              <a:spcBef>
                <a:spcPts val="0"/>
              </a:spcBef>
              <a:spcAft>
                <a:spcPts val="1400"/>
              </a:spcAft>
            </a:pPr>
            <a:r>
              <a:rPr lang="en-GB">
                <a:solidFill>
                  <a:schemeClr val="tx1"/>
                </a:solidFill>
                <a:latin typeface="Arial"/>
                <a:cs typeface="Arial"/>
              </a:rPr>
              <a:t>Changes will also be introduced for colleagues working at grades 3 to 7 within the International Programmes Office.</a:t>
            </a:r>
            <a:endParaRPr lang="en-GB">
              <a:latin typeface="Arial"/>
              <a:cs typeface="Arial"/>
            </a:endParaRPr>
          </a:p>
          <a:p>
            <a:pPr>
              <a:lnSpc>
                <a:spcPct val="110000"/>
              </a:lnSpc>
              <a:spcBef>
                <a:spcPts val="0"/>
              </a:spcBef>
              <a:spcAft>
                <a:spcPts val="1400"/>
              </a:spcAft>
            </a:pPr>
            <a:endParaRPr lang="en-GB" dirty="0">
              <a:solidFill>
                <a:schemeClr val="tx1"/>
              </a:solidFill>
              <a:latin typeface="Arial"/>
              <a:cs typeface="Arial"/>
            </a:endParaRPr>
          </a:p>
          <a:p>
            <a:pPr>
              <a:lnSpc>
                <a:spcPct val="110000"/>
              </a:lnSpc>
              <a:spcBef>
                <a:spcPts val="0"/>
              </a:spcBef>
              <a:spcAft>
                <a:spcPts val="1400"/>
              </a:spcAft>
            </a:pPr>
            <a:endParaRPr lang="en-GB" dirty="0">
              <a:solidFill>
                <a:schemeClr val="tx1"/>
              </a:solidFill>
              <a:latin typeface="Arial"/>
              <a:cs typeface="Arial"/>
            </a:endParaRPr>
          </a:p>
        </p:txBody>
      </p:sp>
      <p:sp>
        <p:nvSpPr>
          <p:cNvPr id="6" name="Rectangle 5">
            <a:extLst>
              <a:ext uri="{FF2B5EF4-FFF2-40B4-BE49-F238E27FC236}">
                <a16:creationId xmlns:a16="http://schemas.microsoft.com/office/drawing/2014/main" id="{C0D579DB-404B-481D-8200-BA39B2D13841}"/>
              </a:ext>
            </a:extLst>
          </p:cNvPr>
          <p:cNvSpPr/>
          <p:nvPr/>
        </p:nvSpPr>
        <p:spPr>
          <a:xfrm>
            <a:off x="10416480" y="0"/>
            <a:ext cx="1775520" cy="6858000"/>
          </a:xfrm>
          <a:prstGeom prst="rect">
            <a:avLst/>
          </a:prstGeom>
          <a:solidFill>
            <a:srgbClr val="181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7E24385-EE6B-49A3-978A-ED265D9A1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613" y="5696968"/>
            <a:ext cx="1016705" cy="691521"/>
          </a:xfrm>
          <a:prstGeom prst="rect">
            <a:avLst/>
          </a:prstGeom>
        </p:spPr>
      </p:pic>
      <p:pic>
        <p:nvPicPr>
          <p:cNvPr id="8" name="Picture 7">
            <a:extLst>
              <a:ext uri="{FF2B5EF4-FFF2-40B4-BE49-F238E27FC236}">
                <a16:creationId xmlns:a16="http://schemas.microsoft.com/office/drawing/2014/main" id="{1E19440C-2DB8-4E49-88FE-998E3A9F8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902" y="4514968"/>
            <a:ext cx="936126" cy="936126"/>
          </a:xfrm>
          <a:prstGeom prst="rect">
            <a:avLst/>
          </a:prstGeom>
        </p:spPr>
      </p:pic>
      <p:pic>
        <p:nvPicPr>
          <p:cNvPr id="9" name="Picture 8">
            <a:extLst>
              <a:ext uri="{FF2B5EF4-FFF2-40B4-BE49-F238E27FC236}">
                <a16:creationId xmlns:a16="http://schemas.microsoft.com/office/drawing/2014/main" id="{A1159A4A-918E-4E4D-9BFF-14002DFD8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7505" y="3294133"/>
            <a:ext cx="633469" cy="1097898"/>
          </a:xfrm>
          <a:prstGeom prst="rect">
            <a:avLst/>
          </a:prstGeom>
        </p:spPr>
      </p:pic>
      <p:pic>
        <p:nvPicPr>
          <p:cNvPr id="10" name="Picture 9">
            <a:extLst>
              <a:ext uri="{FF2B5EF4-FFF2-40B4-BE49-F238E27FC236}">
                <a16:creationId xmlns:a16="http://schemas.microsoft.com/office/drawing/2014/main" id="{0E46C307-C663-47AB-864F-F622268AC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027" y="2233277"/>
            <a:ext cx="944698" cy="944698"/>
          </a:xfrm>
          <a:prstGeom prst="rect">
            <a:avLst/>
          </a:prstGeom>
        </p:spPr>
      </p:pic>
      <p:pic>
        <p:nvPicPr>
          <p:cNvPr id="11" name="Picture 10">
            <a:extLst>
              <a:ext uri="{FF2B5EF4-FFF2-40B4-BE49-F238E27FC236}">
                <a16:creationId xmlns:a16="http://schemas.microsoft.com/office/drawing/2014/main" id="{933FB8BC-996D-4340-A9C1-20F4DF50E3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5158" y="1137237"/>
            <a:ext cx="698162" cy="973103"/>
          </a:xfrm>
          <a:prstGeom prst="rect">
            <a:avLst/>
          </a:prstGeom>
        </p:spPr>
      </p:pic>
      <p:pic>
        <p:nvPicPr>
          <p:cNvPr id="12" name="Picture 11">
            <a:extLst>
              <a:ext uri="{FF2B5EF4-FFF2-40B4-BE49-F238E27FC236}">
                <a16:creationId xmlns:a16="http://schemas.microsoft.com/office/drawing/2014/main" id="{1C8FCE27-B2FA-4E46-8B14-2178E5592C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4603" y="234883"/>
            <a:ext cx="865545" cy="597426"/>
          </a:xfrm>
          <a:prstGeom prst="rect">
            <a:avLst/>
          </a:prstGeom>
        </p:spPr>
      </p:pic>
    </p:spTree>
    <p:extLst>
      <p:ext uri="{BB962C8B-B14F-4D97-AF65-F5344CB8AC3E}">
        <p14:creationId xmlns:p14="http://schemas.microsoft.com/office/powerpoint/2010/main" val="11952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Current challenges</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415143" y="886408"/>
            <a:ext cx="9777064" cy="5679284"/>
          </a:xfrm>
        </p:spPr>
        <p:txBody>
          <a:bodyPr>
            <a:normAutofit fontScale="85000" lnSpcReduction="10000"/>
          </a:bodyPr>
          <a:lstStyle/>
          <a:p>
            <a:pPr>
              <a:lnSpc>
                <a:spcPct val="110000"/>
              </a:lnSpc>
              <a:spcBef>
                <a:spcPts val="0"/>
              </a:spcBef>
              <a:spcAft>
                <a:spcPts val="1400"/>
              </a:spcAft>
            </a:pPr>
            <a:r>
              <a:rPr lang="en-GB">
                <a:solidFill>
                  <a:schemeClr val="tx1"/>
                </a:solidFill>
                <a:latin typeface="Arial"/>
                <a:cs typeface="Arial"/>
              </a:rPr>
              <a:t>You’ve been working </a:t>
            </a:r>
            <a:r>
              <a:rPr lang="en-GB" b="1">
                <a:solidFill>
                  <a:schemeClr val="tx1"/>
                </a:solidFill>
                <a:latin typeface="Arial"/>
                <a:cs typeface="Arial"/>
              </a:rPr>
              <a:t>incredibly hard for several years</a:t>
            </a:r>
            <a:r>
              <a:rPr lang="en-GB">
                <a:solidFill>
                  <a:schemeClr val="tx1"/>
                </a:solidFill>
                <a:latin typeface="Arial"/>
                <a:cs typeface="Arial"/>
              </a:rPr>
              <a:t>, holding things together when faced with remarkable challenges.</a:t>
            </a:r>
          </a:p>
          <a:p>
            <a:pPr>
              <a:lnSpc>
                <a:spcPct val="110000"/>
              </a:lnSpc>
              <a:spcBef>
                <a:spcPts val="0"/>
              </a:spcBef>
              <a:spcAft>
                <a:spcPts val="1400"/>
              </a:spcAft>
            </a:pPr>
            <a:r>
              <a:rPr lang="en-GB">
                <a:solidFill>
                  <a:schemeClr val="tx1"/>
                </a:solidFill>
                <a:latin typeface="Arial"/>
                <a:cs typeface="Arial"/>
              </a:rPr>
              <a:t>You’ve had to deal with </a:t>
            </a:r>
            <a:r>
              <a:rPr lang="en-GB" b="1">
                <a:solidFill>
                  <a:schemeClr val="tx1"/>
                </a:solidFill>
                <a:latin typeface="Arial"/>
                <a:cs typeface="Arial"/>
              </a:rPr>
              <a:t>outdated systems and processes, gaps between people and leaving and being replaced </a:t>
            </a:r>
            <a:r>
              <a:rPr lang="en-GB">
                <a:solidFill>
                  <a:schemeClr val="tx1"/>
                </a:solidFill>
                <a:latin typeface="Arial"/>
                <a:cs typeface="Arial"/>
              </a:rPr>
              <a:t>and</a:t>
            </a:r>
            <a:r>
              <a:rPr lang="en-GB" b="1">
                <a:solidFill>
                  <a:schemeClr val="tx1"/>
                </a:solidFill>
                <a:latin typeface="Arial"/>
                <a:cs typeface="Arial"/>
              </a:rPr>
              <a:t> significant increases in demand.</a:t>
            </a:r>
          </a:p>
          <a:p>
            <a:pPr>
              <a:lnSpc>
                <a:spcPct val="110000"/>
              </a:lnSpc>
              <a:spcBef>
                <a:spcPts val="0"/>
              </a:spcBef>
              <a:spcAft>
                <a:spcPts val="1400"/>
              </a:spcAft>
            </a:pPr>
            <a:r>
              <a:rPr lang="en-GB">
                <a:solidFill>
                  <a:schemeClr val="tx1"/>
                </a:solidFill>
                <a:latin typeface="Arial"/>
                <a:cs typeface="Arial"/>
              </a:rPr>
              <a:t>This means you </a:t>
            </a:r>
            <a:r>
              <a:rPr lang="en-GB" b="1">
                <a:solidFill>
                  <a:schemeClr val="tx1"/>
                </a:solidFill>
                <a:latin typeface="Arial"/>
                <a:cs typeface="Arial"/>
              </a:rPr>
              <a:t>can’t always deliver the level of service </a:t>
            </a:r>
            <a:r>
              <a:rPr lang="en-GB">
                <a:solidFill>
                  <a:schemeClr val="tx1"/>
                </a:solidFill>
                <a:latin typeface="Arial"/>
                <a:cs typeface="Arial"/>
              </a:rPr>
              <a:t>you’d like to. </a:t>
            </a:r>
          </a:p>
          <a:p>
            <a:pPr>
              <a:lnSpc>
                <a:spcPct val="110000"/>
              </a:lnSpc>
              <a:spcBef>
                <a:spcPts val="0"/>
              </a:spcBef>
              <a:spcAft>
                <a:spcPts val="1400"/>
              </a:spcAft>
            </a:pPr>
            <a:r>
              <a:rPr lang="en-GB">
                <a:solidFill>
                  <a:schemeClr val="tx1"/>
                </a:solidFill>
                <a:latin typeface="Arial"/>
                <a:cs typeface="Arial"/>
              </a:rPr>
              <a:t>So, for reasons beyond your control, </a:t>
            </a:r>
            <a:r>
              <a:rPr lang="en-GB" b="1">
                <a:solidFill>
                  <a:schemeClr val="tx1"/>
                </a:solidFill>
                <a:latin typeface="Arial"/>
                <a:cs typeface="Arial"/>
              </a:rPr>
              <a:t>students can get frustrated with how long it takes to resolve queries </a:t>
            </a:r>
            <a:r>
              <a:rPr lang="en-GB">
                <a:solidFill>
                  <a:schemeClr val="tx1"/>
                </a:solidFill>
                <a:latin typeface="Arial"/>
                <a:cs typeface="Arial"/>
              </a:rPr>
              <a:t>and</a:t>
            </a:r>
            <a:r>
              <a:rPr lang="en-GB" b="1">
                <a:solidFill>
                  <a:schemeClr val="tx1"/>
                </a:solidFill>
                <a:latin typeface="Arial"/>
                <a:cs typeface="Arial"/>
              </a:rPr>
              <a:t> how complex it can be to access services.</a:t>
            </a:r>
            <a:endParaRPr lang="en-GB">
              <a:solidFill>
                <a:schemeClr val="tx1"/>
              </a:solidFill>
              <a:latin typeface="Arial"/>
              <a:cs typeface="Arial"/>
            </a:endParaRPr>
          </a:p>
          <a:p>
            <a:pPr>
              <a:lnSpc>
                <a:spcPct val="110000"/>
              </a:lnSpc>
              <a:spcBef>
                <a:spcPts val="0"/>
              </a:spcBef>
              <a:spcAft>
                <a:spcPts val="1400"/>
              </a:spcAft>
            </a:pPr>
            <a:r>
              <a:rPr lang="en-GB">
                <a:solidFill>
                  <a:schemeClr val="tx1"/>
                </a:solidFill>
                <a:latin typeface="Arial"/>
                <a:cs typeface="Arial"/>
              </a:rPr>
              <a:t>You might be the only person, or one of a few people, in your area with knowledge of a system or process, making it </a:t>
            </a:r>
            <a:r>
              <a:rPr lang="en-GB" b="1">
                <a:solidFill>
                  <a:schemeClr val="tx1"/>
                </a:solidFill>
                <a:latin typeface="Arial"/>
                <a:cs typeface="Arial"/>
              </a:rPr>
              <a:t>difficult to plan leave</a:t>
            </a:r>
            <a:r>
              <a:rPr lang="en-GB">
                <a:solidFill>
                  <a:schemeClr val="tx1"/>
                </a:solidFill>
                <a:latin typeface="Arial"/>
                <a:cs typeface="Arial"/>
              </a:rPr>
              <a:t>, or arrange sick cover.</a:t>
            </a:r>
          </a:p>
          <a:p>
            <a:pPr>
              <a:lnSpc>
                <a:spcPct val="110000"/>
              </a:lnSpc>
              <a:spcBef>
                <a:spcPts val="0"/>
              </a:spcBef>
              <a:spcAft>
                <a:spcPts val="1400"/>
              </a:spcAft>
            </a:pPr>
            <a:r>
              <a:rPr lang="en-GB">
                <a:solidFill>
                  <a:schemeClr val="tx1"/>
                </a:solidFill>
                <a:latin typeface="Arial"/>
                <a:cs typeface="Arial"/>
              </a:rPr>
              <a:t>You often face </a:t>
            </a:r>
            <a:r>
              <a:rPr lang="en-GB" b="1">
                <a:solidFill>
                  <a:schemeClr val="tx1"/>
                </a:solidFill>
                <a:latin typeface="Arial"/>
                <a:cs typeface="Arial"/>
              </a:rPr>
              <a:t>similar challenges to colleagues in other areas </a:t>
            </a:r>
            <a:r>
              <a:rPr lang="en-GB">
                <a:solidFill>
                  <a:schemeClr val="tx1"/>
                </a:solidFill>
                <a:latin typeface="Arial"/>
                <a:cs typeface="Arial"/>
              </a:rPr>
              <a:t>of the University – but there’s no clear mechanism to reach out to them to solve problems together. This means that there’s lots of great things happening in local areas that aren’t being shared.</a:t>
            </a:r>
          </a:p>
        </p:txBody>
      </p:sp>
      <p:sp>
        <p:nvSpPr>
          <p:cNvPr id="6" name="Rectangle 5">
            <a:extLst>
              <a:ext uri="{FF2B5EF4-FFF2-40B4-BE49-F238E27FC236}">
                <a16:creationId xmlns:a16="http://schemas.microsoft.com/office/drawing/2014/main" id="{C0D579DB-404B-481D-8200-BA39B2D13841}"/>
              </a:ext>
            </a:extLst>
          </p:cNvPr>
          <p:cNvSpPr/>
          <p:nvPr/>
        </p:nvSpPr>
        <p:spPr>
          <a:xfrm>
            <a:off x="10416480" y="0"/>
            <a:ext cx="1775520" cy="6858000"/>
          </a:xfrm>
          <a:prstGeom prst="rect">
            <a:avLst/>
          </a:prstGeom>
          <a:solidFill>
            <a:srgbClr val="181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7E24385-EE6B-49A3-978A-ED265D9A1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613" y="5696968"/>
            <a:ext cx="1016705" cy="691521"/>
          </a:xfrm>
          <a:prstGeom prst="rect">
            <a:avLst/>
          </a:prstGeom>
        </p:spPr>
      </p:pic>
      <p:pic>
        <p:nvPicPr>
          <p:cNvPr id="8" name="Picture 7">
            <a:extLst>
              <a:ext uri="{FF2B5EF4-FFF2-40B4-BE49-F238E27FC236}">
                <a16:creationId xmlns:a16="http://schemas.microsoft.com/office/drawing/2014/main" id="{1E19440C-2DB8-4E49-88FE-998E3A9F8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902" y="4514968"/>
            <a:ext cx="936126" cy="936126"/>
          </a:xfrm>
          <a:prstGeom prst="rect">
            <a:avLst/>
          </a:prstGeom>
        </p:spPr>
      </p:pic>
      <p:pic>
        <p:nvPicPr>
          <p:cNvPr id="9" name="Picture 8">
            <a:extLst>
              <a:ext uri="{FF2B5EF4-FFF2-40B4-BE49-F238E27FC236}">
                <a16:creationId xmlns:a16="http://schemas.microsoft.com/office/drawing/2014/main" id="{A1159A4A-918E-4E4D-9BFF-14002DFD8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7505" y="3294133"/>
            <a:ext cx="633469" cy="1097898"/>
          </a:xfrm>
          <a:prstGeom prst="rect">
            <a:avLst/>
          </a:prstGeom>
        </p:spPr>
      </p:pic>
      <p:pic>
        <p:nvPicPr>
          <p:cNvPr id="10" name="Picture 9">
            <a:extLst>
              <a:ext uri="{FF2B5EF4-FFF2-40B4-BE49-F238E27FC236}">
                <a16:creationId xmlns:a16="http://schemas.microsoft.com/office/drawing/2014/main" id="{0E46C307-C663-47AB-864F-F622268AC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027" y="2233277"/>
            <a:ext cx="944698" cy="944698"/>
          </a:xfrm>
          <a:prstGeom prst="rect">
            <a:avLst/>
          </a:prstGeom>
        </p:spPr>
      </p:pic>
      <p:pic>
        <p:nvPicPr>
          <p:cNvPr id="11" name="Picture 10">
            <a:extLst>
              <a:ext uri="{FF2B5EF4-FFF2-40B4-BE49-F238E27FC236}">
                <a16:creationId xmlns:a16="http://schemas.microsoft.com/office/drawing/2014/main" id="{933FB8BC-996D-4340-A9C1-20F4DF50E3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5158" y="1137237"/>
            <a:ext cx="698162" cy="973103"/>
          </a:xfrm>
          <a:prstGeom prst="rect">
            <a:avLst/>
          </a:prstGeom>
        </p:spPr>
      </p:pic>
      <p:pic>
        <p:nvPicPr>
          <p:cNvPr id="12" name="Picture 11">
            <a:extLst>
              <a:ext uri="{FF2B5EF4-FFF2-40B4-BE49-F238E27FC236}">
                <a16:creationId xmlns:a16="http://schemas.microsoft.com/office/drawing/2014/main" id="{1C8FCE27-B2FA-4E46-8B14-2178E5592C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4603" y="234883"/>
            <a:ext cx="865545" cy="597426"/>
          </a:xfrm>
          <a:prstGeom prst="rect">
            <a:avLst/>
          </a:prstGeom>
        </p:spPr>
      </p:pic>
    </p:spTree>
    <p:extLst>
      <p:ext uri="{BB962C8B-B14F-4D97-AF65-F5344CB8AC3E}">
        <p14:creationId xmlns:p14="http://schemas.microsoft.com/office/powerpoint/2010/main" val="396282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Benefits of Cohort 3 proposals</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356682" y="1003440"/>
            <a:ext cx="9963540" cy="5679284"/>
          </a:xfrm>
        </p:spPr>
        <p:txBody>
          <a:bodyPr>
            <a:normAutofit fontScale="85000" lnSpcReduction="10000"/>
          </a:bodyPr>
          <a:lstStyle/>
          <a:p>
            <a:pPr>
              <a:lnSpc>
                <a:spcPct val="110000"/>
              </a:lnSpc>
              <a:spcBef>
                <a:spcPts val="0"/>
              </a:spcBef>
              <a:spcAft>
                <a:spcPts val="1400"/>
              </a:spcAft>
            </a:pPr>
            <a:r>
              <a:rPr lang="en-GB" sz="2000">
                <a:solidFill>
                  <a:schemeClr val="tx1"/>
                </a:solidFill>
                <a:latin typeface="Arial"/>
                <a:cs typeface="Arial"/>
              </a:rPr>
              <a:t>All </a:t>
            </a:r>
            <a:r>
              <a:rPr lang="en-GB" sz="2000" b="1">
                <a:solidFill>
                  <a:schemeClr val="tx1"/>
                </a:solidFill>
                <a:latin typeface="Arial"/>
                <a:cs typeface="Arial"/>
              </a:rPr>
              <a:t>roles in the proposed structure are permanent </a:t>
            </a:r>
            <a:r>
              <a:rPr lang="en-GB" sz="2000">
                <a:solidFill>
                  <a:schemeClr val="tx1"/>
                </a:solidFill>
                <a:latin typeface="Arial"/>
                <a:cs typeface="Arial"/>
              </a:rPr>
              <a:t>(noting a small number of colleagues will remain on fixed term contracts, for example to cover periods of parental leave).</a:t>
            </a:r>
          </a:p>
          <a:p>
            <a:pPr>
              <a:lnSpc>
                <a:spcPct val="110000"/>
              </a:lnSpc>
              <a:spcBef>
                <a:spcPts val="0"/>
              </a:spcBef>
              <a:spcAft>
                <a:spcPts val="1400"/>
              </a:spcAft>
            </a:pPr>
            <a:r>
              <a:rPr lang="en-GB" sz="2000">
                <a:solidFill>
                  <a:schemeClr val="tx1"/>
                </a:solidFill>
                <a:latin typeface="Arial"/>
                <a:cs typeface="Arial"/>
              </a:rPr>
              <a:t>Overall upwards shift in grades, giving some colleagues the opportunity to apply for </a:t>
            </a:r>
            <a:r>
              <a:rPr lang="en-GB" sz="2000" b="1">
                <a:solidFill>
                  <a:schemeClr val="tx1"/>
                </a:solidFill>
                <a:latin typeface="Arial"/>
                <a:cs typeface="Arial"/>
              </a:rPr>
              <a:t>higher paid roles</a:t>
            </a:r>
            <a:r>
              <a:rPr lang="en-GB" sz="2000">
                <a:solidFill>
                  <a:schemeClr val="tx1"/>
                </a:solidFill>
                <a:latin typeface="Arial"/>
                <a:cs typeface="Arial"/>
              </a:rPr>
              <a:t>.</a:t>
            </a:r>
          </a:p>
          <a:p>
            <a:pPr>
              <a:lnSpc>
                <a:spcPct val="110000"/>
              </a:lnSpc>
              <a:spcBef>
                <a:spcPts val="0"/>
              </a:spcBef>
              <a:spcAft>
                <a:spcPts val="1400"/>
              </a:spcAft>
            </a:pPr>
            <a:r>
              <a:rPr lang="en-GB" sz="2000">
                <a:solidFill>
                  <a:schemeClr val="tx1"/>
                </a:solidFill>
                <a:latin typeface="Arial"/>
                <a:cs typeface="Arial"/>
              </a:rPr>
              <a:t>Consistent structures and job descriptions and the move to functional teams will make it easier to understand </a:t>
            </a:r>
            <a:r>
              <a:rPr lang="en-GB" sz="2000" b="1">
                <a:solidFill>
                  <a:schemeClr val="tx1"/>
                </a:solidFill>
                <a:latin typeface="Arial"/>
                <a:cs typeface="Arial"/>
              </a:rPr>
              <a:t>who does what </a:t>
            </a:r>
            <a:r>
              <a:rPr lang="en-GB" sz="2000">
                <a:solidFill>
                  <a:schemeClr val="tx1"/>
                </a:solidFill>
                <a:latin typeface="Arial"/>
                <a:cs typeface="Arial"/>
              </a:rPr>
              <a:t>and will provide </a:t>
            </a:r>
            <a:r>
              <a:rPr lang="en-GB" sz="2000" b="1">
                <a:solidFill>
                  <a:schemeClr val="tx1"/>
                </a:solidFill>
                <a:latin typeface="Arial"/>
                <a:cs typeface="Arial"/>
              </a:rPr>
              <a:t>clearer pathways for PS career progression</a:t>
            </a:r>
            <a:r>
              <a:rPr lang="en-GB" sz="2000">
                <a:solidFill>
                  <a:schemeClr val="tx1"/>
                </a:solidFill>
                <a:latin typeface="Arial"/>
                <a:cs typeface="Arial"/>
              </a:rPr>
              <a:t>. </a:t>
            </a:r>
          </a:p>
          <a:p>
            <a:pPr>
              <a:lnSpc>
                <a:spcPct val="110000"/>
              </a:lnSpc>
              <a:spcBef>
                <a:spcPts val="0"/>
              </a:spcBef>
              <a:spcAft>
                <a:spcPts val="1400"/>
              </a:spcAft>
            </a:pPr>
            <a:r>
              <a:rPr lang="en-GB" sz="2000">
                <a:solidFill>
                  <a:schemeClr val="tx1"/>
                </a:solidFill>
                <a:latin typeface="Arial"/>
                <a:cs typeface="Arial"/>
              </a:rPr>
              <a:t>New Communities of Practice will be created, enabling colleagues to </a:t>
            </a:r>
            <a:r>
              <a:rPr lang="en-GB" sz="2000" b="1">
                <a:solidFill>
                  <a:schemeClr val="tx1"/>
                </a:solidFill>
                <a:latin typeface="Arial"/>
                <a:cs typeface="Arial"/>
              </a:rPr>
              <a:t>collaborate beyond their immediate teams</a:t>
            </a:r>
            <a:r>
              <a:rPr lang="en-GB" sz="2000">
                <a:solidFill>
                  <a:schemeClr val="tx1"/>
                </a:solidFill>
                <a:latin typeface="Arial"/>
                <a:cs typeface="Arial"/>
              </a:rPr>
              <a:t>,</a:t>
            </a:r>
            <a:r>
              <a:rPr lang="en-GB" sz="2000" b="1">
                <a:solidFill>
                  <a:schemeClr val="tx1"/>
                </a:solidFill>
                <a:latin typeface="Arial"/>
                <a:cs typeface="Arial"/>
              </a:rPr>
              <a:t> </a:t>
            </a:r>
            <a:r>
              <a:rPr lang="en-GB" sz="2000">
                <a:solidFill>
                  <a:schemeClr val="tx1"/>
                </a:solidFill>
                <a:latin typeface="Arial"/>
                <a:cs typeface="Arial"/>
              </a:rPr>
              <a:t>solve problems collectively and learn from each other. </a:t>
            </a:r>
          </a:p>
          <a:p>
            <a:pPr>
              <a:lnSpc>
                <a:spcPct val="110000"/>
              </a:lnSpc>
              <a:spcBef>
                <a:spcPts val="0"/>
              </a:spcBef>
              <a:spcAft>
                <a:spcPts val="1400"/>
              </a:spcAft>
            </a:pPr>
            <a:r>
              <a:rPr lang="en-GB" sz="2000">
                <a:solidFill>
                  <a:schemeClr val="tx1"/>
                </a:solidFill>
                <a:latin typeface="Arial"/>
                <a:cs typeface="Arial"/>
              </a:rPr>
              <a:t>We’ll be able to </a:t>
            </a:r>
            <a:r>
              <a:rPr lang="en-GB" sz="2000" b="1">
                <a:solidFill>
                  <a:schemeClr val="tx1"/>
                </a:solidFill>
                <a:latin typeface="Arial"/>
                <a:cs typeface="Arial"/>
              </a:rPr>
              <a:t>move around more easily to support peaks in demand, </a:t>
            </a:r>
            <a:r>
              <a:rPr lang="en-GB" sz="2000">
                <a:solidFill>
                  <a:schemeClr val="tx1"/>
                </a:solidFill>
                <a:latin typeface="Arial"/>
                <a:cs typeface="Arial"/>
              </a:rPr>
              <a:t>reducing a reliance on fixed term contracts: colleagues will be matched to a role (i.e. Teaching and Learning Coordinator) before being assigned to an area to work (</a:t>
            </a:r>
            <a:r>
              <a:rPr lang="en-GB" sz="2000" err="1">
                <a:solidFill>
                  <a:schemeClr val="tx1"/>
                </a:solidFill>
                <a:latin typeface="Arial"/>
                <a:cs typeface="Arial"/>
              </a:rPr>
              <a:t>i.e</a:t>
            </a:r>
            <a:r>
              <a:rPr lang="en-GB" sz="2000">
                <a:solidFill>
                  <a:schemeClr val="tx1"/>
                </a:solidFill>
                <a:latin typeface="Arial"/>
                <a:cs typeface="Arial"/>
              </a:rPr>
              <a:t> School of Engineering). </a:t>
            </a:r>
          </a:p>
          <a:p>
            <a:pPr>
              <a:lnSpc>
                <a:spcPct val="110000"/>
              </a:lnSpc>
              <a:spcBef>
                <a:spcPts val="0"/>
              </a:spcBef>
              <a:spcAft>
                <a:spcPts val="1400"/>
              </a:spcAft>
            </a:pPr>
            <a:r>
              <a:rPr lang="en-GB" sz="2000">
                <a:solidFill>
                  <a:schemeClr val="tx1"/>
                </a:solidFill>
                <a:latin typeface="Arial"/>
                <a:cs typeface="Arial"/>
              </a:rPr>
              <a:t>Reassignments will be made according to business need – and </a:t>
            </a:r>
            <a:r>
              <a:rPr lang="en-GB" sz="2000" b="1">
                <a:solidFill>
                  <a:schemeClr val="tx1"/>
                </a:solidFill>
                <a:latin typeface="Arial"/>
                <a:cs typeface="Arial"/>
              </a:rPr>
              <a:t>moving around the University will be made much easier </a:t>
            </a:r>
            <a:r>
              <a:rPr lang="en-GB" sz="2000">
                <a:solidFill>
                  <a:schemeClr val="tx1"/>
                </a:solidFill>
                <a:latin typeface="Arial"/>
                <a:cs typeface="Arial"/>
              </a:rPr>
              <a:t>as a result of the new, consistent job roles – and the networks you’ll build through Communities of Practice.</a:t>
            </a:r>
          </a:p>
          <a:p>
            <a:pPr>
              <a:lnSpc>
                <a:spcPct val="110000"/>
              </a:lnSpc>
              <a:spcBef>
                <a:spcPts val="0"/>
              </a:spcBef>
              <a:spcAft>
                <a:spcPts val="1400"/>
              </a:spcAft>
            </a:pPr>
            <a:r>
              <a:rPr lang="en-GB" sz="2000">
                <a:solidFill>
                  <a:schemeClr val="tx1"/>
                </a:solidFill>
                <a:latin typeface="Arial"/>
                <a:cs typeface="Arial"/>
              </a:rPr>
              <a:t>The proposed structures will allow us to fully exploit new </a:t>
            </a:r>
            <a:r>
              <a:rPr lang="en-GB" sz="2000" b="1">
                <a:solidFill>
                  <a:schemeClr val="tx1"/>
                </a:solidFill>
                <a:latin typeface="Arial"/>
                <a:cs typeface="Arial"/>
              </a:rPr>
              <a:t>technology and process </a:t>
            </a:r>
            <a:r>
              <a:rPr lang="en-GB" sz="2000">
                <a:solidFill>
                  <a:schemeClr val="tx1"/>
                </a:solidFill>
                <a:latin typeface="Arial"/>
                <a:cs typeface="Arial"/>
              </a:rPr>
              <a:t>releases over the next two years, and support the </a:t>
            </a:r>
            <a:r>
              <a:rPr lang="en-GB" sz="2000" b="1">
                <a:solidFill>
                  <a:schemeClr val="tx1"/>
                </a:solidFill>
                <a:latin typeface="Arial"/>
                <a:cs typeface="Arial"/>
              </a:rPr>
              <a:t>transition to Student Hubs.</a:t>
            </a:r>
            <a:endParaRPr lang="en-GB" sz="2000">
              <a:solidFill>
                <a:schemeClr val="tx1"/>
              </a:solidFill>
              <a:latin typeface="Arial"/>
              <a:cs typeface="Arial"/>
            </a:endParaRPr>
          </a:p>
        </p:txBody>
      </p:sp>
      <p:sp>
        <p:nvSpPr>
          <p:cNvPr id="6" name="Rectangle 5">
            <a:extLst>
              <a:ext uri="{FF2B5EF4-FFF2-40B4-BE49-F238E27FC236}">
                <a16:creationId xmlns:a16="http://schemas.microsoft.com/office/drawing/2014/main" id="{C0D579DB-404B-481D-8200-BA39B2D13841}"/>
              </a:ext>
            </a:extLst>
          </p:cNvPr>
          <p:cNvSpPr/>
          <p:nvPr/>
        </p:nvSpPr>
        <p:spPr>
          <a:xfrm>
            <a:off x="10416480" y="0"/>
            <a:ext cx="1775520" cy="6858000"/>
          </a:xfrm>
          <a:prstGeom prst="rect">
            <a:avLst/>
          </a:prstGeom>
          <a:solidFill>
            <a:srgbClr val="181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7E24385-EE6B-49A3-978A-ED265D9A1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613" y="5696968"/>
            <a:ext cx="1016705" cy="691521"/>
          </a:xfrm>
          <a:prstGeom prst="rect">
            <a:avLst/>
          </a:prstGeom>
        </p:spPr>
      </p:pic>
      <p:pic>
        <p:nvPicPr>
          <p:cNvPr id="8" name="Picture 7">
            <a:extLst>
              <a:ext uri="{FF2B5EF4-FFF2-40B4-BE49-F238E27FC236}">
                <a16:creationId xmlns:a16="http://schemas.microsoft.com/office/drawing/2014/main" id="{1E19440C-2DB8-4E49-88FE-998E3A9F8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902" y="4514968"/>
            <a:ext cx="936126" cy="936126"/>
          </a:xfrm>
          <a:prstGeom prst="rect">
            <a:avLst/>
          </a:prstGeom>
        </p:spPr>
      </p:pic>
      <p:pic>
        <p:nvPicPr>
          <p:cNvPr id="9" name="Picture 8">
            <a:extLst>
              <a:ext uri="{FF2B5EF4-FFF2-40B4-BE49-F238E27FC236}">
                <a16:creationId xmlns:a16="http://schemas.microsoft.com/office/drawing/2014/main" id="{A1159A4A-918E-4E4D-9BFF-14002DFD8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7505" y="3294133"/>
            <a:ext cx="633469" cy="1097898"/>
          </a:xfrm>
          <a:prstGeom prst="rect">
            <a:avLst/>
          </a:prstGeom>
        </p:spPr>
      </p:pic>
      <p:pic>
        <p:nvPicPr>
          <p:cNvPr id="10" name="Picture 9">
            <a:extLst>
              <a:ext uri="{FF2B5EF4-FFF2-40B4-BE49-F238E27FC236}">
                <a16:creationId xmlns:a16="http://schemas.microsoft.com/office/drawing/2014/main" id="{0E46C307-C663-47AB-864F-F622268AC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027" y="2233277"/>
            <a:ext cx="944698" cy="944698"/>
          </a:xfrm>
          <a:prstGeom prst="rect">
            <a:avLst/>
          </a:prstGeom>
        </p:spPr>
      </p:pic>
      <p:pic>
        <p:nvPicPr>
          <p:cNvPr id="11" name="Picture 10">
            <a:extLst>
              <a:ext uri="{FF2B5EF4-FFF2-40B4-BE49-F238E27FC236}">
                <a16:creationId xmlns:a16="http://schemas.microsoft.com/office/drawing/2014/main" id="{933FB8BC-996D-4340-A9C1-20F4DF50E3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5158" y="1137237"/>
            <a:ext cx="698162" cy="973103"/>
          </a:xfrm>
          <a:prstGeom prst="rect">
            <a:avLst/>
          </a:prstGeom>
        </p:spPr>
      </p:pic>
      <p:pic>
        <p:nvPicPr>
          <p:cNvPr id="12" name="Picture 11">
            <a:extLst>
              <a:ext uri="{FF2B5EF4-FFF2-40B4-BE49-F238E27FC236}">
                <a16:creationId xmlns:a16="http://schemas.microsoft.com/office/drawing/2014/main" id="{1C8FCE27-B2FA-4E46-8B14-2178E5592C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4603" y="234883"/>
            <a:ext cx="865545" cy="597426"/>
          </a:xfrm>
          <a:prstGeom prst="rect">
            <a:avLst/>
          </a:prstGeom>
        </p:spPr>
      </p:pic>
    </p:spTree>
    <p:extLst>
      <p:ext uri="{BB962C8B-B14F-4D97-AF65-F5344CB8AC3E}">
        <p14:creationId xmlns:p14="http://schemas.microsoft.com/office/powerpoint/2010/main" val="370205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3982-E7F2-8B42-89E6-E6670CDF9C6B}"/>
              </a:ext>
            </a:extLst>
          </p:cNvPr>
          <p:cNvSpPr>
            <a:spLocks noGrp="1"/>
          </p:cNvSpPr>
          <p:nvPr>
            <p:ph type="title"/>
          </p:nvPr>
        </p:nvSpPr>
        <p:spPr>
          <a:xfrm>
            <a:off x="335360" y="137057"/>
            <a:ext cx="11105938" cy="749351"/>
          </a:xfrm>
        </p:spPr>
        <p:txBody>
          <a:bodyPr/>
          <a:lstStyle/>
          <a:p>
            <a:r>
              <a:rPr lang="en-GB" sz="2800"/>
              <a:t>What is going to change</a:t>
            </a:r>
          </a:p>
        </p:txBody>
      </p:sp>
      <p:sp>
        <p:nvSpPr>
          <p:cNvPr id="3" name="Content Placeholder 2">
            <a:extLst>
              <a:ext uri="{FF2B5EF4-FFF2-40B4-BE49-F238E27FC236}">
                <a16:creationId xmlns:a16="http://schemas.microsoft.com/office/drawing/2014/main" id="{30603C57-2CEF-2048-A0D3-C5145516DA6D}"/>
              </a:ext>
            </a:extLst>
          </p:cNvPr>
          <p:cNvSpPr>
            <a:spLocks noGrp="1"/>
          </p:cNvSpPr>
          <p:nvPr>
            <p:ph idx="1"/>
          </p:nvPr>
        </p:nvSpPr>
        <p:spPr>
          <a:xfrm>
            <a:off x="543030" y="867843"/>
            <a:ext cx="11313609" cy="5971592"/>
          </a:xfrm>
        </p:spPr>
        <p:txBody>
          <a:bodyPr>
            <a:normAutofit fontScale="85000" lnSpcReduction="10000"/>
          </a:bodyPr>
          <a:lstStyle/>
          <a:p>
            <a:pPr>
              <a:lnSpc>
                <a:spcPct val="110000"/>
              </a:lnSpc>
              <a:spcBef>
                <a:spcPts val="0"/>
              </a:spcBef>
              <a:spcAft>
                <a:spcPts val="1400"/>
              </a:spcAft>
            </a:pPr>
            <a:r>
              <a:rPr lang="en-GB" sz="2000" b="1">
                <a:solidFill>
                  <a:schemeClr val="tx1"/>
                </a:solidFill>
                <a:latin typeface="Arial"/>
                <a:ea typeface="Open Sans"/>
                <a:cs typeface="Arial"/>
              </a:rPr>
              <a:t>What you do </a:t>
            </a:r>
            <a:r>
              <a:rPr lang="en-GB" sz="2000">
                <a:solidFill>
                  <a:schemeClr val="tx1"/>
                </a:solidFill>
                <a:latin typeface="Arial"/>
                <a:ea typeface="Open Sans"/>
                <a:cs typeface="Arial"/>
              </a:rPr>
              <a:t>might change and you might work in a </a:t>
            </a:r>
            <a:r>
              <a:rPr lang="en-GB" sz="2000" b="1">
                <a:solidFill>
                  <a:schemeClr val="tx1"/>
                </a:solidFill>
                <a:latin typeface="Arial"/>
                <a:ea typeface="Open Sans"/>
                <a:cs typeface="Arial"/>
              </a:rPr>
              <a:t>different role</a:t>
            </a:r>
          </a:p>
          <a:p>
            <a:pPr>
              <a:lnSpc>
                <a:spcPct val="110000"/>
              </a:lnSpc>
              <a:spcBef>
                <a:spcPts val="0"/>
              </a:spcBef>
              <a:spcAft>
                <a:spcPts val="1400"/>
              </a:spcAft>
            </a:pPr>
            <a:r>
              <a:rPr lang="en-GB" sz="2000">
                <a:solidFill>
                  <a:schemeClr val="tx1"/>
                </a:solidFill>
                <a:latin typeface="Arial"/>
                <a:ea typeface="Open Sans"/>
                <a:cs typeface="Arial"/>
              </a:rPr>
              <a:t>You might work in a </a:t>
            </a:r>
            <a:r>
              <a:rPr lang="en-GB" sz="2000" b="1">
                <a:solidFill>
                  <a:schemeClr val="tx1"/>
                </a:solidFill>
                <a:latin typeface="Arial"/>
                <a:ea typeface="Open Sans"/>
                <a:cs typeface="Arial"/>
              </a:rPr>
              <a:t>different team </a:t>
            </a:r>
            <a:r>
              <a:rPr lang="en-GB" sz="2000">
                <a:solidFill>
                  <a:schemeClr val="tx1"/>
                </a:solidFill>
                <a:latin typeface="Arial"/>
                <a:ea typeface="Open Sans"/>
                <a:cs typeface="Arial"/>
              </a:rPr>
              <a:t>in a </a:t>
            </a:r>
            <a:r>
              <a:rPr lang="en-GB" sz="2000" b="1">
                <a:solidFill>
                  <a:schemeClr val="tx1"/>
                </a:solidFill>
                <a:latin typeface="Arial"/>
                <a:ea typeface="Open Sans"/>
                <a:cs typeface="Arial"/>
              </a:rPr>
              <a:t>different area </a:t>
            </a:r>
            <a:r>
              <a:rPr lang="en-GB" sz="2000">
                <a:solidFill>
                  <a:schemeClr val="tx1"/>
                </a:solidFill>
                <a:latin typeface="Arial"/>
                <a:ea typeface="Open Sans"/>
                <a:cs typeface="Arial"/>
              </a:rPr>
              <a:t>of our University – and you may </a:t>
            </a:r>
            <a:r>
              <a:rPr lang="en-GB" sz="2000" b="1">
                <a:solidFill>
                  <a:schemeClr val="tx1"/>
                </a:solidFill>
                <a:latin typeface="Arial"/>
                <a:ea typeface="Open Sans"/>
                <a:cs typeface="Arial"/>
              </a:rPr>
              <a:t>move teams in the future</a:t>
            </a:r>
          </a:p>
          <a:p>
            <a:pPr>
              <a:lnSpc>
                <a:spcPct val="110000"/>
              </a:lnSpc>
              <a:spcBef>
                <a:spcPts val="0"/>
              </a:spcBef>
              <a:spcAft>
                <a:spcPts val="1400"/>
              </a:spcAft>
            </a:pPr>
            <a:r>
              <a:rPr lang="en-GB" sz="2000">
                <a:solidFill>
                  <a:schemeClr val="tx1"/>
                </a:solidFill>
                <a:latin typeface="Arial"/>
                <a:ea typeface="Open Sans"/>
                <a:cs typeface="Arial"/>
              </a:rPr>
              <a:t>Your terms and conditions of employment </a:t>
            </a:r>
            <a:r>
              <a:rPr lang="en-GB" sz="2000" b="1">
                <a:solidFill>
                  <a:schemeClr val="tx1"/>
                </a:solidFill>
                <a:latin typeface="Arial"/>
                <a:ea typeface="Open Sans"/>
                <a:cs typeface="Arial"/>
              </a:rPr>
              <a:t>won’t change</a:t>
            </a:r>
            <a:r>
              <a:rPr lang="en-GB" sz="2000">
                <a:solidFill>
                  <a:schemeClr val="tx1"/>
                </a:solidFill>
                <a:latin typeface="Arial"/>
                <a:ea typeface="Open Sans"/>
                <a:cs typeface="Arial"/>
              </a:rPr>
              <a:t>.</a:t>
            </a:r>
          </a:p>
          <a:p>
            <a:pPr>
              <a:lnSpc>
                <a:spcPct val="110000"/>
              </a:lnSpc>
              <a:spcBef>
                <a:spcPts val="0"/>
              </a:spcBef>
              <a:spcAft>
                <a:spcPts val="1400"/>
              </a:spcAft>
            </a:pPr>
            <a:r>
              <a:rPr lang="en-GB" sz="2000">
                <a:solidFill>
                  <a:schemeClr val="tx1"/>
                </a:solidFill>
                <a:latin typeface="Arial"/>
                <a:ea typeface="Open Sans"/>
                <a:cs typeface="Arial"/>
              </a:rPr>
              <a:t>You will be matched to a role at your </a:t>
            </a:r>
            <a:r>
              <a:rPr lang="en-GB" sz="2000" b="1">
                <a:solidFill>
                  <a:schemeClr val="tx1"/>
                </a:solidFill>
                <a:latin typeface="Arial"/>
                <a:ea typeface="Open Sans"/>
                <a:cs typeface="Arial"/>
              </a:rPr>
              <a:t>current substantive grade</a:t>
            </a:r>
            <a:r>
              <a:rPr lang="en-GB" sz="2000">
                <a:solidFill>
                  <a:schemeClr val="tx1"/>
                </a:solidFill>
                <a:latin typeface="Arial"/>
                <a:ea typeface="Open Sans"/>
                <a:cs typeface="Arial"/>
              </a:rPr>
              <a:t>.</a:t>
            </a:r>
          </a:p>
          <a:p>
            <a:pPr marL="0" indent="0">
              <a:lnSpc>
                <a:spcPct val="110000"/>
              </a:lnSpc>
              <a:spcBef>
                <a:spcPts val="0"/>
              </a:spcBef>
              <a:spcAft>
                <a:spcPts val="1400"/>
              </a:spcAft>
              <a:buNone/>
            </a:pPr>
            <a:r>
              <a:rPr lang="en-GB" sz="2000" b="1">
                <a:solidFill>
                  <a:schemeClr val="tx1"/>
                </a:solidFill>
                <a:latin typeface="Arial"/>
                <a:ea typeface="Open Sans"/>
                <a:cs typeface="Arial"/>
              </a:rPr>
              <a:t>The biggest change is to our culture and ways of working…</a:t>
            </a:r>
          </a:p>
          <a:p>
            <a:pPr>
              <a:lnSpc>
                <a:spcPct val="110000"/>
              </a:lnSpc>
              <a:spcBef>
                <a:spcPts val="0"/>
              </a:spcBef>
              <a:spcAft>
                <a:spcPts val="1400"/>
              </a:spcAft>
            </a:pPr>
            <a:r>
              <a:rPr lang="en-GB" sz="2000">
                <a:solidFill>
                  <a:schemeClr val="tx1"/>
                </a:solidFill>
                <a:latin typeface="Arial"/>
                <a:ea typeface="Open Sans"/>
                <a:cs typeface="Arial"/>
              </a:rPr>
              <a:t>You won’t just work in one team anymore – you will be part of a </a:t>
            </a:r>
            <a:r>
              <a:rPr lang="en-GB" sz="2000" b="1">
                <a:solidFill>
                  <a:schemeClr val="tx1"/>
                </a:solidFill>
                <a:latin typeface="Arial"/>
                <a:ea typeface="Open Sans"/>
                <a:cs typeface="Arial"/>
              </a:rPr>
              <a:t>wider professional community </a:t>
            </a:r>
            <a:r>
              <a:rPr lang="en-GB" sz="2000">
                <a:solidFill>
                  <a:schemeClr val="tx1"/>
                </a:solidFill>
                <a:latin typeface="Arial"/>
                <a:ea typeface="Open Sans"/>
                <a:cs typeface="Arial"/>
              </a:rPr>
              <a:t>across our Schools, Faculties and the DSE. </a:t>
            </a:r>
            <a:endParaRPr lang="en-GB" sz="2000">
              <a:solidFill>
                <a:schemeClr val="tx1"/>
              </a:solidFill>
              <a:latin typeface="Arial"/>
              <a:cs typeface="Arial"/>
            </a:endParaRPr>
          </a:p>
          <a:p>
            <a:pPr>
              <a:lnSpc>
                <a:spcPct val="110000"/>
              </a:lnSpc>
              <a:spcBef>
                <a:spcPts val="0"/>
              </a:spcBef>
              <a:spcAft>
                <a:spcPts val="1400"/>
              </a:spcAft>
            </a:pPr>
            <a:r>
              <a:rPr lang="en-GB" sz="2000">
                <a:solidFill>
                  <a:schemeClr val="tx1"/>
                </a:solidFill>
                <a:latin typeface="Arial"/>
                <a:ea typeface="Open Sans"/>
                <a:cs typeface="Arial"/>
              </a:rPr>
              <a:t>For example, you might be assigned to work in the Assessment and Progression team in a particular School, but you will be part of a wider, cross University community of Assessment and Progression professionals. You’ll </a:t>
            </a:r>
            <a:r>
              <a:rPr lang="en-GB" sz="2000" b="1">
                <a:solidFill>
                  <a:schemeClr val="tx1"/>
                </a:solidFill>
                <a:latin typeface="Arial"/>
                <a:ea typeface="Open Sans"/>
                <a:cs typeface="Arial"/>
              </a:rPr>
              <a:t>solve issues collectively </a:t>
            </a:r>
            <a:r>
              <a:rPr lang="en-GB" sz="2000">
                <a:solidFill>
                  <a:schemeClr val="tx1"/>
                </a:solidFill>
                <a:latin typeface="Arial"/>
                <a:ea typeface="Open Sans"/>
                <a:cs typeface="Arial"/>
              </a:rPr>
              <a:t>and </a:t>
            </a:r>
            <a:r>
              <a:rPr lang="en-GB" sz="2000" b="1">
                <a:solidFill>
                  <a:schemeClr val="tx1"/>
                </a:solidFill>
                <a:latin typeface="Arial"/>
                <a:ea typeface="Open Sans"/>
                <a:cs typeface="Arial"/>
              </a:rPr>
              <a:t>learn from each other’s practice</a:t>
            </a:r>
            <a:r>
              <a:rPr lang="en-GB" sz="2000">
                <a:solidFill>
                  <a:schemeClr val="tx1"/>
                </a:solidFill>
                <a:latin typeface="Arial"/>
                <a:ea typeface="Open Sans"/>
                <a:cs typeface="Arial"/>
              </a:rPr>
              <a:t>.</a:t>
            </a:r>
          </a:p>
          <a:p>
            <a:pPr>
              <a:lnSpc>
                <a:spcPct val="110000"/>
              </a:lnSpc>
              <a:spcBef>
                <a:spcPts val="0"/>
              </a:spcBef>
              <a:spcAft>
                <a:spcPts val="1400"/>
              </a:spcAft>
            </a:pPr>
            <a:r>
              <a:rPr lang="en-GB" sz="2000">
                <a:solidFill>
                  <a:schemeClr val="tx1"/>
                </a:solidFill>
                <a:latin typeface="Arial"/>
                <a:ea typeface="Open Sans"/>
                <a:cs typeface="Arial"/>
              </a:rPr>
              <a:t>The </a:t>
            </a:r>
            <a:r>
              <a:rPr lang="en-GB" sz="2000" b="1">
                <a:solidFill>
                  <a:schemeClr val="tx1"/>
                </a:solidFill>
                <a:latin typeface="Arial"/>
                <a:ea typeface="Open Sans"/>
                <a:cs typeface="Arial"/>
              </a:rPr>
              <a:t>systems</a:t>
            </a:r>
            <a:r>
              <a:rPr lang="en-GB" sz="2000">
                <a:solidFill>
                  <a:schemeClr val="tx1"/>
                </a:solidFill>
                <a:latin typeface="Arial"/>
                <a:ea typeface="Open Sans"/>
                <a:cs typeface="Arial"/>
              </a:rPr>
              <a:t> you use and </a:t>
            </a:r>
            <a:r>
              <a:rPr lang="en-GB" sz="2000" b="1">
                <a:solidFill>
                  <a:schemeClr val="tx1"/>
                </a:solidFill>
                <a:latin typeface="Arial"/>
                <a:ea typeface="Open Sans"/>
                <a:cs typeface="Arial"/>
              </a:rPr>
              <a:t>processes</a:t>
            </a:r>
            <a:r>
              <a:rPr lang="en-GB" sz="2000">
                <a:solidFill>
                  <a:schemeClr val="tx1"/>
                </a:solidFill>
                <a:latin typeface="Arial"/>
                <a:ea typeface="Open Sans"/>
                <a:cs typeface="Arial"/>
              </a:rPr>
              <a:t> you follow will change. They will be much </a:t>
            </a:r>
            <a:r>
              <a:rPr lang="en-GB" sz="2000" b="1">
                <a:solidFill>
                  <a:schemeClr val="tx1"/>
                </a:solidFill>
                <a:latin typeface="Arial"/>
                <a:ea typeface="Open Sans"/>
                <a:cs typeface="Arial"/>
              </a:rPr>
              <a:t>more consistent </a:t>
            </a:r>
            <a:r>
              <a:rPr lang="en-GB" sz="2000">
                <a:solidFill>
                  <a:schemeClr val="tx1"/>
                </a:solidFill>
                <a:latin typeface="Arial"/>
                <a:ea typeface="Open Sans"/>
                <a:cs typeface="Arial"/>
              </a:rPr>
              <a:t>across the University, so it will be </a:t>
            </a:r>
            <a:r>
              <a:rPr lang="en-GB" sz="2000" b="1">
                <a:solidFill>
                  <a:schemeClr val="tx1"/>
                </a:solidFill>
                <a:latin typeface="Arial"/>
                <a:ea typeface="Open Sans"/>
                <a:cs typeface="Arial"/>
              </a:rPr>
              <a:t>easier to get support </a:t>
            </a:r>
            <a:r>
              <a:rPr lang="en-GB" sz="2000">
                <a:solidFill>
                  <a:schemeClr val="tx1"/>
                </a:solidFill>
                <a:latin typeface="Arial"/>
                <a:ea typeface="Open Sans"/>
                <a:cs typeface="Arial"/>
              </a:rPr>
              <a:t>with any problems and to </a:t>
            </a:r>
            <a:r>
              <a:rPr lang="en-GB" sz="2000" b="1">
                <a:solidFill>
                  <a:schemeClr val="tx1"/>
                </a:solidFill>
                <a:latin typeface="Arial"/>
                <a:ea typeface="Open Sans"/>
                <a:cs typeface="Arial"/>
              </a:rPr>
              <a:t>spread good practice</a:t>
            </a:r>
            <a:r>
              <a:rPr lang="en-GB" sz="2000">
                <a:solidFill>
                  <a:schemeClr val="tx1"/>
                </a:solidFill>
                <a:latin typeface="Arial"/>
                <a:ea typeface="Open Sans"/>
                <a:cs typeface="Arial"/>
              </a:rPr>
              <a:t>.</a:t>
            </a:r>
          </a:p>
          <a:p>
            <a:pPr>
              <a:lnSpc>
                <a:spcPct val="110000"/>
              </a:lnSpc>
              <a:spcBef>
                <a:spcPts val="0"/>
              </a:spcBef>
              <a:spcAft>
                <a:spcPts val="1400"/>
              </a:spcAft>
            </a:pPr>
            <a:r>
              <a:rPr lang="en-GB" sz="2000">
                <a:solidFill>
                  <a:schemeClr val="tx1"/>
                </a:solidFill>
                <a:latin typeface="Arial"/>
                <a:ea typeface="Open Sans"/>
                <a:cs typeface="Arial"/>
              </a:rPr>
              <a:t>We will transition, over the medium to long term, to delivering </a:t>
            </a:r>
            <a:r>
              <a:rPr lang="en-GB" sz="2000" b="1">
                <a:solidFill>
                  <a:schemeClr val="tx1"/>
                </a:solidFill>
                <a:latin typeface="Arial"/>
                <a:ea typeface="Open Sans"/>
                <a:cs typeface="Arial"/>
              </a:rPr>
              <a:t>face to face services through Student Hubs </a:t>
            </a:r>
            <a:r>
              <a:rPr lang="en-GB" sz="2000">
                <a:solidFill>
                  <a:schemeClr val="tx1"/>
                </a:solidFill>
                <a:latin typeface="Arial"/>
                <a:ea typeface="Open Sans"/>
                <a:cs typeface="Arial"/>
              </a:rPr>
              <a:t>and PGR Doctoral Academies, and students will be able to do much more themselves in the </a:t>
            </a:r>
            <a:r>
              <a:rPr lang="en-GB" sz="2000" b="1">
                <a:solidFill>
                  <a:schemeClr val="tx1"/>
                </a:solidFill>
                <a:latin typeface="Arial"/>
                <a:ea typeface="Open Sans"/>
                <a:cs typeface="Arial"/>
              </a:rPr>
              <a:t>new My Manchester</a:t>
            </a:r>
            <a:r>
              <a:rPr lang="en-GB" sz="2000">
                <a:solidFill>
                  <a:schemeClr val="tx1"/>
                </a:solidFill>
                <a:latin typeface="Arial"/>
                <a:ea typeface="Open Sans"/>
                <a:cs typeface="Arial"/>
              </a:rPr>
              <a:t>.</a:t>
            </a:r>
          </a:p>
          <a:p>
            <a:pPr>
              <a:lnSpc>
                <a:spcPct val="110000"/>
              </a:lnSpc>
              <a:spcBef>
                <a:spcPts val="0"/>
              </a:spcBef>
              <a:spcAft>
                <a:spcPts val="1400"/>
              </a:spcAft>
            </a:pPr>
            <a:endParaRPr lang="en-GB" sz="2000">
              <a:solidFill>
                <a:schemeClr val="tx1"/>
              </a:solidFill>
              <a:latin typeface="Arial"/>
              <a:cs typeface="Arial"/>
            </a:endParaRPr>
          </a:p>
        </p:txBody>
      </p:sp>
    </p:spTree>
    <p:extLst>
      <p:ext uri="{BB962C8B-B14F-4D97-AF65-F5344CB8AC3E}">
        <p14:creationId xmlns:p14="http://schemas.microsoft.com/office/powerpoint/2010/main" val="139923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F411-C1AB-4E64-82A2-2F5DD303BF3D}"/>
              </a:ext>
            </a:extLst>
          </p:cNvPr>
          <p:cNvSpPr>
            <a:spLocks noGrp="1"/>
          </p:cNvSpPr>
          <p:nvPr>
            <p:ph type="title"/>
          </p:nvPr>
        </p:nvSpPr>
        <p:spPr/>
        <p:txBody>
          <a:bodyPr/>
          <a:lstStyle/>
          <a:p>
            <a:r>
              <a:rPr lang="en-GB"/>
              <a:t>People and Organisational Development Process</a:t>
            </a:r>
          </a:p>
        </p:txBody>
      </p:sp>
    </p:spTree>
    <p:extLst>
      <p:ext uri="{BB962C8B-B14F-4D97-AF65-F5344CB8AC3E}">
        <p14:creationId xmlns:p14="http://schemas.microsoft.com/office/powerpoint/2010/main" val="13320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07E729FA-9C12-7A20-49C1-D8ADC2E79B08}"/>
              </a:ext>
            </a:extLst>
          </p:cNvPr>
          <p:cNvGraphicFramePr/>
          <p:nvPr>
            <p:extLst>
              <p:ext uri="{D42A27DB-BD31-4B8C-83A1-F6EECF244321}">
                <p14:modId xmlns:p14="http://schemas.microsoft.com/office/powerpoint/2010/main" val="4129832238"/>
              </p:ext>
            </p:extLst>
          </p:nvPr>
        </p:nvGraphicFramePr>
        <p:xfrm>
          <a:off x="301752" y="782854"/>
          <a:ext cx="11612880" cy="5617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5125FF63-6FA3-406F-A4BC-C4C40B45ADEC}"/>
              </a:ext>
            </a:extLst>
          </p:cNvPr>
          <p:cNvSpPr txBox="1">
            <a:spLocks/>
          </p:cNvSpPr>
          <p:nvPr/>
        </p:nvSpPr>
        <p:spPr bwMode="auto">
          <a:xfrm>
            <a:off x="180088" y="140017"/>
            <a:ext cx="11734543"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People and Organisational Development Process– high level summary</a:t>
            </a:r>
            <a:endParaRPr lang="en-GB" b="0">
              <a:latin typeface="Arial"/>
              <a:cs typeface="Arial"/>
            </a:endParaRPr>
          </a:p>
        </p:txBody>
      </p:sp>
    </p:spTree>
    <p:extLst>
      <p:ext uri="{BB962C8B-B14F-4D97-AF65-F5344CB8AC3E}">
        <p14:creationId xmlns:p14="http://schemas.microsoft.com/office/powerpoint/2010/main" val="19625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a:bodyPr>
          <a:lstStyle/>
          <a:p>
            <a:r>
              <a:rPr lang="en-GB">
                <a:latin typeface="Arial"/>
                <a:ea typeface="Open Sans"/>
                <a:cs typeface="Arial"/>
              </a:rPr>
              <a:t>New structures will first be shared with Grade 6 and 7 managers, so they can support you. There won’t be any redundancies.</a:t>
            </a:r>
          </a:p>
          <a:p>
            <a:pPr marL="0" indent="0">
              <a:buNone/>
            </a:pPr>
            <a:endParaRPr lang="en-GB"/>
          </a:p>
          <a:p>
            <a:r>
              <a:rPr lang="en-GB">
                <a:latin typeface="Arial"/>
                <a:ea typeface="Open Sans"/>
                <a:cs typeface="Arial"/>
              </a:rPr>
              <a:t>Following this, your local Student Experience Leader will give you a briefing to guide you through the changes you can expect and how you will be supported with the next steps. If your role is in-scope, you will receive a letter from the People &amp; OD Team to notify you of this, and to let you know this marks the start of the Staff Consultation Period.</a:t>
            </a:r>
          </a:p>
          <a:p>
            <a:pPr marL="0" indent="0">
              <a:buNone/>
            </a:pPr>
            <a:endParaRPr lang="en-GB"/>
          </a:p>
          <a:p>
            <a:r>
              <a:rPr lang="en-GB">
                <a:latin typeface="Arial"/>
                <a:ea typeface="Open Sans"/>
                <a:cs typeface="Arial"/>
              </a:rPr>
              <a:t>Straight after the briefing, you’ll be able to access lots of helpful online resources, including videos and documents so you can look in closer detail at the new structures. </a:t>
            </a:r>
            <a:endParaRPr lang="en-GB"/>
          </a:p>
          <a:p>
            <a:endParaRPr lang="en-GB"/>
          </a:p>
          <a:p>
            <a:r>
              <a:rPr lang="en-GB">
                <a:latin typeface="Arial"/>
                <a:ea typeface="Open Sans"/>
                <a:cs typeface="Arial"/>
              </a:rPr>
              <a:t>After the announcement, you’ll be invited to attend a Q&amp;A session, giving you the opportunity to ask any questions you have to your local People &amp; OD Partner.</a:t>
            </a:r>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Week commencing 25 April</a:t>
            </a:r>
            <a:endParaRPr lang="en-GB" b="0">
              <a:latin typeface="Arial"/>
              <a:cs typeface="Arial"/>
            </a:endParaRPr>
          </a:p>
        </p:txBody>
      </p:sp>
    </p:spTree>
    <p:extLst>
      <p:ext uri="{BB962C8B-B14F-4D97-AF65-F5344CB8AC3E}">
        <p14:creationId xmlns:p14="http://schemas.microsoft.com/office/powerpoint/2010/main" val="9227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M">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f42204-ddd4-45ed-8881-ecfaca3d0700" xsi:nil="true"/>
    <lcf76f155ced4ddcb4097134ff3c332f xmlns="6637f567-d4f0-4507-9720-0740b85dd7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A089CDEB492C488C240576F281AECA" ma:contentTypeVersion="16" ma:contentTypeDescription="Create a new document." ma:contentTypeScope="" ma:versionID="c26adb6849d9bcdcd5b658b9e32e2e30">
  <xsd:schema xmlns:xsd="http://www.w3.org/2001/XMLSchema" xmlns:xs="http://www.w3.org/2001/XMLSchema" xmlns:p="http://schemas.microsoft.com/office/2006/metadata/properties" xmlns:ns2="6637f567-d4f0-4507-9720-0740b85dd76b" xmlns:ns3="3ef42204-ddd4-45ed-8881-ecfaca3d0700" targetNamespace="http://schemas.microsoft.com/office/2006/metadata/properties" ma:root="true" ma:fieldsID="78380098ca250adb16fa50405dfd6926" ns2:_="" ns3:_="">
    <xsd:import namespace="6637f567-d4f0-4507-9720-0740b85dd76b"/>
    <xsd:import namespace="3ef42204-ddd4-45ed-8881-ecfaca3d07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f567-d4f0-4507-9720-0740b85dd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f42204-ddd4-45ed-8881-ecfaca3d07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61b794-f22d-49b9-bde0-28c1bdf80de3}" ma:internalName="TaxCatchAll" ma:showField="CatchAllData" ma:web="3ef42204-ddd4-45ed-8881-ecfaca3d07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C8265-E809-4FE6-8D50-3B3EBFFC2A5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3ef42204-ddd4-45ed-8881-ecfaca3d0700"/>
    <ds:schemaRef ds:uri="http://schemas.microsoft.com/office/infopath/2007/PartnerControls"/>
    <ds:schemaRef ds:uri="http://purl.org/dc/elements/1.1/"/>
    <ds:schemaRef ds:uri="6637f567-d4f0-4507-9720-0740b85dd76b"/>
    <ds:schemaRef ds:uri="http://www.w3.org/XML/1998/namespace"/>
    <ds:schemaRef ds:uri="http://purl.org/dc/dcmitype/"/>
  </ds:schemaRefs>
</ds:datastoreItem>
</file>

<file path=customXml/itemProps2.xml><?xml version="1.0" encoding="utf-8"?>
<ds:datastoreItem xmlns:ds="http://schemas.openxmlformats.org/officeDocument/2006/customXml" ds:itemID="{D70CA8B5-B290-427F-9107-3C38118F9F07}">
  <ds:schemaRefs>
    <ds:schemaRef ds:uri="http://schemas.microsoft.com/sharepoint/v3/contenttype/forms"/>
  </ds:schemaRefs>
</ds:datastoreItem>
</file>

<file path=customXml/itemProps3.xml><?xml version="1.0" encoding="utf-8"?>
<ds:datastoreItem xmlns:ds="http://schemas.openxmlformats.org/officeDocument/2006/customXml" ds:itemID="{3AB97E5F-BE12-49BD-BE6A-4A7AB26AC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7f567-d4f0-4507-9720-0740b85dd76b"/>
    <ds:schemaRef ds:uri="3ef42204-ddd4-45ed-8881-ecfaca3d0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4523</Words>
  <Application>Microsoft Office PowerPoint</Application>
  <PresentationFormat>Widescreen</PresentationFormat>
  <Paragraphs>519</Paragraphs>
  <Slides>25</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Arial,Sans-Serif</vt:lpstr>
      <vt:lpstr>Calibri</vt:lpstr>
      <vt:lpstr>UoM</vt:lpstr>
      <vt:lpstr>SEP</vt:lpstr>
      <vt:lpstr>Cohort 3  New structures and job descriptions at grades 2 to 5 in the DSE, Faculties and Schools and grades 3 to 7 in the International Programmes Office  FSE – School of Natural Sciences  April 2022 </vt:lpstr>
      <vt:lpstr>Today we will:</vt:lpstr>
      <vt:lpstr>Areas in scope</vt:lpstr>
      <vt:lpstr>Current challenges</vt:lpstr>
      <vt:lpstr>Benefits of Cohort 3 proposals</vt:lpstr>
      <vt:lpstr>What is going to change</vt:lpstr>
      <vt:lpstr>People and Organisational Development Process</vt:lpstr>
      <vt:lpstr>PowerPoint Presentation</vt:lpstr>
      <vt:lpstr>PowerPoint Presentation</vt:lpstr>
      <vt:lpstr>PowerPoint Presentation</vt:lpstr>
      <vt:lpstr>PowerPoint Presentation</vt:lpstr>
      <vt:lpstr>PowerPoint Presentation</vt:lpstr>
      <vt:lpstr>School Teaching, Learning and Student Experience (TLSE) teams</vt:lpstr>
      <vt:lpstr>Key changes</vt:lpstr>
      <vt:lpstr>PowerPoint Presentation</vt:lpstr>
      <vt:lpstr>PowerPoint Presentation</vt:lpstr>
      <vt:lpstr>Faculty Teaching, Learning and Student Experience teams</vt:lpstr>
      <vt:lpstr>Key changes</vt:lpstr>
      <vt:lpstr>PowerPoint Presentation</vt:lpstr>
      <vt:lpstr>PowerPoint Presentation</vt:lpstr>
      <vt:lpstr>Faculty Postgraduate Research teams  and  Directorate of Research and Business Engagement</vt:lpstr>
      <vt:lpstr>Key changes</vt:lpstr>
      <vt:lpstr>PowerPoint Presentation</vt:lpstr>
      <vt:lpstr>PowerPoint Presentation</vt:lpstr>
      <vt:lpstr>What happens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2’ – Teams Supporting the Core Student Journey  Final proposals for change to management and leadership roles  July 2021</dc:title>
  <dc:creator>James Crosland</dc:creator>
  <cp:lastModifiedBy>Steven Olivier</cp:lastModifiedBy>
  <cp:revision>62</cp:revision>
  <dcterms:modified xsi:type="dcterms:W3CDTF">2022-05-05T09:21:33Z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0x0101009BA089CDEB492C488C240576F281AECA</vt:lpwstr>
  </property>
</Properties>
</file>