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8" r:id="rId5"/>
    <p:sldId id="261" r:id="rId6"/>
    <p:sldId id="262" r:id="rId7"/>
    <p:sldId id="263" r:id="rId8"/>
    <p:sldId id="264" r:id="rId9"/>
    <p:sldId id="288" r:id="rId10"/>
    <p:sldId id="289" r:id="rId11"/>
    <p:sldId id="267" r:id="rId12"/>
    <p:sldId id="268" r:id="rId13"/>
    <p:sldId id="282" r:id="rId14"/>
    <p:sldId id="276" r:id="rId15"/>
    <p:sldId id="285" r:id="rId16"/>
    <p:sldId id="272" r:id="rId17"/>
    <p:sldId id="290" r:id="rId18"/>
    <p:sldId id="291" r:id="rId19"/>
    <p:sldId id="292" r:id="rId20"/>
    <p:sldId id="26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6"/>
    <p:restoredTop sz="94651"/>
  </p:normalViewPr>
  <p:slideViewPr>
    <p:cSldViewPr>
      <p:cViewPr>
        <p:scale>
          <a:sx n="80" d="100"/>
          <a:sy n="80" d="100"/>
        </p:scale>
        <p:origin x="184" y="-7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03/09/2024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7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3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Open Sans"/>
                <a:cs typeface="Open San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Open Sans"/>
                <a:cs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EC7AB759-530A-46AC-842F-B07144F002F9}" type="datetimeFigureOut">
              <a:rPr lang="en-GB" smtClean="0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10AD8A0A-4898-40BF-9009-4DA7E611EA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>
                <a:latin typeface="Open Sans"/>
                <a:cs typeface="Open San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>
                <a:latin typeface="Open Sans"/>
                <a:cs typeface="Open Sans"/>
              </a:defRPr>
            </a:lvl1pPr>
            <a:lvl2pPr>
              <a:defRPr sz="2400">
                <a:latin typeface="Open Sans"/>
                <a:cs typeface="Open Sans"/>
              </a:defRPr>
            </a:lvl2pPr>
            <a:lvl3pPr>
              <a:defRPr sz="2400">
                <a:latin typeface="Open Sans"/>
                <a:cs typeface="Open Sans"/>
              </a:defRPr>
            </a:lvl3pPr>
            <a:lvl4pPr>
              <a:defRPr sz="2400">
                <a:latin typeface="Open Sans"/>
                <a:cs typeface="Open Sans"/>
              </a:defRPr>
            </a:lvl4pPr>
            <a:lvl5pPr>
              <a:defRPr sz="2400"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fld id="{222B6232-AB33-4513-9527-F98CEC472D23}" type="datetimeFigureOut">
              <a:rPr lang="en-GB" smtClean="0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fld id="{F758A139-7ABE-46A1-B082-C2C77667394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  <a:ln>
            <a:noFill/>
          </a:ln>
        </p:spPr>
        <p:txBody>
          <a:bodyPr anchor="t"/>
          <a:lstStyle>
            <a:lvl1pPr algn="l">
              <a:defRPr sz="4000" b="1" cap="all">
                <a:latin typeface="Open Sans"/>
                <a:cs typeface="Open San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fld id="{445CD916-7149-4247-856D-87DAB39295C7}" type="datetimeFigureOut">
              <a:rPr lang="en-GB" smtClean="0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en Sans"/>
                <a:cs typeface="Open Sans"/>
              </a:defRPr>
            </a:lvl1pPr>
          </a:lstStyle>
          <a:p>
            <a:fld id="{13ACF840-035C-411F-BA81-AF7A8ED78138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03/09/2024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brand_ppt_back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82089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title </a:t>
            </a:r>
            <a:r>
              <a:rPr lang="en-US" dirty="0" err="1"/>
              <a:t>styleMaster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456A7D1D-6254-4063-974C-6A2AE04E4B91}" type="datetimeFigureOut">
              <a:rPr lang="en-GB" smtClean="0"/>
              <a:pPr/>
              <a:t>03/09/2024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" descr="TAB_allwhite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i="0" kern="1200">
          <a:solidFill>
            <a:schemeClr val="bg1"/>
          </a:solidFill>
          <a:latin typeface="Open Sans"/>
          <a:ea typeface="+mj-ea"/>
          <a:cs typeface="Open San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Open Sans"/>
          <a:ea typeface="+mn-ea"/>
          <a:cs typeface="Open San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Open Sans"/>
          <a:ea typeface="+mn-ea"/>
          <a:cs typeface="Open San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Open Sans"/>
          <a:ea typeface="+mn-ea"/>
          <a:cs typeface="Open San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Open Sans"/>
          <a:ea typeface="+mn-ea"/>
          <a:cs typeface="Open San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 baseline="0">
          <a:solidFill>
            <a:schemeClr val="bg1"/>
          </a:solidFill>
          <a:latin typeface="Open Sans"/>
          <a:ea typeface="+mn-ea"/>
          <a:cs typeface="Open 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School of Social Sciences</a:t>
            </a:r>
            <a:br>
              <a:rPr lang="en-GB" sz="3000" b="1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en-GB" sz="3000" b="1" dirty="0">
                <a:solidFill>
                  <a:schemeClr val="bg1"/>
                </a:solidFill>
                <a:latin typeface="Open Sans"/>
                <a:cs typeface="Open Sans"/>
              </a:rPr>
              <a:t>New Staff Welcome</a:t>
            </a:r>
            <a:endParaRPr lang="en-US" sz="30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4295775"/>
            <a:ext cx="682148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endParaRPr lang="en-GB" sz="2400" dirty="0">
              <a:solidFill>
                <a:schemeClr val="bg1"/>
              </a:solidFill>
              <a:latin typeface="Open Sans"/>
              <a:cs typeface="Open Sans"/>
            </a:endParaRPr>
          </a:p>
          <a:p>
            <a:pPr>
              <a:lnSpc>
                <a:spcPct val="120000"/>
              </a:lnSpc>
            </a:pPr>
            <a:endParaRPr lang="en-GB" sz="2400" dirty="0">
              <a:solidFill>
                <a:schemeClr val="bg1"/>
              </a:solidFill>
              <a:latin typeface="Open Sans"/>
              <a:cs typeface="Open Sans"/>
            </a:endParaRPr>
          </a:p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Open Sans"/>
                <a:cs typeface="Open Sans"/>
              </a:rPr>
              <a:t>September 2024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2C57CF-858C-3E40-95D3-D5DCA1084386}"/>
              </a:ext>
            </a:extLst>
          </p:cNvPr>
          <p:cNvSpPr txBox="1"/>
          <p:nvPr/>
        </p:nvSpPr>
        <p:spPr>
          <a:xfrm>
            <a:off x="690113" y="3252158"/>
            <a:ext cx="8516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Claire Alexander, Head of School, Vice Dean of the Faculty of Humanities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Alison Wilson, Director of School Operations</a:t>
            </a:r>
          </a:p>
        </p:txBody>
      </p:sp>
    </p:spTree>
    <p:extLst>
      <p:ext uri="{BB962C8B-B14F-4D97-AF65-F5344CB8AC3E}">
        <p14:creationId xmlns:p14="http://schemas.microsoft.com/office/powerpoint/2010/main" val="11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720080"/>
          </a:xfrm>
        </p:spPr>
        <p:txBody>
          <a:bodyPr/>
          <a:lstStyle/>
          <a:p>
            <a:r>
              <a:rPr lang="en-GB" dirty="0"/>
              <a:t>Academic 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6085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Those on T&amp;S and T&amp;R contracts will be </a:t>
            </a:r>
            <a:r>
              <a:rPr lang="en-GB" sz="1800" dirty="0">
                <a:solidFill>
                  <a:srgbClr val="FFFF00"/>
                </a:solidFill>
              </a:rPr>
              <a:t>ACADEMIC ADVISORS </a:t>
            </a:r>
            <a:r>
              <a:rPr lang="en-GB" sz="1800" dirty="0"/>
              <a:t>to a number of students.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You </a:t>
            </a:r>
            <a:r>
              <a:rPr lang="en-GB" sz="1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MUST</a:t>
            </a:r>
            <a:r>
              <a:rPr lang="en-GB" sz="1800" dirty="0"/>
              <a:t> see them regularly face to face or via Zoom/Teams/ Blackboard Collaborate. 2 meetings per year including PGT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sz="18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UG students Year 1 –  supported by 10 Academic Advisors, employed to just do AA , each of whom has a specialism and will be focusing on getting transition right.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8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MUST Provide </a:t>
            </a:r>
            <a:r>
              <a:rPr lang="en-GB" sz="1800" dirty="0">
                <a:solidFill>
                  <a:srgbClr val="FFFF00"/>
                </a:solidFill>
              </a:rPr>
              <a:t>OFFICE HOURS </a:t>
            </a:r>
            <a:r>
              <a:rPr lang="en-GB" sz="1800" dirty="0"/>
              <a:t>on </a:t>
            </a:r>
            <a:r>
              <a:rPr lang="en-GB" sz="1800" dirty="0">
                <a:solidFill>
                  <a:srgbClr val="FFFF00"/>
                </a:solidFill>
              </a:rPr>
              <a:t>two separate days (can be on-line)</a:t>
            </a:r>
            <a:r>
              <a:rPr lang="en-GB" sz="1800" dirty="0"/>
              <a:t>.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Make sure students are aware of this and welcome them.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1800" dirty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800" dirty="0">
                <a:solidFill>
                  <a:srgbClr val="FFFF00"/>
                </a:solidFill>
              </a:rPr>
              <a:t>ALWAYS</a:t>
            </a:r>
            <a:r>
              <a:rPr lang="en-GB" sz="1800" dirty="0"/>
              <a:t> be prepared to seek advice from your </a:t>
            </a:r>
            <a:r>
              <a:rPr lang="en-GB" sz="1800" dirty="0" err="1"/>
              <a:t>HoD</a:t>
            </a:r>
            <a:r>
              <a:rPr lang="en-GB" sz="1800" dirty="0"/>
              <a:t>/Mentor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800" dirty="0"/>
              <a:t>We have a </a:t>
            </a:r>
            <a:r>
              <a:rPr lang="en-GB" sz="1800" dirty="0">
                <a:solidFill>
                  <a:srgbClr val="FFFF00"/>
                </a:solidFill>
              </a:rPr>
              <a:t>collective responsibility </a:t>
            </a:r>
            <a:r>
              <a:rPr lang="en-GB" sz="1800" dirty="0"/>
              <a:t>to our students</a:t>
            </a:r>
          </a:p>
        </p:txBody>
      </p:sp>
    </p:spTree>
    <p:extLst>
      <p:ext uri="{BB962C8B-B14F-4D97-AF65-F5344CB8AC3E}">
        <p14:creationId xmlns:p14="http://schemas.microsoft.com/office/powerpoint/2010/main" val="2791153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196752"/>
            <a:ext cx="8486600" cy="936104"/>
          </a:xfrm>
        </p:spPr>
        <p:txBody>
          <a:bodyPr/>
          <a:lstStyle/>
          <a:p>
            <a:r>
              <a:rPr lang="en-GB" dirty="0"/>
              <a:t>Postgraduate Community - Headlines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137323"/>
          </a:xfrm>
        </p:spPr>
        <p:txBody>
          <a:bodyPr/>
          <a:lstStyle/>
          <a:p>
            <a:r>
              <a:rPr lang="en-GB" sz="2400" dirty="0"/>
              <a:t>PGT applications received from over 50 different countries</a:t>
            </a:r>
          </a:p>
          <a:p>
            <a:endParaRPr lang="en-GB" sz="2400" dirty="0"/>
          </a:p>
          <a:p>
            <a:r>
              <a:rPr lang="en-GB" sz="2400" dirty="0"/>
              <a:t>Target c.</a:t>
            </a:r>
            <a:r>
              <a:rPr lang="en-GB" sz="2400" dirty="0">
                <a:solidFill>
                  <a:srgbClr val="FFFF00"/>
                </a:solidFill>
              </a:rPr>
              <a:t>1000</a:t>
            </a:r>
            <a:r>
              <a:rPr lang="en-GB" sz="2400" dirty="0"/>
              <a:t> new PGT students in September, approximately 84% international. </a:t>
            </a:r>
          </a:p>
          <a:p>
            <a:endParaRPr lang="en-GB" sz="2400" dirty="0"/>
          </a:p>
          <a:p>
            <a:r>
              <a:rPr lang="en-GB" sz="2400" dirty="0"/>
              <a:t>All Departments offer specialist degrees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70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Postgraduate Headlines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Trans-National Education (TNE) - distance learning programmes in Ethics, Healthcare and Law, Data Analytics &amp; Social Statistics, International Commercial &amp; Technology Law, Financial Crime &amp; Compliance in Digital Societies</a:t>
            </a:r>
          </a:p>
          <a:p>
            <a:r>
              <a:rPr lang="en-GB" dirty="0"/>
              <a:t>Healthy PGR community (approx. 200) most of whom are supported through external or School funding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353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5184576" cy="1296144"/>
          </a:xfrm>
        </p:spPr>
        <p:txBody>
          <a:bodyPr/>
          <a:lstStyle/>
          <a:p>
            <a:r>
              <a:rPr lang="en-US" dirty="0"/>
              <a:t>Research &amp; Scholarship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85395"/>
          </a:xfrm>
        </p:spPr>
        <p:txBody>
          <a:bodyPr/>
          <a:lstStyle/>
          <a:p>
            <a:r>
              <a:rPr lang="en-US" sz="2400" dirty="0"/>
              <a:t>40/40/20 (Teaching, Research, Administration) 60/20/20 (Teaching, Scholarship, Administration) over the year</a:t>
            </a:r>
          </a:p>
          <a:p>
            <a:r>
              <a:rPr lang="en-US" sz="2400" dirty="0"/>
              <a:t>Top-quality research our driving force for Teaching, Social Responsibility and International Reputation</a:t>
            </a:r>
          </a:p>
          <a:p>
            <a:r>
              <a:rPr lang="en-GB" sz="2400" dirty="0"/>
              <a:t>The current expectation is that colleagues on teaching and research contracts will produce at least four internationally excellent (3* in REF terms) publications in a typical rolling seven-year period, while aiming for three of these to be assessed by peer review as ‘world-leading’ (4*)</a:t>
            </a:r>
          </a:p>
          <a:p>
            <a:r>
              <a:rPr lang="en-US" sz="2400" dirty="0"/>
              <a:t>For those without external funding, 1 research funding application within a 3 year cycle</a:t>
            </a:r>
          </a:p>
        </p:txBody>
      </p:sp>
    </p:spTree>
    <p:extLst>
      <p:ext uri="{BB962C8B-B14F-4D97-AF65-F5344CB8AC3E}">
        <p14:creationId xmlns:p14="http://schemas.microsoft.com/office/powerpoint/2010/main" val="3639658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6BE34-EEC3-61E0-CB1E-87AD2157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&amp; Scholarship </a:t>
            </a:r>
            <a:r>
              <a:rPr lang="en-GB" dirty="0" err="1"/>
              <a:t>cont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8974C-4806-3F3D-8101-D04BB7516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leave (sabbatical) for T&amp;R and T&amp;S can be applied for after </a:t>
            </a: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six semesters of full time teaching and administration – one semester or one year after 12 semesters.</a:t>
            </a:r>
          </a:p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leave for Scholarship can be for a shorter time frame for </a:t>
            </a: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tackling specific T&amp;S projects. Therefore, academic leave measured by weeks and months as well as taken across the year in smaller chunks may on occasions be more appropriate and productive for T&amp;S academic leave.</a:t>
            </a:r>
            <a:endParaRPr lang="en-US" sz="2000" dirty="0"/>
          </a:p>
          <a:p>
            <a:r>
              <a:rPr lang="en-US" sz="2000" dirty="0"/>
              <a:t>Research Support Allowance (RSA) (£2,000 per annum) pro-rated if on a fractional contract to support research, scholarship (not books!), conferences </a:t>
            </a:r>
            <a:r>
              <a:rPr lang="en-US" sz="2000" dirty="0" err="1"/>
              <a:t>etc</a:t>
            </a:r>
            <a:endParaRPr 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813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6D7A7-0429-67A5-21CC-F0A84AAC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Humanities New Academic Programme (HNAP)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281AA-65F6-9E69-E6C8-A4702F6DB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and Completion of HNAP one of the probationary requirements for those appointed as a lecturer if you are not already a </a:t>
            </a:r>
            <a:r>
              <a:rPr lang="en-GB" sz="2000" b="0" i="0" u="none" strike="noStrike" baseline="0" dirty="0">
                <a:latin typeface="Calibri" panose="020F0502020204030204" pitchFamily="34" charset="0"/>
              </a:rPr>
              <a:t>Fellow of HEA</a:t>
            </a: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If you are an Associate Fellow you will have to complete HNAP.</a:t>
            </a:r>
          </a:p>
          <a:p>
            <a:r>
              <a:rPr lang="en-GB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HNAP has a core curriculum that covers teaching and student support, research and impact, social responsibility, and internationalisation. It provides opportunities for self-evaluation and professional development needs analysis. </a:t>
            </a:r>
            <a:endParaRPr lang="en-GB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HNAP will exemplify the learning experience we expect for Manchester students. This means HNAP is: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Taught in cohorts (modelling strategies for building inclusive learning        communities); Blended with active synchronous and asynchronous, online and in person activities.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468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67DB5-43B7-1FB3-2BF2-7E33B26DB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HNAP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A71E2-5678-6080-93FD-7FB9AA522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four on-campus days and associated asynchronous material to engage with and tasks to complete. </a:t>
            </a:r>
          </a:p>
          <a:p>
            <a:r>
              <a:rPr lang="en-GB" sz="2000" b="0" i="0" u="none" strike="noStrike" baseline="0" dirty="0">
                <a:latin typeface="Calibri" panose="020F0502020204030204" pitchFamily="34" charset="0"/>
              </a:rPr>
              <a:t>If you are not already a Fellow engagement with HNAP on-campus days and online material and completion of formative and summative assessments is essential in order to apply for Fellowship of Advance HE. </a:t>
            </a:r>
          </a:p>
          <a:p>
            <a:r>
              <a:rPr lang="en-GB" sz="2000" dirty="0">
                <a:latin typeface="Calibri" panose="020F0502020204030204" pitchFamily="34" charset="0"/>
              </a:rPr>
              <a:t>If you are a Fellow you may find it useful to attend the on-campus days and this can be discussed with your line manager.</a:t>
            </a:r>
          </a:p>
          <a:p>
            <a:r>
              <a:rPr lang="en-GB" sz="2000" b="0" i="0" u="none" strike="noStrike" baseline="0" dirty="0">
                <a:latin typeface="Calibri" panose="020F0502020204030204" pitchFamily="34" charset="0"/>
              </a:rPr>
              <a:t>Fellowship of Advance HE is a condition of probation. Once HNAP is completed you  will need to apply and be awarded through the University’s Professional Recognition Scheme .</a:t>
            </a:r>
            <a:r>
              <a:rPr lang="en-GB" sz="20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HNAP has been designed to provide participants with the knowledge, skills, and evidence to create a robust fellowship application.</a:t>
            </a:r>
            <a:endParaRPr lang="en-GB" sz="2400" b="0" i="0" u="none" strike="noStrike" baseline="0" dirty="0">
              <a:latin typeface="Calibri" panose="020F0502020204030204" pitchFamily="34" charset="0"/>
            </a:endParaRPr>
          </a:p>
          <a:p>
            <a:endParaRPr lang="en-GB" sz="2000" b="0" i="0" u="none" strike="noStrike" baseline="0" dirty="0">
              <a:latin typeface="Calibri" panose="020F050202020403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25131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836712"/>
            <a:ext cx="5842992" cy="1152128"/>
          </a:xfrm>
        </p:spPr>
        <p:txBody>
          <a:bodyPr/>
          <a:lstStyle/>
          <a:p>
            <a:r>
              <a:rPr lang="en-US" sz="2800" dirty="0"/>
              <a:t>Concluding Remarks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24536"/>
          </a:xfrm>
          <a:noFill/>
          <a:ln>
            <a:noFill/>
          </a:ln>
        </p:spPr>
        <p:txBody>
          <a:bodyPr/>
          <a:lstStyle/>
          <a:p>
            <a:pPr marL="655637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2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541337">
              <a:lnSpc>
                <a:spcPct val="120000"/>
              </a:lnSpc>
              <a:spcBef>
                <a:spcPts val="0"/>
              </a:spcBef>
            </a:pPr>
            <a:r>
              <a:rPr lang="en-GB" sz="2200" dirty="0"/>
              <a:t>Financial Contribution to the University</a:t>
            </a:r>
          </a:p>
          <a:p>
            <a:pPr marL="941387" lvl="1">
              <a:lnSpc>
                <a:spcPct val="120000"/>
              </a:lnSpc>
              <a:spcBef>
                <a:spcPts val="0"/>
              </a:spcBef>
            </a:pPr>
            <a:r>
              <a:rPr lang="en-GB" sz="2200" dirty="0">
                <a:solidFill>
                  <a:srgbClr val="FFFF00"/>
                </a:solidFill>
              </a:rPr>
              <a:t>2023/24:</a:t>
            </a:r>
            <a:r>
              <a:rPr lang="en-GB" sz="2200" dirty="0"/>
              <a:t> the School’s </a:t>
            </a:r>
            <a:r>
              <a:rPr lang="en-GB" sz="2200" dirty="0">
                <a:solidFill>
                  <a:srgbClr val="FFFF00"/>
                </a:solidFill>
              </a:rPr>
              <a:t>income</a:t>
            </a:r>
            <a:r>
              <a:rPr lang="en-GB" sz="2200" dirty="0"/>
              <a:t> was </a:t>
            </a:r>
            <a:r>
              <a:rPr lang="en-GB" sz="2200" dirty="0">
                <a:solidFill>
                  <a:srgbClr val="FFFF00"/>
                </a:solidFill>
              </a:rPr>
              <a:t>£92.9M</a:t>
            </a:r>
            <a:r>
              <a:rPr lang="en-GB" sz="2200" dirty="0"/>
              <a:t>, of which </a:t>
            </a:r>
            <a:r>
              <a:rPr lang="en-GB" sz="2200" dirty="0">
                <a:solidFill>
                  <a:srgbClr val="FFFF00"/>
                </a:solidFill>
              </a:rPr>
              <a:t>£86.6M </a:t>
            </a:r>
            <a:r>
              <a:rPr lang="en-GB" sz="2200" dirty="0"/>
              <a:t>was </a:t>
            </a:r>
            <a:r>
              <a:rPr lang="en-GB" sz="2200" dirty="0">
                <a:solidFill>
                  <a:srgbClr val="FFFF00"/>
                </a:solidFill>
              </a:rPr>
              <a:t>student fee income </a:t>
            </a:r>
          </a:p>
          <a:p>
            <a:pPr marL="941387" lvl="1">
              <a:lnSpc>
                <a:spcPct val="120000"/>
              </a:lnSpc>
              <a:spcBef>
                <a:spcPts val="0"/>
              </a:spcBef>
            </a:pPr>
            <a:r>
              <a:rPr lang="en-GB" sz="2200" dirty="0"/>
              <a:t>We supported the University by providing </a:t>
            </a:r>
            <a:r>
              <a:rPr lang="en-GB" sz="2200" dirty="0">
                <a:solidFill>
                  <a:srgbClr val="FFFF00"/>
                </a:solidFill>
              </a:rPr>
              <a:t>52.8% (52.9M) contribution from our income</a:t>
            </a:r>
            <a:r>
              <a:rPr lang="en-GB" sz="2200" dirty="0"/>
              <a:t>– in return for strategically and operationally important support (central services, Library, cultural assets, estate …)</a:t>
            </a:r>
          </a:p>
          <a:p>
            <a:pPr marL="941387" lvl="1">
              <a:lnSpc>
                <a:spcPct val="120000"/>
              </a:lnSpc>
              <a:spcBef>
                <a:spcPts val="0"/>
              </a:spcBef>
            </a:pPr>
            <a:r>
              <a:rPr lang="en-GB" sz="2200" i="1" dirty="0">
                <a:solidFill>
                  <a:srgbClr val="FFFF00"/>
                </a:solidFill>
              </a:rPr>
              <a:t>Tuition Fee income budgeted for 2024/25 is 103.8m</a:t>
            </a:r>
          </a:p>
          <a:p>
            <a:pPr marL="541337">
              <a:lnSpc>
                <a:spcPct val="120000"/>
              </a:lnSpc>
              <a:spcBef>
                <a:spcPts val="0"/>
              </a:spcBef>
            </a:pPr>
            <a:r>
              <a:rPr lang="en-GB" sz="2200" i="1" dirty="0"/>
              <a:t>SoSS is a collegial place to work </a:t>
            </a:r>
          </a:p>
          <a:p>
            <a:pPr marL="541337">
              <a:lnSpc>
                <a:spcPct val="120000"/>
              </a:lnSpc>
              <a:spcBef>
                <a:spcPts val="0"/>
              </a:spcBef>
            </a:pPr>
            <a:r>
              <a:rPr lang="en-GB" sz="2200" i="1" dirty="0"/>
              <a:t>Plenty of support available, including </a:t>
            </a:r>
            <a:r>
              <a:rPr lang="en-GB" sz="2200" i="1" dirty="0">
                <a:solidFill>
                  <a:srgbClr val="FFFF00"/>
                </a:solidFill>
              </a:rPr>
              <a:t>line managers, mentors,  myself and Alison</a:t>
            </a:r>
            <a:r>
              <a:rPr lang="en-GB" sz="2200" i="1" dirty="0"/>
              <a:t>, if you need any assistance</a:t>
            </a:r>
          </a:p>
          <a:p>
            <a:pPr marL="198437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200" i="1" dirty="0"/>
          </a:p>
          <a:p>
            <a:pPr>
              <a:lnSpc>
                <a:spcPct val="12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Today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36504"/>
          </a:xfrm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GB" sz="2400" dirty="0"/>
              <a:t>Quite informal introduction to the School</a:t>
            </a:r>
          </a:p>
          <a:p>
            <a:pPr eaLnBrk="1" hangingPunct="1">
              <a:lnSpc>
                <a:spcPct val="120000"/>
              </a:lnSpc>
            </a:pPr>
            <a:r>
              <a:rPr lang="en-GB" sz="2400" dirty="0"/>
              <a:t>Good opportunity for you to meet each other</a:t>
            </a:r>
          </a:p>
          <a:p>
            <a:pPr eaLnBrk="1" hangingPunct="1">
              <a:lnSpc>
                <a:spcPct val="120000"/>
              </a:lnSpc>
            </a:pPr>
            <a:r>
              <a:rPr lang="en-GB" sz="2400" dirty="0"/>
              <a:t>In addition: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sz="2000" dirty="0"/>
              <a:t>Your department induction will be key to you to settling in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sz="2000" dirty="0"/>
              <a:t>Meet with your HoD/Line Manager to discuss the next 12 months, expectations, Health &amp; Safety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sz="2000" dirty="0"/>
              <a:t>Humanities New Academic Programme (HNAP)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sz="2000" dirty="0"/>
              <a:t>University Welcome Event</a:t>
            </a:r>
          </a:p>
          <a:p>
            <a:pPr>
              <a:lnSpc>
                <a:spcPct val="12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610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052736"/>
            <a:ext cx="5842992" cy="1080120"/>
          </a:xfrm>
        </p:spPr>
        <p:txBody>
          <a:bodyPr/>
          <a:lstStyle/>
          <a:p>
            <a:r>
              <a:rPr lang="en-US" sz="2800" dirty="0"/>
              <a:t>UoM, Faculties and Schools</a:t>
            </a:r>
            <a:endParaRPr lang="en-GB" sz="300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idx="1"/>
          </p:nvPr>
        </p:nvSpPr>
        <p:spPr>
          <a:xfrm>
            <a:off x="395536" y="2132856"/>
            <a:ext cx="8229600" cy="4392488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latin typeface="+mj-lt"/>
              </a:rPr>
              <a:t>The University of Manchester is the Second largest university in the UK.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b="1" dirty="0">
                <a:latin typeface="+mj-lt"/>
              </a:rPr>
              <a:t>3 Faculties, 9 Schools: </a:t>
            </a:r>
            <a:r>
              <a:rPr lang="en-GB" sz="2000" dirty="0">
                <a:latin typeface="+mj-lt"/>
              </a:rPr>
              <a:t>Science &amp; Engineering (FSE); Biology, Medicine &amp; Health (FBMH); and Humanities (HUMS).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latin typeface="+mj-lt"/>
              </a:rPr>
              <a:t>HUMS: 4 Schools: 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School of Social Sciences (SoSS)</a:t>
            </a:r>
            <a:r>
              <a:rPr lang="en-GB" sz="2000" dirty="0">
                <a:latin typeface="+mj-lt"/>
              </a:rPr>
              <a:t>, Alliance Manchester Business School (AMBS), School of Arts, Languages and Culture (SALC), School of Environment, Education and Development (SEED)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latin typeface="+mj-lt"/>
              </a:rPr>
              <a:t>Largest School in terms of Student numbers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sz="2000" dirty="0">
                <a:latin typeface="+mj-lt"/>
              </a:rPr>
              <a:t>We operate across five buildings – ALB (Economics, Politics, Sociology &amp; Social Anthropology), HBS (Philosophy and Social Statistics), Williamson (Law &amp; Criminology) Waterloo Place (Manchester China Institute &amp; Justice Hub) &amp; Crawford House (overflow). </a:t>
            </a:r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124744"/>
            <a:ext cx="5842992" cy="864096"/>
          </a:xfrm>
        </p:spPr>
        <p:txBody>
          <a:bodyPr/>
          <a:lstStyle/>
          <a:p>
            <a:r>
              <a:rPr lang="en-US" sz="2800" dirty="0"/>
              <a:t>SoSS Structures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464496"/>
          </a:xfrm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GB" sz="2200" dirty="0">
                <a:solidFill>
                  <a:srgbClr val="FFFF00"/>
                </a:solidFill>
              </a:rPr>
              <a:t>8 Departments</a:t>
            </a:r>
            <a:r>
              <a:rPr lang="en-GB" sz="2200" b="1" dirty="0">
                <a:solidFill>
                  <a:srgbClr val="FFFF00"/>
                </a:solidFill>
              </a:rPr>
              <a:t> </a:t>
            </a:r>
            <a:r>
              <a:rPr lang="en-GB" sz="2200" dirty="0"/>
              <a:t>within SoSS: </a:t>
            </a:r>
            <a:r>
              <a:rPr lang="en-GB" sz="2200" dirty="0">
                <a:solidFill>
                  <a:srgbClr val="FFFF00"/>
                </a:solidFill>
              </a:rPr>
              <a:t>Criminology,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FFFF00"/>
                </a:solidFill>
              </a:rPr>
              <a:t>Economics, Philosophy, Politics, Law, Social Anthropology, Sociology, and Social Statistics (currently around 450 members of staff)</a:t>
            </a:r>
          </a:p>
          <a:p>
            <a:pPr eaLnBrk="1" hangingPunct="1">
              <a:lnSpc>
                <a:spcPct val="120000"/>
              </a:lnSpc>
            </a:pPr>
            <a:endParaRPr lang="en-GB" sz="2200" dirty="0">
              <a:solidFill>
                <a:srgbClr val="FFFF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GB" sz="2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 + Research Institutes and Centres </a:t>
            </a:r>
            <a:r>
              <a:rPr lang="en-GB" sz="2200" dirty="0"/>
              <a:t>associated with SoSS </a:t>
            </a:r>
          </a:p>
          <a:p>
            <a:pPr eaLnBrk="1" hangingPunct="1">
              <a:lnSpc>
                <a:spcPct val="120000"/>
              </a:lnSpc>
            </a:pPr>
            <a:endParaRPr lang="en-GB" sz="2200" dirty="0"/>
          </a:p>
          <a:p>
            <a:pPr eaLnBrk="1" hangingPunct="1">
              <a:lnSpc>
                <a:spcPct val="120000"/>
              </a:lnSpc>
            </a:pPr>
            <a:r>
              <a:rPr lang="en-GB" sz="2400" dirty="0"/>
              <a:t>Legal Advice Centre &amp; Justice Hub</a:t>
            </a:r>
          </a:p>
          <a:p>
            <a:pPr lvl="1">
              <a:lnSpc>
                <a:spcPct val="120000"/>
              </a:lnSpc>
            </a:pPr>
            <a:r>
              <a:rPr lang="en-GB" sz="1800" dirty="0"/>
              <a:t>Helps students to develop practical skills in offering pro bono legal advice in real legal cases.</a:t>
            </a:r>
          </a:p>
          <a:p>
            <a:pPr lvl="1">
              <a:lnSpc>
                <a:spcPct val="12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Senior Leadership Team (SLT)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8640960" cy="4176464"/>
          </a:xfrm>
          <a:noFill/>
          <a:ln>
            <a:noFill/>
          </a:ln>
        </p:spPr>
        <p:txBody>
          <a:bodyPr/>
          <a:lstStyle/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Claire Alexander </a:t>
            </a:r>
            <a:r>
              <a:rPr lang="en-GB" sz="1600" dirty="0"/>
              <a:t>– Head of School (</a:t>
            </a:r>
            <a:r>
              <a:rPr lang="en-GB" sz="1600" dirty="0" err="1"/>
              <a:t>HoS</a:t>
            </a:r>
            <a:r>
              <a:rPr lang="en-GB" sz="1600" dirty="0"/>
              <a:t>)</a:t>
            </a:r>
          </a:p>
          <a:p>
            <a:pPr marL="285750" lvl="1">
              <a:lnSpc>
                <a:spcPct val="120000"/>
              </a:lnSpc>
            </a:pPr>
            <a:r>
              <a:rPr lang="en-GB" sz="1600">
                <a:solidFill>
                  <a:srgbClr val="FFFF00"/>
                </a:solidFill>
              </a:rPr>
              <a:t>Mario Pezzino</a:t>
            </a:r>
            <a:r>
              <a:rPr lang="en-GB" sz="1600">
                <a:solidFill>
                  <a:srgbClr val="FFFFFF"/>
                </a:solidFill>
              </a:rPr>
              <a:t>– Director of Teaching and Learning (UG &amp; PGT) &amp; Deputy Head of School </a:t>
            </a:r>
            <a:endParaRPr lang="en-GB" sz="1600" dirty="0"/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Alison Wilson </a:t>
            </a:r>
            <a:r>
              <a:rPr lang="en-GB" sz="1600" dirty="0"/>
              <a:t>– Director of School Operations (PS)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Alice Bloch </a:t>
            </a:r>
            <a:r>
              <a:rPr lang="en-GB" sz="1600" dirty="0"/>
              <a:t>– Director of Research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Michele Berardi-  </a:t>
            </a:r>
            <a:r>
              <a:rPr lang="en-GB" sz="1600" dirty="0">
                <a:solidFill>
                  <a:srgbClr val="FFFFFF"/>
                </a:solidFill>
              </a:rPr>
              <a:t>Director of PGR Studies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Nadim Mirshak – </a:t>
            </a:r>
            <a:r>
              <a:rPr lang="en-GB" sz="1600" dirty="0">
                <a:solidFill>
                  <a:srgbClr val="FFFFFF"/>
                </a:solidFill>
              </a:rPr>
              <a:t>Deputy Director of Teaching &amp; Learning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Paul Rowbotham </a:t>
            </a:r>
            <a:r>
              <a:rPr lang="en-GB" sz="1600" dirty="0"/>
              <a:t>– Head of Teaching, Learning and Student Experience (PS)</a:t>
            </a:r>
            <a:endParaRPr lang="en-GB" sz="1600" dirty="0">
              <a:solidFill>
                <a:srgbClr val="FFFFFF"/>
              </a:solidFill>
            </a:endParaRP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Phil Drake </a:t>
            </a:r>
            <a:r>
              <a:rPr lang="en-GB" sz="1600" dirty="0">
                <a:solidFill>
                  <a:srgbClr val="FFFFFF"/>
                </a:solidFill>
              </a:rPr>
              <a:t>– Director of Social Responsibility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Claire Fox – </a:t>
            </a:r>
            <a:r>
              <a:rPr lang="en-GB" sz="1600" dirty="0"/>
              <a:t>Director of ED&amp;I 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Lizzy Langton </a:t>
            </a:r>
            <a:r>
              <a:rPr lang="en-GB" sz="1600" dirty="0"/>
              <a:t>– Head of School Finance (PS) </a:t>
            </a:r>
          </a:p>
          <a:p>
            <a:pPr marL="285750" lvl="1">
              <a:lnSpc>
                <a:spcPct val="120000"/>
              </a:lnSpc>
            </a:pPr>
            <a:r>
              <a:rPr lang="en-GB" sz="1600" dirty="0">
                <a:solidFill>
                  <a:srgbClr val="FFFF00"/>
                </a:solidFill>
              </a:rPr>
              <a:t>Jenny Knights </a:t>
            </a:r>
            <a:r>
              <a:rPr lang="en-GB" sz="1600" dirty="0"/>
              <a:t>– People &amp; OD Partner (PS)</a:t>
            </a:r>
          </a:p>
          <a:p>
            <a:pPr>
              <a:lnSpc>
                <a:spcPct val="12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Leadership</a:t>
            </a:r>
          </a:p>
        </p:txBody>
      </p:sp>
      <p:pic>
        <p:nvPicPr>
          <p:cNvPr id="6" name="Content Placeholder 5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21BC1C8-0DB7-5368-C5AC-19CAC93DFA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76872"/>
            <a:ext cx="8719768" cy="4032637"/>
          </a:xfrm>
        </p:spPr>
      </p:pic>
    </p:spTree>
    <p:extLst>
      <p:ext uri="{BB962C8B-B14F-4D97-AF65-F5344CB8AC3E}">
        <p14:creationId xmlns:p14="http://schemas.microsoft.com/office/powerpoint/2010/main" val="46763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17EF-B2BC-9F4B-08F1-44EDA3097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Governance</a:t>
            </a:r>
          </a:p>
        </p:txBody>
      </p:sp>
      <p:pic>
        <p:nvPicPr>
          <p:cNvPr id="5" name="Content Placeholder 4" descr="A diagram of a school board&#10;&#10;Description automatically generated">
            <a:extLst>
              <a:ext uri="{FF2B5EF4-FFF2-40B4-BE49-F238E27FC236}">
                <a16:creationId xmlns:a16="http://schemas.microsoft.com/office/drawing/2014/main" id="{E5BFE2A1-49B8-315D-038E-EFD9091E8F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36" y="2132856"/>
            <a:ext cx="5760640" cy="4310575"/>
          </a:xfrm>
        </p:spPr>
      </p:pic>
    </p:spTree>
    <p:extLst>
      <p:ext uri="{BB962C8B-B14F-4D97-AF65-F5344CB8AC3E}">
        <p14:creationId xmlns:p14="http://schemas.microsoft.com/office/powerpoint/2010/main" val="424896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124744"/>
            <a:ext cx="5842992" cy="864096"/>
          </a:xfrm>
        </p:spPr>
        <p:txBody>
          <a:bodyPr/>
          <a:lstStyle/>
          <a:p>
            <a:r>
              <a:rPr lang="en-US" sz="2800" dirty="0"/>
              <a:t>Undergraduate Community 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464496"/>
          </a:xfrm>
          <a:noFill/>
          <a:ln>
            <a:noFill/>
          </a:ln>
        </p:spPr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000" dirty="0">
                <a:solidFill>
                  <a:srgbClr val="FFFFFF"/>
                </a:solidFill>
              </a:rPr>
              <a:t>2024 intake (target Dec 1</a:t>
            </a:r>
            <a:r>
              <a:rPr lang="en-GB" sz="2000" baseline="30000" dirty="0">
                <a:solidFill>
                  <a:srgbClr val="FFFFFF"/>
                </a:solidFill>
              </a:rPr>
              <a:t>st</a:t>
            </a:r>
            <a:r>
              <a:rPr lang="en-GB" sz="2000" dirty="0">
                <a:solidFill>
                  <a:srgbClr val="FFFFFF"/>
                </a:solidFill>
              </a:rPr>
              <a:t> 1614): TOTAL 2023/24 c.6022 students, c. 45% international. Numbers are sill settling, indications we are up on UG international (c.100) and down on PGT home (c.100)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000" dirty="0">
                <a:solidFill>
                  <a:srgbClr val="FFFFFF"/>
                </a:solidFill>
              </a:rPr>
              <a:t>Three School wide degrees: the </a:t>
            </a:r>
            <a:r>
              <a:rPr lang="en-GB" sz="2000" dirty="0">
                <a:solidFill>
                  <a:srgbClr val="FFFF00"/>
                </a:solidFill>
              </a:rPr>
              <a:t>BA Econ degree </a:t>
            </a:r>
            <a:r>
              <a:rPr lang="en-GB" sz="2000" dirty="0">
                <a:solidFill>
                  <a:srgbClr val="FFFFFF"/>
                </a:solidFill>
              </a:rPr>
              <a:t>(1560) which is well established  the </a:t>
            </a:r>
            <a:r>
              <a:rPr lang="en-GB" sz="2000" dirty="0">
                <a:solidFill>
                  <a:srgbClr val="FFFF00"/>
                </a:solidFill>
              </a:rPr>
              <a:t>BASS degree </a:t>
            </a:r>
            <a:r>
              <a:rPr lang="en-GB" sz="2000" dirty="0">
                <a:solidFill>
                  <a:srgbClr val="FFFFFF"/>
                </a:solidFill>
              </a:rPr>
              <a:t>(586)  and </a:t>
            </a:r>
            <a:r>
              <a:rPr lang="en-GB" sz="2000" dirty="0">
                <a:solidFill>
                  <a:srgbClr val="FFFF00"/>
                </a:solidFill>
              </a:rPr>
              <a:t>PPE degre</a:t>
            </a:r>
            <a:r>
              <a:rPr lang="en-GB" sz="2000" dirty="0">
                <a:solidFill>
                  <a:srgbClr val="FFFFFF"/>
                </a:solidFill>
              </a:rPr>
              <a:t>e (254)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000" dirty="0">
                <a:solidFill>
                  <a:srgbClr val="FFFFFF"/>
                </a:solidFill>
              </a:rPr>
              <a:t>Then each department has a specialist degrees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000" dirty="0"/>
              <a:t>Students also do courses in SoSS from the rest of the University (e.g. BA History and Sociology; optional modules)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GB" sz="2000" dirty="0"/>
              <a:t>Diversification remains a challenge, whilst we saw some movement last year, China remains our biggest international market. </a:t>
            </a: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endParaRPr lang="en-GB" sz="2000" dirty="0">
              <a:solidFill>
                <a:srgbClr val="FFFFFF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endParaRPr lang="en-GB" sz="2000" dirty="0">
              <a:solidFill>
                <a:srgbClr val="FFFFFF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endParaRPr lang="en-GB" sz="2000" dirty="0">
              <a:solidFill>
                <a:srgbClr val="FFFFFF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endParaRPr lang="en-GB" sz="2000" dirty="0">
              <a:solidFill>
                <a:srgbClr val="FFFFFF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None/>
            </a:pPr>
            <a:r>
              <a:rPr lang="en-GB" sz="2000" dirty="0">
                <a:solidFill>
                  <a:srgbClr val="FFFFFF"/>
                </a:solidFill>
              </a:rPr>
              <a:t>	</a:t>
            </a:r>
            <a:r>
              <a:rPr lang="en-GB" sz="2000" dirty="0">
                <a:solidFill>
                  <a:srgbClr val="FFFF00"/>
                </a:solidFill>
              </a:rPr>
              <a:t>		</a:t>
            </a:r>
          </a:p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</a:rPr>
              <a:t>					</a:t>
            </a:r>
          </a:p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</a:rPr>
              <a:t>				: </a:t>
            </a:r>
          </a:p>
          <a:p>
            <a:pPr>
              <a:lnSpc>
                <a:spcPct val="130000"/>
              </a:lnSpc>
            </a:pPr>
            <a:endParaRPr lang="en-GB" sz="2400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60858"/>
              </p:ext>
            </p:extLst>
          </p:nvPr>
        </p:nvGraphicFramePr>
        <p:xfrm>
          <a:off x="2483768" y="7173415"/>
          <a:ext cx="6032087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5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124744"/>
            <a:ext cx="5842992" cy="576064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Our Teaching Challenges</a:t>
            </a:r>
            <a:br>
              <a:rPr lang="en-US" sz="2800" dirty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4" y="1916832"/>
            <a:ext cx="8229600" cy="4608512"/>
          </a:xfrm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GB" sz="2200" dirty="0"/>
              <a:t>Scale of this activity poses specific challenges for us:</a:t>
            </a:r>
          </a:p>
          <a:p>
            <a:pPr lvl="1" eaLnBrk="1" hangingPunct="1">
              <a:lnSpc>
                <a:spcPct val="120000"/>
              </a:lnSpc>
            </a:pPr>
            <a:r>
              <a:rPr lang="en-GB" sz="2200" dirty="0">
                <a:solidFill>
                  <a:srgbClr val="FFFF00"/>
                </a:solidFill>
              </a:rPr>
              <a:t>NSS/TEF: Student Voice, Assessment &amp; Feedback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dirty="0"/>
              <a:t>Compared to other Russell Group universities our formal contact hours are relatively low and we have a lot of GTA support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dirty="0"/>
              <a:t>But, large student numbers means it can be very difficult to get to know them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/>
              <a:t>    But ESSENTIAL that we do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200" dirty="0"/>
              <a:t>There will be more about teaching and learning in a later session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633EF6F2176B4B8EC564F695DD0E79" ma:contentTypeVersion="6" ma:contentTypeDescription="Create a new document." ma:contentTypeScope="" ma:versionID="91f79c2fd01562860e77772dbd20c653">
  <xsd:schema xmlns:xsd="http://www.w3.org/2001/XMLSchema" xmlns:xs="http://www.w3.org/2001/XMLSchema" xmlns:p="http://schemas.microsoft.com/office/2006/metadata/properties" xmlns:ns2="f6733ad0-b43f-47f5-952c-5a1e0d7ba486" xmlns:ns3="e4592717-ed7b-48e0-97a8-883bb1f461c7" targetNamespace="http://schemas.microsoft.com/office/2006/metadata/properties" ma:root="true" ma:fieldsID="94a9984c38748761eaa3f08e597ce207" ns2:_="" ns3:_="">
    <xsd:import namespace="f6733ad0-b43f-47f5-952c-5a1e0d7ba486"/>
    <xsd:import namespace="e4592717-ed7b-48e0-97a8-883bb1f461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33ad0-b43f-47f5-952c-5a1e0d7ba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92717-ed7b-48e0-97a8-883bb1f461c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3DA682-6767-4BDF-8D46-4043240B097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585615ac-d35c-474e-9469-5b5b1fc23335"/>
    <ds:schemaRef ds:uri="http://purl.org/dc/dcmitype/"/>
    <ds:schemaRef ds:uri="http://schemas.openxmlformats.org/package/2006/metadata/core-properties"/>
    <ds:schemaRef ds:uri="3ecc3de6-2511-4caa-9557-44e29cf9656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1E0793-FC98-4274-B559-4BD216F1D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5E89C0-30B6-4715-8588-D2DC8359F90B}"/>
</file>

<file path=docProps/app.xml><?xml version="1.0" encoding="utf-8"?>
<Properties xmlns="http://schemas.openxmlformats.org/officeDocument/2006/extended-properties" xmlns:vt="http://schemas.openxmlformats.org/officeDocument/2006/docPropsVTypes">
  <TotalTime>4327</TotalTime>
  <Words>1408</Words>
  <Application>Microsoft Office PowerPoint</Application>
  <PresentationFormat>On-screen Show (4:3)</PresentationFormat>
  <Paragraphs>111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Courier New</vt:lpstr>
      <vt:lpstr>Open Sans</vt:lpstr>
      <vt:lpstr>Wingdings</vt:lpstr>
      <vt:lpstr>Office Theme</vt:lpstr>
      <vt:lpstr>PowerPoint Presentation</vt:lpstr>
      <vt:lpstr>Today</vt:lpstr>
      <vt:lpstr>UoM, Faculties and Schools</vt:lpstr>
      <vt:lpstr>SoSS Structures</vt:lpstr>
      <vt:lpstr>Senior Leadership Team (SLT)</vt:lpstr>
      <vt:lpstr>School Leadership</vt:lpstr>
      <vt:lpstr>School Governance</vt:lpstr>
      <vt:lpstr>Undergraduate Community </vt:lpstr>
      <vt:lpstr> Our Teaching Challenges </vt:lpstr>
      <vt:lpstr>Academic Advisors</vt:lpstr>
      <vt:lpstr>Postgraduate Community - Headlines</vt:lpstr>
      <vt:lpstr>Postgraduate Headlines continued</vt:lpstr>
      <vt:lpstr>Research &amp; Scholarship </vt:lpstr>
      <vt:lpstr>Research &amp; Scholarship cont</vt:lpstr>
      <vt:lpstr>Humanities New Academic Programme (HNAP)</vt:lpstr>
      <vt:lpstr>HNAP Continued</vt:lpstr>
      <vt:lpstr>Concluding Remarks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Georgina Lewis-Vasco</cp:lastModifiedBy>
  <cp:revision>150</cp:revision>
  <dcterms:created xsi:type="dcterms:W3CDTF">2012-06-12T15:56:20Z</dcterms:created>
  <dcterms:modified xsi:type="dcterms:W3CDTF">2024-09-03T09:59:53Z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0x01010069633EF6F2176B4B8EC564F695DD0E79</vt:lpwstr>
  </property>
</Properties>
</file>