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Default Extension="xlsx" ContentType="application/vnd.openxmlformats-officedocument.spreadsheetml.sheet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7" r:id="rId4"/>
    <p:sldId id="258" r:id="rId5"/>
    <p:sldId id="265" r:id="rId6"/>
    <p:sldId id="259" r:id="rId7"/>
    <p:sldId id="261" r:id="rId8"/>
    <p:sldId id="262" r:id="rId9"/>
    <p:sldId id="269" r:id="rId10"/>
    <p:sldId id="260" r:id="rId11"/>
    <p:sldId id="263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CEAFS01\ucea\Research\Flexible%20Working\Academic%20employment%20function%20trend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oglio%20di%20lavoro%20in%20FLC.ppt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Pedro\Dropbox\LHMI%20Misc\Casuals%20vancouver\Casual;%20FTE_files\deewr%20data%20req.xlsx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2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barChart>
        <c:barDir val="col"/>
        <c:grouping val="clustered"/>
        <c:ser>
          <c:idx val="0"/>
          <c:order val="0"/>
          <c:cat>
            <c:strRef>
              <c:f>Sheet1!$B$22:$D$23</c:f>
              <c:strCache>
                <c:ptCount val="2"/>
                <c:pt idx="0">
                  <c:v>Research only</c:v>
                </c:pt>
                <c:pt idx="1">
                  <c:v>Teaching and research</c:v>
                </c:pt>
              </c:strCache>
            </c:strRef>
          </c:cat>
          <c:val>
            <c:numRef>
              <c:f>Sheet1!$C$21:$C$23</c:f>
            </c:numRef>
          </c:val>
        </c:ser>
        <c:ser>
          <c:idx val="1"/>
          <c:order val="1"/>
          <c:cat>
            <c:strRef>
              <c:f>Sheet1!$B$22:$D$23</c:f>
              <c:strCache>
                <c:ptCount val="2"/>
                <c:pt idx="0">
                  <c:v>Research only</c:v>
                </c:pt>
                <c:pt idx="1">
                  <c:v>Teaching and research</c:v>
                </c:pt>
              </c:strCache>
            </c:strRef>
          </c:cat>
          <c:val>
            <c:numRef>
              <c:f>Sheet1!$D$21:$D$23</c:f>
            </c:numRef>
          </c:val>
        </c:ser>
        <c:ser>
          <c:idx val="2"/>
          <c:order val="2"/>
          <c:tx>
            <c:strRef>
              <c:f>Sheet1!$E$20</c:f>
              <c:strCache>
                <c:ptCount val="1"/>
                <c:pt idx="0">
                  <c:v>Staff growth</c:v>
                </c:pt>
              </c:strCache>
            </c:strRef>
          </c:tx>
          <c:dLbls>
            <c:showVal val="1"/>
          </c:dLbls>
          <c:cat>
            <c:strRef>
              <c:f>Sheet1!$B$22:$D$23</c:f>
              <c:strCache>
                <c:ptCount val="2"/>
                <c:pt idx="0">
                  <c:v>Research only</c:v>
                </c:pt>
                <c:pt idx="1">
                  <c:v>Teaching and research</c:v>
                </c:pt>
              </c:strCache>
            </c:strRef>
          </c:cat>
          <c:val>
            <c:numRef>
              <c:f>Sheet1!$E$22:$E$23</c:f>
              <c:numCache>
                <c:formatCode>0.0%</c:formatCode>
                <c:ptCount val="2"/>
                <c:pt idx="0">
                  <c:v>0.14192659401227606</c:v>
                </c:pt>
                <c:pt idx="1">
                  <c:v>2.545178271015348E-2</c:v>
                </c:pt>
              </c:numCache>
            </c:numRef>
          </c:val>
        </c:ser>
        <c:dLbls/>
        <c:axId val="62027648"/>
        <c:axId val="62029184"/>
      </c:barChart>
      <c:lineChart>
        <c:grouping val="standard"/>
        <c:ser>
          <c:idx val="3"/>
          <c:order val="3"/>
          <c:tx>
            <c:strRef>
              <c:f>Sheet1!$F$20</c:f>
              <c:strCache>
                <c:ptCount val="1"/>
                <c:pt idx="0">
                  <c:v>% with salary over £42,500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7"/>
          </c:marker>
          <c:dLbls>
            <c:showVal val="1"/>
          </c:dLbls>
          <c:cat>
            <c:strRef>
              <c:f>Sheet1!$B$22:$B$23</c:f>
              <c:strCache>
                <c:ptCount val="2"/>
                <c:pt idx="0">
                  <c:v>Research only</c:v>
                </c:pt>
                <c:pt idx="1">
                  <c:v>Teaching and research</c:v>
                </c:pt>
              </c:strCache>
            </c:strRef>
          </c:cat>
          <c:val>
            <c:numRef>
              <c:f>Sheet1!$F$22:$F$23</c:f>
              <c:numCache>
                <c:formatCode>0%</c:formatCode>
                <c:ptCount val="2"/>
                <c:pt idx="0">
                  <c:v>0.18966652040368581</c:v>
                </c:pt>
                <c:pt idx="1">
                  <c:v>0.79503598645215923</c:v>
                </c:pt>
              </c:numCache>
            </c:numRef>
          </c:val>
        </c:ser>
        <c:dLbls/>
        <c:marker val="1"/>
        <c:axId val="62061952"/>
        <c:axId val="62060032"/>
      </c:lineChart>
      <c:catAx>
        <c:axId val="62027648"/>
        <c:scaling>
          <c:orientation val="minMax"/>
        </c:scaling>
        <c:axPos val="b"/>
        <c:tickLblPos val="nextTo"/>
        <c:crossAx val="62029184"/>
        <c:crosses val="autoZero"/>
        <c:auto val="1"/>
        <c:lblAlgn val="ctr"/>
        <c:lblOffset val="100"/>
      </c:catAx>
      <c:valAx>
        <c:axId val="6202918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GB" sz="1400" dirty="0" smtClean="0"/>
                  <a:t>% increase in staff</a:t>
                </a:r>
                <a:endParaRPr lang="en-GB" sz="1400" dirty="0"/>
              </a:p>
            </c:rich>
          </c:tx>
          <c:layout/>
        </c:title>
        <c:numFmt formatCode="0.0%" sourceLinked="1"/>
        <c:tickLblPos val="nextTo"/>
        <c:crossAx val="62027648"/>
        <c:crosses val="autoZero"/>
        <c:crossBetween val="between"/>
      </c:valAx>
      <c:valAx>
        <c:axId val="62060032"/>
        <c:scaling>
          <c:orientation val="minMax"/>
        </c:scaling>
        <c:axPos val="r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GB" sz="1200" dirty="0" smtClean="0"/>
                  <a:t>% with salary over £42,500</a:t>
                </a:r>
                <a:endParaRPr lang="en-GB" sz="1200" dirty="0"/>
              </a:p>
            </c:rich>
          </c:tx>
          <c:layout/>
        </c:title>
        <c:numFmt formatCode="0%" sourceLinked="1"/>
        <c:tickLblPos val="nextTo"/>
        <c:crossAx val="62061952"/>
        <c:crosses val="max"/>
        <c:crossBetween val="between"/>
      </c:valAx>
      <c:catAx>
        <c:axId val="62061952"/>
        <c:scaling>
          <c:orientation val="minMax"/>
        </c:scaling>
        <c:delete val="1"/>
        <c:axPos val="b"/>
        <c:tickLblPos val="none"/>
        <c:crossAx val="6206003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60810252599703551"/>
          <c:y val="0.30438440519173576"/>
          <c:w val="0.276220152846191"/>
          <c:h val="0.12347879450581103"/>
        </c:manualLayout>
      </c:layout>
      <c:overlay val="1"/>
      <c:spPr>
        <a:solidFill>
          <a:schemeClr val="bg1">
            <a:lumMod val="95000"/>
          </a:schemeClr>
        </a:solidFill>
      </c:spPr>
    </c:legend>
    <c:plotVisOnly val="1"/>
    <c:dispBlanksAs val="gap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6.8654152256931694E-2"/>
          <c:y val="3.2727360141541199E-2"/>
          <c:w val="0.91241380963176288"/>
          <c:h val="0.79502668016573996"/>
        </c:manualLayout>
      </c:layout>
      <c:lineChart>
        <c:grouping val="standard"/>
        <c:ser>
          <c:idx val="1"/>
          <c:order val="0"/>
          <c:tx>
            <c:strRef>
              <c:f>'K:Users:Orazio Giancola:Documents:My Dropbox:Ricercarsi:Dati ed elaborazioni:DATI RTD:[Trend RTD 2004 - 2013.xls]Foglio1'!$E$3</c:f>
              <c:strCache>
                <c:ptCount val="1"/>
                <c:pt idx="0">
                  <c:v>RTD Statali</c:v>
                </c:pt>
              </c:strCache>
            </c:strRef>
          </c:tx>
          <c:spPr>
            <a:ln w="25400">
              <a:solidFill>
                <a:srgbClr val="993366"/>
              </a:solidFill>
              <a:prstDash val="solid"/>
            </a:ln>
          </c:spPr>
          <c:marker>
            <c:spPr>
              <a:solidFill>
                <a:srgbClr val="C0504D"/>
              </a:solidFill>
              <a:ln>
                <a:solidFill>
                  <a:srgbClr val="993366"/>
                </a:solidFill>
                <a:prstDash val="solid"/>
              </a:ln>
            </c:spPr>
          </c:marker>
          <c:cat>
            <c:numRef>
              <c:f>'K:Users:Orazio Giancola:Documents:My Dropbox:Ricercarsi:Dati ed elaborazioni:DATI RTD:[Trend RTD 2004 - 2013.xls]Foglio1'!$D$4:$D$13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'K:Users:Orazio Giancola:Documents:My Dropbox:Ricercarsi:Dati ed elaborazioni:DATI RTD:[Trend RTD 2004 - 2013.xls]Foglio1'!$E$4:$E$13</c:f>
              <c:numCache>
                <c:formatCode>General</c:formatCode>
                <c:ptCount val="10"/>
                <c:pt idx="0">
                  <c:v>6</c:v>
                </c:pt>
                <c:pt idx="1">
                  <c:v>18</c:v>
                </c:pt>
                <c:pt idx="2">
                  <c:v>69</c:v>
                </c:pt>
                <c:pt idx="3">
                  <c:v>172</c:v>
                </c:pt>
                <c:pt idx="4">
                  <c:v>304</c:v>
                </c:pt>
                <c:pt idx="5">
                  <c:v>408</c:v>
                </c:pt>
                <c:pt idx="6">
                  <c:v>732</c:v>
                </c:pt>
                <c:pt idx="7">
                  <c:v>1050</c:v>
                </c:pt>
                <c:pt idx="8">
                  <c:v>1773</c:v>
                </c:pt>
                <c:pt idx="9">
                  <c:v>2152</c:v>
                </c:pt>
              </c:numCache>
            </c:numRef>
          </c:val>
        </c:ser>
        <c:ser>
          <c:idx val="2"/>
          <c:order val="1"/>
          <c:tx>
            <c:strRef>
              <c:f>'K:Users:Orazio Giancola:Documents:My Dropbox:Ricercarsi:Dati ed elaborazioni:DATI RTD:[Trend RTD 2004 - 2013.xls]Foglio1'!$F$3</c:f>
              <c:strCache>
                <c:ptCount val="1"/>
                <c:pt idx="0">
                  <c:v>RTD Non Statali</c:v>
                </c:pt>
              </c:strCache>
            </c:strRef>
          </c:tx>
          <c:spPr>
            <a:ln w="25400">
              <a:solidFill>
                <a:srgbClr val="99CC00"/>
              </a:solidFill>
              <a:prstDash val="solid"/>
            </a:ln>
          </c:spPr>
          <c:marker>
            <c:spPr>
              <a:solidFill>
                <a:srgbClr val="9BBB59"/>
              </a:solidFill>
              <a:ln>
                <a:solidFill>
                  <a:srgbClr val="99CC00"/>
                </a:solidFill>
                <a:prstDash val="solid"/>
              </a:ln>
            </c:spPr>
          </c:marker>
          <c:cat>
            <c:numRef>
              <c:f>'K:Users:Orazio Giancola:Documents:My Dropbox:Ricercarsi:Dati ed elaborazioni:DATI RTD:[Trend RTD 2004 - 2013.xls]Foglio1'!$D$4:$D$13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'K:Users:Orazio Giancola:Documents:My Dropbox:Ricercarsi:Dati ed elaborazioni:DATI RTD:[Trend RTD 2004 - 2013.xls]Foglio1'!$F$4:$F$13</c:f>
              <c:numCache>
                <c:formatCode>General</c:formatCode>
                <c:ptCount val="10"/>
                <c:pt idx="1">
                  <c:v>5</c:v>
                </c:pt>
                <c:pt idx="2">
                  <c:v>57</c:v>
                </c:pt>
                <c:pt idx="3">
                  <c:v>99</c:v>
                </c:pt>
                <c:pt idx="4">
                  <c:v>162</c:v>
                </c:pt>
                <c:pt idx="5">
                  <c:v>235</c:v>
                </c:pt>
                <c:pt idx="6">
                  <c:v>428</c:v>
                </c:pt>
                <c:pt idx="7">
                  <c:v>552</c:v>
                </c:pt>
                <c:pt idx="8">
                  <c:v>633</c:v>
                </c:pt>
                <c:pt idx="9">
                  <c:v>719</c:v>
                </c:pt>
              </c:numCache>
            </c:numRef>
          </c:val>
        </c:ser>
        <c:ser>
          <c:idx val="3"/>
          <c:order val="2"/>
          <c:tx>
            <c:strRef>
              <c:f>'K:Users:Orazio Giancola:Documents:My Dropbox:Ricercarsi:Dati ed elaborazioni:DATI RTD:[Trend RTD 2004 - 2013.xls]Foglio1'!$G$3</c:f>
              <c:strCache>
                <c:ptCount val="1"/>
                <c:pt idx="0">
                  <c:v>Totale</c:v>
                </c:pt>
              </c:strCache>
            </c:strRef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pPr>
              <a:solidFill>
                <a:srgbClr val="8064A2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dLbls>
            <c:dLblPos val="t"/>
            <c:showVal val="1"/>
          </c:dLbls>
          <c:cat>
            <c:numRef>
              <c:f>'K:Users:Orazio Giancola:Documents:My Dropbox:Ricercarsi:Dati ed elaborazioni:DATI RTD:[Trend RTD 2004 - 2013.xls]Foglio1'!$D$4:$D$13</c:f>
              <c:numCache>
                <c:formatCode>General</c:formatCode>
                <c:ptCount val="10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</c:numCache>
            </c:numRef>
          </c:cat>
          <c:val>
            <c:numRef>
              <c:f>'K:Users:Orazio Giancola:Documents:My Dropbox:Ricercarsi:Dati ed elaborazioni:DATI RTD:[Trend RTD 2004 - 2013.xls]Foglio1'!$G$4:$G$13</c:f>
              <c:numCache>
                <c:formatCode>General</c:formatCode>
                <c:ptCount val="10"/>
                <c:pt idx="0">
                  <c:v>6</c:v>
                </c:pt>
                <c:pt idx="1">
                  <c:v>23</c:v>
                </c:pt>
                <c:pt idx="2">
                  <c:v>126</c:v>
                </c:pt>
                <c:pt idx="3">
                  <c:v>271</c:v>
                </c:pt>
                <c:pt idx="4">
                  <c:v>466</c:v>
                </c:pt>
                <c:pt idx="5">
                  <c:v>643</c:v>
                </c:pt>
                <c:pt idx="6">
                  <c:v>1160</c:v>
                </c:pt>
                <c:pt idx="7">
                  <c:v>1602</c:v>
                </c:pt>
                <c:pt idx="8">
                  <c:v>2406</c:v>
                </c:pt>
                <c:pt idx="9">
                  <c:v>2871</c:v>
                </c:pt>
              </c:numCache>
            </c:numRef>
          </c:val>
        </c:ser>
        <c:dLbls/>
        <c:marker val="1"/>
        <c:axId val="42911616"/>
        <c:axId val="42913152"/>
      </c:lineChart>
      <c:catAx>
        <c:axId val="4291161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42913152"/>
        <c:crosses val="autoZero"/>
        <c:auto val="1"/>
        <c:lblAlgn val="ctr"/>
        <c:lblOffset val="100"/>
      </c:catAx>
      <c:valAx>
        <c:axId val="42913152"/>
        <c:scaling>
          <c:orientation val="minMax"/>
        </c:scaling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crossAx val="42911616"/>
        <c:crosses val="autoZero"/>
        <c:crossBetween val="between"/>
      </c:valAx>
      <c:spPr>
        <a:solidFill>
          <a:srgbClr val="FFFFFF"/>
        </a:solidFill>
        <a:ln w="25400">
          <a:noFill/>
        </a:ln>
      </c:spPr>
    </c:plotArea>
    <c:legend>
      <c:legendPos val="b"/>
      <c:layout>
        <c:manualLayout>
          <c:xMode val="edge"/>
          <c:yMode val="edge"/>
          <c:x val="7.9084762881537929E-2"/>
          <c:y val="0.94200407700148114"/>
          <c:w val="0.92025809178898155"/>
          <c:h val="5.3772756952837314E-2"/>
        </c:manualLayout>
      </c:layout>
      <c:overlay val="1"/>
      <c:spPr>
        <a:noFill/>
        <a:ln w="25400">
          <a:noFill/>
        </a:ln>
      </c:spPr>
    </c:legend>
    <c:plotVisOnly val="1"/>
    <c:dispBlanksAs val="gap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400" b="0" i="0">
          <a:ln>
            <a:noFill/>
          </a:ln>
          <a:latin typeface="Gill Sans Light"/>
          <a:cs typeface="Gill Sans Light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lrMapOvr bg1="lt1" tx1="dk1" bg2="lt2" tx2="dk2" accent1="accent1" accent2="accent2" accent3="accent3" accent4="accent4" accent5="accent5" accent6="accent6" hlink="hlink" folHlink="folHlink"/>
  <c:pivotSource>
    <c:name>[deewr data req.xlsx]Pivot data (clean)!PivotTable4</c:name>
    <c:fmtId val="-1"/>
  </c:pivotSource>
  <c:chart>
    <c:pivotFmts>
      <c:pivotFmt>
        <c:idx val="0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  <c:pivotFmt>
        <c:idx val="2"/>
        <c:marker>
          <c:symbol val="none"/>
        </c:marker>
      </c:pivotFmt>
      <c:pivotFmt>
        <c:idx val="3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  <c:pivotFmt>
        <c:idx val="4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  <c:pivotFmt>
        <c:idx val="5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  <c:pivotFmt>
        <c:idx val="6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showVal val="1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percentStacked"/>
        <c:ser>
          <c:idx val="0"/>
          <c:order val="0"/>
          <c:tx>
            <c:strRef>
              <c:f>'Pivot data (clean)'!$B$5:$B$6</c:f>
              <c:strCache>
                <c:ptCount val="1"/>
                <c:pt idx="0">
                  <c:v>Ongoing</c:v>
                </c:pt>
              </c:strCache>
            </c:strRef>
          </c:tx>
          <c:spPr>
            <a:ln>
              <a:noFill/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'Pivot data (clean)'!$A$7:$A$10</c:f>
              <c:strCache>
                <c:ptCount val="3"/>
                <c:pt idx="0">
                  <c:v>TO</c:v>
                </c:pt>
                <c:pt idx="1">
                  <c:v>RO</c:v>
                </c:pt>
                <c:pt idx="2">
                  <c:v>T&amp;R</c:v>
                </c:pt>
              </c:strCache>
            </c:strRef>
          </c:cat>
          <c:val>
            <c:numRef>
              <c:f>'Pivot data (clean)'!$B$7:$B$10</c:f>
              <c:numCache>
                <c:formatCode>0%</c:formatCode>
                <c:ptCount val="3"/>
                <c:pt idx="0">
                  <c:v>9.3131735563776741E-2</c:v>
                </c:pt>
                <c:pt idx="1">
                  <c:v>0.12047184807161425</c:v>
                </c:pt>
                <c:pt idx="2">
                  <c:v>0.74046521754908412</c:v>
                </c:pt>
              </c:numCache>
            </c:numRef>
          </c:val>
        </c:ser>
        <c:ser>
          <c:idx val="1"/>
          <c:order val="1"/>
          <c:tx>
            <c:strRef>
              <c:f>'Pivot data (clean)'!$C$5:$C$6</c:f>
              <c:strCache>
                <c:ptCount val="1"/>
                <c:pt idx="0">
                  <c:v>Fixed term</c:v>
                </c:pt>
              </c:strCache>
            </c:strRef>
          </c:tx>
          <c:spPr>
            <a:solidFill>
              <a:srgbClr val="F79646">
                <a:lumMod val="75000"/>
              </a:srgbClr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'Pivot data (clean)'!$A$7:$A$10</c:f>
              <c:strCache>
                <c:ptCount val="3"/>
                <c:pt idx="0">
                  <c:v>TO</c:v>
                </c:pt>
                <c:pt idx="1">
                  <c:v>RO</c:v>
                </c:pt>
                <c:pt idx="2">
                  <c:v>T&amp;R</c:v>
                </c:pt>
              </c:strCache>
            </c:strRef>
          </c:cat>
          <c:val>
            <c:numRef>
              <c:f>'Pivot data (clean)'!$C$7:$C$10</c:f>
              <c:numCache>
                <c:formatCode>0%</c:formatCode>
                <c:ptCount val="3"/>
                <c:pt idx="0">
                  <c:v>0.10262184333279717</c:v>
                </c:pt>
                <c:pt idx="1">
                  <c:v>0.85024679996653552</c:v>
                </c:pt>
                <c:pt idx="2">
                  <c:v>0.25009979315600395</c:v>
                </c:pt>
              </c:numCache>
            </c:numRef>
          </c:val>
        </c:ser>
        <c:ser>
          <c:idx val="2"/>
          <c:order val="2"/>
          <c:tx>
            <c:strRef>
              <c:f>'Pivot data (clean)'!$D$5:$D$6</c:f>
              <c:strCache>
                <c:ptCount val="1"/>
                <c:pt idx="0">
                  <c:v>Actual Casual</c:v>
                </c:pt>
              </c:strCache>
            </c:strRef>
          </c:tx>
          <c:spPr>
            <a:solidFill>
              <a:srgbClr val="00B050"/>
            </a:solidFill>
          </c:spPr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'Pivot data (clean)'!$A$7:$A$10</c:f>
              <c:strCache>
                <c:ptCount val="3"/>
                <c:pt idx="0">
                  <c:v>TO</c:v>
                </c:pt>
                <c:pt idx="1">
                  <c:v>RO</c:v>
                </c:pt>
                <c:pt idx="2">
                  <c:v>T&amp;R</c:v>
                </c:pt>
              </c:strCache>
            </c:strRef>
          </c:cat>
          <c:val>
            <c:numRef>
              <c:f>'Pivot data (clean)'!$D$7:$D$10</c:f>
              <c:numCache>
                <c:formatCode>0%</c:formatCode>
                <c:ptCount val="3"/>
                <c:pt idx="0">
                  <c:v>0.80424642110342603</c:v>
                </c:pt>
                <c:pt idx="1">
                  <c:v>2.9281351961850596E-2</c:v>
                </c:pt>
                <c:pt idx="2">
                  <c:v>9.4349892949160286E-3</c:v>
                </c:pt>
              </c:numCache>
            </c:numRef>
          </c:val>
        </c:ser>
        <c:dLbls/>
        <c:overlap val="100"/>
        <c:axId val="43308544"/>
        <c:axId val="43310080"/>
      </c:barChart>
      <c:catAx>
        <c:axId val="43308544"/>
        <c:scaling>
          <c:orientation val="minMax"/>
        </c:scaling>
        <c:axPos val="l"/>
        <c:numFmt formatCode="General" sourceLinked="0"/>
        <c:tickLblPos val="nextTo"/>
        <c:crossAx val="43310080"/>
        <c:crosses val="autoZero"/>
        <c:auto val="1"/>
        <c:lblAlgn val="ctr"/>
        <c:lblOffset val="100"/>
      </c:catAx>
      <c:valAx>
        <c:axId val="43310080"/>
        <c:scaling>
          <c:orientation val="minMax"/>
        </c:scaling>
        <c:axPos val="b"/>
        <c:majorGridlines/>
        <c:numFmt formatCode="0%" sourceLinked="1"/>
        <c:tickLblPos val="nextTo"/>
        <c:crossAx val="43308544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 rot="0"/>
          <a:lstStyle/>
          <a:p>
            <a:endParaRPr lang="en-GB"/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6.4691200000000004E-2"/>
          <c:y val="5.51887E-2"/>
          <c:w val="0.55141299999999993"/>
          <c:h val="0.846966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Assisting staff with temporary contracts</c:v>
                </c:pt>
              </c:strCache>
            </c:strRef>
          </c:tx>
          <c:spPr>
            <a:solidFill>
              <a:srgbClr val="F79646"/>
            </a:solidFill>
            <a:ln w="12700" cap="flat">
              <a:noFill/>
              <a:miter lim="400000"/>
            </a:ln>
            <a:effectLst/>
          </c:spPr>
          <c:dLbls>
            <c:numFmt formatCode="0%" sourceLinked="0"/>
            <c:dLblPos val="inEnd"/>
            <c:showVal val="1"/>
          </c:dLbls>
          <c:cat>
            <c:strRef>
              <c:f>Sheet1!$B$1:$D$1</c:f>
              <c:strCache>
                <c:ptCount val="3"/>
                <c:pt idx="0">
                  <c:v>Germany 2009</c:v>
                </c:pt>
                <c:pt idx="1">
                  <c:v>England 2009</c:v>
                </c:pt>
                <c:pt idx="2">
                  <c:v>USA 2010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0.7400000000000001</c:v>
                </c:pt>
                <c:pt idx="1">
                  <c:v>0.28000000000000008</c:v>
                </c:pt>
                <c:pt idx="2">
                  <c:v>0.17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Assisting staff with permanent contracts</c:v>
                </c:pt>
              </c:strCache>
            </c:strRef>
          </c:tx>
          <c:spPr>
            <a:solidFill>
              <a:srgbClr val="FFC000"/>
            </a:solidFill>
            <a:ln w="12700" cap="flat">
              <a:noFill/>
              <a:miter lim="400000"/>
            </a:ln>
            <a:effectLst/>
          </c:spPr>
          <c:cat>
            <c:strRef>
              <c:f>Sheet1!$B$1:$D$1</c:f>
              <c:strCache>
                <c:ptCount val="3"/>
                <c:pt idx="0">
                  <c:v>Germany 2009</c:v>
                </c:pt>
                <c:pt idx="1">
                  <c:v>England 2009</c:v>
                </c:pt>
                <c:pt idx="2">
                  <c:v>USA 2010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  <c:pt idx="0">
                  <c:v>0.12000000000000001</c:v>
                </c:pt>
                <c:pt idx="1">
                  <c:v>7.0000000000000021E-2</c:v>
                </c:pt>
                <c:pt idx="2">
                  <c:v>1.0000000000000002E-2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Junior professor/lecturer/assistant professor</c:v>
                </c:pt>
              </c:strCache>
            </c:strRef>
          </c:tx>
          <c:spPr>
            <a:solidFill>
              <a:srgbClr val="1F497D"/>
            </a:solidFill>
            <a:ln w="12700" cap="flat">
              <a:noFill/>
              <a:miter lim="400000"/>
            </a:ln>
            <a:effectLst/>
          </c:spPr>
          <c:cat>
            <c:strRef>
              <c:f>Sheet1!$B$1:$D$1</c:f>
              <c:strCache>
                <c:ptCount val="3"/>
                <c:pt idx="0">
                  <c:v>Germany 2009</c:v>
                </c:pt>
                <c:pt idx="1">
                  <c:v>England 2009</c:v>
                </c:pt>
                <c:pt idx="2">
                  <c:v>USA 2010</c:v>
                </c:pt>
              </c:strCache>
            </c:strRef>
          </c:cat>
          <c:val>
            <c:numRef>
              <c:f>Sheet1!$B$4:$D$4</c:f>
              <c:numCache>
                <c:formatCode>General</c:formatCode>
                <c:ptCount val="3"/>
                <c:pt idx="0">
                  <c:v>2.0000000000000004E-2</c:v>
                </c:pt>
                <c:pt idx="1">
                  <c:v>0.22</c:v>
                </c:pt>
                <c:pt idx="2">
                  <c:v>0.27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Associate professor/senior lecturer</c:v>
                </c:pt>
              </c:strCache>
            </c:strRef>
          </c:tx>
          <c:spPr>
            <a:solidFill>
              <a:srgbClr val="A6A6A6"/>
            </a:solidFill>
            <a:ln w="12700" cap="flat">
              <a:noFill/>
              <a:miter lim="400000"/>
            </a:ln>
            <a:effectLst/>
          </c:spPr>
          <c:cat>
            <c:strRef>
              <c:f>Sheet1!$B$1:$D$1</c:f>
              <c:strCache>
                <c:ptCount val="3"/>
                <c:pt idx="0">
                  <c:v>Germany 2009</c:v>
                </c:pt>
                <c:pt idx="1">
                  <c:v>England 2009</c:v>
                </c:pt>
                <c:pt idx="2">
                  <c:v>USA 2010</c:v>
                </c:pt>
              </c:strCache>
            </c:strRef>
          </c:cat>
          <c:val>
            <c:numRef>
              <c:f>Sheet1!$B$5:$D$5</c:f>
              <c:numCache>
                <c:formatCode>General</c:formatCode>
                <c:ptCount val="3"/>
                <c:pt idx="0">
                  <c:v>0.05</c:v>
                </c:pt>
                <c:pt idx="1">
                  <c:v>0.25</c:v>
                </c:pt>
                <c:pt idx="2">
                  <c:v>0.25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Full professor</c:v>
                </c:pt>
              </c:strCache>
            </c:strRef>
          </c:tx>
          <c:spPr>
            <a:solidFill>
              <a:srgbClr val="D9D9D9"/>
            </a:solidFill>
            <a:ln w="12700" cap="flat">
              <a:noFill/>
              <a:miter lim="400000"/>
            </a:ln>
            <a:effectLst/>
          </c:spPr>
          <c:cat>
            <c:strRef>
              <c:f>Sheet1!$B$1:$D$1</c:f>
              <c:strCache>
                <c:ptCount val="3"/>
                <c:pt idx="0">
                  <c:v>Germany 2009</c:v>
                </c:pt>
                <c:pt idx="1">
                  <c:v>England 2009</c:v>
                </c:pt>
                <c:pt idx="2">
                  <c:v>USA 2010</c:v>
                </c:pt>
              </c:strCache>
            </c:strRef>
          </c:cat>
          <c:val>
            <c:numRef>
              <c:f>Sheet1!$B$6:$D$6</c:f>
              <c:numCache>
                <c:formatCode>General</c:formatCode>
                <c:ptCount val="3"/>
                <c:pt idx="0">
                  <c:v>7.0000000000000021E-2</c:v>
                </c:pt>
                <c:pt idx="1">
                  <c:v>0.18000000000000002</c:v>
                </c:pt>
                <c:pt idx="2">
                  <c:v>0.30000000000000004</c:v>
                </c:pt>
              </c:numCache>
            </c:numRef>
          </c:val>
        </c:ser>
        <c:dLbls/>
        <c:overlap val="100"/>
        <c:axId val="62075648"/>
        <c:axId val="62077184"/>
      </c:barChart>
      <c:catAx>
        <c:axId val="62075648"/>
        <c:scaling>
          <c:orientation val="minMax"/>
        </c:scaling>
        <c:axPos val="b"/>
        <c:numFmt formatCode="General" sourceLinked="1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62077184"/>
        <c:crosses val="autoZero"/>
        <c:auto val="1"/>
        <c:lblAlgn val="ctr"/>
        <c:lblOffset val="100"/>
        <c:noMultiLvlLbl val="1"/>
      </c:catAx>
      <c:valAx>
        <c:axId val="62077184"/>
        <c:scaling>
          <c:orientation val="minMax"/>
        </c:scaling>
        <c:axPos val="l"/>
        <c:numFmt formatCode="0%" sourceLinked="0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62075648"/>
        <c:crosses val="autoZero"/>
        <c:crossBetween val="between"/>
        <c:majorUnit val="0.25"/>
        <c:minorUnit val="0.125"/>
      </c:valAx>
      <c:spPr>
        <a:solidFill>
          <a:srgbClr val="FFFFFF"/>
        </a:solidFill>
        <a:ln w="12700" cap="flat">
          <a:noFill/>
          <a:miter lim="400000"/>
        </a:ln>
        <a:effectLst/>
      </c:spPr>
    </c:plotArea>
    <c:legend>
      <c:legendPos val="r"/>
      <c:layout/>
      <c:overlay val="1"/>
    </c:legend>
    <c:plotVisOnly val="1"/>
    <c:dispBlanksAs val="gap"/>
    <c:showDLblsOverMax val="1"/>
  </c:chart>
  <c:spPr>
    <a:solidFill>
      <a:srgbClr val="FFFFFF"/>
    </a:solidFill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Sheet1!$H$25</c:f>
              <c:strCache>
                <c:ptCount val="1"/>
                <c:pt idx="0">
                  <c:v>Business sector researchers per 1,000 labour force</c:v>
                </c:pt>
              </c:strCache>
            </c:strRef>
          </c:tx>
          <c:spPr>
            <a:solidFill>
              <a:srgbClr val="0070C0"/>
            </a:solidFill>
          </c:spPr>
          <c:dPt>
            <c:idx val="0"/>
            <c:spPr>
              <a:solidFill>
                <a:srgbClr val="00B050"/>
              </a:solidFill>
            </c:spPr>
          </c:dPt>
          <c:dLbls>
            <c:showVal val="1"/>
          </c:dLbls>
          <c:cat>
            <c:strRef>
              <c:f>Sheet1!$G$26:$G$29</c:f>
              <c:strCache>
                <c:ptCount val="4"/>
                <c:pt idx="0">
                  <c:v>All EU</c:v>
                </c:pt>
                <c:pt idx="1">
                  <c:v>US</c:v>
                </c:pt>
                <c:pt idx="2">
                  <c:v>Japan</c:v>
                </c:pt>
                <c:pt idx="3">
                  <c:v>China</c:v>
                </c:pt>
              </c:strCache>
            </c:strRef>
          </c:cat>
          <c:val>
            <c:numRef>
              <c:f>Sheet1!$H$26:$H$29</c:f>
              <c:numCache>
                <c:formatCode>General</c:formatCode>
                <c:ptCount val="4"/>
                <c:pt idx="0">
                  <c:v>2.98</c:v>
                </c:pt>
                <c:pt idx="1">
                  <c:v>7.4</c:v>
                </c:pt>
                <c:pt idx="2">
                  <c:v>7.63</c:v>
                </c:pt>
                <c:pt idx="3">
                  <c:v>1.3800000000000001</c:v>
                </c:pt>
              </c:numCache>
            </c:numRef>
          </c:val>
        </c:ser>
        <c:dLbls/>
        <c:axId val="43199872"/>
        <c:axId val="43209856"/>
      </c:barChart>
      <c:catAx>
        <c:axId val="43199872"/>
        <c:scaling>
          <c:orientation val="minMax"/>
        </c:scaling>
        <c:axPos val="b"/>
        <c:tickLblPos val="nextTo"/>
        <c:crossAx val="43209856"/>
        <c:crosses val="autoZero"/>
        <c:auto val="1"/>
        <c:lblAlgn val="ctr"/>
        <c:lblOffset val="100"/>
      </c:catAx>
      <c:valAx>
        <c:axId val="43209856"/>
        <c:scaling>
          <c:orientation val="minMax"/>
        </c:scaling>
        <c:axPos val="l"/>
        <c:numFmt formatCode="General" sourceLinked="1"/>
        <c:tickLblPos val="nextTo"/>
        <c:crossAx val="43199872"/>
        <c:crosses val="autoZero"/>
        <c:crossBetween val="between"/>
      </c:valAx>
    </c:plotArea>
    <c:plotVisOnly val="1"/>
    <c:dispBlanksAs val="gap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/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Business enterprise sector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Cyprus</c:v>
                </c:pt>
                <c:pt idx="1">
                  <c:v>Finland</c:v>
                </c:pt>
                <c:pt idx="2">
                  <c:v>Germany</c:v>
                </c:pt>
                <c:pt idx="3">
                  <c:v>Italy</c:v>
                </c:pt>
                <c:pt idx="4">
                  <c:v>Romania</c:v>
                </c:pt>
                <c:pt idx="5">
                  <c:v>UK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0.2</c:v>
                </c:pt>
                <c:pt idx="1">
                  <c:v>23.3</c:v>
                </c:pt>
                <c:pt idx="2">
                  <c:v>191</c:v>
                </c:pt>
                <c:pt idx="3">
                  <c:v>43.1</c:v>
                </c:pt>
                <c:pt idx="4">
                  <c:v>3.3</c:v>
                </c:pt>
                <c:pt idx="5">
                  <c:v>90.4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Government sector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Cyprus</c:v>
                </c:pt>
                <c:pt idx="1">
                  <c:v>Finland</c:v>
                </c:pt>
                <c:pt idx="2">
                  <c:v>Germany</c:v>
                </c:pt>
                <c:pt idx="3">
                  <c:v>Italy</c:v>
                </c:pt>
                <c:pt idx="4">
                  <c:v>Romania</c:v>
                </c:pt>
                <c:pt idx="5">
                  <c:v>UK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0.1</c:v>
                </c:pt>
                <c:pt idx="1">
                  <c:v>4.4000000000000004</c:v>
                </c:pt>
                <c:pt idx="2">
                  <c:v>55.1</c:v>
                </c:pt>
                <c:pt idx="3">
                  <c:v>18.7</c:v>
                </c:pt>
                <c:pt idx="4">
                  <c:v>6.4</c:v>
                </c:pt>
                <c:pt idx="5">
                  <c:v>7.6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Higher education sector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Cyprus</c:v>
                </c:pt>
                <c:pt idx="1">
                  <c:v>Finland</c:v>
                </c:pt>
                <c:pt idx="2">
                  <c:v>Germany</c:v>
                </c:pt>
                <c:pt idx="3">
                  <c:v>Italy</c:v>
                </c:pt>
                <c:pt idx="4">
                  <c:v>Romania</c:v>
                </c:pt>
                <c:pt idx="5">
                  <c:v>UK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0.60000000000000009</c:v>
                </c:pt>
                <c:pt idx="1">
                  <c:v>12.4</c:v>
                </c:pt>
                <c:pt idx="2">
                  <c:v>96.6</c:v>
                </c:pt>
                <c:pt idx="3">
                  <c:v>45.2</c:v>
                </c:pt>
                <c:pt idx="4">
                  <c:v>6.6</c:v>
                </c:pt>
                <c:pt idx="5">
                  <c:v>150.6</c:v>
                </c:pt>
              </c:numCache>
            </c:numRef>
          </c:val>
        </c:ser>
        <c:dLbls/>
        <c:overlap val="100"/>
        <c:axId val="43322752"/>
        <c:axId val="43332736"/>
      </c:barChart>
      <c:catAx>
        <c:axId val="43322752"/>
        <c:scaling>
          <c:orientation val="minMax"/>
        </c:scaling>
        <c:axPos val="b"/>
        <c:tickLblPos val="nextTo"/>
        <c:crossAx val="43332736"/>
        <c:crosses val="autoZero"/>
        <c:auto val="1"/>
        <c:lblAlgn val="ctr"/>
        <c:lblOffset val="100"/>
      </c:catAx>
      <c:valAx>
        <c:axId val="433327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GB"/>
                  <a:t>Researchers (thousands, FTE)</a:t>
                </a:r>
              </a:p>
            </c:rich>
          </c:tx>
          <c:layout/>
        </c:title>
        <c:numFmt formatCode="General" sourceLinked="1"/>
        <c:tickLblPos val="nextTo"/>
        <c:crossAx val="43322752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0.10739622524424214"/>
          <c:y val="8.511110648199581E-2"/>
          <c:w val="0.27107750525314306"/>
          <c:h val="0.30310463189275277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  <c:dispBlanksAs val="gap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9613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9998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263826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70" name="Picture 26" descr="5685 UCEA PowerPoint Master Slide Background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81000" y="2514600"/>
            <a:ext cx="8382000" cy="1905000"/>
          </a:xfrm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2644692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96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6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94664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84101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57712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2498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8179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1462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55AC4-7623-442B-94BC-82DA6901D3FC}" type="datetimeFigureOut">
              <a:rPr lang="en-GB" smtClean="0"/>
              <a:pPr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2F6D6-53BA-42BE-B50E-6C34CF2BB5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9904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w.de/Binaries/Binary65439/WiKo10_Reinhardt_Kreckel.pdf" TargetMode="Externa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4242" y="2420888"/>
            <a:ext cx="8382000" cy="1905000"/>
          </a:xfrm>
        </p:spPr>
        <p:txBody>
          <a:bodyPr>
            <a:normAutofit/>
          </a:bodyPr>
          <a:lstStyle/>
          <a:p>
            <a:r>
              <a:rPr lang="en-GB" alt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Creating sustainable research careers</a:t>
            </a: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5" name="Text Box 5"/>
          <p:cNvSpPr txBox="1">
            <a:spLocks noChangeArrowheads="1"/>
          </p:cNvSpPr>
          <p:nvPr/>
        </p:nvSpPr>
        <p:spPr bwMode="auto">
          <a:xfrm>
            <a:off x="356270" y="5157192"/>
            <a:ext cx="4191000" cy="1228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4 November 2015</a:t>
            </a:r>
            <a:endParaRPr lang="en-US" dirty="0">
              <a:latin typeface="Arial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Laurence Hopkins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dirty="0" smtClean="0">
                <a:latin typeface="Arial" charset="0"/>
              </a:rPr>
              <a:t>Head of Research</a:t>
            </a:r>
            <a:endParaRPr lang="en-US" dirty="0">
              <a:latin typeface="Arial" charset="0"/>
            </a:endParaRPr>
          </a:p>
          <a:p>
            <a:pPr algn="l" eaLnBrk="1" hangingPunct="1"/>
            <a:endParaRPr lang="en-GB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130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we focus too much on the supply side?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1287272697"/>
              </p:ext>
            </p:extLst>
          </p:nvPr>
        </p:nvGraphicFramePr>
        <p:xfrm>
          <a:off x="467544" y="1268760"/>
          <a:ext cx="799288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2927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Recommendations from our report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contract arrangements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researchers (including impact on research quality)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Manage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researcher expectations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with better data on careers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Ensure appropriate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balance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between research duties and teaching/tutoring/admin for ECRs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Improve the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of research staff - formally recognise all contributions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platforms for dialogue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about research careers with social partners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682690"/>
            <a:ext cx="3270920" cy="4626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3292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Final thoughts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Do we want HE research (only) </a:t>
            </a:r>
            <a:r>
              <a:rPr lang="en-GB" sz="3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careers </a:t>
            </a: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that are distinct from academic (T&amp;R) careers?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 issues – global solutions? European solutions?</a:t>
            </a:r>
          </a:p>
          <a:p>
            <a:pPr>
              <a:spcAft>
                <a:spcPts val="1200"/>
              </a:spcAft>
            </a:pP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What can we do as a sector, as organisations and as individuals to stimulate the demand side for high-level skills?</a:t>
            </a:r>
          </a:p>
          <a:p>
            <a:pPr>
              <a:spcAft>
                <a:spcPts val="1200"/>
              </a:spcAft>
            </a:pP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Is our approach to PhD education too laissez-faire or is this a strength?</a:t>
            </a:r>
          </a:p>
          <a:p>
            <a:pPr>
              <a:spcAft>
                <a:spcPts val="1200"/>
              </a:spcAft>
            </a:pPr>
            <a:r>
              <a:rPr lang="en-GB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Are we attracting and retaining the best and the brightest? How can we measure this?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0104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2st.com.au/images/stories/2015/09/Rolling-Stones_5876f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4063863" cy="2706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977rocks.com/wp-content/uploads/2015/05/rolling-stone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0692" y="3429000"/>
            <a:ext cx="4027772" cy="2706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170080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sustainability?</a:t>
            </a:r>
          </a:p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research career?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659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esearch career or research contract?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sellaDiTesto 8"/>
          <p:cNvSpPr txBox="1"/>
          <p:nvPr/>
        </p:nvSpPr>
        <p:spPr>
          <a:xfrm>
            <a:off x="-252536" y="134076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404040"/>
                </a:solidFill>
                <a:latin typeface="Gill Sans SemiBold"/>
                <a:cs typeface="Gill Sans SemiBold"/>
              </a:rPr>
              <a:t>Increase in academic staff, by contract, 2009-10 to 2013-14 </a:t>
            </a:r>
            <a:endParaRPr lang="it-IT" b="1" dirty="0">
              <a:solidFill>
                <a:srgbClr val="404040"/>
              </a:solidFill>
              <a:latin typeface="Gill Sans SemiBold"/>
              <a:cs typeface="Gill Sans SemiBold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97774989"/>
              </p:ext>
            </p:extLst>
          </p:nvPr>
        </p:nvGraphicFramePr>
        <p:xfrm>
          <a:off x="467544" y="1710100"/>
          <a:ext cx="8424935" cy="4815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08584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career or research contract?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a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730185893"/>
              </p:ext>
            </p:extLst>
          </p:nvPr>
        </p:nvGraphicFramePr>
        <p:xfrm>
          <a:off x="228601" y="1988840"/>
          <a:ext cx="5639544" cy="4735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sellaDiTesto 8"/>
          <p:cNvSpPr txBox="1"/>
          <p:nvPr/>
        </p:nvSpPr>
        <p:spPr>
          <a:xfrm>
            <a:off x="395536" y="1340768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rgbClr val="404040"/>
                </a:solidFill>
                <a:latin typeface="Gill Sans SemiBold"/>
                <a:cs typeface="Gill Sans SemiBold"/>
              </a:rPr>
              <a:t>Temporary researcher contracts in Italy, 2004-2013</a:t>
            </a:r>
            <a:endParaRPr lang="it-IT" b="1" dirty="0">
              <a:solidFill>
                <a:srgbClr val="404040"/>
              </a:solidFill>
              <a:latin typeface="Gill Sans SemiBold"/>
              <a:cs typeface="Gill Sans SemiBol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56176" y="2012062"/>
            <a:ext cx="288032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35 – average age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6.2 – average number of research contracts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10.4% have had between 13 and 30 temporary contracts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 in 3 working outside HE don’t use professional skills acquired during PhD and postdoc</a:t>
            </a:r>
          </a:p>
          <a:p>
            <a:endParaRPr lang="en-GB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53% ‘can’t imagine their professional future’</a:t>
            </a:r>
          </a:p>
          <a:p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Source: FLC CGIL </a:t>
            </a:r>
          </a:p>
          <a:p>
            <a:r>
              <a:rPr lang="en-GB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(Italian trade union for academic staff)</a:t>
            </a: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73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career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or research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contract?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1768857540"/>
              </p:ext>
            </p:extLst>
          </p:nvPr>
        </p:nvGraphicFramePr>
        <p:xfrm>
          <a:off x="467545" y="1908810"/>
          <a:ext cx="8280920" cy="4328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1484784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staff in Australia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by function and contract type </a:t>
            </a:r>
            <a:r>
              <a:rPr lang="en-AU" b="1" dirty="0" smtClean="0">
                <a:latin typeface="Arial" panose="020B0604020202020204" pitchFamily="34" charset="0"/>
                <a:cs typeface="Arial" panose="020B0604020202020204" pitchFamily="34" charset="0"/>
              </a:rPr>
              <a:t>(%), </a:t>
            </a:r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1560" y="6309320"/>
            <a:ext cx="80648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 smtClean="0"/>
              <a:t>Source: AHEIA, 2014. T&amp;R = teaching and research. RO = research only. TO = teaching only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338748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career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or research </a:t>
            </a: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contract?</a:t>
            </a:r>
            <a:endParaRPr lang="en-GB" sz="3200" dirty="0"/>
          </a:p>
        </p:txBody>
      </p:sp>
      <p:graphicFrame>
        <p:nvGraphicFramePr>
          <p:cNvPr id="4" name="officeArt object"/>
          <p:cNvGraphicFramePr/>
          <p:nvPr>
            <p:extLst>
              <p:ext uri="{D42A27DB-BD31-4B8C-83A1-F6EECF244321}">
                <p14:modId xmlns:p14="http://schemas.microsoft.com/office/powerpoint/2010/main" xmlns="" val="4077009661"/>
              </p:ext>
            </p:extLst>
          </p:nvPr>
        </p:nvGraphicFramePr>
        <p:xfrm>
          <a:off x="467544" y="1488122"/>
          <a:ext cx="8208912" cy="510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539552" y="1196752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staff by contract level, Germany, England and USA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6381328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Source:  </a:t>
            </a:r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://www.gew.de/Binaries/Binary65439/WiKo10_Reinhardt_Kreckel.pdf</a:t>
            </a:r>
            <a:r>
              <a:rPr lang="en-US" u="sng" dirty="0"/>
              <a:t> </a:t>
            </a:r>
            <a:r>
              <a:rPr lang="en-A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883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career or research contract?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84448802"/>
              </p:ext>
            </p:extLst>
          </p:nvPr>
        </p:nvGraphicFramePr>
        <p:xfrm>
          <a:off x="611558" y="1844821"/>
          <a:ext cx="8064898" cy="4869096"/>
        </p:xfrm>
        <a:graphic>
          <a:graphicData uri="http://schemas.openxmlformats.org/drawingml/2006/table">
            <a:tbl>
              <a:tblPr firstRow="1" firstCol="1" bandRow="1"/>
              <a:tblGrid>
                <a:gridCol w="3513888"/>
                <a:gridCol w="884818"/>
                <a:gridCol w="884818"/>
                <a:gridCol w="884818"/>
                <a:gridCol w="884818"/>
                <a:gridCol w="1011738"/>
              </a:tblGrid>
              <a:tr h="783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Aspects of current academic position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R1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(PhD)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(Postdoc or equiv.) 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R3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(Associate</a:t>
                      </a:r>
                      <a:r>
                        <a:rPr lang="en-GB" sz="1100" b="1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professor or equiv.)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R4 </a:t>
                      </a:r>
                      <a:r>
                        <a:rPr lang="en-GB" sz="11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(Professor or equiv.)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Average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Intellectual challenge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C27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0CB7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83C8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93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Job location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1D0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90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3D17F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Level of responsibility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8C5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D780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Reputation of employer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91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CE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1D0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88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81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Degree of independence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3D6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78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8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DB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E182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Contribution to society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81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DC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90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D17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984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Dynamism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86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78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88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3DA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Social status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78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78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E88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80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880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Job security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57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A7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73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87A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Mobility perspectives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66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64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573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Opportunities for advancement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66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0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60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67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62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D71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Benefits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A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55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4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53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A6B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Salary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49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52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36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54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A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53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</a:tr>
              <a:tr h="291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Average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77 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74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76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81 </a:t>
                      </a:r>
                      <a:endParaRPr lang="en-GB" sz="11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           77 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55576" y="1353924"/>
            <a:ext cx="749916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Degree of satisfaction with different aspects of the current academic position per current career stage (EU27)</a:t>
            </a:r>
            <a:endParaRPr kumimoji="0" lang="en-GB" alt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Source: MORE2 Higher Education Survey (2012). Based on European Framework</a:t>
            </a:r>
            <a:r>
              <a:rPr kumimoji="0" lang="en-GB" altLang="en-US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 for Research Career classification</a:t>
            </a:r>
            <a:r>
              <a:rPr kumimoji="0" lang="en-GB" alt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21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Are we producing too many PhDs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European Science Foundation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- The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oversupply of PhD holders in Europe is causing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‘considerable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dissatisfaction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stress’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for researchers on temporary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contracts – the current situation is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‘not sustainable’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According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to Eurostat there were 747,267 doctoral candidates in 2012 compared to just over 500,000 in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2006 - an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increase of 46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MORE2 survey found that between 68% (Germany) and 83% (Croatia) of PhD graduates wanted a research career in academia across a selection of 12 member states.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National Academy of Sciences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report (US)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– reduce numbers, make graduate students aware of job market, raise starting salaries and limit postdoc service to 5 years</a:t>
            </a:r>
          </a:p>
          <a:p>
            <a:pPr>
              <a:spcAft>
                <a:spcPts val="600"/>
              </a:spcAft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Interviewees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all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of our six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case study countries reported a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large mismatch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the supply of postdocs, postdoc expectations, and the number of 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opportunities in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higher education. </a:t>
            </a:r>
            <a:endParaRPr lang="en-GB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56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Do we focus too much on the supply side?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85709626"/>
              </p:ext>
            </p:extLst>
          </p:nvPr>
        </p:nvGraphicFramePr>
        <p:xfrm>
          <a:off x="683568" y="1700808"/>
          <a:ext cx="7839075" cy="4672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827584" y="6381328"/>
            <a:ext cx="22717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6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Source: Deloitte, </a:t>
            </a:r>
            <a:r>
              <a:rPr lang="en-GB" altLang="en-US" sz="1600" dirty="0" smtClean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2013</a:t>
            </a:r>
            <a:endParaRPr lang="en-GB" alt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39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FFFFFF"/>
    </a:lt1>
    <a:dk2>
      <a:srgbClr val="000000"/>
    </a:dk2>
    <a:lt2>
      <a:srgbClr val="808080"/>
    </a:lt2>
    <a:accent1>
      <a:srgbClr val="0072C6"/>
    </a:accent1>
    <a:accent2>
      <a:srgbClr val="082342"/>
    </a:accent2>
    <a:accent3>
      <a:srgbClr val="FFFFFF"/>
    </a:accent3>
    <a:accent4>
      <a:srgbClr val="DADADA"/>
    </a:accent4>
    <a:accent5>
      <a:srgbClr val="AABCDF"/>
    </a:accent5>
    <a:accent6>
      <a:srgbClr val="061F3B"/>
    </a:accent6>
    <a:hlink>
      <a:srgbClr val="5096C8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757</Words>
  <Application>Microsoft Office PowerPoint</Application>
  <PresentationFormat>On-screen Show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Creating sustainable research careers</vt:lpstr>
      <vt:lpstr>Slide 2</vt:lpstr>
      <vt:lpstr>Research career or research contract?</vt:lpstr>
      <vt:lpstr>Research career or research contract?</vt:lpstr>
      <vt:lpstr>Research career or research contract?</vt:lpstr>
      <vt:lpstr>Research career or research contract?</vt:lpstr>
      <vt:lpstr>Research career or research contract?</vt:lpstr>
      <vt:lpstr>Are we producing too many PhDs?</vt:lpstr>
      <vt:lpstr>Do we focus too much on the supply side?</vt:lpstr>
      <vt:lpstr>Do we focus too much on the supply side?</vt:lpstr>
      <vt:lpstr>Recommendations from our report</vt:lpstr>
      <vt:lpstr>Final thoughts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sustainable research careers</dc:title>
  <dc:creator>Laurence Hopkins</dc:creator>
  <cp:lastModifiedBy>Pamela Thompson</cp:lastModifiedBy>
  <cp:revision>26</cp:revision>
  <dcterms:created xsi:type="dcterms:W3CDTF">2015-10-30T14:59:50Z</dcterms:created>
  <dcterms:modified xsi:type="dcterms:W3CDTF">2015-11-02T13:27:03Z</dcterms:modified>
</cp:coreProperties>
</file>