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3"/>
  </p:notesMasterIdLst>
  <p:sldIdLst>
    <p:sldId id="312" r:id="rId2"/>
    <p:sldId id="299" r:id="rId3"/>
    <p:sldId id="297" r:id="rId4"/>
    <p:sldId id="298" r:id="rId5"/>
    <p:sldId id="304" r:id="rId6"/>
    <p:sldId id="300" r:id="rId7"/>
    <p:sldId id="313" r:id="rId8"/>
    <p:sldId id="314" r:id="rId9"/>
    <p:sldId id="315" r:id="rId10"/>
    <p:sldId id="305" r:id="rId11"/>
    <p:sldId id="30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83333" autoAdjust="0"/>
  </p:normalViewPr>
  <p:slideViewPr>
    <p:cSldViewPr snapToGrid="0" snapToObjects="1">
      <p:cViewPr varScale="1">
        <p:scale>
          <a:sx n="97" d="100"/>
          <a:sy n="97" d="100"/>
        </p:scale>
        <p:origin x="704"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1F31AD-1486-4C98-8799-DDF50B8829FE}" type="datetimeFigureOut">
              <a:rPr lang="en-GB" smtClean="0"/>
              <a:pPr/>
              <a:t>16/02/2026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216267-5872-4AF1-BC98-74D60F85126C}" type="slidenum">
              <a:rPr lang="en-GB" smtClean="0"/>
              <a:pPr/>
              <a:t>‹#›</a:t>
            </a:fld>
            <a:endParaRPr lang="en-GB"/>
          </a:p>
        </p:txBody>
      </p:sp>
    </p:spTree>
    <p:extLst>
      <p:ext uri="{BB962C8B-B14F-4D97-AF65-F5344CB8AC3E}">
        <p14:creationId xmlns:p14="http://schemas.microsoft.com/office/powerpoint/2010/main" val="10750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It is not merely a formality but is a key part of how the department assesses your progress</a:t>
            </a:r>
          </a:p>
          <a:p>
            <a:endParaRPr lang="en-GB" dirty="0"/>
          </a:p>
        </p:txBody>
      </p:sp>
      <p:sp>
        <p:nvSpPr>
          <p:cNvPr id="4" name="Slide Number Placeholder 3"/>
          <p:cNvSpPr>
            <a:spLocks noGrp="1"/>
          </p:cNvSpPr>
          <p:nvPr>
            <p:ph type="sldNum" sz="quarter" idx="5"/>
          </p:nvPr>
        </p:nvSpPr>
        <p:spPr/>
        <p:txBody>
          <a:bodyPr/>
          <a:lstStyle/>
          <a:p>
            <a:fld id="{50216267-5872-4AF1-BC98-74D60F85126C}" type="slidenum">
              <a:rPr lang="en-GB" smtClean="0"/>
              <a:pPr/>
              <a:t>2</a:t>
            </a:fld>
            <a:endParaRPr lang="en-GB"/>
          </a:p>
        </p:txBody>
      </p:sp>
    </p:spTree>
    <p:extLst>
      <p:ext uri="{BB962C8B-B14F-4D97-AF65-F5344CB8AC3E}">
        <p14:creationId xmlns:p14="http://schemas.microsoft.com/office/powerpoint/2010/main" val="427683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0216267-5872-4AF1-BC98-74D60F85126C}" type="slidenum">
              <a:rPr lang="en-GB" smtClean="0"/>
              <a:pPr/>
              <a:t>4</a:t>
            </a:fld>
            <a:endParaRPr lang="en-GB"/>
          </a:p>
        </p:txBody>
      </p:sp>
    </p:spTree>
    <p:extLst>
      <p:ext uri="{BB962C8B-B14F-4D97-AF65-F5344CB8AC3E}">
        <p14:creationId xmlns:p14="http://schemas.microsoft.com/office/powerpoint/2010/main" val="1543588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EB2D-FAA2-7129-2E70-B6BC178215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EA1AF54-AA5D-13B3-B02C-0D99F2603D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A40456C-571A-70FB-92CF-5A01C78AB572}"/>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A5406F1C-A243-ABE7-8A3F-FC9F7BE6F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5F0911-A671-4A66-CA00-71C8CED56676}"/>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3125854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8409C-36D6-8FF6-7741-EDE982F8B7D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F3089F7-1309-2AE7-4FC2-FF30163416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E91CEC3-F9E5-A286-5BE9-01CDF6AD340B}"/>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708EAEFE-2892-27E3-895A-6E5F609D2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16125-17D1-F364-5191-4240EBE1D654}"/>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1050082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E788AB-21E1-01D1-F5A7-912545A958B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EBC633A-1023-20E1-4B0E-F149B05344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E1D73A3-225C-DDE5-71C2-8E48AD9A2C0F}"/>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9F7F41AE-A882-4233-DCC9-A7AE671B9A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6695A-8B63-B2D0-82BE-B75A48DC65CC}"/>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3122305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D4D98-6B27-5979-FBA3-09B2B11A551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C01CBD7-57B0-C804-027E-7EB0EF6B1C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1089A7C-D943-C577-9D1E-2E7491C4E077}"/>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360A3D7C-4F39-E18C-5FBA-F9B47C215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E665B6-D6D8-5037-00E7-9C6B133F7C8B}"/>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2070344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6309-11AB-4580-EFD6-8765C9C6FC4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BAF7632-28A4-C210-FC52-A3BB2F753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3DE23D6-1FAD-8042-2E4D-767E6A758C16}"/>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52FF5896-1B0B-3A9F-4428-5980639F3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8E00DF-E350-E66C-BFEA-B8FD095EF897}"/>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804394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F7EEF-AACE-B931-2F1C-B138509395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C3E2C1-8712-EC2A-AD62-15062DF3E85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AB27BE7-8FD3-9688-0D87-B273BE9103B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469AB1C-1539-6FA5-708A-CA011FD4A6DF}"/>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6" name="Footer Placeholder 5">
            <a:extLst>
              <a:ext uri="{FF2B5EF4-FFF2-40B4-BE49-F238E27FC236}">
                <a16:creationId xmlns:a16="http://schemas.microsoft.com/office/drawing/2014/main" id="{7822ABB1-AFCF-6F7A-8E99-78E068B6D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E0C23-8036-7940-A5E8-FDD8887A8AA8}"/>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2023582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7EEFE-2389-792F-7184-579C916D3F0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BA79A7A-E1F4-7A38-ABF3-66BF456D7A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8973024-7B1B-666B-2B15-2E529BA43F1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9AEFB05-9BDE-8879-FA22-E684652DC7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B5E3CCE-3EDD-BCD7-979D-8D9E7A5798F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DD62C87-EEB0-9311-5A29-444D223B85C8}"/>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8" name="Footer Placeholder 7">
            <a:extLst>
              <a:ext uri="{FF2B5EF4-FFF2-40B4-BE49-F238E27FC236}">
                <a16:creationId xmlns:a16="http://schemas.microsoft.com/office/drawing/2014/main" id="{D36A208F-7083-E3E7-FE3E-AE33081D17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ECAEF9-EDB7-0FA3-2C1E-AE9AAE662590}"/>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422886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52D6D-4B48-4DAE-7DD5-B7D3AAABB69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507A7B3-A672-62FB-58C3-6DD2BF0A7C53}"/>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4" name="Footer Placeholder 3">
            <a:extLst>
              <a:ext uri="{FF2B5EF4-FFF2-40B4-BE49-F238E27FC236}">
                <a16:creationId xmlns:a16="http://schemas.microsoft.com/office/drawing/2014/main" id="{63CF8C5A-9B05-0597-62BC-40AF95284E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7AC19F-C7C1-F745-7E05-7A903EBF4D2F}"/>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1674682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D4322F-D4ED-6751-5125-C1E1AF679BAE}"/>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3" name="Footer Placeholder 2">
            <a:extLst>
              <a:ext uri="{FF2B5EF4-FFF2-40B4-BE49-F238E27FC236}">
                <a16:creationId xmlns:a16="http://schemas.microsoft.com/office/drawing/2014/main" id="{4EB994D4-5FD4-CEF4-9D70-2CABCFEB25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5B177D-5FE6-85FF-38D4-6C2455EA57C9}"/>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2342800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86B35-3C5B-06B8-6C0E-6028A37551B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FB0B0F6-D722-8CD3-B5BC-B9C0C9B233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0B8C849-1979-572B-0E67-8440DC9FD4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A85ED88-F9FB-8681-2971-EA403FF4C4A7}"/>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6" name="Footer Placeholder 5">
            <a:extLst>
              <a:ext uri="{FF2B5EF4-FFF2-40B4-BE49-F238E27FC236}">
                <a16:creationId xmlns:a16="http://schemas.microsoft.com/office/drawing/2014/main" id="{E432A13A-93BD-E502-1D3E-479B9CB3A8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06DAEE-B6A8-0D28-6283-13FCF74806D0}"/>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4011869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3B022-7AE9-4306-8A82-83ED3D7BAE9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CB5C53F-2569-92CF-D2B4-63220C5A56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79FDA9-7135-3DB4-3EB0-EBD4E950A5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62DDA09-08F5-F2F7-5078-63A12B5FB718}"/>
              </a:ext>
            </a:extLst>
          </p:cNvPr>
          <p:cNvSpPr>
            <a:spLocks noGrp="1"/>
          </p:cNvSpPr>
          <p:nvPr>
            <p:ph type="dt" sz="half" idx="10"/>
          </p:nvPr>
        </p:nvSpPr>
        <p:spPr/>
        <p:txBody>
          <a:bodyPr/>
          <a:lstStyle/>
          <a:p>
            <a:fld id="{57DD234B-4BEA-F944-BAA3-FBAFD5EE8FA4}" type="datetimeFigureOut">
              <a:rPr lang="en-US" smtClean="0"/>
              <a:pPr/>
              <a:t>2/16/26</a:t>
            </a:fld>
            <a:endParaRPr lang="en-US"/>
          </a:p>
        </p:txBody>
      </p:sp>
      <p:sp>
        <p:nvSpPr>
          <p:cNvPr id="6" name="Footer Placeholder 5">
            <a:extLst>
              <a:ext uri="{FF2B5EF4-FFF2-40B4-BE49-F238E27FC236}">
                <a16:creationId xmlns:a16="http://schemas.microsoft.com/office/drawing/2014/main" id="{2DFB4783-5B35-C5C1-14A1-352DBB24F6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3E6D77-FED3-AC85-DE99-1339381AF693}"/>
              </a:ext>
            </a:extLst>
          </p:cNvPr>
          <p:cNvSpPr>
            <a:spLocks noGrp="1"/>
          </p:cNvSpPr>
          <p:nvPr>
            <p:ph type="sldNum" sz="quarter" idx="12"/>
          </p:nvPr>
        </p:nvSpPr>
        <p:spPr/>
        <p:txBody>
          <a:bodyPr/>
          <a:lstStyle/>
          <a:p>
            <a:fld id="{0D7E7DF6-F724-A347-BF28-BD9A7C097588}" type="slidenum">
              <a:rPr lang="en-US" smtClean="0"/>
              <a:pPr/>
              <a:t>‹#›</a:t>
            </a:fld>
            <a:endParaRPr lang="en-US"/>
          </a:p>
        </p:txBody>
      </p:sp>
    </p:spTree>
    <p:extLst>
      <p:ext uri="{BB962C8B-B14F-4D97-AF65-F5344CB8AC3E}">
        <p14:creationId xmlns:p14="http://schemas.microsoft.com/office/powerpoint/2010/main" val="653256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2BF38-E97E-764E-3F52-2A3FAA2797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019920E-2AEF-A5E8-541D-14409936B5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B2456A0-2231-835C-AB7B-036FBBE914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D234B-4BEA-F944-BAA3-FBAFD5EE8FA4}" type="datetimeFigureOut">
              <a:rPr lang="en-US" smtClean="0"/>
              <a:pPr/>
              <a:t>2/16/26</a:t>
            </a:fld>
            <a:endParaRPr lang="en-US"/>
          </a:p>
        </p:txBody>
      </p:sp>
      <p:sp>
        <p:nvSpPr>
          <p:cNvPr id="5" name="Footer Placeholder 4">
            <a:extLst>
              <a:ext uri="{FF2B5EF4-FFF2-40B4-BE49-F238E27FC236}">
                <a16:creationId xmlns:a16="http://schemas.microsoft.com/office/drawing/2014/main" id="{52683ED3-232B-0990-0B15-61825980FB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702B64-7474-B90A-92CD-D6EA06F4E5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E7DF6-F724-A347-BF28-BD9A7C097588}" type="slidenum">
              <a:rPr lang="en-US" smtClean="0"/>
              <a:pPr/>
              <a:t>‹#›</a:t>
            </a:fld>
            <a:endParaRPr lang="en-US"/>
          </a:p>
        </p:txBody>
      </p:sp>
    </p:spTree>
    <p:extLst>
      <p:ext uri="{BB962C8B-B14F-4D97-AF65-F5344CB8AC3E}">
        <p14:creationId xmlns:p14="http://schemas.microsoft.com/office/powerpoint/2010/main" val="24521679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ocialsciences.manchester.ac.uk/pgr-handbook/programme/progress-and-review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362D1A4-50FC-6CCC-E442-453B5E197F8B}"/>
              </a:ext>
            </a:extLst>
          </p:cNvPr>
          <p:cNvPicPr>
            <a:picLocks noChangeAspect="1"/>
          </p:cNvPicPr>
          <p:nvPr/>
        </p:nvPicPr>
        <p:blipFill rotWithShape="1">
          <a:blip r:embed="rId2"/>
          <a:srcRect t="640" b="1107"/>
          <a:stretch/>
        </p:blipFill>
        <p:spPr>
          <a:xfrm>
            <a:off x="-3047" y="10"/>
            <a:ext cx="12191999" cy="6857990"/>
          </a:xfrm>
          <a:prstGeom prst="rect">
            <a:avLst/>
          </a:prstGeom>
        </p:spPr>
      </p:pic>
      <p:sp>
        <p:nvSpPr>
          <p:cNvPr id="13" name="Rectangle 12">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95F9BE5-C335-7720-00CF-8A3722C8CABA}"/>
              </a:ext>
            </a:extLst>
          </p:cNvPr>
          <p:cNvSpPr>
            <a:spLocks noGrp="1"/>
          </p:cNvSpPr>
          <p:nvPr>
            <p:ph type="ctrTitle"/>
          </p:nvPr>
        </p:nvSpPr>
        <p:spPr>
          <a:xfrm>
            <a:off x="1097280" y="325551"/>
            <a:ext cx="10058400" cy="3103450"/>
          </a:xfrm>
          <a:effectLst>
            <a:outerShdw blurRad="50800" dist="38100" dir="2700000" algn="tl" rotWithShape="0">
              <a:prstClr val="black">
                <a:alpha val="40000"/>
              </a:prstClr>
            </a:outerShdw>
          </a:effectLst>
        </p:spPr>
        <p:txBody>
          <a:bodyPr>
            <a:normAutofit/>
          </a:bodyPr>
          <a:lstStyle/>
          <a:p>
            <a:r>
              <a:rPr lang="en-US" sz="5400" dirty="0">
                <a:solidFill>
                  <a:srgbClr val="FFFFFF"/>
                </a:solidFill>
              </a:rPr>
              <a:t>Annual Reviews in Sociology</a:t>
            </a:r>
            <a:endParaRPr lang="en-GB" sz="5200" dirty="0">
              <a:solidFill>
                <a:srgbClr val="FFFFFF"/>
              </a:solidFill>
            </a:endParaRPr>
          </a:p>
        </p:txBody>
      </p:sp>
      <p:sp>
        <p:nvSpPr>
          <p:cNvPr id="5" name="Subtitle 4">
            <a:extLst>
              <a:ext uri="{FF2B5EF4-FFF2-40B4-BE49-F238E27FC236}">
                <a16:creationId xmlns:a16="http://schemas.microsoft.com/office/drawing/2014/main" id="{392235CF-3CA7-3F8F-43CB-D9E67CA2F41D}"/>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en-GB" dirty="0">
                <a:solidFill>
                  <a:srgbClr val="FFFFFF"/>
                </a:solidFill>
              </a:rPr>
              <a:t>PGR Director, Department of Sociology</a:t>
            </a:r>
          </a:p>
          <a:p>
            <a:endParaRPr lang="en-GB" dirty="0">
              <a:solidFill>
                <a:srgbClr val="FFFFFF"/>
              </a:solidFill>
            </a:endParaRPr>
          </a:p>
        </p:txBody>
      </p:sp>
    </p:spTree>
    <p:extLst>
      <p:ext uri="{BB962C8B-B14F-4D97-AF65-F5344CB8AC3E}">
        <p14:creationId xmlns:p14="http://schemas.microsoft.com/office/powerpoint/2010/main" val="290212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FA57F-FB48-5073-FE5F-A6263BABC966}"/>
              </a:ext>
            </a:extLst>
          </p:cNvPr>
          <p:cNvSpPr>
            <a:spLocks noGrp="1"/>
          </p:cNvSpPr>
          <p:nvPr>
            <p:ph type="title"/>
          </p:nvPr>
        </p:nvSpPr>
        <p:spPr/>
        <p:txBody>
          <a:bodyPr/>
          <a:lstStyle/>
          <a:p>
            <a:r>
              <a:rPr lang="en-GB" dirty="0"/>
              <a:t>How to prepare</a:t>
            </a:r>
          </a:p>
        </p:txBody>
      </p:sp>
      <p:sp>
        <p:nvSpPr>
          <p:cNvPr id="3" name="Content Placeholder 2">
            <a:extLst>
              <a:ext uri="{FF2B5EF4-FFF2-40B4-BE49-F238E27FC236}">
                <a16:creationId xmlns:a16="http://schemas.microsoft.com/office/drawing/2014/main" id="{66AAC393-E07A-AE48-0552-BC014574D7F2}"/>
              </a:ext>
            </a:extLst>
          </p:cNvPr>
          <p:cNvSpPr>
            <a:spLocks noGrp="1"/>
          </p:cNvSpPr>
          <p:nvPr>
            <p:ph idx="1"/>
          </p:nvPr>
        </p:nvSpPr>
        <p:spPr/>
        <p:txBody>
          <a:bodyPr>
            <a:normAutofit/>
          </a:bodyPr>
          <a:lstStyle/>
          <a:p>
            <a:r>
              <a:rPr lang="en-GB" dirty="0"/>
              <a:t>Discuss with your supervisors what to submit for your annual review, and allow time for them to read a draft before you send it to the external reviewer</a:t>
            </a:r>
          </a:p>
          <a:p>
            <a:r>
              <a:rPr lang="en-GB" dirty="0"/>
              <a:t>Sometimes there’s a balance to be had between your most polished piece of writing and a piece that would benefit from external feedback – discuss this choice with your supervisors</a:t>
            </a:r>
          </a:p>
          <a:p>
            <a:r>
              <a:rPr lang="en-GB" dirty="0"/>
              <a:t>Expect an engaged and constructively critical discussion of your work and progress from someone new to your project</a:t>
            </a:r>
          </a:p>
        </p:txBody>
      </p:sp>
    </p:spTree>
    <p:extLst>
      <p:ext uri="{BB962C8B-B14F-4D97-AF65-F5344CB8AC3E}">
        <p14:creationId xmlns:p14="http://schemas.microsoft.com/office/powerpoint/2010/main" val="123034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E6A1B7-910E-1D96-3596-B449B183AE17}"/>
              </a:ext>
            </a:extLst>
          </p:cNvPr>
          <p:cNvSpPr>
            <a:spLocks noGrp="1"/>
          </p:cNvSpPr>
          <p:nvPr>
            <p:ph type="title"/>
          </p:nvPr>
        </p:nvSpPr>
        <p:spPr>
          <a:xfrm>
            <a:off x="838200" y="365125"/>
            <a:ext cx="10515600" cy="1325563"/>
          </a:xfrm>
        </p:spPr>
        <p:txBody>
          <a:bodyPr>
            <a:normAutofit/>
          </a:bodyPr>
          <a:lstStyle/>
          <a:p>
            <a:r>
              <a:rPr lang="en-GB" sz="5400" dirty="0"/>
              <a:t>Do you need more information?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88B806-EC6F-2724-FB31-0677EAFD86A3}"/>
              </a:ext>
            </a:extLst>
          </p:cNvPr>
          <p:cNvSpPr>
            <a:spLocks noGrp="1"/>
          </p:cNvSpPr>
          <p:nvPr>
            <p:ph idx="1"/>
          </p:nvPr>
        </p:nvSpPr>
        <p:spPr>
          <a:xfrm>
            <a:off x="838200" y="1929384"/>
            <a:ext cx="10515600" cy="4251960"/>
          </a:xfrm>
        </p:spPr>
        <p:txBody>
          <a:bodyPr>
            <a:normAutofit/>
          </a:bodyPr>
          <a:lstStyle/>
          <a:p>
            <a:r>
              <a:rPr lang="en-GB" sz="2200" dirty="0"/>
              <a:t>Your supervisors will be happy to discuss annual reviews further</a:t>
            </a:r>
          </a:p>
          <a:p>
            <a:r>
              <a:rPr lang="en-GB" sz="2200" dirty="0"/>
              <a:t>Talk to your peers who have been through it</a:t>
            </a:r>
          </a:p>
          <a:p>
            <a:r>
              <a:rPr lang="en-GB" sz="2200" dirty="0"/>
              <a:t>More information is available in the School PGR Handbook, in the ‘Progress and Reviews’ section in the dropdown list in ‘Your Programme’</a:t>
            </a:r>
          </a:p>
          <a:p>
            <a:pPr marL="0" indent="0">
              <a:buNone/>
            </a:pPr>
            <a:r>
              <a:rPr lang="en-GB" sz="2200" u="sng" dirty="0">
                <a:effectLst/>
                <a:latin typeface="Calibri" panose="020F0502020204030204" pitchFamily="34" charset="0"/>
                <a:ea typeface="Calibri" panose="020F0502020204030204" pitchFamily="34" charset="0"/>
                <a:hlinkClick r:id="rId2"/>
              </a:rPr>
              <a:t>Progress and reviews - School of Social Sciences - The University of Manchester</a:t>
            </a:r>
            <a:endParaRPr lang="en-GB" sz="2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3683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8FE2BD-1916-1CAF-AD12-215747AEF4C6}"/>
              </a:ext>
            </a:extLst>
          </p:cNvPr>
          <p:cNvSpPr>
            <a:spLocks noGrp="1"/>
          </p:cNvSpPr>
          <p:nvPr>
            <p:ph type="title"/>
          </p:nvPr>
        </p:nvSpPr>
        <p:spPr>
          <a:xfrm>
            <a:off x="838200" y="365125"/>
            <a:ext cx="10515600" cy="1325563"/>
          </a:xfrm>
        </p:spPr>
        <p:txBody>
          <a:bodyPr>
            <a:normAutofit/>
          </a:bodyPr>
          <a:lstStyle/>
          <a:p>
            <a:r>
              <a:rPr lang="en-GB" dirty="0"/>
              <a:t>What are the mid-year and annual reviews?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838199" y="1591878"/>
            <a:ext cx="10704443" cy="4900997"/>
          </a:xfrm>
        </p:spPr>
        <p:txBody>
          <a:bodyPr>
            <a:normAutofit/>
          </a:bodyPr>
          <a:lstStyle/>
          <a:p>
            <a:r>
              <a:rPr lang="en-GB" sz="1800" dirty="0"/>
              <a:t>Each year of your PhD you have a </a:t>
            </a:r>
            <a:r>
              <a:rPr lang="en-GB" sz="1800" b="1" dirty="0"/>
              <a:t>mid-year review </a:t>
            </a:r>
            <a:r>
              <a:rPr lang="en-GB" sz="1800" dirty="0"/>
              <a:t>(in Jan/early Feb) and an </a:t>
            </a:r>
            <a:r>
              <a:rPr lang="en-GB" sz="1800" b="1" dirty="0"/>
              <a:t>annual review </a:t>
            </a:r>
            <a:r>
              <a:rPr lang="en-GB" sz="1800" dirty="0"/>
              <a:t>(June/early July).</a:t>
            </a:r>
          </a:p>
          <a:p>
            <a:r>
              <a:rPr lang="en-GB" sz="1800" dirty="0"/>
              <a:t>Both reviews are to monitor progress. The </a:t>
            </a:r>
            <a:r>
              <a:rPr lang="en-GB" sz="1800" b="1" dirty="0"/>
              <a:t>mid-year review </a:t>
            </a:r>
            <a:r>
              <a:rPr lang="en-GB" sz="1800" dirty="0"/>
              <a:t>includes discussion of student progress and any matters of concern should be identified, with steps to address these before the annual review. The mid-year review involves both supervisors and not an external reviewer.</a:t>
            </a:r>
          </a:p>
          <a:p>
            <a:r>
              <a:rPr lang="en-GB" sz="1800" dirty="0"/>
              <a:t>The </a:t>
            </a:r>
            <a:r>
              <a:rPr lang="en-GB" sz="1800" b="1" dirty="0"/>
              <a:t>annual review </a:t>
            </a:r>
            <a:r>
              <a:rPr lang="en-GB" sz="1800" dirty="0"/>
              <a:t>is an appraisal of your ongoing work, conducted by someone external to the supervisory team.</a:t>
            </a:r>
          </a:p>
          <a:p>
            <a:r>
              <a:rPr lang="en-GB" sz="1800" dirty="0"/>
              <a:t>Its purpose is to review:</a:t>
            </a:r>
          </a:p>
          <a:p>
            <a:pPr lvl="1"/>
            <a:r>
              <a:rPr lang="en-GB" sz="1700" dirty="0"/>
              <a:t>the year’s progress</a:t>
            </a:r>
          </a:p>
          <a:p>
            <a:pPr lvl="1"/>
            <a:r>
              <a:rPr lang="en-GB" sz="1700" dirty="0"/>
              <a:t>your written work</a:t>
            </a:r>
          </a:p>
          <a:p>
            <a:pPr lvl="1"/>
            <a:r>
              <a:rPr lang="en-GB" sz="1700" dirty="0"/>
              <a:t>activities undertaken during the year (including conference attendance, presentations, publications)</a:t>
            </a:r>
          </a:p>
          <a:p>
            <a:pPr lvl="1"/>
            <a:r>
              <a:rPr lang="en-GB" sz="1700" dirty="0"/>
              <a:t>your research/writing plans for the year ahead</a:t>
            </a:r>
          </a:p>
          <a:p>
            <a:pPr lvl="1"/>
            <a:r>
              <a:rPr lang="en-GB" sz="1700" dirty="0"/>
              <a:t>timeline to completion (in years 2 and 3)</a:t>
            </a:r>
          </a:p>
          <a:p>
            <a:r>
              <a:rPr lang="en-GB" sz="1800" dirty="0"/>
              <a:t>The review is also to appraise, on the basis of the above, whether you can progress to the next year – it’s something you have to pass.</a:t>
            </a:r>
          </a:p>
          <a:p>
            <a:endParaRPr lang="en-GB" sz="1800" dirty="0"/>
          </a:p>
          <a:p>
            <a:endParaRPr lang="en-GB" sz="1800" dirty="0"/>
          </a:p>
        </p:txBody>
      </p:sp>
    </p:spTree>
    <p:extLst>
      <p:ext uri="{BB962C8B-B14F-4D97-AF65-F5344CB8AC3E}">
        <p14:creationId xmlns:p14="http://schemas.microsoft.com/office/powerpoint/2010/main" val="578120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0F5524-75A2-8446-B4AD-2820EEF71229}"/>
              </a:ext>
            </a:extLst>
          </p:cNvPr>
          <p:cNvSpPr>
            <a:spLocks noGrp="1"/>
          </p:cNvSpPr>
          <p:nvPr>
            <p:ph type="title"/>
          </p:nvPr>
        </p:nvSpPr>
        <p:spPr>
          <a:xfrm>
            <a:off x="838200" y="365125"/>
            <a:ext cx="10515600" cy="1325563"/>
          </a:xfrm>
        </p:spPr>
        <p:txBody>
          <a:bodyPr>
            <a:normAutofit/>
          </a:bodyPr>
          <a:lstStyle/>
          <a:p>
            <a:r>
              <a:rPr lang="en-GB" sz="5400" dirty="0"/>
              <a:t>How does the annual review work?</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875FD5EC-8963-2ECA-934A-EA199575C84C}"/>
              </a:ext>
            </a:extLst>
          </p:cNvPr>
          <p:cNvSpPr>
            <a:spLocks noGrp="1"/>
          </p:cNvSpPr>
          <p:nvPr>
            <p:ph idx="1"/>
          </p:nvPr>
        </p:nvSpPr>
        <p:spPr>
          <a:xfrm>
            <a:off x="838200" y="1929384"/>
            <a:ext cx="10515600" cy="4251960"/>
          </a:xfrm>
        </p:spPr>
        <p:txBody>
          <a:bodyPr>
            <a:normAutofit lnSpcReduction="10000"/>
          </a:bodyPr>
          <a:lstStyle/>
          <a:p>
            <a:r>
              <a:rPr lang="en-GB" sz="1500" dirty="0"/>
              <a:t>Takes place in June or early July at latest (</a:t>
            </a:r>
            <a:r>
              <a:rPr lang="en-GB" sz="1500" dirty="0" err="1"/>
              <a:t>eprog</a:t>
            </a:r>
            <a:r>
              <a:rPr lang="en-GB" sz="1500" dirty="0"/>
              <a:t> deadline is 30/06)</a:t>
            </a:r>
          </a:p>
          <a:p>
            <a:r>
              <a:rPr lang="en-GB" sz="1500" dirty="0"/>
              <a:t>Your supervisors will arrange, and discuss potential reviewers with you, in good time, but it’s good practice to remind them around early May</a:t>
            </a:r>
          </a:p>
          <a:p>
            <a:r>
              <a:rPr lang="en-GB" sz="1500" dirty="0"/>
              <a:t>Your supervisors will book a room, or it can be conducted online with your agreement</a:t>
            </a:r>
          </a:p>
          <a:p>
            <a:r>
              <a:rPr lang="en-GB" sz="1500" dirty="0"/>
              <a:t>People attending will be you, one/both/all of your supervisors, and the external reviewer</a:t>
            </a:r>
          </a:p>
          <a:p>
            <a:r>
              <a:rPr lang="en-GB" sz="1500" dirty="0"/>
              <a:t>Before the meeting, you submit up to 8000 words of writing (more on this in a minute) </a:t>
            </a:r>
          </a:p>
          <a:p>
            <a:r>
              <a:rPr lang="en-GB" sz="1500" dirty="0"/>
              <a:t>The meeting is based mainly on a discussion of the text you have submitted, the work you have undertaken, and your plans for the year ahead</a:t>
            </a:r>
          </a:p>
          <a:p>
            <a:r>
              <a:rPr lang="en-GB" sz="1500" dirty="0"/>
              <a:t>The external reviewer makes the recommendation over progression (not supervisors). This is then signed off by supervisors and department PGR Director</a:t>
            </a:r>
          </a:p>
          <a:p>
            <a:endParaRPr lang="en-GB" sz="1500" dirty="0"/>
          </a:p>
          <a:p>
            <a:r>
              <a:rPr lang="en-GB" sz="1500" i="1" dirty="0"/>
              <a:t>Things to note:</a:t>
            </a:r>
          </a:p>
          <a:p>
            <a:r>
              <a:rPr lang="en-GB" sz="1500" dirty="0"/>
              <a:t>The reviewer typically changes each year, and typically your supervisors – with your input – will choose one of your reviewers to be the internal examiner for your viva. </a:t>
            </a:r>
            <a:r>
              <a:rPr lang="en-GB" sz="1500" u="sng" dirty="0"/>
              <a:t>Your internal examiner can only have been your annual reviewer once</a:t>
            </a:r>
          </a:p>
          <a:p>
            <a:r>
              <a:rPr lang="en-GB" sz="1500" dirty="0"/>
              <a:t>The reviewer can be external to the department, but this is best avoided unless there is a good reason</a:t>
            </a:r>
          </a:p>
          <a:p>
            <a:endParaRPr lang="en-GB" sz="1500" dirty="0"/>
          </a:p>
          <a:p>
            <a:endParaRPr lang="en-GB" sz="1500" dirty="0"/>
          </a:p>
          <a:p>
            <a:pPr marL="0" indent="0">
              <a:buNone/>
            </a:pPr>
            <a:endParaRPr lang="en-GB" sz="1500" dirty="0"/>
          </a:p>
          <a:p>
            <a:endParaRPr lang="en-GB" sz="1500" dirty="0"/>
          </a:p>
        </p:txBody>
      </p:sp>
    </p:spTree>
    <p:extLst>
      <p:ext uri="{BB962C8B-B14F-4D97-AF65-F5344CB8AC3E}">
        <p14:creationId xmlns:p14="http://schemas.microsoft.com/office/powerpoint/2010/main" val="288681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57BBE07-E566-26C5-8008-E5E975F701B4}"/>
              </a:ext>
            </a:extLst>
          </p:cNvPr>
          <p:cNvSpPr>
            <a:spLocks noGrp="1"/>
          </p:cNvSpPr>
          <p:nvPr>
            <p:ph type="title"/>
          </p:nvPr>
        </p:nvSpPr>
        <p:spPr>
          <a:xfrm>
            <a:off x="838200" y="365125"/>
            <a:ext cx="10515600" cy="1325563"/>
          </a:xfrm>
        </p:spPr>
        <p:txBody>
          <a:bodyPr>
            <a:normAutofit/>
          </a:bodyPr>
          <a:lstStyle/>
          <a:p>
            <a:r>
              <a:rPr lang="en-GB" dirty="0"/>
              <a:t>What to submit (8000 words max)</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838199" y="1444486"/>
            <a:ext cx="10798091" cy="5287617"/>
          </a:xfrm>
        </p:spPr>
        <p:txBody>
          <a:bodyPr>
            <a:normAutofit/>
          </a:bodyPr>
          <a:lstStyle/>
          <a:p>
            <a:pPr marL="0" indent="0">
              <a:buNone/>
            </a:pPr>
            <a:r>
              <a:rPr lang="en-GB" sz="1800" dirty="0"/>
              <a:t>Writing for annual review should not interrupt your work; it is an appraisal of your </a:t>
            </a:r>
            <a:r>
              <a:rPr lang="en-GB" sz="1800" i="1" dirty="0"/>
              <a:t>ongoing work</a:t>
            </a:r>
            <a:r>
              <a:rPr lang="en-GB" sz="1800" dirty="0"/>
              <a:t>.</a:t>
            </a:r>
          </a:p>
          <a:p>
            <a:pPr marL="0" indent="0">
              <a:buNone/>
            </a:pPr>
            <a:r>
              <a:rPr lang="en-GB" sz="1800" dirty="0"/>
              <a:t>For this reason, the submitted text can be a bit disjointed, a collection of 2 or 3 parts, using guidance notes to the reviewer (</a:t>
            </a:r>
            <a:r>
              <a:rPr lang="en-GB" sz="1800" dirty="0" err="1"/>
              <a:t>eg.</a:t>
            </a:r>
            <a:r>
              <a:rPr lang="en-GB" sz="1800" dirty="0"/>
              <a:t> ‘At this point in the completed text I will discuss X and Y’). That said, it needs to be of sufficient quality to pass, demonstrating a depth of analysis appropriate for the year your review is in.</a:t>
            </a:r>
          </a:p>
          <a:p>
            <a:pPr marL="0" indent="0">
              <a:buNone/>
            </a:pPr>
            <a:r>
              <a:rPr lang="en-GB" sz="1800" u="sng" dirty="0"/>
              <a:t>The writing should be split in four parts</a:t>
            </a:r>
            <a:r>
              <a:rPr lang="en-GB" sz="1800" dirty="0"/>
              <a:t>:</a:t>
            </a:r>
          </a:p>
          <a:p>
            <a:pPr marL="342900" indent="-342900">
              <a:buAutoNum type="arabicPeriod"/>
            </a:pPr>
            <a:r>
              <a:rPr lang="en-GB" sz="1800" dirty="0"/>
              <a:t>A very brief introduction outlining what your PhD is about (c100 words) and where the submitted work fits in relation to it. Remember, your review text is likely the first time your reviewer will have encountered your research, so they need an introduction to it</a:t>
            </a:r>
          </a:p>
          <a:p>
            <a:pPr marL="0" indent="0">
              <a:buNone/>
            </a:pPr>
            <a:r>
              <a:rPr lang="en-GB" sz="1800" dirty="0"/>
              <a:t>2. The main text – this will vary depending on your </a:t>
            </a:r>
            <a:r>
              <a:rPr lang="en-GB" sz="1800"/>
              <a:t>year: </a:t>
            </a:r>
            <a:endParaRPr lang="en-GB" sz="1100" dirty="0"/>
          </a:p>
          <a:p>
            <a:pPr lvl="1"/>
            <a:r>
              <a:rPr lang="en-GB" sz="1400" dirty="0"/>
              <a:t>Year 1: typically your literature review or parts of it + a page or two of your research design </a:t>
            </a:r>
            <a:r>
              <a:rPr lang="en-GB" sz="1400" dirty="0" err="1"/>
              <a:t>ie</a:t>
            </a:r>
            <a:r>
              <a:rPr lang="en-GB" sz="1400" dirty="0"/>
              <a:t> the work you are preparing in order to frame and focus your fieldwork</a:t>
            </a:r>
          </a:p>
          <a:p>
            <a:pPr lvl="1"/>
            <a:r>
              <a:rPr lang="en-GB" sz="1400" dirty="0"/>
              <a:t>Year 2: typically your methods chapter, or the early analysis of your fieldwork data, or a proto chapter, or parts of chapters</a:t>
            </a:r>
          </a:p>
          <a:p>
            <a:pPr lvl="1"/>
            <a:r>
              <a:rPr lang="en-GB" sz="1400" dirty="0"/>
              <a:t>Year 3: a reasonably complete chapter or sections of one</a:t>
            </a:r>
          </a:p>
          <a:p>
            <a:pPr marL="0" indent="0">
              <a:buNone/>
            </a:pPr>
            <a:r>
              <a:rPr lang="en-GB" sz="1800" dirty="0"/>
              <a:t>3. For all years a max one-page, bullet-point-like outline of your research/writing activity that year (and also conference attendance, teaching, training, publications – though you are not appraised on these as such), and your plans/targets for the year ahead</a:t>
            </a:r>
          </a:p>
          <a:p>
            <a:pPr marL="0" indent="0">
              <a:buNone/>
            </a:pPr>
            <a:r>
              <a:rPr lang="en-GB" sz="1800" dirty="0"/>
              <a:t>4. A timeline to completion – </a:t>
            </a:r>
            <a:r>
              <a:rPr lang="en-GB" sz="1800" dirty="0" err="1"/>
              <a:t>ie</a:t>
            </a:r>
            <a:r>
              <a:rPr lang="en-GB" sz="1800" dirty="0"/>
              <a:t> your plans not just for the next year (point 3) but overall</a:t>
            </a:r>
          </a:p>
          <a:p>
            <a:pPr marL="457200" lvl="1" indent="0">
              <a:buNone/>
            </a:pPr>
            <a:endParaRPr lang="en-GB" sz="1100" dirty="0"/>
          </a:p>
        </p:txBody>
      </p:sp>
    </p:spTree>
    <p:extLst>
      <p:ext uri="{BB962C8B-B14F-4D97-AF65-F5344CB8AC3E}">
        <p14:creationId xmlns:p14="http://schemas.microsoft.com/office/powerpoint/2010/main" val="3986547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A602E5-B5C4-9AD6-6A34-94A970830D3D}"/>
              </a:ext>
            </a:extLst>
          </p:cNvPr>
          <p:cNvSpPr>
            <a:spLocks noGrp="1"/>
          </p:cNvSpPr>
          <p:nvPr>
            <p:ph type="title"/>
          </p:nvPr>
        </p:nvSpPr>
        <p:spPr>
          <a:xfrm>
            <a:off x="1171074" y="1396686"/>
            <a:ext cx="3240506" cy="4064628"/>
          </a:xfrm>
        </p:spPr>
        <p:txBody>
          <a:bodyPr>
            <a:normAutofit/>
          </a:bodyPr>
          <a:lstStyle/>
          <a:p>
            <a:r>
              <a:rPr lang="en-GB">
                <a:solidFill>
                  <a:srgbClr val="FFFFFF"/>
                </a:solidFill>
              </a:rPr>
              <a:t>What to submit (cont)</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7E09FEF-CB7C-5EF8-76D8-58E56AF58E30}"/>
              </a:ext>
            </a:extLst>
          </p:cNvPr>
          <p:cNvSpPr>
            <a:spLocks noGrp="1"/>
          </p:cNvSpPr>
          <p:nvPr>
            <p:ph idx="1"/>
          </p:nvPr>
        </p:nvSpPr>
        <p:spPr>
          <a:xfrm>
            <a:off x="5370153" y="1526033"/>
            <a:ext cx="5536397" cy="3935281"/>
          </a:xfrm>
        </p:spPr>
        <p:txBody>
          <a:bodyPr>
            <a:normAutofit/>
          </a:bodyPr>
          <a:lstStyle/>
          <a:p>
            <a:r>
              <a:rPr lang="en-GB" dirty="0"/>
              <a:t>All four parts are submitted via </a:t>
            </a:r>
            <a:r>
              <a:rPr lang="en-GB" dirty="0" err="1"/>
              <a:t>eprog</a:t>
            </a:r>
            <a:r>
              <a:rPr lang="en-GB" dirty="0"/>
              <a:t>, which has sections for the various parts. </a:t>
            </a:r>
            <a:r>
              <a:rPr lang="en-GB" i="1" dirty="0"/>
              <a:t>But also </a:t>
            </a:r>
            <a:r>
              <a:rPr lang="en-GB" dirty="0"/>
              <a:t>- email your review texts to your reviewer and supervisors</a:t>
            </a:r>
          </a:p>
          <a:p>
            <a:r>
              <a:rPr lang="en-GB" dirty="0"/>
              <a:t>All the above must be completed at least a week in advance of the review, but your reviewer may ask for an earlier date</a:t>
            </a:r>
          </a:p>
          <a:p>
            <a:endParaRPr lang="en-GB" dirty="0"/>
          </a:p>
        </p:txBody>
      </p:sp>
    </p:spTree>
    <p:extLst>
      <p:ext uri="{BB962C8B-B14F-4D97-AF65-F5344CB8AC3E}">
        <p14:creationId xmlns:p14="http://schemas.microsoft.com/office/powerpoint/2010/main" val="3452522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C3582E-D079-D18D-2A78-81A636BC8F8D}"/>
              </a:ext>
            </a:extLst>
          </p:cNvPr>
          <p:cNvSpPr>
            <a:spLocks noGrp="1"/>
          </p:cNvSpPr>
          <p:nvPr>
            <p:ph type="title"/>
          </p:nvPr>
        </p:nvSpPr>
        <p:spPr>
          <a:xfrm>
            <a:off x="841248" y="548640"/>
            <a:ext cx="3600860" cy="5431536"/>
          </a:xfrm>
        </p:spPr>
        <p:txBody>
          <a:bodyPr>
            <a:normAutofit/>
          </a:bodyPr>
          <a:lstStyle/>
          <a:p>
            <a:r>
              <a:rPr lang="en-GB" sz="5400"/>
              <a:t>What to expect on the day</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26418" y="552091"/>
            <a:ext cx="6224335" cy="5431536"/>
          </a:xfrm>
        </p:spPr>
        <p:txBody>
          <a:bodyPr anchor="ctr">
            <a:normAutofit/>
          </a:bodyPr>
          <a:lstStyle/>
          <a:p>
            <a:pPr marL="0" indent="0">
              <a:buNone/>
            </a:pPr>
            <a:r>
              <a:rPr lang="en-GB" sz="1900" dirty="0"/>
              <a:t>The review itself lasts 1 hour</a:t>
            </a:r>
          </a:p>
          <a:p>
            <a:pPr marL="0" indent="0">
              <a:buNone/>
            </a:pPr>
            <a:r>
              <a:rPr lang="en-GB" sz="1900" dirty="0"/>
              <a:t>The reviewer will ask you questions about the research process and the writing, raise any issues, challenge you on points, suggest avenues for further consideration, sometimes advise you about useful research to consider</a:t>
            </a:r>
          </a:p>
          <a:p>
            <a:pPr marL="0" indent="0">
              <a:buNone/>
            </a:pPr>
            <a:r>
              <a:rPr lang="en-GB" sz="1900" dirty="0"/>
              <a:t>It is not adversarial. The aim is to appraise but also to help you develop your project, be a fresh pair of eyes outside the supervision team, offer some expert guidance from the perspective of their specialism where possible</a:t>
            </a:r>
          </a:p>
          <a:p>
            <a:pPr marL="0" indent="0">
              <a:buNone/>
            </a:pPr>
            <a:r>
              <a:rPr lang="en-GB" sz="1900" dirty="0"/>
              <a:t>In a sense, the review is training for your viva, and can become more so as the programme progresses, so you should expect to be able to present your arguments orally, defend your choices, etc.</a:t>
            </a:r>
          </a:p>
          <a:p>
            <a:pPr marL="0" indent="0">
              <a:buNone/>
            </a:pPr>
            <a:r>
              <a:rPr lang="en-GB" sz="1900" dirty="0"/>
              <a:t>At the end of the review supervisors leave the room to allow you to discuss your experience of supervision and raise any issues of concern </a:t>
            </a:r>
          </a:p>
        </p:txBody>
      </p:sp>
    </p:spTree>
    <p:extLst>
      <p:ext uri="{BB962C8B-B14F-4D97-AF65-F5344CB8AC3E}">
        <p14:creationId xmlns:p14="http://schemas.microsoft.com/office/powerpoint/2010/main" val="1543863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DD3A4-5DE4-4E84-A150-81439D8340E5}"/>
              </a:ext>
            </a:extLst>
          </p:cNvPr>
          <p:cNvSpPr>
            <a:spLocks noGrp="1"/>
          </p:cNvSpPr>
          <p:nvPr>
            <p:ph idx="1"/>
          </p:nvPr>
        </p:nvSpPr>
        <p:spPr>
          <a:xfrm>
            <a:off x="689113" y="689113"/>
            <a:ext cx="10664687" cy="5487850"/>
          </a:xfrm>
        </p:spPr>
        <p:txBody>
          <a:bodyPr>
            <a:normAutofit fontScale="85000" lnSpcReduction="20000"/>
          </a:bodyPr>
          <a:lstStyle/>
          <a:p>
            <a:pPr marL="0" indent="0">
              <a:buNone/>
            </a:pPr>
            <a:r>
              <a:rPr lang="en-GB" b="1" dirty="0"/>
              <a:t>When assessing work, review panels consider a number of the following aspects</a:t>
            </a:r>
          </a:p>
          <a:p>
            <a:endParaRPr lang="en-GB" dirty="0"/>
          </a:p>
          <a:p>
            <a:r>
              <a:rPr lang="en-GB" dirty="0"/>
              <a:t>Evidence of an ability to plan and undertake a project intended to lead to a thesis for your respective programme (including resource allocation).</a:t>
            </a:r>
          </a:p>
          <a:p>
            <a:r>
              <a:rPr lang="en-GB" dirty="0"/>
              <a:t>Satisfactory discussion of the purpose of the investigation, originality and contribution to knowledge.</a:t>
            </a:r>
          </a:p>
          <a:p>
            <a:r>
              <a:rPr lang="en-GB" dirty="0"/>
              <a:t>An adequate critical discussion demonstrating knowledge and understanding of the relevant literature.</a:t>
            </a:r>
          </a:p>
          <a:p>
            <a:r>
              <a:rPr lang="en-GB" dirty="0"/>
              <a:t>Evidence of the specific research skills required in the area concerned and in research management and related skills.</a:t>
            </a:r>
          </a:p>
          <a:p>
            <a:r>
              <a:rPr lang="en-GB" dirty="0"/>
              <a:t>A clearly written and satisfactorily presented document and demonstration of an adequate ability in thesis-writing and in the use of academic English.</a:t>
            </a:r>
          </a:p>
          <a:p>
            <a:r>
              <a:rPr lang="en-GB" dirty="0"/>
              <a:t>Demonstration of an adequate ability to use computing and other facilities in the research area.</a:t>
            </a:r>
          </a:p>
          <a:p>
            <a:r>
              <a:rPr lang="en-GB" dirty="0"/>
              <a:t>An adequate outline of your intentions for the remaining years of study and progress against the plan.</a:t>
            </a:r>
          </a:p>
        </p:txBody>
      </p:sp>
    </p:spTree>
    <p:extLst>
      <p:ext uri="{BB962C8B-B14F-4D97-AF65-F5344CB8AC3E}">
        <p14:creationId xmlns:p14="http://schemas.microsoft.com/office/powerpoint/2010/main" val="1763123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CD5DE-08E5-331C-52B0-BB32A8EF2E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4D12E-5B0C-5A24-CB1B-D98641E9FDF8}"/>
              </a:ext>
            </a:extLst>
          </p:cNvPr>
          <p:cNvSpPr>
            <a:spLocks noGrp="1"/>
          </p:cNvSpPr>
          <p:nvPr>
            <p:ph type="title"/>
          </p:nvPr>
        </p:nvSpPr>
        <p:spPr/>
        <p:txBody>
          <a:bodyPr/>
          <a:lstStyle/>
          <a:p>
            <a:r>
              <a:rPr lang="en-GB" dirty="0"/>
              <a:t>Possible outcomes</a:t>
            </a:r>
          </a:p>
        </p:txBody>
      </p:sp>
      <p:sp>
        <p:nvSpPr>
          <p:cNvPr id="3" name="Content Placeholder 2">
            <a:extLst>
              <a:ext uri="{FF2B5EF4-FFF2-40B4-BE49-F238E27FC236}">
                <a16:creationId xmlns:a16="http://schemas.microsoft.com/office/drawing/2014/main" id="{34A06A75-288A-C7B8-D058-F7744AE39A4B}"/>
              </a:ext>
            </a:extLst>
          </p:cNvPr>
          <p:cNvSpPr>
            <a:spLocks noGrp="1"/>
          </p:cNvSpPr>
          <p:nvPr>
            <p:ph idx="1"/>
          </p:nvPr>
        </p:nvSpPr>
        <p:spPr/>
        <p:txBody>
          <a:bodyPr>
            <a:normAutofit fontScale="92500" lnSpcReduction="20000"/>
          </a:bodyPr>
          <a:lstStyle/>
          <a:p>
            <a:r>
              <a:rPr lang="en-GB" dirty="0"/>
              <a:t>The student can progress to the next year of study. This is recorded in </a:t>
            </a:r>
            <a:r>
              <a:rPr lang="en-GB" dirty="0" err="1"/>
              <a:t>eprog</a:t>
            </a:r>
            <a:r>
              <a:rPr lang="en-GB" dirty="0"/>
              <a:t> and students progress into the next year</a:t>
            </a:r>
          </a:p>
          <a:p>
            <a:endParaRPr lang="en-GB" dirty="0"/>
          </a:p>
          <a:p>
            <a:r>
              <a:rPr lang="en-GB" dirty="0"/>
              <a:t>If the year’s work is considered unsatisfactory, the student is referred to complete the work specified by the panel and attend a further review meeting. This takes place no more than 10 weeks after the first review and before the commencement of the next academic year</a:t>
            </a:r>
          </a:p>
          <a:p>
            <a:r>
              <a:rPr lang="en-GB" dirty="0"/>
              <a:t>If following review of the work submitted the panel recommends that it has not met the required standard, the panel will determine either a) that the student be transferred from PhD to MPhil, or b) that the student will not proceed to the next year of study and be withdrawn from the programme</a:t>
            </a:r>
          </a:p>
          <a:p>
            <a:r>
              <a:rPr lang="en-GB" dirty="0"/>
              <a:t>All decisions are overseen by the PGR Director</a:t>
            </a:r>
          </a:p>
        </p:txBody>
      </p:sp>
    </p:spTree>
    <p:extLst>
      <p:ext uri="{BB962C8B-B14F-4D97-AF65-F5344CB8AC3E}">
        <p14:creationId xmlns:p14="http://schemas.microsoft.com/office/powerpoint/2010/main" val="393537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F2B9B-254A-3E6C-9296-1B3C21C92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13512-9D0F-0D71-6128-18A345E0E47C}"/>
              </a:ext>
            </a:extLst>
          </p:cNvPr>
          <p:cNvSpPr>
            <a:spLocks noGrp="1"/>
          </p:cNvSpPr>
          <p:nvPr>
            <p:ph type="title"/>
          </p:nvPr>
        </p:nvSpPr>
        <p:spPr/>
        <p:txBody>
          <a:bodyPr/>
          <a:lstStyle/>
          <a:p>
            <a:r>
              <a:rPr lang="en-GB" dirty="0"/>
              <a:t>Appeals procedure</a:t>
            </a:r>
          </a:p>
        </p:txBody>
      </p:sp>
      <p:sp>
        <p:nvSpPr>
          <p:cNvPr id="3" name="Content Placeholder 2">
            <a:extLst>
              <a:ext uri="{FF2B5EF4-FFF2-40B4-BE49-F238E27FC236}">
                <a16:creationId xmlns:a16="http://schemas.microsoft.com/office/drawing/2014/main" id="{F3DFEEC0-3D05-0BAA-9842-4CBC403A3FBE}"/>
              </a:ext>
            </a:extLst>
          </p:cNvPr>
          <p:cNvSpPr>
            <a:spLocks noGrp="1"/>
          </p:cNvSpPr>
          <p:nvPr>
            <p:ph idx="1"/>
          </p:nvPr>
        </p:nvSpPr>
        <p:spPr/>
        <p:txBody>
          <a:bodyPr>
            <a:normAutofit fontScale="77500" lnSpcReduction="20000"/>
          </a:bodyPr>
          <a:lstStyle/>
          <a:p>
            <a:r>
              <a:rPr lang="en-GB" dirty="0"/>
              <a:t>The review panel’s decision cannot be appealed on grounds of academic judgment</a:t>
            </a:r>
          </a:p>
          <a:p>
            <a:pPr marL="0" indent="0">
              <a:buNone/>
            </a:pPr>
            <a:endParaRPr lang="en-GB" dirty="0"/>
          </a:p>
          <a:p>
            <a:pPr marL="0" indent="0">
              <a:buNone/>
            </a:pPr>
            <a:r>
              <a:rPr lang="en-GB" dirty="0"/>
              <a:t>Grounds for appeal:</a:t>
            </a:r>
          </a:p>
          <a:p>
            <a:r>
              <a:rPr lang="en-GB" dirty="0"/>
              <a:t>Circumstances exist (or existed) affecting your performance of which, for a good reason, the relevant decision-making body may not have been made aware when its decision was taken, and which might have had a material effect on its decision. </a:t>
            </a:r>
          </a:p>
          <a:p>
            <a:r>
              <a:rPr lang="en-GB" dirty="0"/>
              <a:t>A material administrative error or procedural irregularity has taken place in the assessment process (or in putting into effect the regulations for your programme of study) of such a nature as to cause significant doubt whether the decision you are appealing might have been different if the error or irregularity had not occurred.</a:t>
            </a:r>
          </a:p>
          <a:p>
            <a:r>
              <a:rPr lang="en-GB" dirty="0"/>
              <a:t>You have evidence of prejudice or bias by one or more of your examiners.</a:t>
            </a:r>
          </a:p>
          <a:p>
            <a:r>
              <a:rPr lang="en-GB" dirty="0"/>
              <a:t>Your supervision or training in respect of research for a dissertation or thesis (or equivalent work) was unsatisfactory to the point that your performance was seriously affected.</a:t>
            </a:r>
          </a:p>
        </p:txBody>
      </p:sp>
    </p:spTree>
    <p:extLst>
      <p:ext uri="{BB962C8B-B14F-4D97-AF65-F5344CB8AC3E}">
        <p14:creationId xmlns:p14="http://schemas.microsoft.com/office/powerpoint/2010/main" val="4029245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{1DFC1787-F268-BB49-8D1A-F5767B6804B1}tf16401378</Template>
  <TotalTime>6957</TotalTime>
  <Words>1546</Words>
  <Application>Microsoft Macintosh PowerPoint</Application>
  <PresentationFormat>Widescreen</PresentationFormat>
  <Paragraphs>82</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Annual Reviews in Sociology</vt:lpstr>
      <vt:lpstr>What are the mid-year and annual reviews? </vt:lpstr>
      <vt:lpstr>How does the annual review work?</vt:lpstr>
      <vt:lpstr>What to submit (8000 words max)</vt:lpstr>
      <vt:lpstr>What to submit (cont)</vt:lpstr>
      <vt:lpstr>What to expect on the day</vt:lpstr>
      <vt:lpstr>PowerPoint Presentation</vt:lpstr>
      <vt:lpstr>Possible outcomes</vt:lpstr>
      <vt:lpstr>Appeals procedure</vt:lpstr>
      <vt:lpstr>How to prepare</vt:lpstr>
      <vt:lpstr>Do you need 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Viva Expectations in the Humanities</dc:title>
  <dc:creator>Nicholas Thoburn</dc:creator>
  <cp:lastModifiedBy>Nicholas Thoburn</cp:lastModifiedBy>
  <cp:revision>46</cp:revision>
  <dcterms:created xsi:type="dcterms:W3CDTF">2022-11-07T20:45:14Z</dcterms:created>
  <dcterms:modified xsi:type="dcterms:W3CDTF">2026-02-16T10:55:28Z</dcterms:modified>
</cp:coreProperties>
</file>