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9"/>
  </p:notesMasterIdLst>
  <p:handoutMasterIdLst>
    <p:handoutMasterId r:id="rId30"/>
  </p:handoutMasterIdLst>
  <p:sldIdLst>
    <p:sldId id="256" r:id="rId3"/>
    <p:sldId id="258" r:id="rId4"/>
    <p:sldId id="280" r:id="rId5"/>
    <p:sldId id="273" r:id="rId6"/>
    <p:sldId id="281" r:id="rId7"/>
    <p:sldId id="272" r:id="rId8"/>
    <p:sldId id="271" r:id="rId9"/>
    <p:sldId id="480" r:id="rId10"/>
    <p:sldId id="259" r:id="rId11"/>
    <p:sldId id="260" r:id="rId12"/>
    <p:sldId id="481" r:id="rId13"/>
    <p:sldId id="274" r:id="rId14"/>
    <p:sldId id="486" r:id="rId15"/>
    <p:sldId id="278" r:id="rId16"/>
    <p:sldId id="275" r:id="rId17"/>
    <p:sldId id="261" r:id="rId18"/>
    <p:sldId id="262" r:id="rId19"/>
    <p:sldId id="484" r:id="rId20"/>
    <p:sldId id="264" r:id="rId21"/>
    <p:sldId id="482" r:id="rId22"/>
    <p:sldId id="279" r:id="rId23"/>
    <p:sldId id="265" r:id="rId24"/>
    <p:sldId id="487" r:id="rId25"/>
    <p:sldId id="266" r:id="rId26"/>
    <p:sldId id="267" r:id="rId27"/>
    <p:sldId id="268" r:id="rId28"/>
  </p:sldIdLst>
  <p:sldSz cx="9144000" cy="6858000" type="screen4x3"/>
  <p:notesSz cx="6669088" cy="97758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0"/>
    <p:restoredTop sz="90775" autoAdjust="0"/>
  </p:normalViewPr>
  <p:slideViewPr>
    <p:cSldViewPr snapToGrid="0" snapToObjects="1">
      <p:cViewPr varScale="1">
        <p:scale>
          <a:sx n="111" d="100"/>
          <a:sy n="111" d="100"/>
        </p:scale>
        <p:origin x="1936"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90542" cy="4891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777037" y="0"/>
            <a:ext cx="2890542" cy="489126"/>
          </a:xfrm>
          <a:prstGeom prst="rect">
            <a:avLst/>
          </a:prstGeom>
        </p:spPr>
        <p:txBody>
          <a:bodyPr vert="horz" lIns="91440" tIns="45720" rIns="91440" bIns="45720" rtlCol="0"/>
          <a:lstStyle>
            <a:lvl1pPr algn="r">
              <a:defRPr sz="1200"/>
            </a:lvl1pPr>
          </a:lstStyle>
          <a:p>
            <a:fld id="{8050F61F-3874-2647-B86B-11A80FDBE0EC}" type="datetimeFigureOut">
              <a:rPr lang="en-US" smtClean="0"/>
              <a:t>1/10/24</a:t>
            </a:fld>
            <a:endParaRPr lang="en-US" dirty="0"/>
          </a:p>
        </p:txBody>
      </p:sp>
      <p:sp>
        <p:nvSpPr>
          <p:cNvPr id="4" name="Footer Placeholder 3"/>
          <p:cNvSpPr>
            <a:spLocks noGrp="1"/>
          </p:cNvSpPr>
          <p:nvPr>
            <p:ph type="ftr" sz="quarter" idx="2"/>
          </p:nvPr>
        </p:nvSpPr>
        <p:spPr>
          <a:xfrm>
            <a:off x="1" y="9285030"/>
            <a:ext cx="2890542" cy="4891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77037" y="9285030"/>
            <a:ext cx="2890542" cy="489126"/>
          </a:xfrm>
          <a:prstGeom prst="rect">
            <a:avLst/>
          </a:prstGeom>
        </p:spPr>
        <p:txBody>
          <a:bodyPr vert="horz" lIns="91440" tIns="45720" rIns="91440" bIns="45720" rtlCol="0" anchor="b"/>
          <a:lstStyle>
            <a:lvl1pPr algn="r">
              <a:defRPr sz="1200"/>
            </a:lvl1pPr>
          </a:lstStyle>
          <a:p>
            <a:fld id="{CE215544-C0F8-9C4B-8174-2B2AB9E4718F}" type="slidenum">
              <a:rPr lang="en-US" smtClean="0"/>
              <a:t>‹#›</a:t>
            </a:fld>
            <a:endParaRPr lang="en-US" dirty="0"/>
          </a:p>
        </p:txBody>
      </p:sp>
    </p:spTree>
    <p:extLst>
      <p:ext uri="{BB962C8B-B14F-4D97-AF65-F5344CB8AC3E}">
        <p14:creationId xmlns:p14="http://schemas.microsoft.com/office/powerpoint/2010/main" val="3034421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890542" cy="489126"/>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777036" y="0"/>
            <a:ext cx="2890542" cy="489126"/>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892175" y="733425"/>
            <a:ext cx="4884738" cy="36655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67514" y="4644185"/>
            <a:ext cx="5334061" cy="439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9285030"/>
            <a:ext cx="2890542" cy="48912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777036" y="9285030"/>
            <a:ext cx="2890542" cy="48912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01998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6F33D-864C-42E1-80F3-2F612EDA0E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E6F33D-864C-42E1-80F3-2F612EDA0E17}" type="slidenum">
              <a:rPr lang="en-US" smtClean="0"/>
              <a:pPr/>
              <a:t>3</a:t>
            </a:fld>
            <a:endParaRPr lang="en-US"/>
          </a:p>
        </p:txBody>
      </p:sp>
    </p:spTree>
    <p:extLst>
      <p:ext uri="{BB962C8B-B14F-4D97-AF65-F5344CB8AC3E}">
        <p14:creationId xmlns:p14="http://schemas.microsoft.com/office/powerpoint/2010/main" val="94233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741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mentor so important? </a:t>
            </a:r>
          </a:p>
        </p:txBody>
      </p:sp>
      <p:sp>
        <p:nvSpPr>
          <p:cNvPr id="4" name="Slide Number Placeholder 3"/>
          <p:cNvSpPr>
            <a:spLocks noGrp="1"/>
          </p:cNvSpPr>
          <p:nvPr>
            <p:ph type="sldNum" sz="quarter" idx="5"/>
          </p:nvPr>
        </p:nvSpPr>
        <p:spPr/>
        <p:txBody>
          <a:bodyPr/>
          <a:lstStyle/>
          <a:p>
            <a:pPr>
              <a:defRPr/>
            </a:pPr>
            <a:fld id="{48555328-3111-844F-A90A-9C05F44F715B}" type="slidenum">
              <a:rPr lang="en-US" smtClean="0"/>
              <a:pPr>
                <a:defRPr/>
              </a:pPr>
              <a:t>8</a:t>
            </a:fld>
            <a:endParaRPr lang="en-US" dirty="0"/>
          </a:p>
        </p:txBody>
      </p:sp>
    </p:spTree>
    <p:extLst>
      <p:ext uri="{BB962C8B-B14F-4D97-AF65-F5344CB8AC3E}">
        <p14:creationId xmlns:p14="http://schemas.microsoft.com/office/powerpoint/2010/main" val="3058436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t>What does the trainee need to know about your School and Department?</a:t>
            </a:r>
          </a:p>
          <a:p>
            <a:pPr lvl="1"/>
            <a:r>
              <a:rPr lang="en-US" sz="1800" dirty="0"/>
              <a:t>Key policies e.g., </a:t>
            </a:r>
            <a:r>
              <a:rPr lang="en-US" sz="1800" dirty="0" err="1"/>
              <a:t>Behaviour</a:t>
            </a:r>
            <a:r>
              <a:rPr lang="en-US" sz="1800" dirty="0"/>
              <a:t>, Assessment, Child Safeguarding</a:t>
            </a:r>
          </a:p>
          <a:p>
            <a:pPr lvl="1"/>
            <a:r>
              <a:rPr lang="en-US" sz="1800" dirty="0"/>
              <a:t>Expectations of staff e.g., Dress code</a:t>
            </a:r>
          </a:p>
          <a:p>
            <a:pPr lvl="1"/>
            <a:r>
              <a:rPr lang="en-US" sz="1800" dirty="0"/>
              <a:t>School day</a:t>
            </a:r>
          </a:p>
          <a:p>
            <a:pPr lvl="1"/>
            <a:r>
              <a:rPr lang="en-US" sz="1800" dirty="0"/>
              <a:t>Key staff (</a:t>
            </a:r>
            <a:r>
              <a:rPr lang="en-US" sz="1800" dirty="0" err="1"/>
              <a:t>HoD</a:t>
            </a:r>
            <a:r>
              <a:rPr lang="en-US" sz="1800" dirty="0"/>
              <a:t>, </a:t>
            </a:r>
            <a:r>
              <a:rPr lang="en-US" sz="1800" dirty="0" err="1"/>
              <a:t>HoY</a:t>
            </a:r>
            <a:r>
              <a:rPr lang="en-US" sz="1800" dirty="0"/>
              <a:t>, SEN(D)Co etc.)</a:t>
            </a:r>
          </a:p>
          <a:p>
            <a:pPr lvl="1"/>
            <a:r>
              <a:rPr lang="en-US" sz="1800" dirty="0"/>
              <a:t>Reprographics/IT access</a:t>
            </a:r>
          </a:p>
          <a:p>
            <a:pPr lvl="1"/>
            <a:r>
              <a:rPr lang="en-US" sz="1800" dirty="0"/>
              <a:t>COVID protocols</a:t>
            </a:r>
          </a:p>
          <a:p>
            <a:pPr lvl="1"/>
            <a:r>
              <a:rPr lang="en-US" sz="1800" dirty="0"/>
              <a:t>Schemes of Work </a:t>
            </a:r>
          </a:p>
          <a:p>
            <a:pPr lvl="1"/>
            <a:r>
              <a:rPr lang="en-US" sz="1800" dirty="0"/>
              <a:t>Resources – please share as you would with an ECT</a:t>
            </a:r>
          </a:p>
          <a:p>
            <a:pPr marL="0" indent="0">
              <a:buNone/>
            </a:pPr>
            <a:endParaRPr lang="en-US" sz="1800" dirty="0"/>
          </a:p>
          <a:p>
            <a:pPr marL="0" indent="0">
              <a:buNone/>
            </a:pPr>
            <a:r>
              <a:rPr lang="en-US" sz="1800" b="1" dirty="0"/>
              <a:t>Suggested activities:</a:t>
            </a:r>
          </a:p>
          <a:p>
            <a:pPr lvl="1"/>
            <a:r>
              <a:rPr lang="en-US" sz="1800" dirty="0"/>
              <a:t>Observe lessons</a:t>
            </a:r>
          </a:p>
          <a:p>
            <a:pPr lvl="1"/>
            <a:r>
              <a:rPr lang="en-US" sz="1800" dirty="0"/>
              <a:t>TA</a:t>
            </a:r>
          </a:p>
          <a:p>
            <a:pPr lvl="1"/>
            <a:r>
              <a:rPr lang="en-US" sz="1800" dirty="0"/>
              <a:t>Team teach</a:t>
            </a:r>
          </a:p>
          <a:p>
            <a:pPr lvl="1"/>
            <a:r>
              <a:rPr lang="en-US" sz="1800" dirty="0"/>
              <a:t>‘Pupil pursuit’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3604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9533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new version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817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3"/>
        <p:cNvGrpSpPr/>
        <p:nvPr/>
      </p:nvGrpSpPr>
      <p:grpSpPr>
        <a:xfrm>
          <a:off x="0" y="0"/>
          <a:ext cx="0" cy="0"/>
          <a:chOff x="0" y="0"/>
          <a:chExt cx="0" cy="0"/>
        </a:xfrm>
      </p:grpSpPr>
      <p:sp>
        <p:nvSpPr>
          <p:cNvPr id="25" name="Shape 25"/>
          <p:cNvSpPr txBox="1">
            <a:spLocks noGrp="1"/>
          </p:cNvSpPr>
          <p:nvPr>
            <p:ph type="body" idx="1"/>
          </p:nvPr>
        </p:nvSpPr>
        <p:spPr>
          <a:xfrm>
            <a:off x="457200" y="1600200"/>
            <a:ext cx="8252847" cy="4800600"/>
          </a:xfrm>
          <a:prstGeom prst="rect">
            <a:avLst/>
          </a:prstGeom>
          <a:noFill/>
          <a:ln>
            <a:noFill/>
          </a:ln>
        </p:spPr>
        <p:txBody>
          <a:bodyPr lIns="91425" tIns="91425" rIns="91425" bIns="91425" anchor="t" anchorCtr="0"/>
          <a:lstStyle>
            <a:lvl1pPr marL="342900" marR="0" lvl="0" indent="-88900" algn="l" rtl="0">
              <a:spcBef>
                <a:spcPts val="440"/>
              </a:spcBef>
              <a:buClr>
                <a:schemeClr val="accent1"/>
              </a:buClr>
              <a:buSzPct val="100000"/>
              <a:buFont typeface="Arial"/>
              <a:buChar char="•"/>
              <a:defRPr sz="2200" b="0" i="0" u="none" strike="noStrike" cap="none">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l" rtl="0">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l" rtl="0">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l" rtl="0">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pPr lvl="0"/>
            <a:r>
              <a:rPr lang="en-US" dirty="0"/>
              <a:t>Edit Master text styles</a:t>
            </a:r>
          </a:p>
        </p:txBody>
      </p:sp>
      <p:sp>
        <p:nvSpPr>
          <p:cNvPr id="2" name="Title 1">
            <a:extLst>
              <a:ext uri="{FF2B5EF4-FFF2-40B4-BE49-F238E27FC236}">
                <a16:creationId xmlns:a16="http://schemas.microsoft.com/office/drawing/2014/main" id="{5A2E1B26-D7F7-6543-B000-336A599FA243}"/>
              </a:ext>
            </a:extLst>
          </p:cNvPr>
          <p:cNvSpPr>
            <a:spLocks noGrp="1"/>
          </p:cNvSpPr>
          <p:nvPr>
            <p:ph type="title"/>
          </p:nvPr>
        </p:nvSpPr>
        <p:spPr/>
        <p:txBody>
          <a:bodyPr/>
          <a:lstStyle>
            <a:lvl1pPr>
              <a:defRPr sz="2800" b="0" i="0">
                <a:solidFill>
                  <a:schemeClr val="tx1"/>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C54B4-8202-42BE-96D8-A46B7FFB9BDD}"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49CBD-6F1B-407C-B384-6A7D29328D66}" type="slidenum">
              <a:rPr lang="en-US" smtClean="0"/>
              <a:pPr/>
              <a:t>‹#›</a:t>
            </a:fld>
            <a:endParaRPr lang="en-US"/>
          </a:p>
        </p:txBody>
      </p:sp>
      <p:pic>
        <p:nvPicPr>
          <p:cNvPr id="7" name="Picture 5"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4680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45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9C54B4-8202-42BE-96D8-A46B7FFB9BDD}"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326623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9C54B4-8202-42BE-96D8-A46B7FFB9BDD}" type="datetimeFigureOut">
              <a:rPr lang="en-US" smtClean="0"/>
              <a:pPr/>
              <a:t>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306112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9C54B4-8202-42BE-96D8-A46B7FFB9BDD}" type="datetimeFigureOut">
              <a:rPr lang="en-US" smtClean="0"/>
              <a:pPr/>
              <a:t>1/10/24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407253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C54B4-8202-42BE-96D8-A46B7FFB9BDD}" type="datetimeFigureOut">
              <a:rPr lang="en-US" smtClean="0"/>
              <a:pPr/>
              <a:t>1/10/24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3332601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C54B4-8202-42BE-96D8-A46B7FFB9BDD}" type="datetimeFigureOut">
              <a:rPr lang="en-US" smtClean="0"/>
              <a:pPr/>
              <a:t>1/10/24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1108336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C54B4-8202-42BE-96D8-A46B7FFB9BDD}" type="datetimeFigureOut">
              <a:rPr lang="en-US" smtClean="0"/>
              <a:pPr/>
              <a:t>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188466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C54B4-8202-42BE-96D8-A46B7FFB9BDD}" type="datetimeFigureOut">
              <a:rPr lang="en-US" smtClean="0"/>
              <a:pPr/>
              <a:t>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3676287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C54B4-8202-42BE-96D8-A46B7FFB9BDD}"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368408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C54B4-8202-42BE-96D8-A46B7FFB9BDD}"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124508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37" name="Shape 37"/>
          <p:cNvSpPr txBox="1">
            <a:spLocks noGrp="1"/>
          </p:cNvSpPr>
          <p:nvPr>
            <p:ph type="body" idx="1"/>
          </p:nvPr>
        </p:nvSpPr>
        <p:spPr>
          <a:xfrm>
            <a:off x="457200" y="1536191"/>
            <a:ext cx="3657600" cy="4590288"/>
          </a:xfrm>
          <a:prstGeom prst="rect">
            <a:avLst/>
          </a:prstGeom>
          <a:noFill/>
          <a:ln>
            <a:noFill/>
          </a:ln>
        </p:spPr>
        <p:txBody>
          <a:bodyPr lIns="91425" tIns="91425" rIns="91425" bIns="91425" anchor="t" anchorCtr="0"/>
          <a:lstStyle>
            <a:lvl1pPr marL="342900" marR="0" lvl="0" indent="-5080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81280" algn="l" rtl="0">
              <a:spcBef>
                <a:spcPts val="480"/>
              </a:spcBef>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104139"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24460"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119380" algn="l" rtl="0">
              <a:spcBef>
                <a:spcPts val="360"/>
              </a:spcBef>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73660" algn="l" rtl="0">
              <a:spcBef>
                <a:spcPts val="360"/>
              </a:spcBef>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78739" algn="l" rtl="0">
              <a:spcBef>
                <a:spcPts val="360"/>
              </a:spcBef>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71120"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76200"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8" name="Shape 38"/>
          <p:cNvSpPr txBox="1">
            <a:spLocks noGrp="1"/>
          </p:cNvSpPr>
          <p:nvPr>
            <p:ph type="body" idx="2"/>
          </p:nvPr>
        </p:nvSpPr>
        <p:spPr>
          <a:xfrm>
            <a:off x="4419600" y="1536191"/>
            <a:ext cx="3657600" cy="4590288"/>
          </a:xfrm>
          <a:prstGeom prst="rect">
            <a:avLst/>
          </a:prstGeom>
          <a:noFill/>
          <a:ln>
            <a:noFill/>
          </a:ln>
        </p:spPr>
        <p:txBody>
          <a:bodyPr lIns="91425" tIns="91425" rIns="91425" bIns="91425" anchor="t" anchorCtr="0"/>
          <a:lstStyle>
            <a:lvl1pPr marL="342900" marR="0" lvl="0" indent="-50800" algn="l" rtl="0">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81280" algn="l" rtl="0">
              <a:spcBef>
                <a:spcPts val="480"/>
              </a:spcBef>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104139"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24460"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119380" algn="l" rtl="0">
              <a:spcBef>
                <a:spcPts val="360"/>
              </a:spcBef>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73660" algn="l" rtl="0">
              <a:spcBef>
                <a:spcPts val="360"/>
              </a:spcBef>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78739" algn="l" rtl="0">
              <a:spcBef>
                <a:spcPts val="360"/>
              </a:spcBef>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71120"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76200"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9" name="Shape 39"/>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0" name="Shape 40"/>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1" name="Shape 41"/>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SzPct val="25000"/>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44" name="Shape 44"/>
          <p:cNvSpPr txBox="1">
            <a:spLocks noGrp="1"/>
          </p:cNvSpPr>
          <p:nvPr>
            <p:ph type="body" idx="1"/>
          </p:nvPr>
        </p:nvSpPr>
        <p:spPr>
          <a:xfrm>
            <a:off x="457200" y="1535112"/>
            <a:ext cx="3657600" cy="639762"/>
          </a:xfrm>
          <a:prstGeom prst="rect">
            <a:avLst/>
          </a:prstGeom>
          <a:noFill/>
          <a:ln>
            <a:noFill/>
          </a:ln>
        </p:spPr>
        <p:txBody>
          <a:bodyPr lIns="91425" tIns="91425" rIns="91425" bIns="91425" anchor="b" anchorCtr="0"/>
          <a:lstStyle>
            <a:lvl1pPr marL="0" marR="0" lvl="0" indent="0" algn="ctr" rtl="0">
              <a:spcBef>
                <a:spcPts val="400"/>
              </a:spcBef>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spcBef>
                <a:spcPts val="400"/>
              </a:spcBef>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45" name="Shape 45"/>
          <p:cNvSpPr txBox="1">
            <a:spLocks noGrp="1"/>
          </p:cNvSpPr>
          <p:nvPr>
            <p:ph type="body" idx="2"/>
          </p:nvPr>
        </p:nvSpPr>
        <p:spPr>
          <a:xfrm>
            <a:off x="457200" y="2174875"/>
            <a:ext cx="3657600" cy="3951287"/>
          </a:xfrm>
          <a:prstGeom prst="rect">
            <a:avLst/>
          </a:prstGeom>
          <a:noFill/>
          <a:ln>
            <a:noFill/>
          </a:ln>
        </p:spPr>
        <p:txBody>
          <a:bodyPr lIns="91425" tIns="91425" rIns="91425" bIns="91425" anchor="t" anchorCtr="0"/>
          <a:lstStyle>
            <a:lvl1pPr marL="342900" marR="0" lvl="0" indent="-76200" algn="l" rtl="0">
              <a:spcBef>
                <a:spcPts val="480"/>
              </a:spcBef>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32080" algn="l" rtl="0">
              <a:spcBef>
                <a:spcPts val="320"/>
              </a:spcBef>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86360" algn="l" rtl="0">
              <a:spcBef>
                <a:spcPts val="320"/>
              </a:spcBef>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91439" algn="l" rtl="0">
              <a:spcBef>
                <a:spcPts val="320"/>
              </a:spcBef>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83820" algn="l" rtl="0">
              <a:spcBef>
                <a:spcPts val="320"/>
              </a:spcBef>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8890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46" name="Shape 46"/>
          <p:cNvSpPr txBox="1">
            <a:spLocks noGrp="1"/>
          </p:cNvSpPr>
          <p:nvPr>
            <p:ph type="body" idx="3"/>
          </p:nvPr>
        </p:nvSpPr>
        <p:spPr>
          <a:xfrm>
            <a:off x="4419600" y="1535112"/>
            <a:ext cx="3657600" cy="639762"/>
          </a:xfrm>
          <a:prstGeom prst="rect">
            <a:avLst/>
          </a:prstGeom>
          <a:noFill/>
          <a:ln>
            <a:noFill/>
          </a:ln>
        </p:spPr>
        <p:txBody>
          <a:bodyPr lIns="91425" tIns="91425" rIns="91425" bIns="91425" anchor="b" anchorCtr="0"/>
          <a:lstStyle>
            <a:lvl1pPr marL="0" marR="0" lvl="0" indent="0" algn="ctr" rtl="0">
              <a:spcBef>
                <a:spcPts val="400"/>
              </a:spcBef>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spcBef>
                <a:spcPts val="400"/>
              </a:spcBef>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47" name="Shape 47"/>
          <p:cNvSpPr txBox="1">
            <a:spLocks noGrp="1"/>
          </p:cNvSpPr>
          <p:nvPr>
            <p:ph type="body" idx="4"/>
          </p:nvPr>
        </p:nvSpPr>
        <p:spPr>
          <a:xfrm>
            <a:off x="4419600" y="2174875"/>
            <a:ext cx="3657600" cy="3951287"/>
          </a:xfrm>
          <a:prstGeom prst="rect">
            <a:avLst/>
          </a:prstGeom>
          <a:noFill/>
          <a:ln>
            <a:noFill/>
          </a:ln>
        </p:spPr>
        <p:txBody>
          <a:bodyPr lIns="91425" tIns="91425" rIns="91425" bIns="91425" anchor="t" anchorCtr="0"/>
          <a:lstStyle>
            <a:lvl1pPr marL="342900" marR="0" lvl="0" indent="-76200" algn="l" rtl="0">
              <a:spcBef>
                <a:spcPts val="480"/>
              </a:spcBef>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32080" algn="l" rtl="0">
              <a:spcBef>
                <a:spcPts val="320"/>
              </a:spcBef>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86360" algn="l" rtl="0">
              <a:spcBef>
                <a:spcPts val="320"/>
              </a:spcBef>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91439" algn="l" rtl="0">
              <a:spcBef>
                <a:spcPts val="320"/>
              </a:spcBef>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83820" algn="l" rtl="0">
              <a:spcBef>
                <a:spcPts val="320"/>
              </a:spcBef>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8890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48" name="Shape 48"/>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0" name="Shape 50"/>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SzPct val="25000"/>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04801" y="5495544"/>
            <a:ext cx="7772400" cy="594359"/>
          </a:xfrm>
          <a:prstGeom prst="rect">
            <a:avLst/>
          </a:prstGeom>
          <a:noFill/>
          <a:ln>
            <a:noFill/>
          </a:ln>
        </p:spPr>
        <p:txBody>
          <a:bodyPr lIns="91425" tIns="91425" rIns="91425" bIns="91425" anchor="b" anchorCtr="0"/>
          <a:lstStyle>
            <a:lvl1pPr marL="0" marR="0" lvl="0" indent="0" algn="ctr" rtl="0">
              <a:spcBef>
                <a:spcPts val="0"/>
              </a:spcBef>
              <a:buClr>
                <a:schemeClr val="dk2"/>
              </a:buClr>
              <a:buFont typeface="Calibri"/>
              <a:buNone/>
              <a:defRPr sz="2200" b="1"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62" name="Shape 62"/>
          <p:cNvSpPr txBox="1">
            <a:spLocks noGrp="1"/>
          </p:cNvSpPr>
          <p:nvPr>
            <p:ph type="body" idx="1"/>
          </p:nvPr>
        </p:nvSpPr>
        <p:spPr>
          <a:xfrm>
            <a:off x="304798" y="6096000"/>
            <a:ext cx="7772400" cy="609599"/>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 name="Shape 6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5" name="Shape 65"/>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SzPct val="25000"/>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dirty="0">
              <a:solidFill>
                <a:srgbClr val="FFFFFF"/>
              </a:solidFill>
              <a:latin typeface="Calibri"/>
              <a:ea typeface="Calibri"/>
              <a:cs typeface="Calibri"/>
              <a:sym typeface="Calibri"/>
            </a:endParaRPr>
          </a:p>
        </p:txBody>
      </p:sp>
      <p:sp>
        <p:nvSpPr>
          <p:cNvPr id="66" name="Shape 66"/>
          <p:cNvSpPr txBox="1">
            <a:spLocks noGrp="1"/>
          </p:cNvSpPr>
          <p:nvPr>
            <p:ph type="body" idx="2"/>
          </p:nvPr>
        </p:nvSpPr>
        <p:spPr>
          <a:xfrm>
            <a:off x="304800" y="381000"/>
            <a:ext cx="7772400" cy="4942839"/>
          </a:xfrm>
          <a:prstGeom prst="rect">
            <a:avLst/>
          </a:prstGeom>
          <a:noFill/>
          <a:ln>
            <a:noFill/>
          </a:ln>
        </p:spPr>
        <p:txBody>
          <a:bodyPr lIns="91425" tIns="91425" rIns="91425" bIns="91425" anchor="t" anchorCtr="0"/>
          <a:lstStyle>
            <a:lvl1pPr marL="342900" marR="0" lvl="0" indent="-88900" algn="l" rtl="0">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l" rtl="0">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l" rtl="0">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l" rtl="0">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01752" y="5495278"/>
            <a:ext cx="7772400" cy="594625"/>
          </a:xfrm>
          <a:prstGeom prst="rect">
            <a:avLst/>
          </a:prstGeom>
          <a:noFill/>
          <a:ln>
            <a:noFill/>
          </a:ln>
        </p:spPr>
        <p:txBody>
          <a:bodyPr lIns="91425" tIns="91425" rIns="91425" bIns="91425" anchor="b" anchorCtr="0"/>
          <a:lstStyle>
            <a:lvl1pPr marL="0" marR="0" lvl="0" indent="0" algn="ctr" rtl="0">
              <a:spcBef>
                <a:spcPts val="0"/>
              </a:spcBef>
              <a:buClr>
                <a:schemeClr val="dk2"/>
              </a:buClr>
              <a:buFont typeface="Calibri"/>
              <a:buNone/>
              <a:defRPr sz="2200" b="1"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69" name="Shape 69"/>
          <p:cNvSpPr>
            <a:spLocks noGrp="1"/>
          </p:cNvSpPr>
          <p:nvPr>
            <p:ph type="pic" idx="2"/>
          </p:nvPr>
        </p:nvSpPr>
        <p:spPr>
          <a:xfrm>
            <a:off x="0" y="0"/>
            <a:ext cx="8458200" cy="5486399"/>
          </a:xfrm>
          <a:prstGeom prst="rect">
            <a:avLst/>
          </a:prstGeom>
          <a:no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accent2"/>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accent5"/>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accent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accent2"/>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accent3"/>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9pPr>
          </a:lstStyle>
          <a:p>
            <a:r>
              <a:rPr lang="en-US" dirty="0"/>
              <a:t>Click icon to add picture</a:t>
            </a:r>
            <a:endParaRPr dirty="0"/>
          </a:p>
        </p:txBody>
      </p:sp>
      <p:sp>
        <p:nvSpPr>
          <p:cNvPr id="70" name="Shape 70"/>
          <p:cNvSpPr txBox="1">
            <a:spLocks noGrp="1"/>
          </p:cNvSpPr>
          <p:nvPr>
            <p:ph type="body" idx="1"/>
          </p:nvPr>
        </p:nvSpPr>
        <p:spPr>
          <a:xfrm>
            <a:off x="301752" y="6096000"/>
            <a:ext cx="7772400" cy="612648"/>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71" name="Shape 7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2" name="Shape 72"/>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SzPct val="25000"/>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dirty="0">
              <a:solidFill>
                <a:srgbClr val="FFFFFF"/>
              </a:solidFill>
              <a:latin typeface="Calibri"/>
              <a:ea typeface="Calibri"/>
              <a:cs typeface="Calibri"/>
              <a:sym typeface="Calibri"/>
            </a:endParaRPr>
          </a:p>
        </p:txBody>
      </p:sp>
      <p:sp>
        <p:nvSpPr>
          <p:cNvPr id="73" name="Shape 73"/>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76" name="Shape 76"/>
          <p:cNvSpPr txBox="1">
            <a:spLocks noGrp="1"/>
          </p:cNvSpPr>
          <p:nvPr>
            <p:ph type="body" idx="1"/>
          </p:nvPr>
        </p:nvSpPr>
        <p:spPr>
          <a:xfrm rot="5400000">
            <a:off x="1866899" y="190500"/>
            <a:ext cx="4800600" cy="7619999"/>
          </a:xfrm>
          <a:prstGeom prst="rect">
            <a:avLst/>
          </a:prstGeom>
          <a:noFill/>
          <a:ln>
            <a:noFill/>
          </a:ln>
        </p:spPr>
        <p:txBody>
          <a:bodyPr lIns="91425" tIns="91425" rIns="91425" bIns="91425" anchor="t" anchorCtr="0"/>
          <a:lstStyle>
            <a:lvl1pPr marL="342900" marR="0" lvl="0" indent="-88900" algn="l" rtl="0">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l" rtl="0">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l" rtl="0">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l" rtl="0">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77" name="Shape 77"/>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8" name="Shape 78"/>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SzPct val="25000"/>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579937" y="2324100"/>
            <a:ext cx="5851525" cy="17526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88900" algn="l" rtl="0">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l" rtl="0">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l" rtl="0">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l" rtl="0">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83" name="Shape 8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4" name="Shape 84"/>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5" name="Shape 85"/>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SzPct val="25000"/>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GB" dirty="0"/>
          </a:p>
        </p:txBody>
      </p:sp>
      <p:sp>
        <p:nvSpPr>
          <p:cNvPr id="5" name="Footer Placeholder 4"/>
          <p:cNvSpPr>
            <a:spLocks noGrp="1"/>
          </p:cNvSpPr>
          <p:nvPr>
            <p:ph type="ftr" sz="quarter" idx="11"/>
          </p:nvPr>
        </p:nvSpPr>
        <p:spPr/>
        <p:txBody>
          <a:bodyPr/>
          <a:lstStyle/>
          <a:p>
            <a:pPr>
              <a:defRPr/>
            </a:pPr>
            <a:endParaRPr lang="en-GB" dirty="0"/>
          </a:p>
        </p:txBody>
      </p:sp>
    </p:spTree>
    <p:extLst>
      <p:ext uri="{BB962C8B-B14F-4D97-AF65-F5344CB8AC3E}">
        <p14:creationId xmlns:p14="http://schemas.microsoft.com/office/powerpoint/2010/main" val="91984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9C54B4-8202-42BE-96D8-A46B7FFB9BDD}"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49CBD-6F1B-407C-B384-6A7D29328D66}" type="slidenum">
              <a:rPr lang="en-US" smtClean="0"/>
              <a:pPr/>
              <a:t>‹#›</a:t>
            </a:fld>
            <a:endParaRPr lang="en-US"/>
          </a:p>
        </p:txBody>
      </p:sp>
    </p:spTree>
    <p:extLst>
      <p:ext uri="{BB962C8B-B14F-4D97-AF65-F5344CB8AC3E}">
        <p14:creationId xmlns:p14="http://schemas.microsoft.com/office/powerpoint/2010/main" val="149829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54000"/>
            <a:ext cx="8252847" cy="114300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52847" cy="4800600"/>
          </a:xfrm>
          <a:prstGeom prst="rect">
            <a:avLst/>
          </a:prstGeom>
          <a:noFill/>
          <a:ln>
            <a:noFill/>
          </a:ln>
        </p:spPr>
        <p:txBody>
          <a:bodyPr lIns="91425" tIns="91425" rIns="91425" bIns="91425" anchor="t" anchorCtr="0"/>
          <a:lstStyle>
            <a:lvl1pPr marL="342900" marR="0" lvl="0" indent="-88900" algn="l" rtl="0">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l" rtl="0">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l" rtl="0">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l" rtl="0">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3" name="Picture 2">
            <a:extLst>
              <a:ext uri="{FF2B5EF4-FFF2-40B4-BE49-F238E27FC236}">
                <a16:creationId xmlns:a16="http://schemas.microsoft.com/office/drawing/2014/main" id="{8D45BA32-0DE3-9844-A033-5247EA57046F}"/>
              </a:ext>
            </a:extLst>
          </p:cNvPr>
          <p:cNvPicPr>
            <a:picLocks noChangeAspect="1"/>
          </p:cNvPicPr>
          <p:nvPr userDrawn="1"/>
        </p:nvPicPr>
        <p:blipFill>
          <a:blip r:embed="rId10"/>
          <a:stretch>
            <a:fillRect/>
          </a:stretch>
        </p:blipFill>
        <p:spPr>
          <a:xfrm>
            <a:off x="0" y="0"/>
            <a:ext cx="1651000" cy="5080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6" r:id="rId5"/>
    <p:sldLayoutId id="2147483657" r:id="rId6"/>
    <p:sldLayoutId id="2147483658" r:id="rId7"/>
    <p:sldLayoutId id="2147483672"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C54B4-8202-42BE-96D8-A46B7FFB9BDD}" type="datetimeFigureOut">
              <a:rPr lang="en-US" smtClean="0"/>
              <a:pPr/>
              <a:t>1/10/24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49CBD-6F1B-407C-B384-6A7D29328D66}" type="slidenum">
              <a:rPr lang="en-US" smtClean="0"/>
              <a:pPr/>
              <a:t>‹#›</a:t>
            </a:fld>
            <a:endParaRPr lang="en-US"/>
          </a:p>
        </p:txBody>
      </p:sp>
    </p:spTree>
    <p:extLst>
      <p:ext uri="{BB962C8B-B14F-4D97-AF65-F5344CB8AC3E}">
        <p14:creationId xmlns:p14="http://schemas.microsoft.com/office/powerpoint/2010/main" val="1774167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4">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5233" y="394223"/>
            <a:ext cx="7772400" cy="1470025"/>
          </a:xfrm>
        </p:spPr>
        <p:txBody>
          <a:bodyPr>
            <a:normAutofit/>
          </a:bodyPr>
          <a:lstStyle/>
          <a:p>
            <a:r>
              <a:rPr lang="en-GB" dirty="0">
                <a:solidFill>
                  <a:schemeClr val="tx2">
                    <a:lumMod val="75000"/>
                  </a:schemeClr>
                </a:solidFill>
                <a:highlight>
                  <a:srgbClr val="FFFF00"/>
                </a:highlight>
              </a:rPr>
              <a:t>Science Mentor Training</a:t>
            </a:r>
            <a:endParaRPr lang="en-US" dirty="0">
              <a:solidFill>
                <a:schemeClr val="tx2">
                  <a:lumMod val="75000"/>
                </a:schemeClr>
              </a:solidFill>
              <a:highlight>
                <a:srgbClr val="FFFF00"/>
              </a:highlight>
            </a:endParaRPr>
          </a:p>
        </p:txBody>
      </p:sp>
      <p:sp>
        <p:nvSpPr>
          <p:cNvPr id="3" name="Subtitle 2"/>
          <p:cNvSpPr>
            <a:spLocks noGrp="1"/>
          </p:cNvSpPr>
          <p:nvPr>
            <p:ph type="subTitle" idx="1"/>
          </p:nvPr>
        </p:nvSpPr>
        <p:spPr>
          <a:xfrm>
            <a:off x="396240" y="5121275"/>
            <a:ext cx="7638288" cy="1752600"/>
          </a:xfrm>
        </p:spPr>
        <p:txBody>
          <a:bodyPr>
            <a:normAutofit/>
          </a:bodyPr>
          <a:lstStyle/>
          <a:p>
            <a:pPr algn="l"/>
            <a:r>
              <a:rPr lang="en-US" sz="2400" b="1" dirty="0">
                <a:solidFill>
                  <a:schemeClr val="tx2">
                    <a:lumMod val="75000"/>
                  </a:schemeClr>
                </a:solidFill>
                <a:highlight>
                  <a:srgbClr val="FFFF00"/>
                </a:highlight>
                <a:latin typeface="Lucida Handwriting" panose="03010101010101010101" pitchFamily="66" charset="0"/>
              </a:rPr>
              <a:t>What kind of science teacher do we want to develop?</a:t>
            </a:r>
          </a:p>
          <a:p>
            <a:pPr algn="l"/>
            <a:r>
              <a:rPr lang="en-US" sz="2400" b="1" dirty="0">
                <a:solidFill>
                  <a:schemeClr val="tx2">
                    <a:lumMod val="75000"/>
                  </a:schemeClr>
                </a:solidFill>
                <a:highlight>
                  <a:srgbClr val="FFFF00"/>
                </a:highlight>
                <a:latin typeface="Lucida Handwriting" panose="03010101010101010101" pitchFamily="66" charset="0"/>
              </a:rPr>
              <a:t>How will we get there?</a:t>
            </a:r>
          </a:p>
        </p:txBody>
      </p:sp>
      <p:pic>
        <p:nvPicPr>
          <p:cNvPr id="4" name="Picture 1" descr="TAB_allwhite.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8713" y="6162675"/>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81F7518-F179-50F8-B3F1-23A6495E2C1E}"/>
              </a:ext>
            </a:extLst>
          </p:cNvPr>
          <p:cNvSpPr txBox="1"/>
          <p:nvPr/>
        </p:nvSpPr>
        <p:spPr>
          <a:xfrm>
            <a:off x="3337907" y="1444337"/>
            <a:ext cx="5547051" cy="584775"/>
          </a:xfrm>
          <a:prstGeom prst="rect">
            <a:avLst/>
          </a:prstGeom>
          <a:noFill/>
        </p:spPr>
        <p:txBody>
          <a:bodyPr wrap="square" rtlCol="0">
            <a:spAutoFit/>
          </a:bodyPr>
          <a:lstStyle/>
          <a:p>
            <a:pPr algn="ctr"/>
            <a:r>
              <a:rPr lang="en-US" sz="3200" dirty="0">
                <a:solidFill>
                  <a:schemeClr val="tx2">
                    <a:lumMod val="75000"/>
                  </a:schemeClr>
                </a:solidFill>
                <a:highlight>
                  <a:srgbClr val="FFFF00"/>
                </a:highlight>
              </a:rPr>
              <a:t>Andy Howes and Rob Buck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AB7A67-4452-9247-8888-E75CD5F25D6A}"/>
              </a:ext>
            </a:extLst>
          </p:cNvPr>
          <p:cNvSpPr>
            <a:spLocks noGrp="1"/>
          </p:cNvSpPr>
          <p:nvPr>
            <p:ph type="body" idx="1"/>
          </p:nvPr>
        </p:nvSpPr>
        <p:spPr>
          <a:xfrm>
            <a:off x="457200" y="1242016"/>
            <a:ext cx="8252847" cy="5158784"/>
          </a:xfrm>
        </p:spPr>
        <p:txBody>
          <a:bodyPr>
            <a:normAutofit fontScale="85000" lnSpcReduction="20000"/>
          </a:bodyPr>
          <a:lstStyle/>
          <a:p>
            <a:r>
              <a:rPr lang="en-US" dirty="0">
                <a:solidFill>
                  <a:schemeClr val="tx1">
                    <a:lumMod val="50000"/>
                  </a:schemeClr>
                </a:solidFill>
                <a:latin typeface="+mj-lt"/>
              </a:rPr>
              <a:t>Weekly teaching load (+ form time) – building </a:t>
            </a:r>
            <a:r>
              <a:rPr lang="en-US" dirty="0" err="1">
                <a:solidFill>
                  <a:schemeClr val="tx1">
                    <a:lumMod val="50000"/>
                  </a:schemeClr>
                </a:solidFill>
                <a:latin typeface="+mj-lt"/>
              </a:rPr>
              <a:t>upto</a:t>
            </a:r>
            <a:r>
              <a:rPr lang="en-US" dirty="0">
                <a:solidFill>
                  <a:schemeClr val="tx1">
                    <a:lumMod val="50000"/>
                  </a:schemeClr>
                </a:solidFill>
                <a:latin typeface="+mj-lt"/>
              </a:rPr>
              <a:t>:</a:t>
            </a:r>
          </a:p>
          <a:p>
            <a:pPr lvl="1"/>
            <a:r>
              <a:rPr lang="en-US" dirty="0">
                <a:solidFill>
                  <a:schemeClr val="tx1">
                    <a:lumMod val="50000"/>
                  </a:schemeClr>
                </a:solidFill>
                <a:latin typeface="+mj-lt"/>
              </a:rPr>
              <a:t>Placement 1	8-10 hours</a:t>
            </a:r>
          </a:p>
          <a:p>
            <a:pPr lvl="1"/>
            <a:r>
              <a:rPr lang="en-US" b="1" dirty="0">
                <a:solidFill>
                  <a:schemeClr val="tx1">
                    <a:lumMod val="50000"/>
                  </a:schemeClr>
                </a:solidFill>
                <a:latin typeface="+mj-lt"/>
              </a:rPr>
              <a:t>Placement 2	10-12 hours</a:t>
            </a:r>
          </a:p>
          <a:p>
            <a:pPr lvl="1"/>
            <a:r>
              <a:rPr lang="en-US" dirty="0">
                <a:solidFill>
                  <a:schemeClr val="tx1">
                    <a:lumMod val="50000"/>
                  </a:schemeClr>
                </a:solidFill>
                <a:latin typeface="+mj-lt"/>
              </a:rPr>
              <a:t>Placement 3	12-14 hours</a:t>
            </a:r>
          </a:p>
          <a:p>
            <a:endParaRPr lang="en-US" dirty="0">
              <a:solidFill>
                <a:schemeClr val="tx1">
                  <a:lumMod val="50000"/>
                </a:schemeClr>
              </a:solidFill>
              <a:latin typeface="+mj-lt"/>
            </a:endParaRPr>
          </a:p>
          <a:p>
            <a:r>
              <a:rPr lang="en-US" dirty="0">
                <a:solidFill>
                  <a:schemeClr val="tx1">
                    <a:lumMod val="50000"/>
                  </a:schemeClr>
                </a:solidFill>
                <a:latin typeface="+mj-lt"/>
              </a:rPr>
              <a:t>Attach the trainee to a form group and involve them in PSHCE – they may need guidance on their form tutor role</a:t>
            </a:r>
          </a:p>
          <a:p>
            <a:endParaRPr lang="en-US" dirty="0">
              <a:solidFill>
                <a:schemeClr val="tx1">
                  <a:lumMod val="50000"/>
                </a:schemeClr>
              </a:solidFill>
              <a:latin typeface="+mj-lt"/>
            </a:endParaRPr>
          </a:p>
          <a:p>
            <a:r>
              <a:rPr lang="en-US" dirty="0">
                <a:solidFill>
                  <a:schemeClr val="tx1">
                    <a:lumMod val="50000"/>
                  </a:schemeClr>
                </a:solidFill>
                <a:latin typeface="+mj-lt"/>
              </a:rPr>
              <a:t>A timetabled mentor meeting once per week</a:t>
            </a:r>
          </a:p>
          <a:p>
            <a:endParaRPr lang="en-US" dirty="0">
              <a:solidFill>
                <a:schemeClr val="tx1">
                  <a:lumMod val="50000"/>
                </a:schemeClr>
              </a:solidFill>
              <a:latin typeface="+mj-lt"/>
            </a:endParaRPr>
          </a:p>
          <a:p>
            <a:r>
              <a:rPr lang="en-US" dirty="0">
                <a:solidFill>
                  <a:schemeClr val="tx1">
                    <a:lumMod val="50000"/>
                  </a:schemeClr>
                </a:solidFill>
                <a:latin typeface="+mj-lt"/>
              </a:rPr>
              <a:t>Provide a range of year groups/abilities/behavior</a:t>
            </a:r>
          </a:p>
          <a:p>
            <a:pPr marL="254000" indent="0">
              <a:buNone/>
            </a:pPr>
            <a:endParaRPr lang="en-US" dirty="0">
              <a:solidFill>
                <a:schemeClr val="tx1">
                  <a:lumMod val="50000"/>
                </a:schemeClr>
              </a:solidFill>
              <a:latin typeface="+mj-lt"/>
            </a:endParaRPr>
          </a:p>
          <a:p>
            <a:r>
              <a:rPr lang="en-US" dirty="0">
                <a:solidFill>
                  <a:schemeClr val="tx1">
                    <a:lumMod val="50000"/>
                  </a:schemeClr>
                </a:solidFill>
                <a:latin typeface="+mj-lt"/>
              </a:rPr>
              <a:t>Physics with </a:t>
            </a:r>
            <a:r>
              <a:rPr lang="en-US" dirty="0" err="1">
                <a:solidFill>
                  <a:schemeClr val="tx1">
                    <a:lumMod val="50000"/>
                  </a:schemeClr>
                </a:solidFill>
                <a:latin typeface="+mj-lt"/>
              </a:rPr>
              <a:t>Maths</a:t>
            </a:r>
            <a:r>
              <a:rPr lang="en-US" dirty="0">
                <a:solidFill>
                  <a:schemeClr val="tx1">
                    <a:lumMod val="50000"/>
                  </a:schemeClr>
                </a:solidFill>
                <a:latin typeface="+mj-lt"/>
              </a:rPr>
              <a:t> trainees will need some </a:t>
            </a:r>
            <a:r>
              <a:rPr lang="en-US" dirty="0" err="1">
                <a:solidFill>
                  <a:schemeClr val="tx1">
                    <a:lumMod val="50000"/>
                  </a:schemeClr>
                </a:solidFill>
                <a:latin typeface="+mj-lt"/>
              </a:rPr>
              <a:t>maths</a:t>
            </a:r>
            <a:r>
              <a:rPr lang="en-US" dirty="0">
                <a:solidFill>
                  <a:schemeClr val="tx1">
                    <a:lumMod val="50000"/>
                  </a:schemeClr>
                </a:solidFill>
                <a:latin typeface="+mj-lt"/>
              </a:rPr>
              <a:t> teaching also (you don’t need to observe them in </a:t>
            </a:r>
            <a:r>
              <a:rPr lang="en-US" dirty="0" err="1">
                <a:solidFill>
                  <a:schemeClr val="tx1">
                    <a:lumMod val="50000"/>
                  </a:schemeClr>
                </a:solidFill>
                <a:latin typeface="+mj-lt"/>
              </a:rPr>
              <a:t>maths</a:t>
            </a:r>
            <a:r>
              <a:rPr lang="en-US" dirty="0">
                <a:solidFill>
                  <a:schemeClr val="tx1">
                    <a:lumMod val="50000"/>
                  </a:schemeClr>
                </a:solidFill>
                <a:latin typeface="+mj-lt"/>
              </a:rPr>
              <a:t> yourself, but liaison is important).</a:t>
            </a:r>
          </a:p>
          <a:p>
            <a:endParaRPr lang="en-US" dirty="0">
              <a:solidFill>
                <a:schemeClr val="tx1">
                  <a:lumMod val="50000"/>
                </a:schemeClr>
              </a:solidFill>
              <a:latin typeface="+mj-lt"/>
            </a:endParaRPr>
          </a:p>
          <a:p>
            <a:r>
              <a:rPr lang="en-US" dirty="0">
                <a:solidFill>
                  <a:schemeClr val="tx1">
                    <a:lumMod val="50000"/>
                  </a:schemeClr>
                </a:solidFill>
                <a:latin typeface="+mj-lt"/>
              </a:rPr>
              <a:t>Share with department staff – please do not do all the work yourself! But keep them with you for enough lessons so that you can observe and monitor their progress in a straightforward way. </a:t>
            </a:r>
          </a:p>
        </p:txBody>
      </p:sp>
      <p:sp>
        <p:nvSpPr>
          <p:cNvPr id="3" name="Title 2">
            <a:extLst>
              <a:ext uri="{FF2B5EF4-FFF2-40B4-BE49-F238E27FC236}">
                <a16:creationId xmlns:a16="http://schemas.microsoft.com/office/drawing/2014/main" id="{65E37E62-9616-334F-ACA0-B40901E4792C}"/>
              </a:ext>
            </a:extLst>
          </p:cNvPr>
          <p:cNvSpPr>
            <a:spLocks noGrp="1"/>
          </p:cNvSpPr>
          <p:nvPr>
            <p:ph type="title"/>
          </p:nvPr>
        </p:nvSpPr>
        <p:spPr>
          <a:xfrm>
            <a:off x="457200" y="526941"/>
            <a:ext cx="8252847" cy="715075"/>
          </a:xfrm>
        </p:spPr>
        <p:txBody>
          <a:bodyPr/>
          <a:lstStyle/>
          <a:p>
            <a:r>
              <a:rPr lang="en-US" dirty="0"/>
              <a:t>Trainee Timetable</a:t>
            </a:r>
          </a:p>
        </p:txBody>
      </p:sp>
    </p:spTree>
    <p:extLst>
      <p:ext uri="{BB962C8B-B14F-4D97-AF65-F5344CB8AC3E}">
        <p14:creationId xmlns:p14="http://schemas.microsoft.com/office/powerpoint/2010/main" val="1454568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6DA3-8B77-DE34-C96D-BBB596608C96}"/>
              </a:ext>
            </a:extLst>
          </p:cNvPr>
          <p:cNvSpPr>
            <a:spLocks noGrp="1"/>
          </p:cNvSpPr>
          <p:nvPr>
            <p:ph type="title"/>
          </p:nvPr>
        </p:nvSpPr>
        <p:spPr/>
        <p:txBody>
          <a:bodyPr/>
          <a:lstStyle/>
          <a:p>
            <a:r>
              <a:rPr lang="en-US" dirty="0"/>
              <a:t>Timetable Example</a:t>
            </a:r>
          </a:p>
        </p:txBody>
      </p:sp>
      <p:sp>
        <p:nvSpPr>
          <p:cNvPr id="3" name="Text Placeholder 2">
            <a:extLst>
              <a:ext uri="{FF2B5EF4-FFF2-40B4-BE49-F238E27FC236}">
                <a16:creationId xmlns:a16="http://schemas.microsoft.com/office/drawing/2014/main" id="{3BBCB8F5-446B-0A56-B817-E13C2DE16993}"/>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AA04B2BA-8071-214E-24AF-37DD4B347B8A}"/>
              </a:ext>
            </a:extLst>
          </p:cNvPr>
          <p:cNvSpPr>
            <a:spLocks noGrp="1"/>
          </p:cNvSpPr>
          <p:nvPr>
            <p:ph type="body" idx="2"/>
          </p:nvPr>
        </p:nvSpPr>
        <p:spPr/>
        <p:txBody>
          <a:bodyPr/>
          <a:lstStyle/>
          <a:p>
            <a:endParaRPr lang="en-US"/>
          </a:p>
        </p:txBody>
      </p:sp>
      <p:pic>
        <p:nvPicPr>
          <p:cNvPr id="7" name="Picture 6" descr="Graphical user interface, application, table&#10;&#10;Description automatically generated">
            <a:extLst>
              <a:ext uri="{FF2B5EF4-FFF2-40B4-BE49-F238E27FC236}">
                <a16:creationId xmlns:a16="http://schemas.microsoft.com/office/drawing/2014/main" id="{82B71148-6582-96F2-0F02-DE1D4288B04D}"/>
              </a:ext>
            </a:extLst>
          </p:cNvPr>
          <p:cNvPicPr>
            <a:picLocks noChangeAspect="1"/>
          </p:cNvPicPr>
          <p:nvPr/>
        </p:nvPicPr>
        <p:blipFill rotWithShape="1">
          <a:blip r:embed="rId2"/>
          <a:srcRect l="29864" t="39638" r="29186"/>
          <a:stretch/>
        </p:blipFill>
        <p:spPr>
          <a:xfrm>
            <a:off x="1691054" y="1417637"/>
            <a:ext cx="5457092" cy="5027457"/>
          </a:xfrm>
          <a:prstGeom prst="rect">
            <a:avLst/>
          </a:prstGeom>
        </p:spPr>
      </p:pic>
    </p:spTree>
    <p:extLst>
      <p:ext uri="{BB962C8B-B14F-4D97-AF65-F5344CB8AC3E}">
        <p14:creationId xmlns:p14="http://schemas.microsoft.com/office/powerpoint/2010/main" val="1618622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6CE950-4F2F-EC84-3744-FCDDE785B9D9}"/>
              </a:ext>
            </a:extLst>
          </p:cNvPr>
          <p:cNvSpPr>
            <a:spLocks noGrp="1"/>
          </p:cNvSpPr>
          <p:nvPr>
            <p:ph type="body" idx="1"/>
          </p:nvPr>
        </p:nvSpPr>
        <p:spPr/>
        <p:txBody>
          <a:bodyPr/>
          <a:lstStyle/>
          <a:p>
            <a:pPr marL="254000" indent="0">
              <a:buNone/>
            </a:pPr>
            <a:endParaRPr lang="en-US" dirty="0"/>
          </a:p>
          <a:p>
            <a:pPr marL="254000" indent="0">
              <a:buNone/>
            </a:pPr>
            <a:endParaRPr lang="en-US" dirty="0"/>
          </a:p>
        </p:txBody>
      </p:sp>
      <p:sp>
        <p:nvSpPr>
          <p:cNvPr id="2" name="Title 1">
            <a:extLst>
              <a:ext uri="{FF2B5EF4-FFF2-40B4-BE49-F238E27FC236}">
                <a16:creationId xmlns:a16="http://schemas.microsoft.com/office/drawing/2014/main" id="{6A9B12BB-7232-FD8F-CE07-7C66334B01B1}"/>
              </a:ext>
            </a:extLst>
          </p:cNvPr>
          <p:cNvSpPr>
            <a:spLocks noGrp="1"/>
          </p:cNvSpPr>
          <p:nvPr>
            <p:ph type="title"/>
          </p:nvPr>
        </p:nvSpPr>
        <p:spPr/>
        <p:txBody>
          <a:bodyPr>
            <a:noAutofit/>
          </a:bodyPr>
          <a:lstStyle/>
          <a:p>
            <a:br>
              <a:rPr lang="en-US" sz="3600" dirty="0"/>
            </a:br>
            <a:r>
              <a:rPr lang="en-US" sz="3600" dirty="0" err="1"/>
              <a:t>RoAD</a:t>
            </a:r>
            <a:r>
              <a:rPr lang="en-US" sz="3600" dirty="0"/>
              <a:t>: Record of Achievement and Development</a:t>
            </a:r>
          </a:p>
        </p:txBody>
      </p:sp>
      <p:graphicFrame>
        <p:nvGraphicFramePr>
          <p:cNvPr id="5" name="Table 5">
            <a:extLst>
              <a:ext uri="{FF2B5EF4-FFF2-40B4-BE49-F238E27FC236}">
                <a16:creationId xmlns:a16="http://schemas.microsoft.com/office/drawing/2014/main" id="{3F248089-EE65-9EC8-921A-C151C0ED28CE}"/>
              </a:ext>
            </a:extLst>
          </p:cNvPr>
          <p:cNvGraphicFramePr>
            <a:graphicFrameLocks noGrp="1"/>
          </p:cNvGraphicFramePr>
          <p:nvPr>
            <p:extLst>
              <p:ext uri="{D42A27DB-BD31-4B8C-83A1-F6EECF244321}">
                <p14:modId xmlns:p14="http://schemas.microsoft.com/office/powerpoint/2010/main" val="3506458046"/>
              </p:ext>
            </p:extLst>
          </p:nvPr>
        </p:nvGraphicFramePr>
        <p:xfrm>
          <a:off x="576648" y="2296160"/>
          <a:ext cx="6096000" cy="4307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612983877"/>
                    </a:ext>
                  </a:extLst>
                </a:gridCol>
                <a:gridCol w="3048000">
                  <a:extLst>
                    <a:ext uri="{9D8B030D-6E8A-4147-A177-3AD203B41FA5}">
                      <a16:colId xmlns:a16="http://schemas.microsoft.com/office/drawing/2014/main" val="2912531000"/>
                    </a:ext>
                  </a:extLst>
                </a:gridCol>
              </a:tblGrid>
              <a:tr h="0">
                <a:tc>
                  <a:txBody>
                    <a:bodyPr/>
                    <a:lstStyle/>
                    <a:p>
                      <a:r>
                        <a:rPr lang="en-US" dirty="0"/>
                        <a:t>Key Elements &amp; Document/s</a:t>
                      </a:r>
                    </a:p>
                  </a:txBody>
                  <a:tcPr/>
                </a:tc>
                <a:tc>
                  <a:txBody>
                    <a:bodyPr/>
                    <a:lstStyle/>
                    <a:p>
                      <a:r>
                        <a:rPr lang="en-US" dirty="0"/>
                        <a:t>Completed by</a:t>
                      </a:r>
                    </a:p>
                  </a:txBody>
                  <a:tcPr/>
                </a:tc>
                <a:extLst>
                  <a:ext uri="{0D108BD9-81ED-4DB2-BD59-A6C34878D82A}">
                    <a16:rowId xmlns:a16="http://schemas.microsoft.com/office/drawing/2014/main" val="447354779"/>
                  </a:ext>
                </a:extLst>
              </a:tr>
              <a:tr h="370840">
                <a:tc>
                  <a:txBody>
                    <a:bodyPr/>
                    <a:lstStyle/>
                    <a:p>
                      <a:r>
                        <a:rPr lang="en-US" dirty="0"/>
                        <a:t>Attendance Record</a:t>
                      </a:r>
                    </a:p>
                  </a:txBody>
                  <a:tcPr/>
                </a:tc>
                <a:tc>
                  <a:txBody>
                    <a:bodyPr/>
                    <a:lstStyle/>
                    <a:p>
                      <a:r>
                        <a:rPr lang="en-US" dirty="0"/>
                        <a:t>Trainee</a:t>
                      </a:r>
                    </a:p>
                  </a:txBody>
                  <a:tcPr/>
                </a:tc>
                <a:extLst>
                  <a:ext uri="{0D108BD9-81ED-4DB2-BD59-A6C34878D82A}">
                    <a16:rowId xmlns:a16="http://schemas.microsoft.com/office/drawing/2014/main" val="2086326937"/>
                  </a:ext>
                </a:extLst>
              </a:tr>
              <a:tr h="370840">
                <a:tc>
                  <a:txBody>
                    <a:bodyPr/>
                    <a:lstStyle/>
                    <a:p>
                      <a:r>
                        <a:rPr lang="en-US" dirty="0"/>
                        <a:t>Audits incl. Subject Knowledge Audit</a:t>
                      </a:r>
                    </a:p>
                  </a:txBody>
                  <a:tcPr/>
                </a:tc>
                <a:tc>
                  <a:txBody>
                    <a:bodyPr/>
                    <a:lstStyle/>
                    <a:p>
                      <a:r>
                        <a:rPr lang="en-US" dirty="0"/>
                        <a:t>Trainee</a:t>
                      </a:r>
                    </a:p>
                  </a:txBody>
                  <a:tcPr/>
                </a:tc>
                <a:extLst>
                  <a:ext uri="{0D108BD9-81ED-4DB2-BD59-A6C34878D82A}">
                    <a16:rowId xmlns:a16="http://schemas.microsoft.com/office/drawing/2014/main" val="1656340440"/>
                  </a:ext>
                </a:extLst>
              </a:tr>
              <a:tr h="370840">
                <a:tc>
                  <a:txBody>
                    <a:bodyPr/>
                    <a:lstStyle/>
                    <a:p>
                      <a:r>
                        <a:rPr lang="en-US" dirty="0"/>
                        <a:t>Induction, Monitoring, CPD</a:t>
                      </a:r>
                    </a:p>
                  </a:txBody>
                  <a:tcPr/>
                </a:tc>
                <a:tc>
                  <a:txBody>
                    <a:bodyPr/>
                    <a:lstStyle/>
                    <a:p>
                      <a:r>
                        <a:rPr lang="en-US" dirty="0"/>
                        <a:t>Trainee</a:t>
                      </a:r>
                    </a:p>
                  </a:txBody>
                  <a:tcPr/>
                </a:tc>
                <a:extLst>
                  <a:ext uri="{0D108BD9-81ED-4DB2-BD59-A6C34878D82A}">
                    <a16:rowId xmlns:a16="http://schemas.microsoft.com/office/drawing/2014/main" val="1895484314"/>
                  </a:ext>
                </a:extLst>
              </a:tr>
              <a:tr h="370840">
                <a:tc>
                  <a:txBody>
                    <a:bodyPr/>
                    <a:lstStyle/>
                    <a:p>
                      <a:r>
                        <a:rPr lang="en-GB" dirty="0"/>
                        <a:t>Progress Matrix</a:t>
                      </a:r>
                      <a:endParaRPr lang="en-US" dirty="0"/>
                    </a:p>
                  </a:txBody>
                  <a:tcPr/>
                </a:tc>
                <a:tc>
                  <a:txBody>
                    <a:bodyPr/>
                    <a:lstStyle/>
                    <a:p>
                      <a:r>
                        <a:rPr lang="en-US" dirty="0"/>
                        <a:t>Trainee</a:t>
                      </a:r>
                    </a:p>
                  </a:txBody>
                  <a:tcPr/>
                </a:tc>
                <a:extLst>
                  <a:ext uri="{0D108BD9-81ED-4DB2-BD59-A6C34878D82A}">
                    <a16:rowId xmlns:a16="http://schemas.microsoft.com/office/drawing/2014/main" val="1078884308"/>
                  </a:ext>
                </a:extLst>
              </a:tr>
              <a:tr h="370840">
                <a:tc>
                  <a:txBody>
                    <a:bodyPr/>
                    <a:lstStyle/>
                    <a:p>
                      <a:r>
                        <a:rPr lang="en-GB" dirty="0"/>
                        <a:t>Record of Weekly Mentor Meetings </a:t>
                      </a:r>
                      <a:endParaRPr lang="en-US" dirty="0"/>
                    </a:p>
                  </a:txBody>
                  <a:tcPr/>
                </a:tc>
                <a:tc>
                  <a:txBody>
                    <a:bodyPr/>
                    <a:lstStyle/>
                    <a:p>
                      <a:r>
                        <a:rPr lang="en-US" dirty="0"/>
                        <a:t>Trainee</a:t>
                      </a:r>
                    </a:p>
                  </a:txBody>
                  <a:tcPr/>
                </a:tc>
                <a:extLst>
                  <a:ext uri="{0D108BD9-81ED-4DB2-BD59-A6C34878D82A}">
                    <a16:rowId xmlns:a16="http://schemas.microsoft.com/office/drawing/2014/main" val="17150451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Lesson plans, assessment folder</a:t>
                      </a:r>
                    </a:p>
                  </a:txBody>
                  <a:tcPr/>
                </a:tc>
                <a:tc>
                  <a:txBody>
                    <a:bodyPr/>
                    <a:lstStyle/>
                    <a:p>
                      <a:r>
                        <a:rPr lang="en-US" dirty="0"/>
                        <a:t>Trainee</a:t>
                      </a:r>
                    </a:p>
                  </a:txBody>
                  <a:tcPr/>
                </a:tc>
                <a:extLst>
                  <a:ext uri="{0D108BD9-81ED-4DB2-BD59-A6C34878D82A}">
                    <a16:rowId xmlns:a16="http://schemas.microsoft.com/office/drawing/2014/main" val="3962694185"/>
                  </a:ext>
                </a:extLst>
              </a:tr>
              <a:tr h="370840">
                <a:tc>
                  <a:txBody>
                    <a:bodyPr/>
                    <a:lstStyle/>
                    <a:p>
                      <a:r>
                        <a:rPr lang="en-GB" dirty="0"/>
                        <a:t>Lesson Observation Report</a:t>
                      </a:r>
                      <a:endParaRPr lang="en-US" dirty="0"/>
                    </a:p>
                  </a:txBody>
                  <a:tcPr/>
                </a:tc>
                <a:tc>
                  <a:txBody>
                    <a:bodyPr/>
                    <a:lstStyle/>
                    <a:p>
                      <a:r>
                        <a:rPr lang="en-US" b="1" dirty="0"/>
                        <a:t>Subject Mentor</a:t>
                      </a:r>
                    </a:p>
                  </a:txBody>
                  <a:tcPr/>
                </a:tc>
                <a:extLst>
                  <a:ext uri="{0D108BD9-81ED-4DB2-BD59-A6C34878D82A}">
                    <a16:rowId xmlns:a16="http://schemas.microsoft.com/office/drawing/2014/main" val="2883853373"/>
                  </a:ext>
                </a:extLst>
              </a:tr>
              <a:tr h="370840">
                <a:tc>
                  <a:txBody>
                    <a:bodyPr/>
                    <a:lstStyle/>
                    <a:p>
                      <a:r>
                        <a:rPr lang="en-US" dirty="0"/>
                        <a:t>ITAP log</a:t>
                      </a:r>
                    </a:p>
                  </a:txBody>
                  <a:tcPr/>
                </a:tc>
                <a:tc>
                  <a:txBody>
                    <a:bodyPr/>
                    <a:lstStyle/>
                    <a:p>
                      <a:r>
                        <a:rPr lang="en-US" dirty="0"/>
                        <a:t>Trainee</a:t>
                      </a:r>
                    </a:p>
                  </a:txBody>
                  <a:tcPr/>
                </a:tc>
                <a:extLst>
                  <a:ext uri="{0D108BD9-81ED-4DB2-BD59-A6C34878D82A}">
                    <a16:rowId xmlns:a16="http://schemas.microsoft.com/office/drawing/2014/main" val="1754498107"/>
                  </a:ext>
                </a:extLst>
              </a:tr>
              <a:tr h="370840">
                <a:tc>
                  <a:txBody>
                    <a:bodyPr/>
                    <a:lstStyle/>
                    <a:p>
                      <a:r>
                        <a:rPr lang="en-GB" dirty="0"/>
                        <a:t>Review meeting with Professional Mentor</a:t>
                      </a:r>
                      <a:endParaRPr lang="en-US" dirty="0"/>
                    </a:p>
                  </a:txBody>
                  <a:tcPr/>
                </a:tc>
                <a:tc>
                  <a:txBody>
                    <a:bodyPr/>
                    <a:lstStyle/>
                    <a:p>
                      <a:r>
                        <a:rPr lang="en-US" dirty="0"/>
                        <a:t>Professional Mentor</a:t>
                      </a:r>
                    </a:p>
                  </a:txBody>
                  <a:tcPr/>
                </a:tc>
                <a:extLst>
                  <a:ext uri="{0D108BD9-81ED-4DB2-BD59-A6C34878D82A}">
                    <a16:rowId xmlns:a16="http://schemas.microsoft.com/office/drawing/2014/main" val="1195524023"/>
                  </a:ext>
                </a:extLst>
              </a:tr>
              <a:tr h="370840">
                <a:tc>
                  <a:txBody>
                    <a:bodyPr/>
                    <a:lstStyle/>
                    <a:p>
                      <a:r>
                        <a:rPr lang="en-US" dirty="0"/>
                        <a:t>Progress Review - (summative end of placement report)</a:t>
                      </a:r>
                    </a:p>
                  </a:txBody>
                  <a:tcPr/>
                </a:tc>
                <a:tc>
                  <a:txBody>
                    <a:bodyPr/>
                    <a:lstStyle/>
                    <a:p>
                      <a:r>
                        <a:rPr lang="en-US" b="1" dirty="0"/>
                        <a:t>Subject Mentor </a:t>
                      </a:r>
                      <a:r>
                        <a:rPr lang="en-US" dirty="0"/>
                        <a:t>with input from Professional Mentor</a:t>
                      </a:r>
                    </a:p>
                  </a:txBody>
                  <a:tcPr/>
                </a:tc>
                <a:extLst>
                  <a:ext uri="{0D108BD9-81ED-4DB2-BD59-A6C34878D82A}">
                    <a16:rowId xmlns:a16="http://schemas.microsoft.com/office/drawing/2014/main" val="3664072843"/>
                  </a:ext>
                </a:extLst>
              </a:tr>
            </a:tbl>
          </a:graphicData>
        </a:graphic>
      </p:graphicFrame>
      <p:sp>
        <p:nvSpPr>
          <p:cNvPr id="6" name="TextBox 5">
            <a:extLst>
              <a:ext uri="{FF2B5EF4-FFF2-40B4-BE49-F238E27FC236}">
                <a16:creationId xmlns:a16="http://schemas.microsoft.com/office/drawing/2014/main" id="{5F300839-CD62-42F9-FA6B-9539FA66D9B6}"/>
              </a:ext>
            </a:extLst>
          </p:cNvPr>
          <p:cNvSpPr txBox="1"/>
          <p:nvPr/>
        </p:nvSpPr>
        <p:spPr>
          <a:xfrm>
            <a:off x="457200" y="1686570"/>
            <a:ext cx="6672649" cy="523220"/>
          </a:xfrm>
          <a:prstGeom prst="rect">
            <a:avLst/>
          </a:prstGeom>
          <a:noFill/>
        </p:spPr>
        <p:txBody>
          <a:bodyPr wrap="square" rtlCol="0">
            <a:spAutoFit/>
          </a:bodyPr>
          <a:lstStyle/>
          <a:p>
            <a:r>
              <a:rPr lang="en-US" dirty="0"/>
              <a:t>Online on Google Drive.  Maintained by trainee and shared with mentors and tutors. No names of students (first initial only) or staff. </a:t>
            </a:r>
          </a:p>
        </p:txBody>
      </p:sp>
    </p:spTree>
    <p:extLst>
      <p:ext uri="{BB962C8B-B14F-4D97-AF65-F5344CB8AC3E}">
        <p14:creationId xmlns:p14="http://schemas.microsoft.com/office/powerpoint/2010/main" val="180068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4387-EFEA-B743-99D5-F34BD549AD2F}"/>
              </a:ext>
            </a:extLst>
          </p:cNvPr>
          <p:cNvSpPr>
            <a:spLocks noGrp="1"/>
          </p:cNvSpPr>
          <p:nvPr>
            <p:ph type="title"/>
          </p:nvPr>
        </p:nvSpPr>
        <p:spPr/>
        <p:txBody>
          <a:bodyPr/>
          <a:lstStyle/>
          <a:p>
            <a:r>
              <a:rPr lang="en-US" dirty="0"/>
              <a:t>ITAP log – new this year </a:t>
            </a:r>
          </a:p>
        </p:txBody>
      </p:sp>
      <p:pic>
        <p:nvPicPr>
          <p:cNvPr id="8" name="Picture 7" descr="A close-up of a diagram&#10;&#10;Description automatically generated">
            <a:extLst>
              <a:ext uri="{FF2B5EF4-FFF2-40B4-BE49-F238E27FC236}">
                <a16:creationId xmlns:a16="http://schemas.microsoft.com/office/drawing/2014/main" id="{65AC4E02-D8C7-D34A-A204-0EF4A5C75978}"/>
              </a:ext>
            </a:extLst>
          </p:cNvPr>
          <p:cNvPicPr>
            <a:picLocks noChangeAspect="1"/>
          </p:cNvPicPr>
          <p:nvPr/>
        </p:nvPicPr>
        <p:blipFill>
          <a:blip r:embed="rId2"/>
          <a:stretch>
            <a:fillRect/>
          </a:stretch>
        </p:blipFill>
        <p:spPr>
          <a:xfrm>
            <a:off x="92597" y="1417637"/>
            <a:ext cx="9144000" cy="3034896"/>
          </a:xfrm>
          <a:prstGeom prst="rect">
            <a:avLst/>
          </a:prstGeom>
        </p:spPr>
      </p:pic>
      <p:sp>
        <p:nvSpPr>
          <p:cNvPr id="9" name="Text Placeholder 2">
            <a:extLst>
              <a:ext uri="{FF2B5EF4-FFF2-40B4-BE49-F238E27FC236}">
                <a16:creationId xmlns:a16="http://schemas.microsoft.com/office/drawing/2014/main" id="{EFBA2E5F-EB05-B843-B112-5137C9186664}"/>
              </a:ext>
            </a:extLst>
          </p:cNvPr>
          <p:cNvSpPr>
            <a:spLocks noGrp="1"/>
          </p:cNvSpPr>
          <p:nvPr>
            <p:ph type="body" idx="1"/>
          </p:nvPr>
        </p:nvSpPr>
        <p:spPr>
          <a:xfrm>
            <a:off x="457199" y="4452533"/>
            <a:ext cx="8304835" cy="2307082"/>
          </a:xfrm>
        </p:spPr>
        <p:txBody>
          <a:bodyPr>
            <a:normAutofit/>
          </a:bodyPr>
          <a:lstStyle/>
          <a:p>
            <a:r>
              <a:rPr lang="en-US" sz="1600" dirty="0">
                <a:solidFill>
                  <a:schemeClr val="tx1">
                    <a:lumMod val="50000"/>
                  </a:schemeClr>
                </a:solidFill>
              </a:rPr>
              <a:t>Trainees strengthen the link between university and school experience through the ITAP days which are now part of the university curriculum</a:t>
            </a:r>
          </a:p>
          <a:p>
            <a:r>
              <a:rPr lang="en-US" sz="1600" dirty="0">
                <a:solidFill>
                  <a:schemeClr val="tx1">
                    <a:lumMod val="50000"/>
                  </a:schemeClr>
                </a:solidFill>
              </a:rPr>
              <a:t>There are 18 ITAP days in Science this year. This is a pilot for next year when we need to have 20 ITAP days. Many of them focus on science knowledge and curriculum knowledge. </a:t>
            </a:r>
          </a:p>
          <a:p>
            <a:r>
              <a:rPr lang="en-US" sz="1600" dirty="0">
                <a:solidFill>
                  <a:schemeClr val="tx1">
                    <a:lumMod val="50000"/>
                  </a:schemeClr>
                </a:solidFill>
              </a:rPr>
              <a:t>The example above shows the log which trainees maintain in their </a:t>
            </a:r>
            <a:r>
              <a:rPr lang="en-US" sz="1600" dirty="0" err="1">
                <a:solidFill>
                  <a:schemeClr val="tx1">
                    <a:lumMod val="50000"/>
                  </a:schemeClr>
                </a:solidFill>
              </a:rPr>
              <a:t>RoAD</a:t>
            </a:r>
            <a:r>
              <a:rPr lang="en-US" sz="1600" dirty="0">
                <a:solidFill>
                  <a:schemeClr val="tx1">
                    <a:lumMod val="50000"/>
                  </a:schemeClr>
                </a:solidFill>
              </a:rPr>
              <a:t>. </a:t>
            </a:r>
          </a:p>
          <a:p>
            <a:r>
              <a:rPr lang="en-US" sz="1600" dirty="0">
                <a:solidFill>
                  <a:schemeClr val="tx1">
                    <a:lumMod val="50000"/>
                  </a:schemeClr>
                </a:solidFill>
              </a:rPr>
              <a:t>ITAP+ provides a particular focus for trainees during </a:t>
            </a:r>
            <a:r>
              <a:rPr lang="en-US" sz="1600" dirty="0" err="1">
                <a:solidFill>
                  <a:schemeClr val="tx1">
                    <a:lumMod val="50000"/>
                  </a:schemeClr>
                </a:solidFill>
              </a:rPr>
              <a:t>eg.</a:t>
            </a:r>
            <a:r>
              <a:rPr lang="en-US" sz="1600" dirty="0">
                <a:solidFill>
                  <a:schemeClr val="tx1">
                    <a:lumMod val="50000"/>
                  </a:schemeClr>
                </a:solidFill>
              </a:rPr>
              <a:t> observations in your department, team teaching with you, etc. </a:t>
            </a:r>
          </a:p>
          <a:p>
            <a:pPr marL="292100" indent="0">
              <a:buNone/>
            </a:pPr>
            <a:endParaRPr lang="en-US" sz="1600" dirty="0">
              <a:solidFill>
                <a:schemeClr val="tx1">
                  <a:lumMod val="50000"/>
                </a:schemeClr>
              </a:solidFill>
            </a:endParaRPr>
          </a:p>
          <a:p>
            <a:pPr marL="292100" indent="0">
              <a:buNone/>
            </a:pPr>
            <a:endParaRPr lang="en-US" sz="1600" dirty="0"/>
          </a:p>
        </p:txBody>
      </p:sp>
    </p:spTree>
    <p:extLst>
      <p:ext uri="{BB962C8B-B14F-4D97-AF65-F5344CB8AC3E}">
        <p14:creationId xmlns:p14="http://schemas.microsoft.com/office/powerpoint/2010/main" val="417853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0816-0FDE-6F78-DC12-B52B881F8C01}"/>
              </a:ext>
            </a:extLst>
          </p:cNvPr>
          <p:cNvSpPr>
            <a:spLocks noGrp="1"/>
          </p:cNvSpPr>
          <p:nvPr>
            <p:ph type="title"/>
          </p:nvPr>
        </p:nvSpPr>
        <p:spPr>
          <a:xfrm>
            <a:off x="457200" y="486322"/>
            <a:ext cx="7619999" cy="590336"/>
          </a:xfrm>
        </p:spPr>
        <p:txBody>
          <a:bodyPr/>
          <a:lstStyle/>
          <a:p>
            <a:r>
              <a:rPr lang="en-US" sz="3600" dirty="0">
                <a:solidFill>
                  <a:schemeClr val="tx1"/>
                </a:solidFill>
                <a:latin typeface="Calibri Light" panose="020F0302020204030204" pitchFamily="34" charset="0"/>
                <a:cs typeface="Calibri Light" panose="020F0302020204030204" pitchFamily="34" charset="0"/>
              </a:rPr>
              <a:t>Weekly Mentor Meeting</a:t>
            </a:r>
          </a:p>
        </p:txBody>
      </p:sp>
      <p:sp>
        <p:nvSpPr>
          <p:cNvPr id="3" name="Text Placeholder 2">
            <a:extLst>
              <a:ext uri="{FF2B5EF4-FFF2-40B4-BE49-F238E27FC236}">
                <a16:creationId xmlns:a16="http://schemas.microsoft.com/office/drawing/2014/main" id="{5B6EFECA-C253-5E84-4D70-9CD88C789455}"/>
              </a:ext>
            </a:extLst>
          </p:cNvPr>
          <p:cNvSpPr>
            <a:spLocks noGrp="1"/>
          </p:cNvSpPr>
          <p:nvPr>
            <p:ph type="body" idx="1"/>
          </p:nvPr>
        </p:nvSpPr>
        <p:spPr>
          <a:xfrm>
            <a:off x="457200" y="1536190"/>
            <a:ext cx="3657600" cy="5321810"/>
          </a:xfrm>
        </p:spPr>
        <p:txBody>
          <a:bodyPr>
            <a:normAutofit fontScale="85000" lnSpcReduction="20000"/>
          </a:bodyPr>
          <a:lstStyle/>
          <a:p>
            <a:r>
              <a:rPr lang="en-US" sz="1600" dirty="0">
                <a:solidFill>
                  <a:schemeClr val="tx1">
                    <a:lumMod val="50000"/>
                  </a:schemeClr>
                </a:solidFill>
              </a:rPr>
              <a:t>Timetable this meeting where you will review progress – we suggest an hour but you may not need this much time.</a:t>
            </a:r>
          </a:p>
          <a:p>
            <a:endParaRPr lang="en-US" sz="1600" dirty="0">
              <a:solidFill>
                <a:schemeClr val="tx1">
                  <a:lumMod val="50000"/>
                </a:schemeClr>
              </a:solidFill>
            </a:endParaRPr>
          </a:p>
          <a:p>
            <a:r>
              <a:rPr lang="en-US" sz="1600" dirty="0">
                <a:solidFill>
                  <a:schemeClr val="tx1">
                    <a:lumMod val="50000"/>
                  </a:schemeClr>
                </a:solidFill>
              </a:rPr>
              <a:t>Trainees complete this form – adding notes prior to and during the meeting. </a:t>
            </a:r>
          </a:p>
          <a:p>
            <a:pPr marL="254000" indent="0">
              <a:buNone/>
            </a:pPr>
            <a:endParaRPr lang="en-US" sz="1600" dirty="0">
              <a:solidFill>
                <a:schemeClr val="tx1">
                  <a:lumMod val="50000"/>
                </a:schemeClr>
              </a:solidFill>
            </a:endParaRPr>
          </a:p>
          <a:p>
            <a:r>
              <a:rPr lang="en-US" sz="1600" dirty="0">
                <a:solidFill>
                  <a:schemeClr val="tx1">
                    <a:lumMod val="50000"/>
                  </a:schemeClr>
                </a:solidFill>
              </a:rPr>
              <a:t> Discuss the theme for the week</a:t>
            </a:r>
          </a:p>
          <a:p>
            <a:pPr marL="292100" indent="0">
              <a:buNone/>
            </a:pPr>
            <a:endParaRPr lang="en-US" sz="1600" dirty="0">
              <a:solidFill>
                <a:schemeClr val="tx1">
                  <a:lumMod val="50000"/>
                </a:schemeClr>
              </a:solidFill>
            </a:endParaRPr>
          </a:p>
          <a:p>
            <a:r>
              <a:rPr lang="en-US" sz="1600" dirty="0">
                <a:solidFill>
                  <a:schemeClr val="tx1">
                    <a:lumMod val="50000"/>
                  </a:schemeClr>
                </a:solidFill>
              </a:rPr>
              <a:t>Review progress: Have the trainee </a:t>
            </a:r>
            <a:r>
              <a:rPr lang="en-US" sz="1600" dirty="0" err="1">
                <a:solidFill>
                  <a:schemeClr val="tx1">
                    <a:lumMod val="50000"/>
                  </a:schemeClr>
                </a:solidFill>
              </a:rPr>
              <a:t>summarise</a:t>
            </a:r>
            <a:r>
              <a:rPr lang="en-US" sz="1600" dirty="0">
                <a:solidFill>
                  <a:schemeClr val="tx1">
                    <a:lumMod val="50000"/>
                  </a:schemeClr>
                </a:solidFill>
              </a:rPr>
              <a:t> what they have done (e.g. what they’ve observed) and provide examples of how they have developed.</a:t>
            </a:r>
          </a:p>
          <a:p>
            <a:pPr lvl="1"/>
            <a:r>
              <a:rPr lang="en-US" sz="1400" dirty="0">
                <a:solidFill>
                  <a:schemeClr val="tx1">
                    <a:lumMod val="50000"/>
                  </a:schemeClr>
                </a:solidFill>
              </a:rPr>
              <a:t>Ensure they can relate this to previous targets.</a:t>
            </a:r>
          </a:p>
          <a:p>
            <a:pPr marL="292100" indent="0">
              <a:buNone/>
            </a:pPr>
            <a:endParaRPr lang="en-US" sz="1600" dirty="0">
              <a:solidFill>
                <a:schemeClr val="tx1">
                  <a:lumMod val="50000"/>
                </a:schemeClr>
              </a:solidFill>
            </a:endParaRPr>
          </a:p>
          <a:p>
            <a:r>
              <a:rPr lang="en-US" sz="1600" dirty="0">
                <a:solidFill>
                  <a:schemeClr val="tx1">
                    <a:lumMod val="50000"/>
                  </a:schemeClr>
                </a:solidFill>
              </a:rPr>
              <a:t>Set targets for the following week.</a:t>
            </a:r>
          </a:p>
          <a:p>
            <a:pPr lvl="1"/>
            <a:r>
              <a:rPr lang="en-US" sz="1400" dirty="0">
                <a:solidFill>
                  <a:schemeClr val="tx1">
                    <a:lumMod val="50000"/>
                  </a:schemeClr>
                </a:solidFill>
              </a:rPr>
              <a:t>Provide examples of what you would like them to do.</a:t>
            </a:r>
          </a:p>
          <a:p>
            <a:pPr lvl="1"/>
            <a:r>
              <a:rPr lang="en-US" sz="1400" dirty="0">
                <a:solidFill>
                  <a:schemeClr val="tx1">
                    <a:lumMod val="50000"/>
                  </a:schemeClr>
                </a:solidFill>
              </a:rPr>
              <a:t>Check they understand – </a:t>
            </a:r>
            <a:r>
              <a:rPr lang="en-US" sz="1400" dirty="0" err="1">
                <a:solidFill>
                  <a:schemeClr val="tx1">
                    <a:lumMod val="50000"/>
                  </a:schemeClr>
                </a:solidFill>
              </a:rPr>
              <a:t>e.g.“work</a:t>
            </a:r>
            <a:r>
              <a:rPr lang="en-US" sz="1400" dirty="0">
                <a:solidFill>
                  <a:schemeClr val="tx1">
                    <a:lumMod val="50000"/>
                  </a:schemeClr>
                </a:solidFill>
              </a:rPr>
              <a:t> on your presence” How?</a:t>
            </a:r>
          </a:p>
          <a:p>
            <a:pPr lvl="1"/>
            <a:r>
              <a:rPr lang="en-US" sz="1400" dirty="0">
                <a:solidFill>
                  <a:schemeClr val="tx1">
                    <a:lumMod val="50000"/>
                  </a:schemeClr>
                </a:solidFill>
              </a:rPr>
              <a:t>Suggest how they could work on the targets – e.g. who and what they could observe; discuss what they could try in their lesson planning/execution</a:t>
            </a:r>
          </a:p>
          <a:p>
            <a:pPr marL="292100" indent="0">
              <a:buNone/>
            </a:pPr>
            <a:endParaRPr lang="en-US" sz="1600" dirty="0"/>
          </a:p>
        </p:txBody>
      </p:sp>
      <p:graphicFrame>
        <p:nvGraphicFramePr>
          <p:cNvPr id="5" name="Object 4">
            <a:extLst>
              <a:ext uri="{FF2B5EF4-FFF2-40B4-BE49-F238E27FC236}">
                <a16:creationId xmlns:a16="http://schemas.microsoft.com/office/drawing/2014/main" id="{0F4B02AD-8DA3-50A6-AE73-4573F286B44E}"/>
              </a:ext>
            </a:extLst>
          </p:cNvPr>
          <p:cNvGraphicFramePr>
            <a:graphicFrameLocks noChangeAspect="1"/>
          </p:cNvGraphicFramePr>
          <p:nvPr>
            <p:extLst>
              <p:ext uri="{D42A27DB-BD31-4B8C-83A1-F6EECF244321}">
                <p14:modId xmlns:p14="http://schemas.microsoft.com/office/powerpoint/2010/main" val="3323169262"/>
              </p:ext>
            </p:extLst>
          </p:nvPr>
        </p:nvGraphicFramePr>
        <p:xfrm>
          <a:off x="4313802" y="1241264"/>
          <a:ext cx="4367213" cy="4960129"/>
        </p:xfrm>
        <a:graphic>
          <a:graphicData uri="http://schemas.openxmlformats.org/presentationml/2006/ole">
            <mc:AlternateContent xmlns:mc="http://schemas.openxmlformats.org/markup-compatibility/2006">
              <mc:Choice xmlns:v="urn:schemas-microsoft-com:vml" Requires="v">
                <p:oleObj name="Document" r:id="rId2" imgW="6116856" imgH="8242496" progId="Word.Document.12">
                  <p:embed/>
                </p:oleObj>
              </mc:Choice>
              <mc:Fallback>
                <p:oleObj name="Document" r:id="rId2" imgW="6116856" imgH="8242496" progId="Word.Document.12">
                  <p:embed/>
                  <p:pic>
                    <p:nvPicPr>
                      <p:cNvPr id="4" name="Object 3">
                        <a:extLst>
                          <a:ext uri="{FF2B5EF4-FFF2-40B4-BE49-F238E27FC236}">
                            <a16:creationId xmlns:a16="http://schemas.microsoft.com/office/drawing/2014/main" id="{59167FDD-A063-7428-2A03-A0B818A90789}"/>
                          </a:ext>
                        </a:extLst>
                      </p:cNvPr>
                      <p:cNvPicPr/>
                      <p:nvPr/>
                    </p:nvPicPr>
                    <p:blipFill>
                      <a:blip r:embed="rId3"/>
                      <a:stretch>
                        <a:fillRect/>
                      </a:stretch>
                    </p:blipFill>
                    <p:spPr>
                      <a:xfrm>
                        <a:off x="4313802" y="1241264"/>
                        <a:ext cx="4367213" cy="4960129"/>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26535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B6085-B08F-565E-24A1-05FF908E5B74}"/>
              </a:ext>
            </a:extLst>
          </p:cNvPr>
          <p:cNvSpPr>
            <a:spLocks noGrp="1"/>
          </p:cNvSpPr>
          <p:nvPr>
            <p:ph type="title"/>
          </p:nvPr>
        </p:nvSpPr>
        <p:spPr>
          <a:xfrm>
            <a:off x="457200" y="253999"/>
            <a:ext cx="8252847" cy="2920521"/>
          </a:xfrm>
        </p:spPr>
        <p:txBody>
          <a:bodyPr/>
          <a:lstStyle/>
          <a:p>
            <a:r>
              <a:rPr lang="en-US" dirty="0"/>
              <a:t>Weekly</a:t>
            </a:r>
            <a:br>
              <a:rPr lang="en-US" dirty="0"/>
            </a:br>
            <a:r>
              <a:rPr lang="en-US" dirty="0"/>
              <a:t>Mentor</a:t>
            </a:r>
            <a:br>
              <a:rPr lang="en-US" dirty="0"/>
            </a:br>
            <a:r>
              <a:rPr lang="en-US" dirty="0"/>
              <a:t>Meeting </a:t>
            </a:r>
            <a:br>
              <a:rPr lang="en-US" dirty="0"/>
            </a:br>
            <a:r>
              <a:rPr lang="en-US" dirty="0"/>
              <a:t>Themes</a:t>
            </a:r>
          </a:p>
        </p:txBody>
      </p:sp>
      <p:pic>
        <p:nvPicPr>
          <p:cNvPr id="4" name="Picture 3" descr="A chart with text on it&#10;&#10;Description automatically generated with medium confidence">
            <a:extLst>
              <a:ext uri="{FF2B5EF4-FFF2-40B4-BE49-F238E27FC236}">
                <a16:creationId xmlns:a16="http://schemas.microsoft.com/office/drawing/2014/main" id="{CB098343-0AAE-925B-1EB9-D2DB429B64EE}"/>
              </a:ext>
            </a:extLst>
          </p:cNvPr>
          <p:cNvPicPr>
            <a:picLocks noChangeAspect="1"/>
          </p:cNvPicPr>
          <p:nvPr/>
        </p:nvPicPr>
        <p:blipFill>
          <a:blip r:embed="rId2"/>
          <a:stretch>
            <a:fillRect/>
          </a:stretch>
        </p:blipFill>
        <p:spPr>
          <a:xfrm>
            <a:off x="3342442" y="0"/>
            <a:ext cx="5700026" cy="6858000"/>
          </a:xfrm>
          <a:prstGeom prst="rect">
            <a:avLst/>
          </a:prstGeom>
        </p:spPr>
      </p:pic>
    </p:spTree>
    <p:extLst>
      <p:ext uri="{BB962C8B-B14F-4D97-AF65-F5344CB8AC3E}">
        <p14:creationId xmlns:p14="http://schemas.microsoft.com/office/powerpoint/2010/main" val="110882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AB7A67-4452-9247-8888-E75CD5F25D6A}"/>
              </a:ext>
            </a:extLst>
          </p:cNvPr>
          <p:cNvSpPr>
            <a:spLocks noGrp="1"/>
          </p:cNvSpPr>
          <p:nvPr>
            <p:ph type="body" idx="1"/>
          </p:nvPr>
        </p:nvSpPr>
        <p:spPr>
          <a:xfrm>
            <a:off x="445576" y="1077385"/>
            <a:ext cx="8252847" cy="5158784"/>
          </a:xfrm>
        </p:spPr>
        <p:txBody>
          <a:bodyPr>
            <a:normAutofit fontScale="77500" lnSpcReduction="20000"/>
          </a:bodyPr>
          <a:lstStyle/>
          <a:p>
            <a:r>
              <a:rPr lang="en-US" dirty="0">
                <a:solidFill>
                  <a:schemeClr val="tx1">
                    <a:lumMod val="50000"/>
                  </a:schemeClr>
                </a:solidFill>
                <a:latin typeface="+mj-lt"/>
              </a:rPr>
              <a:t>Trainees find planning very difficult and do not know if they are “right”.  Early on joint planning of lessons can be very beneficial – demo how you plan, where you find resources, etc.</a:t>
            </a:r>
          </a:p>
          <a:p>
            <a:pPr marL="254000" indent="0">
              <a:buNone/>
            </a:pPr>
            <a:endParaRPr lang="en-US" dirty="0">
              <a:solidFill>
                <a:schemeClr val="tx1">
                  <a:lumMod val="50000"/>
                </a:schemeClr>
              </a:solidFill>
              <a:latin typeface="+mj-lt"/>
            </a:endParaRPr>
          </a:p>
          <a:p>
            <a:r>
              <a:rPr lang="en-US" dirty="0">
                <a:solidFill>
                  <a:schemeClr val="tx1">
                    <a:lumMod val="50000"/>
                  </a:schemeClr>
                </a:solidFill>
                <a:latin typeface="+mj-lt"/>
              </a:rPr>
              <a:t>In P1 and P2, trainees are required to fully plan each lesson on the UoM proforma.  These must be submitted to SM or class teacher at least 48 hours in advance.</a:t>
            </a:r>
          </a:p>
          <a:p>
            <a:endParaRPr lang="en-US" dirty="0">
              <a:solidFill>
                <a:schemeClr val="tx1">
                  <a:lumMod val="50000"/>
                </a:schemeClr>
              </a:solidFill>
              <a:latin typeface="+mj-lt"/>
            </a:endParaRPr>
          </a:p>
          <a:p>
            <a:r>
              <a:rPr lang="en-US" dirty="0">
                <a:solidFill>
                  <a:schemeClr val="tx1">
                    <a:lumMod val="50000"/>
                  </a:schemeClr>
                </a:solidFill>
                <a:latin typeface="+mj-lt"/>
              </a:rPr>
              <a:t>Trainees should use the school’s resources and adapt these to suit the group and context</a:t>
            </a:r>
          </a:p>
          <a:p>
            <a:endParaRPr lang="en-US" dirty="0">
              <a:solidFill>
                <a:schemeClr val="tx1">
                  <a:lumMod val="50000"/>
                </a:schemeClr>
              </a:solidFill>
              <a:latin typeface="+mj-lt"/>
            </a:endParaRPr>
          </a:p>
          <a:p>
            <a:r>
              <a:rPr lang="en-US" dirty="0">
                <a:solidFill>
                  <a:schemeClr val="tx1">
                    <a:lumMod val="50000"/>
                  </a:schemeClr>
                </a:solidFill>
                <a:latin typeface="+mj-lt"/>
              </a:rPr>
              <a:t>Please provide feedback on plans and suggest activities you know will work.</a:t>
            </a:r>
          </a:p>
          <a:p>
            <a:endParaRPr lang="en-US" dirty="0">
              <a:solidFill>
                <a:schemeClr val="tx1">
                  <a:lumMod val="50000"/>
                </a:schemeClr>
              </a:solidFill>
              <a:latin typeface="+mj-lt"/>
            </a:endParaRPr>
          </a:p>
          <a:p>
            <a:r>
              <a:rPr lang="en-US" dirty="0">
                <a:solidFill>
                  <a:schemeClr val="tx1">
                    <a:lumMod val="50000"/>
                  </a:schemeClr>
                </a:solidFill>
                <a:latin typeface="+mj-lt"/>
              </a:rPr>
              <a:t>Trainees are expected to evaluate each lesson – annotating their plan is the easiest way.</a:t>
            </a:r>
          </a:p>
          <a:p>
            <a:endParaRPr lang="en-US" dirty="0">
              <a:solidFill>
                <a:schemeClr val="tx1">
                  <a:lumMod val="50000"/>
                </a:schemeClr>
              </a:solidFill>
              <a:latin typeface="+mj-lt"/>
            </a:endParaRPr>
          </a:p>
          <a:p>
            <a:r>
              <a:rPr lang="en-US" dirty="0">
                <a:solidFill>
                  <a:schemeClr val="tx1">
                    <a:lumMod val="50000"/>
                  </a:schemeClr>
                </a:solidFill>
                <a:latin typeface="+mj-lt"/>
              </a:rPr>
              <a:t>Check-in with them on the time they’re spending on planning – some trainees can strive for an impractical perfectionism</a:t>
            </a:r>
          </a:p>
          <a:p>
            <a:endParaRPr lang="en-US" dirty="0">
              <a:solidFill>
                <a:schemeClr val="tx1">
                  <a:lumMod val="50000"/>
                </a:schemeClr>
              </a:solidFill>
              <a:latin typeface="+mj-lt"/>
            </a:endParaRPr>
          </a:p>
          <a:p>
            <a:r>
              <a:rPr lang="en-US" dirty="0">
                <a:solidFill>
                  <a:schemeClr val="tx1">
                    <a:lumMod val="50000"/>
                  </a:schemeClr>
                </a:solidFill>
                <a:latin typeface="+mj-lt"/>
              </a:rPr>
              <a:t>Give guidance on managing time for work-life balance – e.g. timetabling planning, marking &amp; practicing </a:t>
            </a:r>
            <a:r>
              <a:rPr lang="en-US" dirty="0" err="1">
                <a:solidFill>
                  <a:schemeClr val="tx1">
                    <a:lumMod val="50000"/>
                  </a:schemeClr>
                </a:solidFill>
                <a:latin typeface="+mj-lt"/>
              </a:rPr>
              <a:t>practicals</a:t>
            </a:r>
            <a:endParaRPr lang="en-US" dirty="0">
              <a:solidFill>
                <a:schemeClr val="tx1">
                  <a:lumMod val="50000"/>
                </a:schemeClr>
              </a:solidFill>
              <a:latin typeface="+mj-lt"/>
            </a:endParaRPr>
          </a:p>
        </p:txBody>
      </p:sp>
      <p:sp>
        <p:nvSpPr>
          <p:cNvPr id="3" name="Title 2">
            <a:extLst>
              <a:ext uri="{FF2B5EF4-FFF2-40B4-BE49-F238E27FC236}">
                <a16:creationId xmlns:a16="http://schemas.microsoft.com/office/drawing/2014/main" id="{65E37E62-9616-334F-ACA0-B40901E4792C}"/>
              </a:ext>
            </a:extLst>
          </p:cNvPr>
          <p:cNvSpPr>
            <a:spLocks noGrp="1"/>
          </p:cNvSpPr>
          <p:nvPr>
            <p:ph type="title"/>
          </p:nvPr>
        </p:nvSpPr>
        <p:spPr>
          <a:xfrm>
            <a:off x="457200" y="362310"/>
            <a:ext cx="8252847" cy="715075"/>
          </a:xfrm>
        </p:spPr>
        <p:txBody>
          <a:bodyPr/>
          <a:lstStyle/>
          <a:p>
            <a:r>
              <a:rPr lang="en-US" b="1" dirty="0"/>
              <a:t>Lesson Planning and Evaluation (Challenge &amp; Support)</a:t>
            </a:r>
          </a:p>
        </p:txBody>
      </p:sp>
    </p:spTree>
    <p:extLst>
      <p:ext uri="{BB962C8B-B14F-4D97-AF65-F5344CB8AC3E}">
        <p14:creationId xmlns:p14="http://schemas.microsoft.com/office/powerpoint/2010/main" val="217804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E37E62-9616-334F-ACA0-B40901E4792C}"/>
              </a:ext>
            </a:extLst>
          </p:cNvPr>
          <p:cNvSpPr>
            <a:spLocks noGrp="1"/>
          </p:cNvSpPr>
          <p:nvPr>
            <p:ph type="title"/>
          </p:nvPr>
        </p:nvSpPr>
        <p:spPr/>
        <p:txBody>
          <a:bodyPr/>
          <a:lstStyle/>
          <a:p>
            <a:r>
              <a:rPr lang="en-US" sz="2800" b="1" dirty="0">
                <a:solidFill>
                  <a:schemeClr val="tx1"/>
                </a:solidFill>
                <a:latin typeface="Calibri Light" panose="020F0302020204030204" pitchFamily="34" charset="0"/>
                <a:cs typeface="Calibri Light" panose="020F0302020204030204" pitchFamily="34" charset="0"/>
              </a:rPr>
              <a:t>Lesson Feedback</a:t>
            </a:r>
          </a:p>
        </p:txBody>
      </p:sp>
      <p:sp>
        <p:nvSpPr>
          <p:cNvPr id="2" name="Text Placeholder 1">
            <a:extLst>
              <a:ext uri="{FF2B5EF4-FFF2-40B4-BE49-F238E27FC236}">
                <a16:creationId xmlns:a16="http://schemas.microsoft.com/office/drawing/2014/main" id="{66AB7A67-4452-9247-8888-E75CD5F25D6A}"/>
              </a:ext>
            </a:extLst>
          </p:cNvPr>
          <p:cNvSpPr>
            <a:spLocks noGrp="1"/>
          </p:cNvSpPr>
          <p:nvPr>
            <p:ph type="body" idx="1"/>
          </p:nvPr>
        </p:nvSpPr>
        <p:spPr>
          <a:xfrm>
            <a:off x="-155197" y="1536191"/>
            <a:ext cx="4642022" cy="4590288"/>
          </a:xfrm>
        </p:spPr>
        <p:txBody>
          <a:bodyPr>
            <a:normAutofit lnSpcReduction="10000"/>
          </a:bodyPr>
          <a:lstStyle/>
          <a:p>
            <a:r>
              <a:rPr lang="en-US" sz="1600" dirty="0">
                <a:solidFill>
                  <a:schemeClr val="tx1">
                    <a:lumMod val="50000"/>
                  </a:schemeClr>
                </a:solidFill>
                <a:latin typeface="+mj-lt"/>
              </a:rPr>
              <a:t>Please provide some feedback on each lesson.</a:t>
            </a:r>
          </a:p>
          <a:p>
            <a:endParaRPr lang="en-US" sz="1600" dirty="0">
              <a:solidFill>
                <a:schemeClr val="tx1">
                  <a:lumMod val="50000"/>
                </a:schemeClr>
              </a:solidFill>
              <a:latin typeface="+mj-lt"/>
            </a:endParaRPr>
          </a:p>
          <a:p>
            <a:r>
              <a:rPr lang="en-US" sz="1600" dirty="0">
                <a:solidFill>
                  <a:schemeClr val="tx1">
                    <a:lumMod val="50000"/>
                  </a:schemeClr>
                </a:solidFill>
                <a:latin typeface="+mj-lt"/>
              </a:rPr>
              <a:t>Do one formal observation each week and record your detailed feedback on the UoM Lesson Observation Form.  The trainee keeps a record of this.</a:t>
            </a:r>
          </a:p>
          <a:p>
            <a:pPr marL="254000" indent="0">
              <a:buNone/>
            </a:pPr>
            <a:endParaRPr lang="en-US" sz="1600" dirty="0">
              <a:solidFill>
                <a:schemeClr val="tx1">
                  <a:lumMod val="50000"/>
                </a:schemeClr>
              </a:solidFill>
              <a:latin typeface="+mj-lt"/>
            </a:endParaRPr>
          </a:p>
          <a:p>
            <a:r>
              <a:rPr lang="en-US" sz="1600" dirty="0">
                <a:solidFill>
                  <a:schemeClr val="tx1">
                    <a:lumMod val="50000"/>
                  </a:schemeClr>
                </a:solidFill>
                <a:latin typeface="+mj-lt"/>
              </a:rPr>
              <a:t>Please feel free to use the observation form for informal feedback as well if it is easier for you and your staff.</a:t>
            </a:r>
          </a:p>
          <a:p>
            <a:endParaRPr lang="en-US" sz="1600" dirty="0">
              <a:solidFill>
                <a:schemeClr val="tx1">
                  <a:lumMod val="50000"/>
                </a:schemeClr>
              </a:solidFill>
              <a:latin typeface="+mj-lt"/>
            </a:endParaRPr>
          </a:p>
          <a:p>
            <a:r>
              <a:rPr lang="en-US" sz="1600" dirty="0">
                <a:solidFill>
                  <a:schemeClr val="tx1">
                    <a:lumMod val="50000"/>
                  </a:schemeClr>
                </a:solidFill>
                <a:latin typeface="+mj-lt"/>
              </a:rPr>
              <a:t>Teachers other than you can you can do the weekly formal observation – sharing it around can be useful to offer a range of views.</a:t>
            </a:r>
          </a:p>
          <a:p>
            <a:endParaRPr lang="en-US" sz="1600" dirty="0">
              <a:solidFill>
                <a:schemeClr val="tx1">
                  <a:lumMod val="50000"/>
                </a:schemeClr>
              </a:solidFill>
              <a:latin typeface="+mj-lt"/>
            </a:endParaRPr>
          </a:p>
          <a:p>
            <a:r>
              <a:rPr lang="en-US" sz="1600" dirty="0">
                <a:solidFill>
                  <a:schemeClr val="tx1">
                    <a:lumMod val="50000"/>
                  </a:schemeClr>
                </a:solidFill>
                <a:latin typeface="+mj-lt"/>
              </a:rPr>
              <a:t>The weekly formal observation is kept in the trainee’s RoAD.</a:t>
            </a:r>
          </a:p>
          <a:p>
            <a:endParaRPr lang="en-US" sz="1600" dirty="0">
              <a:solidFill>
                <a:schemeClr val="tx1">
                  <a:lumMod val="50000"/>
                </a:schemeClr>
              </a:solidFill>
              <a:latin typeface="+mj-lt"/>
            </a:endParaRPr>
          </a:p>
          <a:p>
            <a:endParaRPr lang="en-US" sz="1600" dirty="0">
              <a:solidFill>
                <a:schemeClr val="tx1">
                  <a:lumMod val="50000"/>
                </a:schemeClr>
              </a:solidFill>
              <a:latin typeface="+mj-lt"/>
            </a:endParaRPr>
          </a:p>
        </p:txBody>
      </p:sp>
      <p:pic>
        <p:nvPicPr>
          <p:cNvPr id="8" name="Picture 7" descr="A screenshot of a computer&#10;&#10;Description automatically generated">
            <a:extLst>
              <a:ext uri="{FF2B5EF4-FFF2-40B4-BE49-F238E27FC236}">
                <a16:creationId xmlns:a16="http://schemas.microsoft.com/office/drawing/2014/main" id="{568FCBFF-496D-414A-5CD2-50C73B4FBC08}"/>
              </a:ext>
            </a:extLst>
          </p:cNvPr>
          <p:cNvPicPr>
            <a:picLocks noChangeAspect="1"/>
          </p:cNvPicPr>
          <p:nvPr/>
        </p:nvPicPr>
        <p:blipFill rotWithShape="1">
          <a:blip r:embed="rId2"/>
          <a:srcRect l="12763" t="12956" r="12815"/>
          <a:stretch/>
        </p:blipFill>
        <p:spPr>
          <a:xfrm>
            <a:off x="4572000" y="1342322"/>
            <a:ext cx="4278385" cy="5335314"/>
          </a:xfrm>
          <a:prstGeom prst="rect">
            <a:avLst/>
          </a:prstGeom>
        </p:spPr>
      </p:pic>
    </p:spTree>
    <p:extLst>
      <p:ext uri="{BB962C8B-B14F-4D97-AF65-F5344CB8AC3E}">
        <p14:creationId xmlns:p14="http://schemas.microsoft.com/office/powerpoint/2010/main" val="333524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E37E62-9616-334F-ACA0-B40901E4792C}"/>
              </a:ext>
            </a:extLst>
          </p:cNvPr>
          <p:cNvSpPr>
            <a:spLocks noGrp="1"/>
          </p:cNvSpPr>
          <p:nvPr>
            <p:ph type="title"/>
          </p:nvPr>
        </p:nvSpPr>
        <p:spPr>
          <a:xfrm>
            <a:off x="690390" y="479825"/>
            <a:ext cx="7386810" cy="886542"/>
          </a:xfrm>
        </p:spPr>
        <p:txBody>
          <a:bodyPr/>
          <a:lstStyle/>
          <a:p>
            <a:r>
              <a:rPr lang="en-US" sz="1600" b="1" dirty="0">
                <a:solidFill>
                  <a:schemeClr val="tx1"/>
                </a:solidFill>
                <a:latin typeface="Calibri Light" panose="020F0302020204030204" pitchFamily="34" charset="0"/>
                <a:cs typeface="Calibri Light" panose="020F0302020204030204" pitchFamily="34" charset="0"/>
              </a:rPr>
              <a:t>A Proforma of the Lesson Observation Report for is in the Lesson Observation Folder</a:t>
            </a:r>
          </a:p>
        </p:txBody>
      </p:sp>
      <p:sp>
        <p:nvSpPr>
          <p:cNvPr id="4" name="Text Placeholder 3">
            <a:extLst>
              <a:ext uri="{FF2B5EF4-FFF2-40B4-BE49-F238E27FC236}">
                <a16:creationId xmlns:a16="http://schemas.microsoft.com/office/drawing/2014/main" id="{F014BC5C-E7C2-6C6B-B7CF-3BDDAF0FB6CB}"/>
              </a:ext>
            </a:extLst>
          </p:cNvPr>
          <p:cNvSpPr>
            <a:spLocks noGrp="1"/>
          </p:cNvSpPr>
          <p:nvPr>
            <p:ph type="body" idx="2"/>
          </p:nvPr>
        </p:nvSpPr>
        <p:spPr/>
        <p:txBody>
          <a:bodyPr/>
          <a:lstStyle/>
          <a:p>
            <a:endParaRPr lang="en-US" dirty="0"/>
          </a:p>
        </p:txBody>
      </p:sp>
      <p:sp>
        <p:nvSpPr>
          <p:cNvPr id="11" name="Text Placeholder 10">
            <a:extLst>
              <a:ext uri="{FF2B5EF4-FFF2-40B4-BE49-F238E27FC236}">
                <a16:creationId xmlns:a16="http://schemas.microsoft.com/office/drawing/2014/main" id="{1804AF49-CA53-0F8D-8ADC-D218EE9C5284}"/>
              </a:ext>
            </a:extLst>
          </p:cNvPr>
          <p:cNvSpPr>
            <a:spLocks noGrp="1"/>
          </p:cNvSpPr>
          <p:nvPr>
            <p:ph type="body" idx="1"/>
          </p:nvPr>
        </p:nvSpPr>
        <p:spPr/>
        <p:txBody>
          <a:bodyPr/>
          <a:lstStyle/>
          <a:p>
            <a:endParaRPr lang="en-US"/>
          </a:p>
        </p:txBody>
      </p:sp>
      <p:pic>
        <p:nvPicPr>
          <p:cNvPr id="6" name="Picture 5" descr="A screenshot of a computer&#10;&#10;Description automatically generated">
            <a:extLst>
              <a:ext uri="{FF2B5EF4-FFF2-40B4-BE49-F238E27FC236}">
                <a16:creationId xmlns:a16="http://schemas.microsoft.com/office/drawing/2014/main" id="{853B3CFD-99CF-2E4E-A93B-E65CD8C3067A}"/>
              </a:ext>
            </a:extLst>
          </p:cNvPr>
          <p:cNvPicPr>
            <a:picLocks noChangeAspect="1"/>
          </p:cNvPicPr>
          <p:nvPr/>
        </p:nvPicPr>
        <p:blipFill rotWithShape="1">
          <a:blip r:embed="rId2"/>
          <a:srcRect l="15343" t="17652" r="14493" b="9321"/>
          <a:stretch/>
        </p:blipFill>
        <p:spPr>
          <a:xfrm>
            <a:off x="573562" y="1101110"/>
            <a:ext cx="8394169" cy="5460450"/>
          </a:xfrm>
          <a:prstGeom prst="rect">
            <a:avLst/>
          </a:prstGeom>
        </p:spPr>
      </p:pic>
    </p:spTree>
    <p:extLst>
      <p:ext uri="{BB962C8B-B14F-4D97-AF65-F5344CB8AC3E}">
        <p14:creationId xmlns:p14="http://schemas.microsoft.com/office/powerpoint/2010/main" val="636803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31949-FA72-E647-B269-A81B261BCEE3}"/>
              </a:ext>
            </a:extLst>
          </p:cNvPr>
          <p:cNvSpPr>
            <a:spLocks noGrp="1"/>
          </p:cNvSpPr>
          <p:nvPr>
            <p:ph type="body" idx="1"/>
          </p:nvPr>
        </p:nvSpPr>
        <p:spPr/>
        <p:txBody>
          <a:bodyPr>
            <a:normAutofit fontScale="92500"/>
          </a:bodyPr>
          <a:lstStyle/>
          <a:p>
            <a:r>
              <a:rPr lang="en-US" dirty="0">
                <a:solidFill>
                  <a:schemeClr val="tx1">
                    <a:lumMod val="50000"/>
                  </a:schemeClr>
                </a:solidFill>
              </a:rPr>
              <a:t>The trainee records their progress and evidence to support it in their Progress Matrix.</a:t>
            </a:r>
          </a:p>
          <a:p>
            <a:pPr marL="254000" indent="0">
              <a:buNone/>
            </a:pPr>
            <a:endParaRPr lang="en-US" dirty="0">
              <a:solidFill>
                <a:schemeClr val="tx1">
                  <a:lumMod val="50000"/>
                </a:schemeClr>
              </a:solidFill>
            </a:endParaRPr>
          </a:p>
          <a:p>
            <a:r>
              <a:rPr lang="en-US" dirty="0">
                <a:solidFill>
                  <a:schemeClr val="tx1">
                    <a:lumMod val="50000"/>
                  </a:schemeClr>
                </a:solidFill>
              </a:rPr>
              <a:t>The trainee is responsible for this document (but you may want to check it from time to time).</a:t>
            </a:r>
          </a:p>
          <a:p>
            <a:endParaRPr lang="en-US" dirty="0">
              <a:solidFill>
                <a:schemeClr val="tx1">
                  <a:lumMod val="50000"/>
                </a:schemeClr>
              </a:solidFill>
            </a:endParaRPr>
          </a:p>
          <a:p>
            <a:r>
              <a:rPr lang="en-US" dirty="0">
                <a:solidFill>
                  <a:schemeClr val="tx1">
                    <a:lumMod val="50000"/>
                  </a:schemeClr>
                </a:solidFill>
              </a:rPr>
              <a:t>The Progress Matrix can be useful to help set targets and monitor development.</a:t>
            </a:r>
          </a:p>
          <a:p>
            <a:endParaRPr lang="en-US" dirty="0">
              <a:solidFill>
                <a:schemeClr val="tx1">
                  <a:lumMod val="50000"/>
                </a:schemeClr>
              </a:solidFill>
            </a:endParaRPr>
          </a:p>
          <a:p>
            <a:r>
              <a:rPr lang="en-US" dirty="0">
                <a:solidFill>
                  <a:schemeClr val="tx1">
                    <a:lumMod val="50000"/>
                  </a:schemeClr>
                </a:solidFill>
              </a:rPr>
              <a:t>Use the Progress Matrix to help inform your end of placement Progress Report.</a:t>
            </a:r>
          </a:p>
          <a:p>
            <a:endParaRPr lang="en-US" dirty="0">
              <a:solidFill>
                <a:schemeClr val="tx1">
                  <a:lumMod val="50000"/>
                </a:schemeClr>
              </a:solidFill>
            </a:endParaRPr>
          </a:p>
          <a:p>
            <a:r>
              <a:rPr lang="en-US" dirty="0">
                <a:solidFill>
                  <a:schemeClr val="tx1">
                    <a:lumMod val="50000"/>
                  </a:schemeClr>
                </a:solidFill>
              </a:rPr>
              <a:t>The University tutor will observe the trainee at least once per placement.</a:t>
            </a:r>
          </a:p>
        </p:txBody>
      </p:sp>
      <p:sp>
        <p:nvSpPr>
          <p:cNvPr id="3" name="Title 2">
            <a:extLst>
              <a:ext uri="{FF2B5EF4-FFF2-40B4-BE49-F238E27FC236}">
                <a16:creationId xmlns:a16="http://schemas.microsoft.com/office/drawing/2014/main" id="{882B9165-5D36-4A4F-BB7C-311655E2BEE9}"/>
              </a:ext>
            </a:extLst>
          </p:cNvPr>
          <p:cNvSpPr>
            <a:spLocks noGrp="1"/>
          </p:cNvSpPr>
          <p:nvPr>
            <p:ph type="title"/>
          </p:nvPr>
        </p:nvSpPr>
        <p:spPr/>
        <p:txBody>
          <a:bodyPr/>
          <a:lstStyle/>
          <a:p>
            <a:r>
              <a:rPr lang="en-US" dirty="0"/>
              <a:t>Monitoring Progress</a:t>
            </a:r>
          </a:p>
        </p:txBody>
      </p:sp>
    </p:spTree>
    <p:extLst>
      <p:ext uri="{BB962C8B-B14F-4D97-AF65-F5344CB8AC3E}">
        <p14:creationId xmlns:p14="http://schemas.microsoft.com/office/powerpoint/2010/main" val="628187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B64957-FB65-F447-A5A9-9DDD7F09547C}"/>
              </a:ext>
            </a:extLst>
          </p:cNvPr>
          <p:cNvSpPr>
            <a:spLocks noGrp="1"/>
          </p:cNvSpPr>
          <p:nvPr>
            <p:ph type="body" idx="1"/>
          </p:nvPr>
        </p:nvSpPr>
        <p:spPr>
          <a:xfrm>
            <a:off x="457200" y="1220821"/>
            <a:ext cx="7619999" cy="5257800"/>
          </a:xfrm>
        </p:spPr>
        <p:txBody>
          <a:bodyPr/>
          <a:lstStyle/>
          <a:p>
            <a:r>
              <a:rPr lang="en-US" dirty="0">
                <a:solidFill>
                  <a:schemeClr val="tx1">
                    <a:lumMod val="50000"/>
                  </a:schemeClr>
                </a:solidFill>
              </a:rPr>
              <a:t>Who are our science trainees?</a:t>
            </a:r>
          </a:p>
          <a:p>
            <a:r>
              <a:rPr lang="en-US" dirty="0">
                <a:solidFill>
                  <a:schemeClr val="tx1">
                    <a:lumMod val="50000"/>
                  </a:schemeClr>
                </a:solidFill>
              </a:rPr>
              <a:t>University of Manchester ITE Curriculum</a:t>
            </a:r>
          </a:p>
          <a:p>
            <a:r>
              <a:rPr lang="en-US" dirty="0">
                <a:solidFill>
                  <a:schemeClr val="tx1">
                    <a:lumMod val="50000"/>
                  </a:schemeClr>
                </a:solidFill>
              </a:rPr>
              <a:t>Structure of the year/different placements</a:t>
            </a:r>
          </a:p>
          <a:p>
            <a:r>
              <a:rPr lang="en-US" dirty="0">
                <a:solidFill>
                  <a:schemeClr val="tx1">
                    <a:lumMod val="50000"/>
                  </a:schemeClr>
                </a:solidFill>
              </a:rPr>
              <a:t>Trainee Induction</a:t>
            </a:r>
          </a:p>
          <a:p>
            <a:r>
              <a:rPr lang="en-US" dirty="0" err="1">
                <a:solidFill>
                  <a:schemeClr val="tx1">
                    <a:lumMod val="50000"/>
                  </a:schemeClr>
                </a:solidFill>
              </a:rPr>
              <a:t>RoAD</a:t>
            </a:r>
            <a:r>
              <a:rPr lang="en-US" dirty="0">
                <a:solidFill>
                  <a:schemeClr val="tx1">
                    <a:lumMod val="50000"/>
                  </a:schemeClr>
                </a:solidFill>
              </a:rPr>
              <a:t>: Record of Achievement and Development</a:t>
            </a:r>
          </a:p>
          <a:p>
            <a:r>
              <a:rPr lang="en-US" dirty="0">
                <a:solidFill>
                  <a:schemeClr val="tx1">
                    <a:lumMod val="50000"/>
                  </a:schemeClr>
                </a:solidFill>
              </a:rPr>
              <a:t>ITAP</a:t>
            </a:r>
          </a:p>
          <a:p>
            <a:r>
              <a:rPr lang="en-US" dirty="0">
                <a:solidFill>
                  <a:schemeClr val="tx1">
                    <a:lumMod val="50000"/>
                  </a:schemeClr>
                </a:solidFill>
              </a:rPr>
              <a:t>How to structure trainees’ timetables</a:t>
            </a:r>
          </a:p>
          <a:p>
            <a:r>
              <a:rPr lang="en-US" dirty="0">
                <a:solidFill>
                  <a:schemeClr val="tx1">
                    <a:lumMod val="50000"/>
                  </a:schemeClr>
                </a:solidFill>
              </a:rPr>
              <a:t>Planning, evaluation, and feedback: Weekly Mentor Meeting (with focus) &amp; Lesson Observation</a:t>
            </a:r>
          </a:p>
          <a:p>
            <a:r>
              <a:rPr lang="en-US" dirty="0">
                <a:solidFill>
                  <a:schemeClr val="tx1">
                    <a:lumMod val="50000"/>
                  </a:schemeClr>
                </a:solidFill>
              </a:rPr>
              <a:t>Progress monitoring</a:t>
            </a:r>
          </a:p>
          <a:p>
            <a:r>
              <a:rPr lang="en-US" dirty="0">
                <a:solidFill>
                  <a:schemeClr val="tx1">
                    <a:lumMod val="50000"/>
                  </a:schemeClr>
                </a:solidFill>
              </a:rPr>
              <a:t>Professionalism (of trainees)</a:t>
            </a:r>
          </a:p>
          <a:p>
            <a:endParaRPr lang="en-US" dirty="0">
              <a:solidFill>
                <a:schemeClr val="tx1">
                  <a:lumMod val="50000"/>
                </a:schemeClr>
              </a:solidFill>
            </a:endParaRPr>
          </a:p>
          <a:p>
            <a:pPr marL="254000" indent="0">
              <a:buNone/>
            </a:pPr>
            <a:endParaRPr lang="en-US" dirty="0">
              <a:solidFill>
                <a:schemeClr val="tx1">
                  <a:lumMod val="50000"/>
                </a:schemeClr>
              </a:solidFill>
            </a:endParaRPr>
          </a:p>
          <a:p>
            <a:endParaRPr lang="en-US" dirty="0">
              <a:solidFill>
                <a:schemeClr val="tx1">
                  <a:lumMod val="50000"/>
                </a:schemeClr>
              </a:solidFill>
            </a:endParaRPr>
          </a:p>
          <a:p>
            <a:pPr marL="254000" indent="0">
              <a:buNone/>
            </a:pPr>
            <a:endParaRPr lang="en-US" dirty="0">
              <a:solidFill>
                <a:schemeClr val="tx1">
                  <a:lumMod val="50000"/>
                </a:schemeClr>
              </a:solidFill>
            </a:endParaRPr>
          </a:p>
          <a:p>
            <a:pPr marL="254000" indent="0">
              <a:buNone/>
            </a:pPr>
            <a:endParaRPr lang="en-US" dirty="0">
              <a:solidFill>
                <a:schemeClr val="tx1">
                  <a:lumMod val="50000"/>
                </a:schemeClr>
              </a:solidFill>
            </a:endParaRPr>
          </a:p>
        </p:txBody>
      </p:sp>
      <p:sp>
        <p:nvSpPr>
          <p:cNvPr id="3" name="Title 2">
            <a:extLst>
              <a:ext uri="{FF2B5EF4-FFF2-40B4-BE49-F238E27FC236}">
                <a16:creationId xmlns:a16="http://schemas.microsoft.com/office/drawing/2014/main" id="{B69912A4-783B-2A43-B65E-46463B61391B}"/>
              </a:ext>
            </a:extLst>
          </p:cNvPr>
          <p:cNvSpPr>
            <a:spLocks noGrp="1"/>
          </p:cNvSpPr>
          <p:nvPr>
            <p:ph type="title"/>
          </p:nvPr>
        </p:nvSpPr>
        <p:spPr/>
        <p:txBody>
          <a:bodyPr/>
          <a:lstStyle/>
          <a:p>
            <a:r>
              <a:rPr lang="en-US" dirty="0"/>
              <a:t>Aims of the session</a:t>
            </a:r>
            <a:endParaRPr lang="en-US" dirty="0">
              <a:highlight>
                <a:srgbClr val="FFFF00"/>
              </a:highlight>
            </a:endParaRPr>
          </a:p>
        </p:txBody>
      </p:sp>
    </p:spTree>
    <p:extLst>
      <p:ext uri="{BB962C8B-B14F-4D97-AF65-F5344CB8AC3E}">
        <p14:creationId xmlns:p14="http://schemas.microsoft.com/office/powerpoint/2010/main" val="4066313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6EE3F-F779-F597-8216-EB5FC35089E7}"/>
              </a:ext>
            </a:extLst>
          </p:cNvPr>
          <p:cNvSpPr>
            <a:spLocks noGrp="1"/>
          </p:cNvSpPr>
          <p:nvPr>
            <p:ph type="body" idx="1"/>
          </p:nvPr>
        </p:nvSpPr>
        <p:spPr/>
        <p:txBody>
          <a:bodyPr/>
          <a:lstStyle/>
          <a:p>
            <a:r>
              <a:rPr lang="en-US" dirty="0">
                <a:solidFill>
                  <a:schemeClr val="bg2">
                    <a:lumMod val="50000"/>
                  </a:schemeClr>
                </a:solidFill>
              </a:rPr>
              <a:t>Once per placement - more if progress is problem</a:t>
            </a:r>
          </a:p>
          <a:p>
            <a:r>
              <a:rPr lang="en-US" dirty="0">
                <a:solidFill>
                  <a:schemeClr val="bg2">
                    <a:lumMod val="50000"/>
                  </a:schemeClr>
                </a:solidFill>
              </a:rPr>
              <a:t>Purpose: subject mentor – tutor moderation; snapshot of trainee’s progress giving formative developmental feedback; catch-up on how placement is going</a:t>
            </a:r>
          </a:p>
          <a:p>
            <a:r>
              <a:rPr lang="en-US" dirty="0">
                <a:solidFill>
                  <a:schemeClr val="bg2">
                    <a:lumMod val="50000"/>
                  </a:schemeClr>
                </a:solidFill>
              </a:rPr>
              <a:t>Trainee </a:t>
            </a:r>
            <a:r>
              <a:rPr lang="en-US" dirty="0" err="1">
                <a:solidFill>
                  <a:schemeClr val="bg2">
                    <a:lumMod val="50000"/>
                  </a:schemeClr>
                </a:solidFill>
              </a:rPr>
              <a:t>organises</a:t>
            </a:r>
            <a:r>
              <a:rPr lang="en-US" dirty="0">
                <a:solidFill>
                  <a:schemeClr val="bg2">
                    <a:lumMod val="50000"/>
                  </a:schemeClr>
                </a:solidFill>
              </a:rPr>
              <a:t> – liaising with tutor and mentor</a:t>
            </a:r>
          </a:p>
          <a:p>
            <a:r>
              <a:rPr lang="en-US" dirty="0">
                <a:solidFill>
                  <a:schemeClr val="bg2">
                    <a:lumMod val="50000"/>
                  </a:schemeClr>
                </a:solidFill>
              </a:rPr>
              <a:t>Joint lesson observation with subject mentor followed by joint feedback (tutor, subject mentor and trainee)</a:t>
            </a:r>
          </a:p>
          <a:p>
            <a:r>
              <a:rPr lang="en-US" dirty="0">
                <a:solidFill>
                  <a:schemeClr val="bg2">
                    <a:lumMod val="50000"/>
                  </a:schemeClr>
                </a:solidFill>
              </a:rPr>
              <a:t>Tutor then has one-to-one with trainee – reviewing </a:t>
            </a:r>
            <a:r>
              <a:rPr lang="en-US" dirty="0" err="1">
                <a:solidFill>
                  <a:schemeClr val="bg2">
                    <a:lumMod val="50000"/>
                  </a:schemeClr>
                </a:solidFill>
              </a:rPr>
              <a:t>RoAD</a:t>
            </a:r>
            <a:r>
              <a:rPr lang="en-US" dirty="0">
                <a:solidFill>
                  <a:schemeClr val="bg2">
                    <a:lumMod val="50000"/>
                  </a:schemeClr>
                </a:solidFill>
              </a:rPr>
              <a:t> etc.</a:t>
            </a:r>
          </a:p>
          <a:p>
            <a:endParaRPr lang="en-US" dirty="0">
              <a:solidFill>
                <a:schemeClr val="bg2">
                  <a:lumMod val="50000"/>
                </a:schemeClr>
              </a:solidFill>
            </a:endParaRPr>
          </a:p>
          <a:p>
            <a:pPr marL="254000" indent="0">
              <a:buNone/>
            </a:pPr>
            <a:endParaRPr lang="en-US" dirty="0">
              <a:solidFill>
                <a:schemeClr val="bg2">
                  <a:lumMod val="50000"/>
                </a:schemeClr>
              </a:solidFill>
            </a:endParaRPr>
          </a:p>
        </p:txBody>
      </p:sp>
      <p:sp>
        <p:nvSpPr>
          <p:cNvPr id="2" name="Title 1">
            <a:extLst>
              <a:ext uri="{FF2B5EF4-FFF2-40B4-BE49-F238E27FC236}">
                <a16:creationId xmlns:a16="http://schemas.microsoft.com/office/drawing/2014/main" id="{6D153CB9-173B-A830-0D88-6B5897D29838}"/>
              </a:ext>
            </a:extLst>
          </p:cNvPr>
          <p:cNvSpPr>
            <a:spLocks noGrp="1"/>
          </p:cNvSpPr>
          <p:nvPr>
            <p:ph type="title"/>
          </p:nvPr>
        </p:nvSpPr>
        <p:spPr/>
        <p:txBody>
          <a:bodyPr/>
          <a:lstStyle/>
          <a:p>
            <a:r>
              <a:rPr lang="en-US" dirty="0"/>
              <a:t>Tutor Visit</a:t>
            </a:r>
          </a:p>
        </p:txBody>
      </p:sp>
    </p:spTree>
    <p:extLst>
      <p:ext uri="{BB962C8B-B14F-4D97-AF65-F5344CB8AC3E}">
        <p14:creationId xmlns:p14="http://schemas.microsoft.com/office/powerpoint/2010/main" val="3224099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E40BE81-A252-96DB-41F9-EA02B76F381E}"/>
              </a:ext>
            </a:extLst>
          </p:cNvPr>
          <p:cNvSpPr>
            <a:spLocks noGrp="1"/>
          </p:cNvSpPr>
          <p:nvPr>
            <p:ph type="body" idx="1"/>
          </p:nvPr>
        </p:nvSpPr>
        <p:spPr/>
        <p:txBody>
          <a:bodyPr/>
          <a:lstStyle/>
          <a:p>
            <a:endParaRPr lang="en-US" dirty="0"/>
          </a:p>
        </p:txBody>
      </p:sp>
      <p:sp>
        <p:nvSpPr>
          <p:cNvPr id="5" name="Title 4">
            <a:extLst>
              <a:ext uri="{FF2B5EF4-FFF2-40B4-BE49-F238E27FC236}">
                <a16:creationId xmlns:a16="http://schemas.microsoft.com/office/drawing/2014/main" id="{321BE038-D222-626E-BBB4-AE2CA160DC5E}"/>
              </a:ext>
            </a:extLst>
          </p:cNvPr>
          <p:cNvSpPr>
            <a:spLocks noGrp="1"/>
          </p:cNvSpPr>
          <p:nvPr>
            <p:ph type="title"/>
          </p:nvPr>
        </p:nvSpPr>
        <p:spPr/>
        <p:txBody>
          <a:bodyPr/>
          <a:lstStyle/>
          <a:p>
            <a:endParaRPr lang="en-US"/>
          </a:p>
        </p:txBody>
      </p:sp>
      <p:pic>
        <p:nvPicPr>
          <p:cNvPr id="3" name="Picture 2" descr="A yellow and white document with text&#10;&#10;Description automatically generated">
            <a:extLst>
              <a:ext uri="{FF2B5EF4-FFF2-40B4-BE49-F238E27FC236}">
                <a16:creationId xmlns:a16="http://schemas.microsoft.com/office/drawing/2014/main" id="{267E4F81-A370-CA4B-A3C7-1A5124625B4C}"/>
              </a:ext>
            </a:extLst>
          </p:cNvPr>
          <p:cNvPicPr>
            <a:picLocks noChangeAspect="1"/>
          </p:cNvPicPr>
          <p:nvPr/>
        </p:nvPicPr>
        <p:blipFill>
          <a:blip r:embed="rId3"/>
          <a:stretch>
            <a:fillRect/>
          </a:stretch>
        </p:blipFill>
        <p:spPr>
          <a:xfrm>
            <a:off x="0" y="457199"/>
            <a:ext cx="9144000" cy="6015291"/>
          </a:xfrm>
          <a:prstGeom prst="rect">
            <a:avLst/>
          </a:prstGeom>
        </p:spPr>
      </p:pic>
    </p:spTree>
    <p:extLst>
      <p:ext uri="{BB962C8B-B14F-4D97-AF65-F5344CB8AC3E}">
        <p14:creationId xmlns:p14="http://schemas.microsoft.com/office/powerpoint/2010/main" val="3105749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B9165-5D36-4A4F-BB7C-311655E2BEE9}"/>
              </a:ext>
            </a:extLst>
          </p:cNvPr>
          <p:cNvSpPr>
            <a:spLocks noGrp="1"/>
          </p:cNvSpPr>
          <p:nvPr>
            <p:ph type="title"/>
          </p:nvPr>
        </p:nvSpPr>
        <p:spPr/>
        <p:txBody>
          <a:bodyPr/>
          <a:lstStyle/>
          <a:p>
            <a:r>
              <a:rPr lang="en-US" sz="2800" dirty="0">
                <a:solidFill>
                  <a:schemeClr val="tx1"/>
                </a:solidFill>
                <a:latin typeface="Calibri Light" panose="020F0302020204030204" pitchFamily="34" charset="0"/>
                <a:cs typeface="Calibri Light" panose="020F0302020204030204" pitchFamily="34" charset="0"/>
              </a:rPr>
              <a:t>Progress Report</a:t>
            </a:r>
          </a:p>
        </p:txBody>
      </p:sp>
      <p:sp>
        <p:nvSpPr>
          <p:cNvPr id="2" name="Text Placeholder 1">
            <a:extLst>
              <a:ext uri="{FF2B5EF4-FFF2-40B4-BE49-F238E27FC236}">
                <a16:creationId xmlns:a16="http://schemas.microsoft.com/office/drawing/2014/main" id="{46131949-FA72-E647-B269-A81B261BCEE3}"/>
              </a:ext>
            </a:extLst>
          </p:cNvPr>
          <p:cNvSpPr>
            <a:spLocks noGrp="1"/>
          </p:cNvSpPr>
          <p:nvPr>
            <p:ph type="body" idx="1"/>
          </p:nvPr>
        </p:nvSpPr>
        <p:spPr>
          <a:xfrm>
            <a:off x="189881" y="1405114"/>
            <a:ext cx="3657600" cy="5452886"/>
          </a:xfrm>
        </p:spPr>
        <p:txBody>
          <a:bodyPr>
            <a:normAutofit fontScale="92500"/>
          </a:bodyPr>
          <a:lstStyle/>
          <a:p>
            <a:r>
              <a:rPr lang="en-US" sz="1800" dirty="0">
                <a:solidFill>
                  <a:schemeClr val="tx1">
                    <a:lumMod val="50000"/>
                  </a:schemeClr>
                </a:solidFill>
              </a:rPr>
              <a:t>The Progress Report is completed by the subject mentor at the end of the placement.</a:t>
            </a:r>
          </a:p>
          <a:p>
            <a:endParaRPr lang="en-US" sz="1800" dirty="0">
              <a:solidFill>
                <a:schemeClr val="tx1">
                  <a:lumMod val="50000"/>
                </a:schemeClr>
              </a:solidFill>
            </a:endParaRPr>
          </a:p>
          <a:p>
            <a:r>
              <a:rPr lang="en-US" sz="1800" dirty="0">
                <a:solidFill>
                  <a:schemeClr val="tx1">
                    <a:lumMod val="50000"/>
                  </a:schemeClr>
                </a:solidFill>
              </a:rPr>
              <a:t>Comment on progress in the following areas:</a:t>
            </a:r>
          </a:p>
          <a:p>
            <a:pPr lvl="1"/>
            <a:r>
              <a:rPr lang="en-US" sz="1600" dirty="0">
                <a:solidFill>
                  <a:schemeClr val="tx1">
                    <a:lumMod val="50000"/>
                  </a:schemeClr>
                </a:solidFill>
                <a:latin typeface="+mj-lt"/>
              </a:rPr>
              <a:t>Subject and Curriculum Knowledge </a:t>
            </a:r>
          </a:p>
          <a:p>
            <a:pPr lvl="1"/>
            <a:r>
              <a:rPr lang="en-US" sz="1600" dirty="0">
                <a:solidFill>
                  <a:schemeClr val="tx1">
                    <a:lumMod val="50000"/>
                  </a:schemeClr>
                </a:solidFill>
                <a:latin typeface="+mj-lt"/>
              </a:rPr>
              <a:t>Planning and Teaching</a:t>
            </a:r>
          </a:p>
          <a:p>
            <a:pPr lvl="1"/>
            <a:r>
              <a:rPr lang="en-US" sz="1600" dirty="0">
                <a:solidFill>
                  <a:schemeClr val="tx1">
                    <a:lumMod val="50000"/>
                  </a:schemeClr>
                </a:solidFill>
                <a:latin typeface="+mj-lt"/>
              </a:rPr>
              <a:t>Assessment </a:t>
            </a:r>
          </a:p>
          <a:p>
            <a:pPr lvl="1"/>
            <a:r>
              <a:rPr lang="en-US" sz="1600" dirty="0">
                <a:solidFill>
                  <a:schemeClr val="tx1">
                    <a:lumMod val="50000"/>
                  </a:schemeClr>
                </a:solidFill>
                <a:latin typeface="+mj-lt"/>
              </a:rPr>
              <a:t>Wider Professional Responsibilities</a:t>
            </a:r>
          </a:p>
          <a:p>
            <a:pPr lvl="1"/>
            <a:r>
              <a:rPr lang="en-US" sz="1600" dirty="0">
                <a:solidFill>
                  <a:schemeClr val="tx1">
                    <a:lumMod val="50000"/>
                  </a:schemeClr>
                </a:solidFill>
                <a:latin typeface="+mj-lt"/>
              </a:rPr>
              <a:t>Professionalism</a:t>
            </a:r>
          </a:p>
          <a:p>
            <a:pPr lvl="1"/>
            <a:endParaRPr lang="en-US" sz="1600" dirty="0">
              <a:solidFill>
                <a:schemeClr val="tx1">
                  <a:lumMod val="50000"/>
                </a:schemeClr>
              </a:solidFill>
              <a:latin typeface="+mj-lt"/>
            </a:endParaRPr>
          </a:p>
          <a:p>
            <a:r>
              <a:rPr lang="en-US" sz="1800" dirty="0">
                <a:solidFill>
                  <a:schemeClr val="tx1">
                    <a:lumMod val="50000"/>
                  </a:schemeClr>
                </a:solidFill>
                <a:latin typeface="+mj-lt"/>
              </a:rPr>
              <a:t>We no longer use grades.  Trainees are “on-track” to meet the standards or not – this is your judgement to make. You should complete this y/n indicator for each area. </a:t>
            </a:r>
          </a:p>
          <a:p>
            <a:endParaRPr lang="en-US" sz="1800" dirty="0">
              <a:solidFill>
                <a:schemeClr val="tx1">
                  <a:lumMod val="50000"/>
                </a:schemeClr>
              </a:solidFill>
              <a:latin typeface="+mj-lt"/>
            </a:endParaRPr>
          </a:p>
          <a:p>
            <a:pPr marL="292100" indent="0">
              <a:buNone/>
            </a:pPr>
            <a:endParaRPr lang="en-US" sz="1800" dirty="0">
              <a:solidFill>
                <a:schemeClr val="tx1">
                  <a:lumMod val="50000"/>
                </a:schemeClr>
              </a:solidFill>
            </a:endParaRPr>
          </a:p>
        </p:txBody>
      </p:sp>
      <p:sp>
        <p:nvSpPr>
          <p:cNvPr id="4" name="Text Placeholder 3">
            <a:extLst>
              <a:ext uri="{FF2B5EF4-FFF2-40B4-BE49-F238E27FC236}">
                <a16:creationId xmlns:a16="http://schemas.microsoft.com/office/drawing/2014/main" id="{F4445DD2-DBFD-189F-C0E9-7EE75D0F4EDE}"/>
              </a:ext>
            </a:extLst>
          </p:cNvPr>
          <p:cNvSpPr>
            <a:spLocks noGrp="1"/>
          </p:cNvSpPr>
          <p:nvPr>
            <p:ph type="body" idx="2"/>
          </p:nvPr>
        </p:nvSpPr>
        <p:spPr/>
        <p:txBody>
          <a:bodyPr/>
          <a:lstStyle/>
          <a:p>
            <a:endParaRPr lang="en-US" dirty="0"/>
          </a:p>
        </p:txBody>
      </p:sp>
      <p:pic>
        <p:nvPicPr>
          <p:cNvPr id="7" name="Picture 6" descr="A yellow and blue chart with text&#10;&#10;Description automatically generated with medium confidence">
            <a:extLst>
              <a:ext uri="{FF2B5EF4-FFF2-40B4-BE49-F238E27FC236}">
                <a16:creationId xmlns:a16="http://schemas.microsoft.com/office/drawing/2014/main" id="{B395DF3F-40B3-8A41-A7B8-97FB9E410FA3}"/>
              </a:ext>
            </a:extLst>
          </p:cNvPr>
          <p:cNvPicPr>
            <a:picLocks noChangeAspect="1"/>
          </p:cNvPicPr>
          <p:nvPr/>
        </p:nvPicPr>
        <p:blipFill>
          <a:blip r:embed="rId2"/>
          <a:stretch>
            <a:fillRect/>
          </a:stretch>
        </p:blipFill>
        <p:spPr>
          <a:xfrm>
            <a:off x="3926493" y="0"/>
            <a:ext cx="5217507" cy="6858000"/>
          </a:xfrm>
          <a:prstGeom prst="rect">
            <a:avLst/>
          </a:prstGeom>
        </p:spPr>
      </p:pic>
    </p:spTree>
    <p:extLst>
      <p:ext uri="{BB962C8B-B14F-4D97-AF65-F5344CB8AC3E}">
        <p14:creationId xmlns:p14="http://schemas.microsoft.com/office/powerpoint/2010/main" val="1803509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B9165-5D36-4A4F-BB7C-311655E2BEE9}"/>
              </a:ext>
            </a:extLst>
          </p:cNvPr>
          <p:cNvSpPr>
            <a:spLocks noGrp="1"/>
          </p:cNvSpPr>
          <p:nvPr>
            <p:ph type="title"/>
          </p:nvPr>
        </p:nvSpPr>
        <p:spPr/>
        <p:txBody>
          <a:bodyPr/>
          <a:lstStyle/>
          <a:p>
            <a:r>
              <a:rPr lang="en-US" sz="2800" dirty="0">
                <a:solidFill>
                  <a:schemeClr val="tx1"/>
                </a:solidFill>
                <a:latin typeface="Calibri Light" panose="020F0302020204030204" pitchFamily="34" charset="0"/>
                <a:cs typeface="Calibri Light" panose="020F0302020204030204" pitchFamily="34" charset="0"/>
              </a:rPr>
              <a:t>Progress Report</a:t>
            </a:r>
          </a:p>
        </p:txBody>
      </p:sp>
      <p:sp>
        <p:nvSpPr>
          <p:cNvPr id="2" name="Text Placeholder 1">
            <a:extLst>
              <a:ext uri="{FF2B5EF4-FFF2-40B4-BE49-F238E27FC236}">
                <a16:creationId xmlns:a16="http://schemas.microsoft.com/office/drawing/2014/main" id="{46131949-FA72-E647-B269-A81B261BCEE3}"/>
              </a:ext>
            </a:extLst>
          </p:cNvPr>
          <p:cNvSpPr>
            <a:spLocks noGrp="1"/>
          </p:cNvSpPr>
          <p:nvPr>
            <p:ph type="body" idx="1"/>
          </p:nvPr>
        </p:nvSpPr>
        <p:spPr>
          <a:xfrm>
            <a:off x="189881" y="1405113"/>
            <a:ext cx="3657600" cy="5178249"/>
          </a:xfrm>
        </p:spPr>
        <p:txBody>
          <a:bodyPr>
            <a:normAutofit/>
          </a:bodyPr>
          <a:lstStyle/>
          <a:p>
            <a:r>
              <a:rPr lang="en-US" sz="1800" dirty="0">
                <a:solidFill>
                  <a:schemeClr val="tx1">
                    <a:lumMod val="50000"/>
                  </a:schemeClr>
                </a:solidFill>
              </a:rPr>
              <a:t>The Progress Report is completed by the subject mentor at the end of the placement.</a:t>
            </a:r>
          </a:p>
          <a:p>
            <a:endParaRPr lang="en-US" sz="1800" dirty="0">
              <a:solidFill>
                <a:schemeClr val="tx1">
                  <a:lumMod val="50000"/>
                </a:schemeClr>
              </a:solidFill>
            </a:endParaRPr>
          </a:p>
          <a:p>
            <a:r>
              <a:rPr lang="en-US" sz="1800" dirty="0">
                <a:solidFill>
                  <a:schemeClr val="tx1">
                    <a:lumMod val="50000"/>
                  </a:schemeClr>
                </a:solidFill>
              </a:rPr>
              <a:t>The Professional Mentor comments at the end.</a:t>
            </a:r>
            <a:endParaRPr lang="en-US" sz="1800" dirty="0">
              <a:solidFill>
                <a:schemeClr val="tx1">
                  <a:lumMod val="50000"/>
                </a:schemeClr>
              </a:solidFill>
              <a:latin typeface="+mj-lt"/>
            </a:endParaRPr>
          </a:p>
          <a:p>
            <a:pPr marL="292100" indent="0">
              <a:buNone/>
            </a:pPr>
            <a:endParaRPr lang="en-US" sz="1800" dirty="0">
              <a:solidFill>
                <a:schemeClr val="tx1">
                  <a:lumMod val="50000"/>
                </a:schemeClr>
              </a:solidFill>
              <a:latin typeface="+mj-lt"/>
            </a:endParaRPr>
          </a:p>
          <a:p>
            <a:pPr marL="292100" indent="0">
              <a:buNone/>
            </a:pPr>
            <a:endParaRPr lang="en-US" sz="1800" dirty="0">
              <a:solidFill>
                <a:schemeClr val="tx1">
                  <a:lumMod val="50000"/>
                </a:schemeClr>
              </a:solidFill>
            </a:endParaRPr>
          </a:p>
        </p:txBody>
      </p:sp>
      <p:sp>
        <p:nvSpPr>
          <p:cNvPr id="4" name="Text Placeholder 3">
            <a:extLst>
              <a:ext uri="{FF2B5EF4-FFF2-40B4-BE49-F238E27FC236}">
                <a16:creationId xmlns:a16="http://schemas.microsoft.com/office/drawing/2014/main" id="{F4445DD2-DBFD-189F-C0E9-7EE75D0F4EDE}"/>
              </a:ext>
            </a:extLst>
          </p:cNvPr>
          <p:cNvSpPr>
            <a:spLocks noGrp="1"/>
          </p:cNvSpPr>
          <p:nvPr>
            <p:ph type="body" idx="2"/>
          </p:nvPr>
        </p:nvSpPr>
        <p:spPr/>
        <p:txBody>
          <a:bodyPr/>
          <a:lstStyle/>
          <a:p>
            <a:endParaRPr lang="en-US" dirty="0"/>
          </a:p>
        </p:txBody>
      </p:sp>
      <p:pic>
        <p:nvPicPr>
          <p:cNvPr id="9" name="Picture 8" descr="A yellow and black form&#10;&#10;Description automatically generated">
            <a:extLst>
              <a:ext uri="{FF2B5EF4-FFF2-40B4-BE49-F238E27FC236}">
                <a16:creationId xmlns:a16="http://schemas.microsoft.com/office/drawing/2014/main" id="{8FCC1E0B-52C3-244A-B111-9B636FFBE1BA}"/>
              </a:ext>
            </a:extLst>
          </p:cNvPr>
          <p:cNvPicPr>
            <a:picLocks noChangeAspect="1"/>
          </p:cNvPicPr>
          <p:nvPr/>
        </p:nvPicPr>
        <p:blipFill>
          <a:blip r:embed="rId2"/>
          <a:stretch>
            <a:fillRect/>
          </a:stretch>
        </p:blipFill>
        <p:spPr>
          <a:xfrm>
            <a:off x="4114800" y="0"/>
            <a:ext cx="4943866" cy="6858000"/>
          </a:xfrm>
          <a:prstGeom prst="rect">
            <a:avLst/>
          </a:prstGeom>
        </p:spPr>
      </p:pic>
    </p:spTree>
    <p:extLst>
      <p:ext uri="{BB962C8B-B14F-4D97-AF65-F5344CB8AC3E}">
        <p14:creationId xmlns:p14="http://schemas.microsoft.com/office/powerpoint/2010/main" val="311229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31949-FA72-E647-B269-A81B261BCEE3}"/>
              </a:ext>
            </a:extLst>
          </p:cNvPr>
          <p:cNvSpPr>
            <a:spLocks noGrp="1"/>
          </p:cNvSpPr>
          <p:nvPr>
            <p:ph type="body" idx="1"/>
          </p:nvPr>
        </p:nvSpPr>
        <p:spPr/>
        <p:txBody>
          <a:bodyPr>
            <a:normAutofit fontScale="92500" lnSpcReduction="20000"/>
          </a:bodyPr>
          <a:lstStyle/>
          <a:p>
            <a:r>
              <a:rPr lang="en-US" dirty="0">
                <a:solidFill>
                  <a:schemeClr val="tx1">
                    <a:lumMod val="50000"/>
                  </a:schemeClr>
                </a:solidFill>
              </a:rPr>
              <a:t>Effectively, in each of the areas is the trainee making the progress you would expect at that point?</a:t>
            </a:r>
          </a:p>
          <a:p>
            <a:pPr lvl="1"/>
            <a:r>
              <a:rPr lang="en-US" dirty="0">
                <a:solidFill>
                  <a:schemeClr val="tx1">
                    <a:lumMod val="50000"/>
                  </a:schemeClr>
                </a:solidFill>
                <a:latin typeface="+mj-lt"/>
              </a:rPr>
              <a:t>Can you see their path to becoming a teacher?</a:t>
            </a:r>
          </a:p>
          <a:p>
            <a:pPr lvl="1"/>
            <a:r>
              <a:rPr lang="en-US" dirty="0">
                <a:solidFill>
                  <a:schemeClr val="tx1">
                    <a:lumMod val="50000"/>
                  </a:schemeClr>
                </a:solidFill>
                <a:latin typeface="+mj-lt"/>
              </a:rPr>
              <a:t>What are their strengths?</a:t>
            </a:r>
          </a:p>
          <a:p>
            <a:pPr lvl="1"/>
            <a:r>
              <a:rPr lang="en-US" dirty="0">
                <a:solidFill>
                  <a:schemeClr val="tx1">
                    <a:lumMod val="50000"/>
                  </a:schemeClr>
                </a:solidFill>
                <a:latin typeface="+mj-lt"/>
              </a:rPr>
              <a:t>Where do they need to develop?</a:t>
            </a:r>
          </a:p>
          <a:p>
            <a:endParaRPr lang="en-US" dirty="0">
              <a:solidFill>
                <a:schemeClr val="tx1">
                  <a:lumMod val="50000"/>
                </a:schemeClr>
              </a:solidFill>
            </a:endParaRPr>
          </a:p>
          <a:p>
            <a:r>
              <a:rPr lang="en-US" dirty="0">
                <a:solidFill>
                  <a:schemeClr val="tx1">
                    <a:lumMod val="50000"/>
                  </a:schemeClr>
                </a:solidFill>
              </a:rPr>
              <a:t>Provide feedback that will inform their next steps.</a:t>
            </a:r>
          </a:p>
          <a:p>
            <a:pPr marL="254000" indent="0">
              <a:buNone/>
            </a:pPr>
            <a:endParaRPr lang="en-US" dirty="0">
              <a:solidFill>
                <a:schemeClr val="tx1">
                  <a:lumMod val="50000"/>
                </a:schemeClr>
              </a:solidFill>
            </a:endParaRPr>
          </a:p>
          <a:p>
            <a:r>
              <a:rPr lang="en-US" dirty="0">
                <a:solidFill>
                  <a:schemeClr val="tx1">
                    <a:lumMod val="50000"/>
                  </a:schemeClr>
                </a:solidFill>
              </a:rPr>
              <a:t>Be clear what they need to do in their next placement.</a:t>
            </a:r>
          </a:p>
          <a:p>
            <a:endParaRPr lang="en-US" dirty="0">
              <a:solidFill>
                <a:schemeClr val="tx1">
                  <a:lumMod val="50000"/>
                </a:schemeClr>
              </a:solidFill>
            </a:endParaRPr>
          </a:p>
          <a:p>
            <a:r>
              <a:rPr lang="en-US" dirty="0">
                <a:solidFill>
                  <a:schemeClr val="tx1">
                    <a:lumMod val="50000"/>
                  </a:schemeClr>
                </a:solidFill>
              </a:rPr>
              <a:t>Encourage them to reflect on their development – this feedback can be a collaborative process.</a:t>
            </a:r>
          </a:p>
          <a:p>
            <a:endParaRPr lang="en-US" dirty="0">
              <a:solidFill>
                <a:schemeClr val="tx1">
                  <a:lumMod val="50000"/>
                </a:schemeClr>
              </a:solidFill>
            </a:endParaRPr>
          </a:p>
          <a:p>
            <a:r>
              <a:rPr lang="en-US" dirty="0">
                <a:solidFill>
                  <a:schemeClr val="tx1">
                    <a:lumMod val="50000"/>
                  </a:schemeClr>
                </a:solidFill>
              </a:rPr>
              <a:t>Where you are concerned about a trainee’s progress, share them with your </a:t>
            </a:r>
            <a:r>
              <a:rPr lang="en-US" dirty="0" err="1">
                <a:solidFill>
                  <a:schemeClr val="tx1">
                    <a:lumMod val="50000"/>
                  </a:schemeClr>
                </a:solidFill>
              </a:rPr>
              <a:t>HoD</a:t>
            </a:r>
            <a:r>
              <a:rPr lang="en-US" dirty="0">
                <a:solidFill>
                  <a:schemeClr val="tx1">
                    <a:lumMod val="50000"/>
                  </a:schemeClr>
                </a:solidFill>
              </a:rPr>
              <a:t> and professional mentor.  Ask them to observe and discuss with together with you.  Notify the university tutor</a:t>
            </a:r>
          </a:p>
        </p:txBody>
      </p:sp>
      <p:sp>
        <p:nvSpPr>
          <p:cNvPr id="3" name="Title 2">
            <a:extLst>
              <a:ext uri="{FF2B5EF4-FFF2-40B4-BE49-F238E27FC236}">
                <a16:creationId xmlns:a16="http://schemas.microsoft.com/office/drawing/2014/main" id="{882B9165-5D36-4A4F-BB7C-311655E2BEE9}"/>
              </a:ext>
            </a:extLst>
          </p:cNvPr>
          <p:cNvSpPr>
            <a:spLocks noGrp="1"/>
          </p:cNvSpPr>
          <p:nvPr>
            <p:ph type="title"/>
          </p:nvPr>
        </p:nvSpPr>
        <p:spPr/>
        <p:txBody>
          <a:bodyPr/>
          <a:lstStyle/>
          <a:p>
            <a:r>
              <a:rPr lang="en-US" dirty="0"/>
              <a:t>Progress Report – “on-track”</a:t>
            </a:r>
          </a:p>
        </p:txBody>
      </p:sp>
    </p:spTree>
    <p:extLst>
      <p:ext uri="{BB962C8B-B14F-4D97-AF65-F5344CB8AC3E}">
        <p14:creationId xmlns:p14="http://schemas.microsoft.com/office/powerpoint/2010/main" val="1077891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31949-FA72-E647-B269-A81B261BCEE3}"/>
              </a:ext>
            </a:extLst>
          </p:cNvPr>
          <p:cNvSpPr>
            <a:spLocks noGrp="1"/>
          </p:cNvSpPr>
          <p:nvPr>
            <p:ph type="body" idx="1"/>
          </p:nvPr>
        </p:nvSpPr>
        <p:spPr/>
        <p:txBody>
          <a:bodyPr/>
          <a:lstStyle/>
          <a:p>
            <a:r>
              <a:rPr lang="en-US" dirty="0">
                <a:solidFill>
                  <a:schemeClr val="tx1">
                    <a:lumMod val="50000"/>
                  </a:schemeClr>
                </a:solidFill>
              </a:rPr>
              <a:t>Part 2 of the ITE standards deals with professionalism.</a:t>
            </a:r>
          </a:p>
          <a:p>
            <a:endParaRPr lang="en-US" dirty="0">
              <a:solidFill>
                <a:schemeClr val="tx1">
                  <a:lumMod val="50000"/>
                </a:schemeClr>
              </a:solidFill>
            </a:endParaRPr>
          </a:p>
          <a:p>
            <a:r>
              <a:rPr lang="en-US" dirty="0">
                <a:solidFill>
                  <a:schemeClr val="tx1">
                    <a:lumMod val="50000"/>
                  </a:schemeClr>
                </a:solidFill>
              </a:rPr>
              <a:t>We expect our students to behave as if they were members of staff at your school – please hold them to to the same standards.</a:t>
            </a:r>
          </a:p>
          <a:p>
            <a:pPr lvl="1"/>
            <a:r>
              <a:rPr lang="en-US" dirty="0">
                <a:solidFill>
                  <a:schemeClr val="tx1">
                    <a:lumMod val="50000"/>
                  </a:schemeClr>
                </a:solidFill>
                <a:latin typeface="+mj-lt"/>
              </a:rPr>
              <a:t>Time on site/punctuality</a:t>
            </a:r>
          </a:p>
          <a:p>
            <a:pPr lvl="1"/>
            <a:r>
              <a:rPr lang="en-US" dirty="0">
                <a:solidFill>
                  <a:schemeClr val="tx1">
                    <a:lumMod val="50000"/>
                  </a:schemeClr>
                </a:solidFill>
                <a:latin typeface="+mj-lt"/>
              </a:rPr>
              <a:t>Attendance at meetings</a:t>
            </a:r>
          </a:p>
          <a:p>
            <a:pPr lvl="1"/>
            <a:r>
              <a:rPr lang="en-US" dirty="0">
                <a:solidFill>
                  <a:schemeClr val="tx1">
                    <a:lumMod val="50000"/>
                  </a:schemeClr>
                </a:solidFill>
                <a:latin typeface="+mj-lt"/>
              </a:rPr>
              <a:t>Dress code</a:t>
            </a:r>
          </a:p>
          <a:p>
            <a:pPr lvl="1"/>
            <a:endParaRPr lang="en-US" dirty="0">
              <a:solidFill>
                <a:schemeClr val="tx1">
                  <a:lumMod val="50000"/>
                </a:schemeClr>
              </a:solidFill>
              <a:latin typeface="+mj-lt"/>
            </a:endParaRPr>
          </a:p>
          <a:p>
            <a:r>
              <a:rPr lang="en-US" dirty="0">
                <a:solidFill>
                  <a:schemeClr val="tx1">
                    <a:lumMod val="50000"/>
                  </a:schemeClr>
                </a:solidFill>
                <a:latin typeface="+mj-lt"/>
              </a:rPr>
              <a:t>We are clear about their responsibilities and all trainees are made aware of our expectations on this area.</a:t>
            </a:r>
          </a:p>
        </p:txBody>
      </p:sp>
      <p:sp>
        <p:nvSpPr>
          <p:cNvPr id="3" name="Title 2">
            <a:extLst>
              <a:ext uri="{FF2B5EF4-FFF2-40B4-BE49-F238E27FC236}">
                <a16:creationId xmlns:a16="http://schemas.microsoft.com/office/drawing/2014/main" id="{882B9165-5D36-4A4F-BB7C-311655E2BEE9}"/>
              </a:ext>
            </a:extLst>
          </p:cNvPr>
          <p:cNvSpPr>
            <a:spLocks noGrp="1"/>
          </p:cNvSpPr>
          <p:nvPr>
            <p:ph type="title"/>
          </p:nvPr>
        </p:nvSpPr>
        <p:spPr/>
        <p:txBody>
          <a:bodyPr/>
          <a:lstStyle/>
          <a:p>
            <a:r>
              <a:rPr lang="en-US" dirty="0"/>
              <a:t>Professionalism</a:t>
            </a:r>
          </a:p>
        </p:txBody>
      </p:sp>
    </p:spTree>
    <p:extLst>
      <p:ext uri="{BB962C8B-B14F-4D97-AF65-F5344CB8AC3E}">
        <p14:creationId xmlns:p14="http://schemas.microsoft.com/office/powerpoint/2010/main" val="332516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31949-FA72-E647-B269-A81B261BCEE3}"/>
              </a:ext>
            </a:extLst>
          </p:cNvPr>
          <p:cNvSpPr>
            <a:spLocks noGrp="1"/>
          </p:cNvSpPr>
          <p:nvPr>
            <p:ph type="body" idx="1"/>
          </p:nvPr>
        </p:nvSpPr>
        <p:spPr/>
        <p:txBody>
          <a:bodyPr/>
          <a:lstStyle/>
          <a:p>
            <a:r>
              <a:rPr lang="en-US" dirty="0">
                <a:solidFill>
                  <a:schemeClr val="tx1">
                    <a:lumMod val="50000"/>
                  </a:schemeClr>
                </a:solidFill>
                <a:latin typeface="+mj-lt"/>
              </a:rPr>
              <a:t>Speak to the trainee sooner rather than later – ensure they understand there is a problem.</a:t>
            </a:r>
          </a:p>
          <a:p>
            <a:pPr marL="254000" indent="0">
              <a:buNone/>
            </a:pPr>
            <a:endParaRPr lang="en-US" dirty="0">
              <a:solidFill>
                <a:schemeClr val="tx1">
                  <a:lumMod val="50000"/>
                </a:schemeClr>
              </a:solidFill>
              <a:latin typeface="+mj-lt"/>
            </a:endParaRPr>
          </a:p>
          <a:p>
            <a:r>
              <a:rPr lang="en-US" dirty="0">
                <a:solidFill>
                  <a:schemeClr val="tx1">
                    <a:lumMod val="50000"/>
                  </a:schemeClr>
                </a:solidFill>
                <a:latin typeface="+mj-lt"/>
              </a:rPr>
              <a:t>Contact the Professional mentor/Uni tutor early</a:t>
            </a:r>
          </a:p>
          <a:p>
            <a:pPr marL="254000" indent="0">
              <a:buNone/>
            </a:pPr>
            <a:endParaRPr lang="en-US" dirty="0">
              <a:solidFill>
                <a:schemeClr val="tx1">
                  <a:lumMod val="50000"/>
                </a:schemeClr>
              </a:solidFill>
              <a:latin typeface="+mj-lt"/>
            </a:endParaRPr>
          </a:p>
          <a:p>
            <a:r>
              <a:rPr lang="en-US" dirty="0">
                <a:solidFill>
                  <a:schemeClr val="tx1">
                    <a:lumMod val="50000"/>
                  </a:schemeClr>
                </a:solidFill>
                <a:latin typeface="+mj-lt"/>
              </a:rPr>
              <a:t>Record everything</a:t>
            </a:r>
          </a:p>
          <a:p>
            <a:pPr marL="254000" indent="0">
              <a:buNone/>
            </a:pPr>
            <a:endParaRPr lang="en-US" dirty="0">
              <a:solidFill>
                <a:schemeClr val="tx1">
                  <a:lumMod val="50000"/>
                </a:schemeClr>
              </a:solidFill>
              <a:latin typeface="+mj-lt"/>
            </a:endParaRPr>
          </a:p>
          <a:p>
            <a:r>
              <a:rPr lang="en-US" dirty="0">
                <a:solidFill>
                  <a:schemeClr val="tx1">
                    <a:lumMod val="50000"/>
                  </a:schemeClr>
                </a:solidFill>
                <a:latin typeface="+mj-lt"/>
              </a:rPr>
              <a:t>Request a tutor visit/meeting</a:t>
            </a:r>
          </a:p>
          <a:p>
            <a:endParaRPr lang="en-US" dirty="0">
              <a:solidFill>
                <a:schemeClr val="tx1">
                  <a:lumMod val="50000"/>
                </a:schemeClr>
              </a:solidFill>
              <a:latin typeface="+mj-lt"/>
            </a:endParaRPr>
          </a:p>
          <a:p>
            <a:r>
              <a:rPr lang="en-US" dirty="0">
                <a:solidFill>
                  <a:schemeClr val="tx1">
                    <a:lumMod val="50000"/>
                  </a:schemeClr>
                </a:solidFill>
                <a:latin typeface="+mj-lt"/>
              </a:rPr>
              <a:t>If things persist we will issue a formal letter detailing any concerns</a:t>
            </a:r>
          </a:p>
          <a:p>
            <a:endParaRPr lang="en-US" dirty="0">
              <a:solidFill>
                <a:schemeClr val="tx1">
                  <a:lumMod val="50000"/>
                </a:schemeClr>
              </a:solidFill>
              <a:latin typeface="+mj-lt"/>
            </a:endParaRPr>
          </a:p>
        </p:txBody>
      </p:sp>
      <p:sp>
        <p:nvSpPr>
          <p:cNvPr id="3" name="Title 2">
            <a:extLst>
              <a:ext uri="{FF2B5EF4-FFF2-40B4-BE49-F238E27FC236}">
                <a16:creationId xmlns:a16="http://schemas.microsoft.com/office/drawing/2014/main" id="{882B9165-5D36-4A4F-BB7C-311655E2BEE9}"/>
              </a:ext>
            </a:extLst>
          </p:cNvPr>
          <p:cNvSpPr>
            <a:spLocks noGrp="1"/>
          </p:cNvSpPr>
          <p:nvPr>
            <p:ph type="title"/>
          </p:nvPr>
        </p:nvSpPr>
        <p:spPr/>
        <p:txBody>
          <a:bodyPr/>
          <a:lstStyle/>
          <a:p>
            <a:r>
              <a:rPr lang="en-US" dirty="0"/>
              <a:t>Problems – usually rare</a:t>
            </a:r>
          </a:p>
        </p:txBody>
      </p:sp>
    </p:spTree>
    <p:extLst>
      <p:ext uri="{BB962C8B-B14F-4D97-AF65-F5344CB8AC3E}">
        <p14:creationId xmlns:p14="http://schemas.microsoft.com/office/powerpoint/2010/main" val="311083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Who are our trainees?</a:t>
            </a:r>
          </a:p>
        </p:txBody>
      </p:sp>
      <p:pic>
        <p:nvPicPr>
          <p:cNvPr id="4" name="Content Placeholder 3"/>
          <p:cNvPicPr>
            <a:picLocks noGrp="1" noChangeAspect="1"/>
          </p:cNvPicPr>
          <p:nvPr>
            <p:ph idx="1"/>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31840" y="2276872"/>
            <a:ext cx="2592288" cy="1944216"/>
          </a:xfrm>
        </p:spPr>
      </p:pic>
      <p:sp>
        <p:nvSpPr>
          <p:cNvPr id="6" name="TextBox 5"/>
          <p:cNvSpPr txBox="1"/>
          <p:nvPr/>
        </p:nvSpPr>
        <p:spPr>
          <a:xfrm>
            <a:off x="1017816" y="1733509"/>
            <a:ext cx="2088232" cy="369332"/>
          </a:xfrm>
          <a:prstGeom prst="rect">
            <a:avLst/>
          </a:prstGeom>
          <a:noFill/>
        </p:spPr>
        <p:txBody>
          <a:bodyPr wrap="square" rtlCol="0">
            <a:spAutoFit/>
          </a:bodyPr>
          <a:lstStyle/>
          <a:p>
            <a:r>
              <a:rPr lang="en-GB" b="1" dirty="0"/>
              <a:t>Career Changers</a:t>
            </a:r>
          </a:p>
        </p:txBody>
      </p:sp>
      <p:sp>
        <p:nvSpPr>
          <p:cNvPr id="7" name="TextBox 6"/>
          <p:cNvSpPr txBox="1"/>
          <p:nvPr/>
        </p:nvSpPr>
        <p:spPr>
          <a:xfrm>
            <a:off x="6300192" y="1731754"/>
            <a:ext cx="2304256" cy="646331"/>
          </a:xfrm>
          <a:prstGeom prst="rect">
            <a:avLst/>
          </a:prstGeom>
          <a:noFill/>
        </p:spPr>
        <p:txBody>
          <a:bodyPr wrap="square" rtlCol="0">
            <a:spAutoFit/>
          </a:bodyPr>
          <a:lstStyle/>
          <a:p>
            <a:r>
              <a:rPr lang="en-GB" b="1" dirty="0"/>
              <a:t>Former Teaching Assistants</a:t>
            </a:r>
          </a:p>
        </p:txBody>
      </p:sp>
      <p:sp>
        <p:nvSpPr>
          <p:cNvPr id="8" name="TextBox 7"/>
          <p:cNvSpPr txBox="1"/>
          <p:nvPr/>
        </p:nvSpPr>
        <p:spPr>
          <a:xfrm>
            <a:off x="1308889" y="4688269"/>
            <a:ext cx="1872208" cy="646331"/>
          </a:xfrm>
          <a:prstGeom prst="rect">
            <a:avLst/>
          </a:prstGeom>
          <a:noFill/>
        </p:spPr>
        <p:txBody>
          <a:bodyPr wrap="square" rtlCol="0">
            <a:spAutoFit/>
          </a:bodyPr>
          <a:lstStyle/>
          <a:p>
            <a:r>
              <a:rPr lang="en-GB" b="1" dirty="0"/>
              <a:t>Mature Graduates</a:t>
            </a:r>
          </a:p>
        </p:txBody>
      </p:sp>
      <p:sp>
        <p:nvSpPr>
          <p:cNvPr id="9" name="TextBox 8"/>
          <p:cNvSpPr txBox="1"/>
          <p:nvPr/>
        </p:nvSpPr>
        <p:spPr>
          <a:xfrm>
            <a:off x="6300192" y="4688269"/>
            <a:ext cx="2016224" cy="307777"/>
          </a:xfrm>
          <a:prstGeom prst="rect">
            <a:avLst/>
          </a:prstGeom>
          <a:noFill/>
        </p:spPr>
        <p:txBody>
          <a:bodyPr wrap="square" rtlCol="0">
            <a:spAutoFit/>
          </a:bodyPr>
          <a:lstStyle/>
          <a:p>
            <a:r>
              <a:rPr lang="en-GB" b="1" dirty="0">
                <a:highlight>
                  <a:srgbClr val="FFFF00"/>
                </a:highlight>
              </a:rPr>
              <a:t>Younger graduates</a:t>
            </a:r>
          </a:p>
        </p:txBody>
      </p:sp>
      <p:sp>
        <p:nvSpPr>
          <p:cNvPr id="10" name="TextBox 9"/>
          <p:cNvSpPr txBox="1"/>
          <p:nvPr/>
        </p:nvSpPr>
        <p:spPr>
          <a:xfrm>
            <a:off x="1043608" y="3356992"/>
            <a:ext cx="1800200" cy="369332"/>
          </a:xfrm>
          <a:prstGeom prst="rect">
            <a:avLst/>
          </a:prstGeom>
          <a:noFill/>
        </p:spPr>
        <p:txBody>
          <a:bodyPr wrap="square" rtlCol="0">
            <a:spAutoFit/>
          </a:bodyPr>
          <a:lstStyle/>
          <a:p>
            <a:r>
              <a:rPr lang="en-GB" b="1" dirty="0"/>
              <a:t>PhDs</a:t>
            </a:r>
          </a:p>
        </p:txBody>
      </p:sp>
      <p:sp>
        <p:nvSpPr>
          <p:cNvPr id="12" name="TextBox 11"/>
          <p:cNvSpPr txBox="1"/>
          <p:nvPr/>
        </p:nvSpPr>
        <p:spPr>
          <a:xfrm>
            <a:off x="6588224" y="3068960"/>
            <a:ext cx="2016224" cy="523220"/>
          </a:xfrm>
          <a:prstGeom prst="rect">
            <a:avLst/>
          </a:prstGeom>
          <a:noFill/>
        </p:spPr>
        <p:txBody>
          <a:bodyPr wrap="square" rtlCol="0">
            <a:spAutoFit/>
          </a:bodyPr>
          <a:lstStyle/>
          <a:p>
            <a:r>
              <a:rPr lang="en-GB" b="1" dirty="0">
                <a:highlight>
                  <a:srgbClr val="FFFF00"/>
                </a:highlight>
              </a:rPr>
              <a:t>Educated abroad (1 in 3 trainees)</a:t>
            </a:r>
          </a:p>
        </p:txBody>
      </p:sp>
      <p:sp>
        <p:nvSpPr>
          <p:cNvPr id="13" name="TextBox 12"/>
          <p:cNvSpPr txBox="1"/>
          <p:nvPr/>
        </p:nvSpPr>
        <p:spPr>
          <a:xfrm>
            <a:off x="4355976" y="5655731"/>
            <a:ext cx="1944216" cy="369332"/>
          </a:xfrm>
          <a:prstGeom prst="rect">
            <a:avLst/>
          </a:prstGeom>
          <a:noFill/>
        </p:spPr>
        <p:txBody>
          <a:bodyPr wrap="square" rtlCol="0">
            <a:spAutoFit/>
          </a:bodyPr>
          <a:lstStyle/>
          <a:p>
            <a:r>
              <a:rPr lang="en-GB" b="1" dirty="0"/>
              <a:t>Former Teachers</a:t>
            </a:r>
          </a:p>
        </p:txBody>
      </p:sp>
      <p:sp>
        <p:nvSpPr>
          <p:cNvPr id="5" name="TextBox 4">
            <a:extLst>
              <a:ext uri="{FF2B5EF4-FFF2-40B4-BE49-F238E27FC236}">
                <a16:creationId xmlns:a16="http://schemas.microsoft.com/office/drawing/2014/main" id="{C03F3E0D-1CE9-F81C-0AF0-582B3BC84AF8}"/>
              </a:ext>
            </a:extLst>
          </p:cNvPr>
          <p:cNvSpPr txBox="1"/>
          <p:nvPr/>
        </p:nvSpPr>
        <p:spPr>
          <a:xfrm>
            <a:off x="1227438" y="2463114"/>
            <a:ext cx="1359243" cy="307777"/>
          </a:xfrm>
          <a:prstGeom prst="rect">
            <a:avLst/>
          </a:prstGeom>
          <a:noFill/>
        </p:spPr>
        <p:txBody>
          <a:bodyPr wrap="square" rtlCol="0">
            <a:spAutoFit/>
          </a:bodyPr>
          <a:lstStyle/>
          <a:p>
            <a:r>
              <a:rPr lang="en-US" dirty="0">
                <a:solidFill>
                  <a:schemeClr val="bg2">
                    <a:lumMod val="75000"/>
                  </a:schemeClr>
                </a:solidFill>
              </a:rPr>
              <a:t>Neurodiverse</a:t>
            </a:r>
          </a:p>
        </p:txBody>
      </p:sp>
      <p:sp>
        <p:nvSpPr>
          <p:cNvPr id="11" name="TextBox 10">
            <a:extLst>
              <a:ext uri="{FF2B5EF4-FFF2-40B4-BE49-F238E27FC236}">
                <a16:creationId xmlns:a16="http://schemas.microsoft.com/office/drawing/2014/main" id="{5F51A706-6F70-EBA2-7D89-FD612E81E064}"/>
              </a:ext>
            </a:extLst>
          </p:cNvPr>
          <p:cNvSpPr txBox="1"/>
          <p:nvPr/>
        </p:nvSpPr>
        <p:spPr>
          <a:xfrm>
            <a:off x="6019374" y="890411"/>
            <a:ext cx="1794679" cy="307777"/>
          </a:xfrm>
          <a:prstGeom prst="rect">
            <a:avLst/>
          </a:prstGeom>
          <a:noFill/>
        </p:spPr>
        <p:txBody>
          <a:bodyPr wrap="square" rtlCol="0">
            <a:spAutoFit/>
          </a:bodyPr>
          <a:lstStyle/>
          <a:p>
            <a:r>
              <a:rPr lang="en-US" dirty="0">
                <a:solidFill>
                  <a:schemeClr val="bg2">
                    <a:lumMod val="75000"/>
                  </a:schemeClr>
                </a:solidFill>
              </a:rPr>
              <a:t>LGBTQ+</a:t>
            </a:r>
          </a:p>
        </p:txBody>
      </p:sp>
      <p:sp>
        <p:nvSpPr>
          <p:cNvPr id="15" name="TextBox 14">
            <a:extLst>
              <a:ext uri="{FF2B5EF4-FFF2-40B4-BE49-F238E27FC236}">
                <a16:creationId xmlns:a16="http://schemas.microsoft.com/office/drawing/2014/main" id="{A3497C82-2A34-1905-D558-73D23EE6823E}"/>
              </a:ext>
            </a:extLst>
          </p:cNvPr>
          <p:cNvSpPr txBox="1"/>
          <p:nvPr/>
        </p:nvSpPr>
        <p:spPr>
          <a:xfrm>
            <a:off x="6916714" y="3821390"/>
            <a:ext cx="1359243" cy="307777"/>
          </a:xfrm>
          <a:prstGeom prst="rect">
            <a:avLst/>
          </a:prstGeom>
          <a:noFill/>
        </p:spPr>
        <p:txBody>
          <a:bodyPr wrap="square" rtlCol="0">
            <a:spAutoFit/>
          </a:bodyPr>
          <a:lstStyle/>
          <a:p>
            <a:r>
              <a:rPr lang="en-US" dirty="0">
                <a:solidFill>
                  <a:schemeClr val="bg2">
                    <a:lumMod val="75000"/>
                  </a:schemeClr>
                </a:solidFill>
              </a:rPr>
              <a:t>Disabilities</a:t>
            </a:r>
          </a:p>
        </p:txBody>
      </p:sp>
      <p:sp>
        <p:nvSpPr>
          <p:cNvPr id="16" name="TextBox 15">
            <a:extLst>
              <a:ext uri="{FF2B5EF4-FFF2-40B4-BE49-F238E27FC236}">
                <a16:creationId xmlns:a16="http://schemas.microsoft.com/office/drawing/2014/main" id="{F5E43B37-A97C-6235-C6DA-4CEF3DD8390D}"/>
              </a:ext>
            </a:extLst>
          </p:cNvPr>
          <p:cNvSpPr txBox="1"/>
          <p:nvPr/>
        </p:nvSpPr>
        <p:spPr>
          <a:xfrm>
            <a:off x="1425146" y="4129167"/>
            <a:ext cx="1342768" cy="307777"/>
          </a:xfrm>
          <a:prstGeom prst="rect">
            <a:avLst/>
          </a:prstGeom>
          <a:noFill/>
        </p:spPr>
        <p:txBody>
          <a:bodyPr wrap="square" rtlCol="0">
            <a:spAutoFit/>
          </a:bodyPr>
          <a:lstStyle/>
          <a:p>
            <a:r>
              <a:rPr lang="en-US" dirty="0">
                <a:solidFill>
                  <a:schemeClr val="bg2">
                    <a:lumMod val="75000"/>
                  </a:schemeClr>
                </a:solidFill>
              </a:rPr>
              <a:t>Parents</a:t>
            </a:r>
          </a:p>
        </p:txBody>
      </p:sp>
      <p:sp>
        <p:nvSpPr>
          <p:cNvPr id="17" name="TextBox 16">
            <a:extLst>
              <a:ext uri="{FF2B5EF4-FFF2-40B4-BE49-F238E27FC236}">
                <a16:creationId xmlns:a16="http://schemas.microsoft.com/office/drawing/2014/main" id="{5DB553BB-07FC-5F00-AECA-EA5FE625B02A}"/>
              </a:ext>
            </a:extLst>
          </p:cNvPr>
          <p:cNvSpPr txBox="1"/>
          <p:nvPr/>
        </p:nvSpPr>
        <p:spPr>
          <a:xfrm>
            <a:off x="3929449" y="4688269"/>
            <a:ext cx="1573427" cy="307777"/>
          </a:xfrm>
          <a:prstGeom prst="rect">
            <a:avLst/>
          </a:prstGeom>
          <a:noFill/>
        </p:spPr>
        <p:txBody>
          <a:bodyPr wrap="square" rtlCol="0">
            <a:spAutoFit/>
          </a:bodyPr>
          <a:lstStyle/>
          <a:p>
            <a:r>
              <a:rPr lang="en-US" dirty="0" err="1">
                <a:solidFill>
                  <a:schemeClr val="bg2">
                    <a:lumMod val="75000"/>
                  </a:schemeClr>
                </a:solidFill>
              </a:rPr>
              <a:t>Carers</a:t>
            </a:r>
            <a:endParaRPr lang="en-US" dirty="0">
              <a:solidFill>
                <a:schemeClr val="bg2">
                  <a:lumMod val="75000"/>
                </a:schemeClr>
              </a:solidFill>
            </a:endParaRPr>
          </a:p>
        </p:txBody>
      </p:sp>
      <p:sp>
        <p:nvSpPr>
          <p:cNvPr id="18" name="TextBox 17">
            <a:extLst>
              <a:ext uri="{FF2B5EF4-FFF2-40B4-BE49-F238E27FC236}">
                <a16:creationId xmlns:a16="http://schemas.microsoft.com/office/drawing/2014/main" id="{A3DD4932-7E10-2269-D808-B90D0A989428}"/>
              </a:ext>
            </a:extLst>
          </p:cNvPr>
          <p:cNvSpPr txBox="1"/>
          <p:nvPr/>
        </p:nvSpPr>
        <p:spPr>
          <a:xfrm>
            <a:off x="7308304" y="2390940"/>
            <a:ext cx="1382615" cy="307777"/>
          </a:xfrm>
          <a:prstGeom prst="rect">
            <a:avLst/>
          </a:prstGeom>
          <a:noFill/>
        </p:spPr>
        <p:txBody>
          <a:bodyPr wrap="square" rtlCol="0">
            <a:spAutoFit/>
          </a:bodyPr>
          <a:lstStyle/>
          <a:p>
            <a:r>
              <a:rPr lang="en-US" dirty="0">
                <a:solidFill>
                  <a:schemeClr val="bg2">
                    <a:lumMod val="75000"/>
                  </a:schemeClr>
                </a:solidFill>
              </a:rPr>
              <a:t>Multi-cultural</a:t>
            </a:r>
          </a:p>
        </p:txBody>
      </p:sp>
      <p:sp>
        <p:nvSpPr>
          <p:cNvPr id="3" name="TextBox 2">
            <a:extLst>
              <a:ext uri="{FF2B5EF4-FFF2-40B4-BE49-F238E27FC236}">
                <a16:creationId xmlns:a16="http://schemas.microsoft.com/office/drawing/2014/main" id="{86C159EC-DFC2-5B92-75C3-3B56DC540272}"/>
              </a:ext>
            </a:extLst>
          </p:cNvPr>
          <p:cNvSpPr txBox="1"/>
          <p:nvPr/>
        </p:nvSpPr>
        <p:spPr>
          <a:xfrm>
            <a:off x="1005036" y="5594587"/>
            <a:ext cx="2260172" cy="523220"/>
          </a:xfrm>
          <a:prstGeom prst="rect">
            <a:avLst/>
          </a:prstGeom>
          <a:noFill/>
        </p:spPr>
        <p:txBody>
          <a:bodyPr wrap="square" rtlCol="0">
            <a:spAutoFit/>
          </a:bodyPr>
          <a:lstStyle/>
          <a:p>
            <a:r>
              <a:rPr lang="en-US" b="1" dirty="0">
                <a:solidFill>
                  <a:schemeClr val="bg2">
                    <a:lumMod val="75000"/>
                  </a:schemeClr>
                </a:solidFill>
                <a:highlight>
                  <a:srgbClr val="FFFF00"/>
                </a:highlight>
              </a:rPr>
              <a:t>English as an Additional Language</a:t>
            </a:r>
          </a:p>
        </p:txBody>
      </p:sp>
      <p:sp>
        <p:nvSpPr>
          <p:cNvPr id="14" name="TextBox 13">
            <a:extLst>
              <a:ext uri="{FF2B5EF4-FFF2-40B4-BE49-F238E27FC236}">
                <a16:creationId xmlns:a16="http://schemas.microsoft.com/office/drawing/2014/main" id="{C8E40BDF-5CB3-A0BA-E6E5-45A527C51223}"/>
              </a:ext>
            </a:extLst>
          </p:cNvPr>
          <p:cNvSpPr txBox="1"/>
          <p:nvPr/>
        </p:nvSpPr>
        <p:spPr>
          <a:xfrm>
            <a:off x="6772698" y="5440699"/>
            <a:ext cx="1725350" cy="307777"/>
          </a:xfrm>
          <a:prstGeom prst="rect">
            <a:avLst/>
          </a:prstGeom>
          <a:noFill/>
        </p:spPr>
        <p:txBody>
          <a:bodyPr wrap="square" rtlCol="0">
            <a:spAutoFit/>
          </a:bodyPr>
          <a:lstStyle/>
          <a:p>
            <a:r>
              <a:rPr lang="en-US" dirty="0">
                <a:solidFill>
                  <a:schemeClr val="bg2">
                    <a:lumMod val="75000"/>
                  </a:schemeClr>
                </a:solidFill>
              </a:rPr>
              <a:t>Applied Scientists</a:t>
            </a:r>
          </a:p>
        </p:txBody>
      </p:sp>
      <p:sp>
        <p:nvSpPr>
          <p:cNvPr id="19" name="TextBox 18">
            <a:extLst>
              <a:ext uri="{FF2B5EF4-FFF2-40B4-BE49-F238E27FC236}">
                <a16:creationId xmlns:a16="http://schemas.microsoft.com/office/drawing/2014/main" id="{2963185E-5564-543E-FB0D-D1FD2926C465}"/>
              </a:ext>
            </a:extLst>
          </p:cNvPr>
          <p:cNvSpPr txBox="1"/>
          <p:nvPr/>
        </p:nvSpPr>
        <p:spPr>
          <a:xfrm>
            <a:off x="3752170" y="1419065"/>
            <a:ext cx="1725350" cy="307777"/>
          </a:xfrm>
          <a:prstGeom prst="rect">
            <a:avLst/>
          </a:prstGeom>
          <a:noFill/>
        </p:spPr>
        <p:txBody>
          <a:bodyPr wrap="square" rtlCol="0">
            <a:spAutoFit/>
          </a:bodyPr>
          <a:lstStyle/>
          <a:p>
            <a:r>
              <a:rPr lang="en-US" dirty="0">
                <a:solidFill>
                  <a:schemeClr val="bg2">
                    <a:lumMod val="75000"/>
                  </a:schemeClr>
                </a:solidFill>
              </a:rPr>
              <a:t>Engineers</a:t>
            </a:r>
          </a:p>
        </p:txBody>
      </p:sp>
      <p:sp>
        <p:nvSpPr>
          <p:cNvPr id="20" name="TextBox 19">
            <a:extLst>
              <a:ext uri="{FF2B5EF4-FFF2-40B4-BE49-F238E27FC236}">
                <a16:creationId xmlns:a16="http://schemas.microsoft.com/office/drawing/2014/main" id="{9364254B-7028-2805-B17A-1B0D55F73C69}"/>
              </a:ext>
            </a:extLst>
          </p:cNvPr>
          <p:cNvSpPr txBox="1"/>
          <p:nvPr/>
        </p:nvSpPr>
        <p:spPr>
          <a:xfrm>
            <a:off x="519643" y="1333410"/>
            <a:ext cx="1725350" cy="307777"/>
          </a:xfrm>
          <a:prstGeom prst="rect">
            <a:avLst/>
          </a:prstGeom>
          <a:noFill/>
        </p:spPr>
        <p:txBody>
          <a:bodyPr wrap="square" rtlCol="0">
            <a:spAutoFit/>
          </a:bodyPr>
          <a:lstStyle/>
          <a:p>
            <a:r>
              <a:rPr lang="en-US" dirty="0">
                <a:solidFill>
                  <a:schemeClr val="bg2">
                    <a:lumMod val="75000"/>
                  </a:schemeClr>
                </a:solidFill>
              </a:rPr>
              <a:t>Scientists</a:t>
            </a:r>
          </a:p>
        </p:txBody>
      </p:sp>
    </p:spTree>
    <p:extLst>
      <p:ext uri="{BB962C8B-B14F-4D97-AF65-F5344CB8AC3E}">
        <p14:creationId xmlns:p14="http://schemas.microsoft.com/office/powerpoint/2010/main" val="180425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263A2-4DEB-C51C-41E6-680B0EF89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8" y="1162150"/>
            <a:ext cx="8963025" cy="5041701"/>
          </a:xfrm>
          <a:prstGeom prst="rect">
            <a:avLst/>
          </a:prstGeom>
          <a:noFill/>
          <a:ln>
            <a:noFill/>
          </a:ln>
        </p:spPr>
      </p:pic>
    </p:spTree>
    <p:extLst>
      <p:ext uri="{BB962C8B-B14F-4D97-AF65-F5344CB8AC3E}">
        <p14:creationId xmlns:p14="http://schemas.microsoft.com/office/powerpoint/2010/main" val="247369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9662-5E03-92B7-54D2-F87821FC694E}"/>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BB40055B-AF3D-48FC-7E27-01DC4A1326C1}"/>
              </a:ext>
            </a:extLst>
          </p:cNvPr>
          <p:cNvSpPr>
            <a:spLocks noGrp="1"/>
          </p:cNvSpPr>
          <p:nvPr>
            <p:ph type="body" idx="1"/>
          </p:nvPr>
        </p:nvSpPr>
        <p:spPr/>
        <p:txBody>
          <a:bodyPr/>
          <a:lstStyle/>
          <a:p>
            <a:endParaRPr lang="en-US"/>
          </a:p>
        </p:txBody>
      </p:sp>
      <p:pic>
        <p:nvPicPr>
          <p:cNvPr id="8" name="Picture Placeholder 7" descr="A screenshot of a computer&#10;&#10;Description automatically generated">
            <a:extLst>
              <a:ext uri="{FF2B5EF4-FFF2-40B4-BE49-F238E27FC236}">
                <a16:creationId xmlns:a16="http://schemas.microsoft.com/office/drawing/2014/main" id="{4088CBF4-DBBE-C02A-6D72-054593AE8326}"/>
              </a:ext>
            </a:extLst>
          </p:cNvPr>
          <p:cNvPicPr>
            <a:picLocks noGrp="1" noChangeAspect="1"/>
          </p:cNvPicPr>
          <p:nvPr>
            <p:ph type="pic" idx="2"/>
          </p:nvPr>
        </p:nvPicPr>
        <p:blipFill rotWithShape="1">
          <a:blip r:embed="rId2"/>
          <a:srcRect l="27049" t="14001" r="26013" b="34136"/>
          <a:stretch/>
        </p:blipFill>
        <p:spPr>
          <a:xfrm>
            <a:off x="240085" y="768097"/>
            <a:ext cx="8602163" cy="5940551"/>
          </a:xfrm>
        </p:spPr>
      </p:pic>
    </p:spTree>
    <p:extLst>
      <p:ext uri="{BB962C8B-B14F-4D97-AF65-F5344CB8AC3E}">
        <p14:creationId xmlns:p14="http://schemas.microsoft.com/office/powerpoint/2010/main" val="283622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B64957-FB65-F447-A5A9-9DDD7F09547C}"/>
              </a:ext>
            </a:extLst>
          </p:cNvPr>
          <p:cNvSpPr>
            <a:spLocks noGrp="1"/>
          </p:cNvSpPr>
          <p:nvPr>
            <p:ph type="body" idx="1"/>
          </p:nvPr>
        </p:nvSpPr>
        <p:spPr>
          <a:xfrm>
            <a:off x="457200" y="1220821"/>
            <a:ext cx="7619999" cy="5257800"/>
          </a:xfrm>
        </p:spPr>
        <p:txBody>
          <a:bodyPr/>
          <a:lstStyle/>
          <a:p>
            <a:endParaRPr lang="en-US" dirty="0"/>
          </a:p>
          <a:p>
            <a:pPr marL="254000" indent="0">
              <a:buNone/>
            </a:pPr>
            <a:endParaRPr lang="en-US" dirty="0"/>
          </a:p>
          <a:p>
            <a:endParaRPr lang="en-US" dirty="0"/>
          </a:p>
          <a:p>
            <a:pPr marL="254000" indent="0">
              <a:buNone/>
            </a:pPr>
            <a:endParaRPr lang="en-US" dirty="0"/>
          </a:p>
          <a:p>
            <a:pPr marL="254000" indent="0">
              <a:buNone/>
            </a:pPr>
            <a:endParaRPr lang="en-US" dirty="0"/>
          </a:p>
        </p:txBody>
      </p:sp>
      <p:sp>
        <p:nvSpPr>
          <p:cNvPr id="3" name="Title 2">
            <a:extLst>
              <a:ext uri="{FF2B5EF4-FFF2-40B4-BE49-F238E27FC236}">
                <a16:creationId xmlns:a16="http://schemas.microsoft.com/office/drawing/2014/main" id="{B69912A4-783B-2A43-B65E-46463B61391B}"/>
              </a:ext>
            </a:extLst>
          </p:cNvPr>
          <p:cNvSpPr>
            <a:spLocks noGrp="1"/>
          </p:cNvSpPr>
          <p:nvPr>
            <p:ph type="title"/>
          </p:nvPr>
        </p:nvSpPr>
        <p:spPr>
          <a:xfrm>
            <a:off x="457200" y="379378"/>
            <a:ext cx="8252847" cy="730093"/>
          </a:xfrm>
        </p:spPr>
        <p:txBody>
          <a:bodyPr/>
          <a:lstStyle/>
          <a:p>
            <a:r>
              <a:rPr lang="en-GB" dirty="0">
                <a:solidFill>
                  <a:schemeClr val="tx1"/>
                </a:solidFill>
              </a:rPr>
              <a:t>UoM Science PGCE Curriculum</a:t>
            </a:r>
            <a:endParaRPr lang="en-US" dirty="0"/>
          </a:p>
        </p:txBody>
      </p:sp>
      <p:pic>
        <p:nvPicPr>
          <p:cNvPr id="5" name="Picture 4" descr="UoM Progression Map">
            <a:extLst>
              <a:ext uri="{FF2B5EF4-FFF2-40B4-BE49-F238E27FC236}">
                <a16:creationId xmlns:a16="http://schemas.microsoft.com/office/drawing/2014/main" id="{49229B45-EABD-7D1A-0430-ECFF7E2A77C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220821"/>
            <a:ext cx="9062977" cy="5133680"/>
          </a:xfrm>
          <a:prstGeom prst="rect">
            <a:avLst/>
          </a:prstGeom>
          <a:noFill/>
          <a:ln>
            <a:noFill/>
          </a:ln>
        </p:spPr>
      </p:pic>
    </p:spTree>
    <p:extLst>
      <p:ext uri="{BB962C8B-B14F-4D97-AF65-F5344CB8AC3E}">
        <p14:creationId xmlns:p14="http://schemas.microsoft.com/office/powerpoint/2010/main" val="295837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912A4-783B-2A43-B65E-46463B61391B}"/>
              </a:ext>
            </a:extLst>
          </p:cNvPr>
          <p:cNvSpPr>
            <a:spLocks noGrp="1"/>
          </p:cNvSpPr>
          <p:nvPr>
            <p:ph type="title"/>
          </p:nvPr>
        </p:nvSpPr>
        <p:spPr/>
        <p:txBody>
          <a:bodyPr/>
          <a:lstStyle/>
          <a:p>
            <a:r>
              <a:rPr lang="en-GB" dirty="0">
                <a:solidFill>
                  <a:schemeClr val="tx1"/>
                </a:solidFill>
              </a:rPr>
              <a:t>UoM Science PGCE Curriculum</a:t>
            </a:r>
            <a:endParaRPr lang="en-US" dirty="0"/>
          </a:p>
        </p:txBody>
      </p:sp>
      <p:sp>
        <p:nvSpPr>
          <p:cNvPr id="2" name="Text Placeholder 1">
            <a:extLst>
              <a:ext uri="{FF2B5EF4-FFF2-40B4-BE49-F238E27FC236}">
                <a16:creationId xmlns:a16="http://schemas.microsoft.com/office/drawing/2014/main" id="{DEB64957-FB65-F447-A5A9-9DDD7F09547C}"/>
              </a:ext>
            </a:extLst>
          </p:cNvPr>
          <p:cNvSpPr>
            <a:spLocks noGrp="1"/>
          </p:cNvSpPr>
          <p:nvPr>
            <p:ph type="body" idx="1"/>
          </p:nvPr>
        </p:nvSpPr>
        <p:spPr>
          <a:xfrm>
            <a:off x="69254" y="1355382"/>
            <a:ext cx="3657600" cy="5101210"/>
          </a:xfrm>
        </p:spPr>
        <p:txBody>
          <a:bodyPr>
            <a:normAutofit fontScale="55000" lnSpcReduction="20000"/>
          </a:bodyPr>
          <a:lstStyle/>
          <a:p>
            <a:pPr marL="254000"/>
            <a:endParaRPr lang="en-GB" sz="2800" dirty="0">
              <a:solidFill>
                <a:schemeClr val="tx1">
                  <a:lumMod val="50000"/>
                </a:schemeClr>
              </a:solidFill>
              <a:latin typeface="Calibri Light" panose="020F0302020204030204" pitchFamily="34" charset="0"/>
              <a:cs typeface="Calibri Light" panose="020F0302020204030204" pitchFamily="34" charset="0"/>
            </a:endParaRPr>
          </a:p>
          <a:p>
            <a:pPr marL="254000"/>
            <a:r>
              <a:rPr lang="en-GB" sz="2800" dirty="0">
                <a:solidFill>
                  <a:schemeClr val="tx1">
                    <a:lumMod val="50000"/>
                  </a:schemeClr>
                </a:solidFill>
                <a:latin typeface="Calibri Light" panose="020F0302020204030204" pitchFamily="34" charset="0"/>
                <a:cs typeface="Calibri Light" panose="020F0302020204030204" pitchFamily="34" charset="0"/>
              </a:rPr>
              <a:t>Our curriculum Ties into Core areas of CCF  - See curriculum document in the science handbook </a:t>
            </a:r>
          </a:p>
          <a:p>
            <a:pPr marL="254000"/>
            <a:endParaRPr lang="en-GB" dirty="0">
              <a:solidFill>
                <a:schemeClr val="tx1">
                  <a:lumMod val="50000"/>
                </a:schemeClr>
              </a:solidFill>
              <a:highlight>
                <a:srgbClr val="FFFF00"/>
              </a:highlight>
              <a:latin typeface="Calibri Light" panose="020F0302020204030204" pitchFamily="34" charset="0"/>
              <a:cs typeface="Calibri Light" panose="020F0302020204030204" pitchFamily="34" charset="0"/>
            </a:endParaRPr>
          </a:p>
          <a:p>
            <a:pPr marL="254000"/>
            <a:r>
              <a:rPr lang="en-GB" sz="2800" dirty="0">
                <a:solidFill>
                  <a:schemeClr val="tx1">
                    <a:lumMod val="50000"/>
                  </a:schemeClr>
                </a:solidFill>
                <a:latin typeface="Calibri Light" panose="020F0302020204030204" pitchFamily="34" charset="0"/>
                <a:cs typeface="Calibri Light" panose="020F0302020204030204" pitchFamily="34" charset="0"/>
              </a:rPr>
              <a:t>Our curriculum is designed to allow trainees to develop as independent and reflective Science teachers. We bring in values we consider vital in areas such as Social and Environmental Justice, Poverty and Disadvantage, and Decolonising the Curriculum.</a:t>
            </a:r>
          </a:p>
          <a:p>
            <a:pPr marL="254000"/>
            <a:endParaRPr lang="en-GB" sz="2800" dirty="0">
              <a:solidFill>
                <a:schemeClr val="tx1">
                  <a:lumMod val="50000"/>
                </a:schemeClr>
              </a:solidFill>
              <a:latin typeface="Calibri Light" panose="020F0302020204030204" pitchFamily="34" charset="0"/>
              <a:cs typeface="Calibri Light" panose="020F0302020204030204" pitchFamily="34" charset="0"/>
            </a:endParaRPr>
          </a:p>
          <a:p>
            <a:pPr marL="254000"/>
            <a:r>
              <a:rPr lang="en-GB" sz="2800" dirty="0">
                <a:solidFill>
                  <a:schemeClr val="tx1">
                    <a:lumMod val="50000"/>
                  </a:schemeClr>
                </a:solidFill>
                <a:latin typeface="Calibri Light" panose="020F0302020204030204" pitchFamily="34" charset="0"/>
                <a:cs typeface="Calibri Light" panose="020F0302020204030204" pitchFamily="34" charset="0"/>
              </a:rPr>
              <a:t>Our curriculum involves building upon those themes we believe are key to the trainees’ development and they are revisited many times throughout the year in university, in school, and through independent study.</a:t>
            </a:r>
          </a:p>
          <a:p>
            <a:pPr marL="254000"/>
            <a:endParaRPr lang="en-GB" dirty="0">
              <a:solidFill>
                <a:schemeClr val="tx1">
                  <a:lumMod val="50000"/>
                </a:schemeClr>
              </a:solidFill>
              <a:latin typeface="Calibri Light" panose="020F0302020204030204" pitchFamily="34" charset="0"/>
              <a:cs typeface="Calibri Light" panose="020F0302020204030204" pitchFamily="34" charset="0"/>
            </a:endParaRPr>
          </a:p>
          <a:p>
            <a:endParaRPr lang="en-US" dirty="0"/>
          </a:p>
          <a:p>
            <a:endParaRPr lang="en-US" dirty="0"/>
          </a:p>
          <a:p>
            <a:pPr marL="254000" indent="0">
              <a:buNone/>
            </a:pPr>
            <a:endParaRPr lang="en-US" dirty="0"/>
          </a:p>
          <a:p>
            <a:endParaRPr lang="en-US" dirty="0"/>
          </a:p>
          <a:p>
            <a:pPr marL="254000" indent="0">
              <a:buNone/>
            </a:pPr>
            <a:endParaRPr lang="en-US" dirty="0"/>
          </a:p>
          <a:p>
            <a:pPr marL="254000" indent="0">
              <a:buNone/>
            </a:pPr>
            <a:endParaRPr lang="en-US" dirty="0"/>
          </a:p>
        </p:txBody>
      </p:sp>
      <p:sp>
        <p:nvSpPr>
          <p:cNvPr id="6" name="Text Placeholder 5">
            <a:extLst>
              <a:ext uri="{FF2B5EF4-FFF2-40B4-BE49-F238E27FC236}">
                <a16:creationId xmlns:a16="http://schemas.microsoft.com/office/drawing/2014/main" id="{EFDF9CE4-116D-4A84-49FB-5910261025C5}"/>
              </a:ext>
            </a:extLst>
          </p:cNvPr>
          <p:cNvSpPr>
            <a:spLocks noGrp="1"/>
          </p:cNvSpPr>
          <p:nvPr>
            <p:ph type="body" idx="2"/>
          </p:nvPr>
        </p:nvSpPr>
        <p:spPr/>
        <p:txBody>
          <a:bodyPr>
            <a:normAutofit/>
          </a:bodyPr>
          <a:lstStyle/>
          <a:p>
            <a:endParaRPr lang="en-US" dirty="0"/>
          </a:p>
        </p:txBody>
      </p:sp>
      <p:pic>
        <p:nvPicPr>
          <p:cNvPr id="10" name="Picture 9" descr="A screenshot of a computer&#10;&#10;Description automatically generated">
            <a:extLst>
              <a:ext uri="{FF2B5EF4-FFF2-40B4-BE49-F238E27FC236}">
                <a16:creationId xmlns:a16="http://schemas.microsoft.com/office/drawing/2014/main" id="{8A62D057-55B9-5CE1-BB7A-D1CB62E488D9}"/>
              </a:ext>
            </a:extLst>
          </p:cNvPr>
          <p:cNvPicPr>
            <a:picLocks noChangeAspect="1"/>
          </p:cNvPicPr>
          <p:nvPr/>
        </p:nvPicPr>
        <p:blipFill rotWithShape="1">
          <a:blip r:embed="rId2"/>
          <a:srcRect l="30678" t="13373" r="28072" b="20863"/>
          <a:stretch/>
        </p:blipFill>
        <p:spPr>
          <a:xfrm>
            <a:off x="3955055" y="1207919"/>
            <a:ext cx="5119691" cy="5101210"/>
          </a:xfrm>
          <a:prstGeom prst="rect">
            <a:avLst/>
          </a:prstGeom>
        </p:spPr>
      </p:pic>
    </p:spTree>
    <p:extLst>
      <p:ext uri="{BB962C8B-B14F-4D97-AF65-F5344CB8AC3E}">
        <p14:creationId xmlns:p14="http://schemas.microsoft.com/office/powerpoint/2010/main" val="3888690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46064" y="1339037"/>
            <a:ext cx="5451872" cy="857250"/>
          </a:xfrm>
        </p:spPr>
        <p:txBody>
          <a:bodyPr>
            <a:normAutofit fontScale="90000"/>
          </a:bodyPr>
          <a:lstStyle/>
          <a:p>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1500" dirty="0">
                <a:cs typeface="Arial" panose="020B0604020202020204" pitchFamily="34" charset="0"/>
              </a:rPr>
            </a:br>
            <a:br>
              <a:rPr lang="en-US" sz="3000" dirty="0">
                <a:cs typeface="Arial" panose="020B0604020202020204" pitchFamily="34" charset="0"/>
              </a:rPr>
            </a:br>
            <a:r>
              <a:rPr lang="en-US" sz="2325" dirty="0">
                <a:cs typeface="Arial" panose="020B0604020202020204" pitchFamily="34" charset="0"/>
              </a:rPr>
              <a:t>U1 / Placement 1</a:t>
            </a:r>
            <a:br>
              <a:rPr lang="en-US" sz="2325" dirty="0">
                <a:cs typeface="Arial" panose="020B0604020202020204" pitchFamily="34" charset="0"/>
              </a:rPr>
            </a:br>
            <a:br>
              <a:rPr lang="en-US" sz="2325" dirty="0">
                <a:cs typeface="Arial" panose="020B0604020202020204" pitchFamily="34" charset="0"/>
              </a:rPr>
            </a:br>
            <a:br>
              <a:rPr lang="en-US" sz="2325" dirty="0">
                <a:cs typeface="Arial" panose="020B0604020202020204" pitchFamily="34" charset="0"/>
              </a:rPr>
            </a:br>
            <a:r>
              <a:rPr lang="en-US" sz="2325" dirty="0">
                <a:cs typeface="Arial" panose="020B0604020202020204" pitchFamily="34" charset="0"/>
              </a:rPr>
              <a:t>-------------------</a:t>
            </a:r>
            <a:br>
              <a:rPr lang="en-US" sz="2325" dirty="0">
                <a:cs typeface="Arial" panose="020B0604020202020204" pitchFamily="34" charset="0"/>
              </a:rPr>
            </a:br>
            <a:br>
              <a:rPr lang="en-US" sz="2325" dirty="0">
                <a:cs typeface="Arial" panose="020B0604020202020204" pitchFamily="34" charset="0"/>
              </a:rPr>
            </a:br>
            <a:r>
              <a:rPr lang="en-US" sz="2325" dirty="0">
                <a:cs typeface="Arial" panose="020B0604020202020204" pitchFamily="34" charset="0"/>
              </a:rPr>
              <a:t>U2 / Placement 2</a:t>
            </a:r>
            <a:br>
              <a:rPr lang="en-US" sz="2325" dirty="0">
                <a:cs typeface="Arial" panose="020B0604020202020204" pitchFamily="34" charset="0"/>
              </a:rPr>
            </a:br>
            <a:br>
              <a:rPr lang="en-US" sz="2325" dirty="0">
                <a:cs typeface="Arial" panose="020B0604020202020204" pitchFamily="34" charset="0"/>
              </a:rPr>
            </a:br>
            <a:br>
              <a:rPr lang="en-US" sz="2325" dirty="0">
                <a:cs typeface="Arial" panose="020B0604020202020204" pitchFamily="34" charset="0"/>
              </a:rPr>
            </a:br>
            <a:r>
              <a:rPr lang="en-US" sz="2325" dirty="0">
                <a:cs typeface="Arial" panose="020B0604020202020204" pitchFamily="34" charset="0"/>
              </a:rPr>
              <a:t>-------------------</a:t>
            </a:r>
            <a:br>
              <a:rPr lang="en-US" sz="2325" dirty="0">
                <a:cs typeface="Arial" panose="020B0604020202020204" pitchFamily="34" charset="0"/>
              </a:rPr>
            </a:br>
            <a:br>
              <a:rPr lang="en-US" sz="2325" dirty="0">
                <a:cs typeface="Arial" panose="020B0604020202020204" pitchFamily="34" charset="0"/>
              </a:rPr>
            </a:br>
            <a:r>
              <a:rPr lang="en-US" sz="2325" dirty="0">
                <a:cs typeface="Arial" panose="020B0604020202020204" pitchFamily="34" charset="0"/>
              </a:rPr>
              <a:t>U3 / Placement 3</a:t>
            </a:r>
          </a:p>
        </p:txBody>
      </p:sp>
      <p:sp>
        <p:nvSpPr>
          <p:cNvPr id="4" name="Slide Number Placeholder 3"/>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806C4CA-7C3C-A04D-BB73-53CE01F061A4}" type="slidenum">
              <a:rPr lang="en-US" smtClean="0"/>
              <a:pPr>
                <a:defRPr/>
              </a:pPr>
              <a:t>8</a:t>
            </a:fld>
            <a:endParaRPr lang="en-GB" dirty="0"/>
          </a:p>
        </p:txBody>
      </p:sp>
      <p:pic>
        <p:nvPicPr>
          <p:cNvPr id="5" name="Picture 4" descr="A screenshot of a computer&#10;&#10;Description automatically generated">
            <a:extLst>
              <a:ext uri="{FF2B5EF4-FFF2-40B4-BE49-F238E27FC236}">
                <a16:creationId xmlns:a16="http://schemas.microsoft.com/office/drawing/2014/main" id="{D2993477-026A-CCE9-8E80-80C234B4974E}"/>
              </a:ext>
            </a:extLst>
          </p:cNvPr>
          <p:cNvPicPr>
            <a:picLocks noChangeAspect="1"/>
          </p:cNvPicPr>
          <p:nvPr/>
        </p:nvPicPr>
        <p:blipFill rotWithShape="1">
          <a:blip r:embed="rId3"/>
          <a:srcRect l="18143" t="8420" r="33664"/>
          <a:stretch/>
        </p:blipFill>
        <p:spPr>
          <a:xfrm>
            <a:off x="4121996" y="461394"/>
            <a:ext cx="4810122" cy="5712903"/>
          </a:xfrm>
          <a:prstGeom prst="rect">
            <a:avLst/>
          </a:prstGeom>
        </p:spPr>
      </p:pic>
    </p:spTree>
    <p:extLst>
      <p:ext uri="{BB962C8B-B14F-4D97-AF65-F5344CB8AC3E}">
        <p14:creationId xmlns:p14="http://schemas.microsoft.com/office/powerpoint/2010/main" val="116359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AB7A67-4452-9247-8888-E75CD5F25D6A}"/>
              </a:ext>
            </a:extLst>
          </p:cNvPr>
          <p:cNvSpPr>
            <a:spLocks noGrp="1"/>
          </p:cNvSpPr>
          <p:nvPr>
            <p:ph type="body" idx="1"/>
          </p:nvPr>
        </p:nvSpPr>
        <p:spPr>
          <a:xfrm>
            <a:off x="457200" y="1242016"/>
            <a:ext cx="8252847" cy="5158784"/>
          </a:xfrm>
        </p:spPr>
        <p:txBody>
          <a:bodyPr>
            <a:normAutofit fontScale="85000" lnSpcReduction="20000"/>
          </a:bodyPr>
          <a:lstStyle/>
          <a:p>
            <a:r>
              <a:rPr lang="en-US" sz="1600" dirty="0">
                <a:solidFill>
                  <a:schemeClr val="tx1">
                    <a:lumMod val="50000"/>
                  </a:schemeClr>
                </a:solidFill>
              </a:rPr>
              <a:t>What does the trainee need to know about your school department?</a:t>
            </a:r>
          </a:p>
          <a:p>
            <a:pPr lvl="1"/>
            <a:r>
              <a:rPr lang="en-US" sz="1600" dirty="0">
                <a:solidFill>
                  <a:schemeClr val="tx1">
                    <a:lumMod val="50000"/>
                  </a:schemeClr>
                </a:solidFill>
                <a:latin typeface="+mj-lt"/>
              </a:rPr>
              <a:t>Key policies: e.g. </a:t>
            </a:r>
            <a:r>
              <a:rPr lang="en-US" sz="1600" dirty="0" err="1">
                <a:solidFill>
                  <a:schemeClr val="tx1">
                    <a:lumMod val="50000"/>
                  </a:schemeClr>
                </a:solidFill>
                <a:latin typeface="+mj-lt"/>
              </a:rPr>
              <a:t>Behaviour</a:t>
            </a:r>
            <a:r>
              <a:rPr lang="en-US" sz="1600" dirty="0">
                <a:solidFill>
                  <a:schemeClr val="tx1">
                    <a:lumMod val="50000"/>
                  </a:schemeClr>
                </a:solidFill>
                <a:latin typeface="+mj-lt"/>
              </a:rPr>
              <a:t>, Assessment, Safeguarding, Health &amp; Safety, Illness &amp; Absence</a:t>
            </a:r>
          </a:p>
          <a:p>
            <a:pPr lvl="1"/>
            <a:r>
              <a:rPr lang="en-US" sz="1600" dirty="0">
                <a:solidFill>
                  <a:schemeClr val="tx1">
                    <a:lumMod val="50000"/>
                  </a:schemeClr>
                </a:solidFill>
                <a:latin typeface="+mj-lt"/>
              </a:rPr>
              <a:t>Expectations of staff – explicit and </a:t>
            </a:r>
            <a:r>
              <a:rPr lang="en-US" sz="1600" b="1" dirty="0">
                <a:solidFill>
                  <a:schemeClr val="tx1">
                    <a:lumMod val="50000"/>
                  </a:schemeClr>
                </a:solidFill>
                <a:latin typeface="+mj-lt"/>
              </a:rPr>
              <a:t>implicit</a:t>
            </a:r>
            <a:r>
              <a:rPr lang="en-US" sz="1600" dirty="0">
                <a:solidFill>
                  <a:schemeClr val="tx1">
                    <a:lumMod val="50000"/>
                  </a:schemeClr>
                </a:solidFill>
                <a:latin typeface="+mj-lt"/>
              </a:rPr>
              <a:t> (e.g. dress code), timing of the day</a:t>
            </a:r>
          </a:p>
          <a:p>
            <a:pPr lvl="1"/>
            <a:r>
              <a:rPr lang="en-US" sz="1600" dirty="0">
                <a:solidFill>
                  <a:schemeClr val="tx1">
                    <a:lumMod val="50000"/>
                  </a:schemeClr>
                </a:solidFill>
                <a:latin typeface="+mj-lt"/>
              </a:rPr>
              <a:t>Key staff (HoD, </a:t>
            </a:r>
            <a:r>
              <a:rPr lang="en-US" sz="1600" dirty="0" err="1">
                <a:solidFill>
                  <a:schemeClr val="tx1">
                    <a:lumMod val="50000"/>
                  </a:schemeClr>
                </a:solidFill>
                <a:latin typeface="+mj-lt"/>
              </a:rPr>
              <a:t>HoY</a:t>
            </a:r>
            <a:r>
              <a:rPr lang="en-US" sz="1600" dirty="0">
                <a:solidFill>
                  <a:schemeClr val="tx1">
                    <a:lumMod val="50000"/>
                  </a:schemeClr>
                </a:solidFill>
                <a:latin typeface="+mj-lt"/>
              </a:rPr>
              <a:t>, Science colleagues </a:t>
            </a:r>
            <a:r>
              <a:rPr lang="en-US" sz="1600" dirty="0" err="1">
                <a:solidFill>
                  <a:schemeClr val="tx1">
                    <a:lumMod val="50000"/>
                  </a:schemeClr>
                </a:solidFill>
                <a:latin typeface="+mj-lt"/>
              </a:rPr>
              <a:t>etc</a:t>
            </a:r>
            <a:r>
              <a:rPr lang="en-US" sz="1600" dirty="0">
                <a:solidFill>
                  <a:schemeClr val="tx1">
                    <a:lumMod val="50000"/>
                  </a:schemeClr>
                </a:solidFill>
                <a:latin typeface="+mj-lt"/>
              </a:rPr>
              <a:t>)</a:t>
            </a:r>
          </a:p>
          <a:p>
            <a:pPr lvl="1"/>
            <a:r>
              <a:rPr lang="en-US" sz="1600" dirty="0">
                <a:solidFill>
                  <a:schemeClr val="tx1">
                    <a:lumMod val="50000"/>
                  </a:schemeClr>
                </a:solidFill>
                <a:latin typeface="+mj-lt"/>
              </a:rPr>
              <a:t>Workspace/Reprographics/IT Access/Requisitions (including submission deadlines)/key for staff toilets/lunch arrangements/parking etc.</a:t>
            </a:r>
          </a:p>
          <a:p>
            <a:pPr lvl="1"/>
            <a:r>
              <a:rPr lang="en-US" sz="1600" dirty="0">
                <a:solidFill>
                  <a:schemeClr val="tx1">
                    <a:lumMod val="50000"/>
                  </a:schemeClr>
                </a:solidFill>
                <a:latin typeface="+mj-lt"/>
              </a:rPr>
              <a:t>Acronyms especially those particular to your school!</a:t>
            </a:r>
          </a:p>
          <a:p>
            <a:endParaRPr lang="en-US" sz="1600" dirty="0">
              <a:solidFill>
                <a:schemeClr val="tx1">
                  <a:lumMod val="50000"/>
                </a:schemeClr>
              </a:solidFill>
            </a:endParaRPr>
          </a:p>
          <a:p>
            <a:r>
              <a:rPr lang="en-US" sz="1600" dirty="0">
                <a:solidFill>
                  <a:schemeClr val="tx1">
                    <a:lumMod val="50000"/>
                  </a:schemeClr>
                </a:solidFill>
              </a:rPr>
              <a:t>Schemes of Work and other resources – please share as you would with an ECT.</a:t>
            </a:r>
          </a:p>
          <a:p>
            <a:endParaRPr lang="en-US" sz="1600" dirty="0">
              <a:solidFill>
                <a:schemeClr val="tx1">
                  <a:lumMod val="50000"/>
                </a:schemeClr>
              </a:solidFill>
            </a:endParaRPr>
          </a:p>
          <a:p>
            <a:r>
              <a:rPr lang="en-US" sz="1600" dirty="0">
                <a:solidFill>
                  <a:schemeClr val="tx1">
                    <a:lumMod val="50000"/>
                  </a:schemeClr>
                </a:solidFill>
              </a:rPr>
              <a:t>They may need help to liaise with Safeguarding and SEN leads to prepare for their assignments</a:t>
            </a:r>
          </a:p>
          <a:p>
            <a:endParaRPr lang="en-US" sz="1600" dirty="0">
              <a:solidFill>
                <a:schemeClr val="tx1">
                  <a:lumMod val="50000"/>
                </a:schemeClr>
              </a:solidFill>
            </a:endParaRPr>
          </a:p>
          <a:p>
            <a:r>
              <a:rPr lang="en-US" sz="1600" dirty="0">
                <a:solidFill>
                  <a:schemeClr val="tx1">
                    <a:lumMod val="50000"/>
                  </a:schemeClr>
                </a:solidFill>
              </a:rPr>
              <a:t>Ensure they share their </a:t>
            </a:r>
            <a:r>
              <a:rPr lang="en-US" sz="1600" dirty="0" err="1">
                <a:solidFill>
                  <a:schemeClr val="tx1">
                    <a:lumMod val="50000"/>
                  </a:schemeClr>
                </a:solidFill>
              </a:rPr>
              <a:t>RoAD</a:t>
            </a:r>
            <a:r>
              <a:rPr lang="en-US" sz="1600" dirty="0">
                <a:solidFill>
                  <a:schemeClr val="tx1">
                    <a:lumMod val="50000"/>
                  </a:schemeClr>
                </a:solidFill>
              </a:rPr>
              <a:t> link with you!</a:t>
            </a:r>
          </a:p>
          <a:p>
            <a:pPr marL="254000" indent="0">
              <a:buNone/>
            </a:pPr>
            <a:endParaRPr lang="en-US" sz="1600" dirty="0">
              <a:solidFill>
                <a:schemeClr val="tx1">
                  <a:lumMod val="50000"/>
                </a:schemeClr>
              </a:solidFill>
            </a:endParaRPr>
          </a:p>
          <a:p>
            <a:r>
              <a:rPr lang="en-US" sz="1600" dirty="0">
                <a:solidFill>
                  <a:schemeClr val="tx1">
                    <a:lumMod val="50000"/>
                  </a:schemeClr>
                </a:solidFill>
              </a:rPr>
              <a:t>Suggested activities</a:t>
            </a:r>
          </a:p>
          <a:p>
            <a:pPr lvl="1"/>
            <a:r>
              <a:rPr lang="en-US" sz="1600" dirty="0">
                <a:solidFill>
                  <a:schemeClr val="tx1">
                    <a:lumMod val="50000"/>
                  </a:schemeClr>
                </a:solidFill>
                <a:latin typeface="+mj-lt"/>
              </a:rPr>
              <a:t>Observe lessons</a:t>
            </a:r>
          </a:p>
          <a:p>
            <a:pPr lvl="1"/>
            <a:r>
              <a:rPr lang="en-US" sz="1600" dirty="0">
                <a:solidFill>
                  <a:schemeClr val="tx1">
                    <a:lumMod val="50000"/>
                  </a:schemeClr>
                </a:solidFill>
                <a:latin typeface="+mj-lt"/>
              </a:rPr>
              <a:t>TA, team teach, joint lesson planning</a:t>
            </a:r>
          </a:p>
          <a:p>
            <a:pPr lvl="1"/>
            <a:r>
              <a:rPr lang="en-US" sz="1600" dirty="0">
                <a:solidFill>
                  <a:schemeClr val="tx1">
                    <a:lumMod val="50000"/>
                  </a:schemeClr>
                </a:solidFill>
                <a:latin typeface="+mj-lt"/>
              </a:rPr>
              <a:t>Track students for a day</a:t>
            </a:r>
          </a:p>
          <a:p>
            <a:pPr lvl="1"/>
            <a:r>
              <a:rPr lang="en-US" sz="1600" dirty="0">
                <a:solidFill>
                  <a:schemeClr val="tx1">
                    <a:lumMod val="50000"/>
                  </a:schemeClr>
                </a:solidFill>
                <a:latin typeface="+mj-lt"/>
              </a:rPr>
              <a:t>‘pupil pursuit’</a:t>
            </a:r>
          </a:p>
          <a:p>
            <a:pPr lvl="1"/>
            <a:endParaRPr lang="en-US" sz="1600" dirty="0">
              <a:solidFill>
                <a:schemeClr val="tx1">
                  <a:lumMod val="50000"/>
                </a:schemeClr>
              </a:solidFill>
              <a:latin typeface="+mj-lt"/>
            </a:endParaRPr>
          </a:p>
          <a:p>
            <a:r>
              <a:rPr lang="en-US" sz="1600" dirty="0">
                <a:solidFill>
                  <a:schemeClr val="tx1">
                    <a:lumMod val="50000"/>
                  </a:schemeClr>
                </a:solidFill>
                <a:latin typeface="+mj-lt"/>
              </a:rPr>
              <a:t>Some neurodiverse trainees, recent graduates and trainees educated abroad may need a little more guidance.  Other trainees, may have particular needs – e.g. a space to pray.</a:t>
            </a:r>
          </a:p>
          <a:p>
            <a:pPr lvl="1"/>
            <a:endParaRPr lang="en-US" sz="1600" dirty="0">
              <a:solidFill>
                <a:schemeClr val="tx1">
                  <a:lumMod val="50000"/>
                </a:schemeClr>
              </a:solidFill>
              <a:latin typeface="+mj-lt"/>
            </a:endParaRPr>
          </a:p>
        </p:txBody>
      </p:sp>
      <p:sp>
        <p:nvSpPr>
          <p:cNvPr id="3" name="Title 2">
            <a:extLst>
              <a:ext uri="{FF2B5EF4-FFF2-40B4-BE49-F238E27FC236}">
                <a16:creationId xmlns:a16="http://schemas.microsoft.com/office/drawing/2014/main" id="{65E37E62-9616-334F-ACA0-B40901E4792C}"/>
              </a:ext>
            </a:extLst>
          </p:cNvPr>
          <p:cNvSpPr>
            <a:spLocks noGrp="1"/>
          </p:cNvSpPr>
          <p:nvPr>
            <p:ph type="title"/>
          </p:nvPr>
        </p:nvSpPr>
        <p:spPr>
          <a:xfrm>
            <a:off x="457200" y="526941"/>
            <a:ext cx="8252847" cy="715075"/>
          </a:xfrm>
        </p:spPr>
        <p:txBody>
          <a:bodyPr/>
          <a:lstStyle/>
          <a:p>
            <a:r>
              <a:rPr lang="en-US" dirty="0"/>
              <a:t>Trainee Induction – (consider this from perspective of 			international / younger trainee)</a:t>
            </a:r>
          </a:p>
        </p:txBody>
      </p:sp>
    </p:spTree>
    <p:extLst>
      <p:ext uri="{BB962C8B-B14F-4D97-AF65-F5344CB8AC3E}">
        <p14:creationId xmlns:p14="http://schemas.microsoft.com/office/powerpoint/2010/main" val="2955270605"/>
      </p:ext>
    </p:extLst>
  </p:cSld>
  <p:clrMapOvr>
    <a:masterClrMapping/>
  </p:clrMapOvr>
</p:sld>
</file>

<file path=ppt/theme/theme1.xml><?xml version="1.0" encoding="utf-8"?>
<a:theme xmlns:a="http://schemas.openxmlformats.org/drawingml/2006/main" name="Adjacency">
  <a:themeElements>
    <a:clrScheme name="Custom 2">
      <a:dk1>
        <a:srgbClr val="5D2772"/>
      </a:dk1>
      <a:lt1>
        <a:srgbClr val="FFFFFF"/>
      </a:lt1>
      <a:dk2>
        <a:srgbClr val="9118B6"/>
      </a:dk2>
      <a:lt2>
        <a:srgbClr val="D555DF"/>
      </a:lt2>
      <a:accent1>
        <a:srgbClr val="E345FF"/>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condary Welcome Talk 2018-19" id="{CD10741B-BEC3-5249-BE97-4C4E71242627}" vid="{22CB28A2-9CA3-2E4B-90A8-24E55C4FB7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7329</TotalTime>
  <Words>1822</Words>
  <Application>Microsoft Macintosh PowerPoint</Application>
  <PresentationFormat>On-screen Show (4:3)</PresentationFormat>
  <Paragraphs>247</Paragraphs>
  <Slides>26</Slides>
  <Notes>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Calibri Light</vt:lpstr>
      <vt:lpstr>Lucida Handwriting</vt:lpstr>
      <vt:lpstr>Adjacency</vt:lpstr>
      <vt:lpstr>Office Theme</vt:lpstr>
      <vt:lpstr>Document</vt:lpstr>
      <vt:lpstr>Science Mentor Training</vt:lpstr>
      <vt:lpstr>Aims of the session</vt:lpstr>
      <vt:lpstr>Who are our trainees?</vt:lpstr>
      <vt:lpstr>PowerPoint Presentation</vt:lpstr>
      <vt:lpstr>PowerPoint Presentation</vt:lpstr>
      <vt:lpstr>UoM Science PGCE Curriculum</vt:lpstr>
      <vt:lpstr>UoM Science PGCE Curriculum</vt:lpstr>
      <vt:lpstr>              U1 / Placement 1   -------------------  U2 / Placement 2   -------------------  U3 / Placement 3</vt:lpstr>
      <vt:lpstr>Trainee Induction – (consider this from perspective of    international / younger trainee)</vt:lpstr>
      <vt:lpstr>Trainee Timetable</vt:lpstr>
      <vt:lpstr>Timetable Example</vt:lpstr>
      <vt:lpstr> RoAD: Record of Achievement and Development</vt:lpstr>
      <vt:lpstr>ITAP log – new this year </vt:lpstr>
      <vt:lpstr>Weekly Mentor Meeting</vt:lpstr>
      <vt:lpstr>Weekly Mentor Meeting  Themes</vt:lpstr>
      <vt:lpstr>Lesson Planning and Evaluation (Challenge &amp; Support)</vt:lpstr>
      <vt:lpstr>Lesson Feedback</vt:lpstr>
      <vt:lpstr>A Proforma of the Lesson Observation Report for is in the Lesson Observation Folder</vt:lpstr>
      <vt:lpstr>Monitoring Progress</vt:lpstr>
      <vt:lpstr>Tutor Visit</vt:lpstr>
      <vt:lpstr>PowerPoint Presentation</vt:lpstr>
      <vt:lpstr>Progress Report</vt:lpstr>
      <vt:lpstr>Progress Report</vt:lpstr>
      <vt:lpstr>Progress Report – “on-track”</vt:lpstr>
      <vt:lpstr>Professionalism</vt:lpstr>
      <vt:lpstr>Problems – usually rare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 Buck</dc:creator>
  <cp:keywords/>
  <dc:description/>
  <cp:lastModifiedBy>Andy Howes</cp:lastModifiedBy>
  <cp:revision>62</cp:revision>
  <cp:lastPrinted>2018-09-10T06:58:03Z</cp:lastPrinted>
  <dcterms:created xsi:type="dcterms:W3CDTF">2018-11-02T07:55:05Z</dcterms:created>
  <dcterms:modified xsi:type="dcterms:W3CDTF">2024-01-10T16:41:16Z</dcterms:modified>
  <cp:category/>
</cp:coreProperties>
</file>