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embeddedFontLs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h276ERzSL4j+YhXQXrWV1U2wxD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CenturyGothic-bold.fntdata"/><Relationship Id="rId10" Type="http://schemas.openxmlformats.org/officeDocument/2006/relationships/slide" Target="slides/slide6.xml"/><Relationship Id="rId32" Type="http://schemas.openxmlformats.org/officeDocument/2006/relationships/font" Target="fonts/CenturyGothic-regular.fntdata"/><Relationship Id="rId13" Type="http://schemas.openxmlformats.org/officeDocument/2006/relationships/slide" Target="slides/slide9.xml"/><Relationship Id="rId35" Type="http://schemas.openxmlformats.org/officeDocument/2006/relationships/font" Target="fonts/CenturyGothic-boldItalic.fntdata"/><Relationship Id="rId12" Type="http://schemas.openxmlformats.org/officeDocument/2006/relationships/slide" Target="slides/slide8.xml"/><Relationship Id="rId34" Type="http://schemas.openxmlformats.org/officeDocument/2006/relationships/font" Target="fonts/CenturyGothic-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CCF? </a:t>
            </a:r>
            <a:endParaRPr/>
          </a:p>
        </p:txBody>
      </p:sp>
      <p:sp>
        <p:nvSpPr>
          <p:cNvPr id="172" name="Google Shape;17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Times New Roman"/>
                <a:ea typeface="Times New Roman"/>
                <a:cs typeface="Times New Roman"/>
                <a:sym typeface="Times New Roman"/>
              </a:rPr>
              <a:t>‹#›</a:t>
            </a:fld>
            <a:endParaRPr b="0" i="0" sz="1300" u="none" cap="none" strike="noStrike">
              <a:solidFill>
                <a:schemeClr val="dk1"/>
              </a:solidFill>
              <a:latin typeface="Times New Roman"/>
              <a:ea typeface="Times New Roman"/>
              <a:cs typeface="Times New Roman"/>
              <a:sym typeface="Times New Roman"/>
            </a:endParaRPr>
          </a:p>
        </p:txBody>
      </p:sp>
      <p:sp>
        <p:nvSpPr>
          <p:cNvPr id="304" name="Google Shape;30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Times New Roman"/>
                <a:ea typeface="Times New Roman"/>
                <a:cs typeface="Times New Roman"/>
                <a:sym typeface="Times New Roman"/>
              </a:rPr>
              <a:t>‹#›</a:t>
            </a:fld>
            <a:endParaRPr b="0" i="0" sz="1300" u="none" cap="none" strike="noStrike">
              <a:solidFill>
                <a:schemeClr val="dk1"/>
              </a:solidFill>
              <a:latin typeface="Times New Roman"/>
              <a:ea typeface="Times New Roman"/>
              <a:cs typeface="Times New Roman"/>
              <a:sym typeface="Times New Roman"/>
            </a:endParaRPr>
          </a:p>
        </p:txBody>
      </p:sp>
      <p:sp>
        <p:nvSpPr>
          <p:cNvPr id="312" name="Google Shape;31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Times New Roman"/>
                <a:ea typeface="Times New Roman"/>
                <a:cs typeface="Times New Roman"/>
                <a:sym typeface="Times New Roman"/>
              </a:rPr>
              <a:t>‹#›</a:t>
            </a:fld>
            <a:endParaRPr b="0" i="0" sz="1300" u="none" cap="none" strike="noStrike">
              <a:solidFill>
                <a:schemeClr val="dk1"/>
              </a:solidFill>
              <a:latin typeface="Times New Roman"/>
              <a:ea typeface="Times New Roman"/>
              <a:cs typeface="Times New Roman"/>
              <a:sym typeface="Times New Roman"/>
            </a:endParaRPr>
          </a:p>
        </p:txBody>
      </p:sp>
      <p:sp>
        <p:nvSpPr>
          <p:cNvPr id="334" name="Google Shape;3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Georgia Grant – example. </a:t>
            </a:r>
            <a:endParaRPr/>
          </a:p>
          <a:p>
            <a:pPr indent="0" lvl="0" marL="0" rtl="0" algn="l">
              <a:spcBef>
                <a:spcPts val="0"/>
              </a:spcBef>
              <a:spcAft>
                <a:spcPts val="0"/>
              </a:spcAft>
              <a:buNone/>
            </a:pPr>
            <a:r>
              <a:rPr lang="en-US"/>
              <a:t>Please contribute! Not because we crave publicity but because this shows what we value, encourage and support. </a:t>
            </a:r>
            <a:endParaRPr/>
          </a:p>
        </p:txBody>
      </p:sp>
      <p:sp>
        <p:nvSpPr>
          <p:cNvPr id="351" name="Google Shape;35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b02db7282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b02db7282a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 line and </a:t>
            </a:r>
            <a:r>
              <a:rPr lang="en-US"/>
              <a:t>independent</a:t>
            </a:r>
            <a:r>
              <a:rPr lang="en-US"/>
              <a:t> work </a:t>
            </a:r>
            <a:endParaRPr/>
          </a:p>
        </p:txBody>
      </p:sp>
      <p:sp>
        <p:nvSpPr>
          <p:cNvPr id="190" name="Google Shape;190;g2b02db7282a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b02db7282a_1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b02db7282a_1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2b02db7282a_1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b02db7282a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b02db7282a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2b02db7282a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b02db7282a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b02db7282a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2b02db7282a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b02db7282a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b02db7282a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2b02db7282a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b02db7282a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b02db7282a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2b02db7282a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42" name="Shape 42"/>
        <p:cNvGrpSpPr/>
        <p:nvPr/>
      </p:nvGrpSpPr>
      <p:grpSpPr>
        <a:xfrm>
          <a:off x="0" y="0"/>
          <a:ext cx="0" cy="0"/>
          <a:chOff x="0" y="0"/>
          <a:chExt cx="0" cy="0"/>
        </a:xfrm>
      </p:grpSpPr>
      <p:pic>
        <p:nvPicPr>
          <p:cNvPr descr="TUOM_4COL_cropped_300" id="43" name="Google Shape;43;p25"/>
          <p:cNvPicPr preferRelativeResize="0"/>
          <p:nvPr/>
        </p:nvPicPr>
        <p:blipFill rotWithShape="1">
          <a:blip r:embed="rId2">
            <a:alphaModFix/>
          </a:blip>
          <a:srcRect b="0" l="0" r="0" t="0"/>
          <a:stretch/>
        </p:blipFill>
        <p:spPr>
          <a:xfrm>
            <a:off x="-795837" y="-1755"/>
            <a:ext cx="3022600" cy="194786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7" name="Shape 97"/>
        <p:cNvGrpSpPr/>
        <p:nvPr/>
      </p:nvGrpSpPr>
      <p:grpSpPr>
        <a:xfrm>
          <a:off x="0" y="0"/>
          <a:ext cx="0" cy="0"/>
          <a:chOff x="0" y="0"/>
          <a:chExt cx="0" cy="0"/>
        </a:xfrm>
      </p:grpSpPr>
      <p:sp>
        <p:nvSpPr>
          <p:cNvPr id="98" name="Google Shape;98;p34"/>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4"/>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00" name="Google Shape;100;p34"/>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1" name="Google Shape;101;p3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5" name="Shape 105"/>
        <p:cNvGrpSpPr/>
        <p:nvPr/>
      </p:nvGrpSpPr>
      <p:grpSpPr>
        <a:xfrm>
          <a:off x="0" y="0"/>
          <a:ext cx="0" cy="0"/>
          <a:chOff x="0" y="0"/>
          <a:chExt cx="0" cy="0"/>
        </a:xfrm>
      </p:grpSpPr>
      <p:sp>
        <p:nvSpPr>
          <p:cNvPr id="106" name="Google Shape;106;p35"/>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5"/>
          <p:cNvSpPr/>
          <p:nvPr>
            <p:ph idx="2" type="pic"/>
          </p:nvPr>
        </p:nvSpPr>
        <p:spPr>
          <a:xfrm>
            <a:off x="2589212" y="634965"/>
            <a:ext cx="8915400" cy="3854970"/>
          </a:xfrm>
          <a:prstGeom prst="rect">
            <a:avLst/>
          </a:prstGeom>
          <a:noFill/>
          <a:ln>
            <a:noFill/>
          </a:ln>
        </p:spPr>
      </p:sp>
      <p:sp>
        <p:nvSpPr>
          <p:cNvPr id="108" name="Google Shape;108;p35"/>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9" name="Google Shape;109;p3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13" name="Shape 113"/>
        <p:cNvGrpSpPr/>
        <p:nvPr/>
      </p:nvGrpSpPr>
      <p:grpSpPr>
        <a:xfrm>
          <a:off x="0" y="0"/>
          <a:ext cx="0" cy="0"/>
          <a:chOff x="0" y="0"/>
          <a:chExt cx="0" cy="0"/>
        </a:xfrm>
      </p:grpSpPr>
      <p:sp>
        <p:nvSpPr>
          <p:cNvPr id="114" name="Google Shape;114;p36"/>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6"/>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6" name="Google Shape;116;p3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6"/>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6"/>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20" name="Shape 120"/>
        <p:cNvGrpSpPr/>
        <p:nvPr/>
      </p:nvGrpSpPr>
      <p:grpSpPr>
        <a:xfrm>
          <a:off x="0" y="0"/>
          <a:ext cx="0" cy="0"/>
          <a:chOff x="0" y="0"/>
          <a:chExt cx="0" cy="0"/>
        </a:xfrm>
      </p:grpSpPr>
      <p:sp>
        <p:nvSpPr>
          <p:cNvPr id="121" name="Google Shape;121;p37"/>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7"/>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3" name="Google Shape;123;p37"/>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24" name="Google Shape;124;p3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7"/>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7"/>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8" name="Google Shape;128;p37"/>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
        <p:nvSpPr>
          <p:cNvPr id="129" name="Google Shape;129;p37"/>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30" name="Shape 130"/>
        <p:cNvGrpSpPr/>
        <p:nvPr/>
      </p:nvGrpSpPr>
      <p:grpSpPr>
        <a:xfrm>
          <a:off x="0" y="0"/>
          <a:ext cx="0" cy="0"/>
          <a:chOff x="0" y="0"/>
          <a:chExt cx="0" cy="0"/>
        </a:xfrm>
      </p:grpSpPr>
      <p:sp>
        <p:nvSpPr>
          <p:cNvPr id="131" name="Google Shape;131;p38"/>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8"/>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3" name="Google Shape;133;p3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8"/>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8"/>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37" name="Shape 137"/>
        <p:cNvGrpSpPr/>
        <p:nvPr/>
      </p:nvGrpSpPr>
      <p:grpSpPr>
        <a:xfrm>
          <a:off x="0" y="0"/>
          <a:ext cx="0" cy="0"/>
          <a:chOff x="0" y="0"/>
          <a:chExt cx="0" cy="0"/>
        </a:xfrm>
      </p:grpSpPr>
      <p:sp>
        <p:nvSpPr>
          <p:cNvPr id="138" name="Google Shape;138;p39"/>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9"/>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0" name="Google Shape;140;p39"/>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1" name="Google Shape;141;p3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9"/>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9"/>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5" name="Google Shape;145;p39"/>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
        <p:nvSpPr>
          <p:cNvPr id="146" name="Google Shape;146;p39"/>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47" name="Shape 147"/>
        <p:cNvGrpSpPr/>
        <p:nvPr/>
      </p:nvGrpSpPr>
      <p:grpSpPr>
        <a:xfrm>
          <a:off x="0" y="0"/>
          <a:ext cx="0" cy="0"/>
          <a:chOff x="0" y="0"/>
          <a:chExt cx="0" cy="0"/>
        </a:xfrm>
      </p:grpSpPr>
      <p:sp>
        <p:nvSpPr>
          <p:cNvPr id="148" name="Google Shape;148;p40"/>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40"/>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0" name="Google Shape;150;p40"/>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1" name="Google Shape;151;p4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5" name="Shape 155"/>
        <p:cNvGrpSpPr/>
        <p:nvPr/>
      </p:nvGrpSpPr>
      <p:grpSpPr>
        <a:xfrm>
          <a:off x="0" y="0"/>
          <a:ext cx="0" cy="0"/>
          <a:chOff x="0" y="0"/>
          <a:chExt cx="0" cy="0"/>
        </a:xfrm>
      </p:grpSpPr>
      <p:sp>
        <p:nvSpPr>
          <p:cNvPr id="156" name="Google Shape;156;p4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1"/>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8" name="Google Shape;158;p4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41"/>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2" name="Shape 162"/>
        <p:cNvGrpSpPr/>
        <p:nvPr/>
      </p:nvGrpSpPr>
      <p:grpSpPr>
        <a:xfrm>
          <a:off x="0" y="0"/>
          <a:ext cx="0" cy="0"/>
          <a:chOff x="0" y="0"/>
          <a:chExt cx="0" cy="0"/>
        </a:xfrm>
      </p:grpSpPr>
      <p:sp>
        <p:nvSpPr>
          <p:cNvPr id="163" name="Google Shape;163;p42"/>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42"/>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5" name="Google Shape;165;p4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4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4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4" name="Shape 44"/>
        <p:cNvGrpSpPr/>
        <p:nvPr/>
      </p:nvGrpSpPr>
      <p:grpSpPr>
        <a:xfrm>
          <a:off x="0" y="0"/>
          <a:ext cx="0" cy="0"/>
          <a:chOff x="0" y="0"/>
          <a:chExt cx="0" cy="0"/>
        </a:xfrm>
      </p:grpSpPr>
      <p:sp>
        <p:nvSpPr>
          <p:cNvPr id="45" name="Google Shape;45;p2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 name="Shape 47"/>
        <p:cNvGrpSpPr/>
        <p:nvPr/>
      </p:nvGrpSpPr>
      <p:grpSpPr>
        <a:xfrm>
          <a:off x="0" y="0"/>
          <a:ext cx="0" cy="0"/>
          <a:chOff x="0" y="0"/>
          <a:chExt cx="0" cy="0"/>
        </a:xfrm>
      </p:grpSpPr>
      <p:sp>
        <p:nvSpPr>
          <p:cNvPr id="48" name="Google Shape;48;p27"/>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7"/>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0" name="Google Shape;50;p2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28"/>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57" name="Google Shape;57;p2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8"/>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8"/>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 name="Shape 61"/>
        <p:cNvGrpSpPr/>
        <p:nvPr/>
      </p:nvGrpSpPr>
      <p:grpSpPr>
        <a:xfrm>
          <a:off x="0" y="0"/>
          <a:ext cx="0" cy="0"/>
          <a:chOff x="0" y="0"/>
          <a:chExt cx="0" cy="0"/>
        </a:xfrm>
      </p:grpSpPr>
      <p:sp>
        <p:nvSpPr>
          <p:cNvPr id="62" name="Google Shape;62;p29"/>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64" name="Google Shape;64;p2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9"/>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9"/>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8" name="Shape 68"/>
        <p:cNvGrpSpPr/>
        <p:nvPr/>
      </p:nvGrpSpPr>
      <p:grpSpPr>
        <a:xfrm>
          <a:off x="0" y="0"/>
          <a:ext cx="0" cy="0"/>
          <a:chOff x="0" y="0"/>
          <a:chExt cx="0" cy="0"/>
        </a:xfrm>
      </p:grpSpPr>
      <p:sp>
        <p:nvSpPr>
          <p:cNvPr id="69" name="Google Shape;69;p30"/>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1" name="Google Shape;71;p30"/>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2" name="Google Shape;72;p3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0"/>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6" name="Shape 76"/>
        <p:cNvGrpSpPr/>
        <p:nvPr/>
      </p:nvGrpSpPr>
      <p:grpSpPr>
        <a:xfrm>
          <a:off x="0" y="0"/>
          <a:ext cx="0" cy="0"/>
          <a:chOff x="0" y="0"/>
          <a:chExt cx="0" cy="0"/>
        </a:xfrm>
      </p:grpSpPr>
      <p:sp>
        <p:nvSpPr>
          <p:cNvPr id="77" name="Google Shape;77;p3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9" name="Google Shape;79;p31"/>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0" name="Google Shape;80;p31"/>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81" name="Google Shape;81;p31"/>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2" name="Google Shape;82;p3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1"/>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32"/>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p3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9" name="Shape 9"/>
        <p:cNvGrpSpPr/>
        <p:nvPr/>
      </p:nvGrpSpPr>
      <p:grpSpPr>
        <a:xfrm>
          <a:off x="0" y="0"/>
          <a:ext cx="0" cy="0"/>
          <a:chOff x="0" y="0"/>
          <a:chExt cx="0" cy="0"/>
        </a:xfrm>
      </p:grpSpPr>
      <p:grpSp>
        <p:nvGrpSpPr>
          <p:cNvPr id="10" name="Google Shape;10;p24"/>
          <p:cNvGrpSpPr/>
          <p:nvPr/>
        </p:nvGrpSpPr>
        <p:grpSpPr>
          <a:xfrm>
            <a:off x="1" y="228600"/>
            <a:ext cx="2851516" cy="6638628"/>
            <a:chOff x="2487613" y="285750"/>
            <a:chExt cx="2428875" cy="5654676"/>
          </a:xfrm>
        </p:grpSpPr>
        <p:sp>
          <p:nvSpPr>
            <p:cNvPr id="11" name="Google Shape;11;p24"/>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4"/>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4"/>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4"/>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4"/>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4"/>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4"/>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4"/>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4"/>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4"/>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4"/>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4"/>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4"/>
          <p:cNvGrpSpPr/>
          <p:nvPr/>
        </p:nvGrpSpPr>
        <p:grpSpPr>
          <a:xfrm>
            <a:off x="27221" y="-786"/>
            <a:ext cx="2356674" cy="6854039"/>
            <a:chOff x="6627813" y="194833"/>
            <a:chExt cx="1952625" cy="5678918"/>
          </a:xfrm>
        </p:grpSpPr>
        <p:sp>
          <p:nvSpPr>
            <p:cNvPr id="24" name="Google Shape;24;p24"/>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4"/>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4"/>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4"/>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4"/>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4"/>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4"/>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4"/>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4"/>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4"/>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4"/>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4"/>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4"/>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4"/>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8" name="Google Shape;38;p24"/>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 name="Google Shape;39;p2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2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2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andrew.j.howes@manchester.ac.uk" TargetMode="External"/><Relationship Id="rId4" Type="http://schemas.openxmlformats.org/officeDocument/2006/relationships/hyperlink" Target="https://www.seed.manchester.ac.uk/education/about/news/headline-706200-en.htm" TargetMode="External"/><Relationship Id="rId5" Type="http://schemas.openxmlformats.org/officeDocument/2006/relationships/image" Target="../media/image2.png"/><Relationship Id="rId6" Type="http://schemas.openxmlformats.org/officeDocument/2006/relationships/hyperlink" Target="mailto:rosa.archer@manchester.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hyperlink" Target="https://www.seed.manchester.ac.uk/education/about/news/headline-706200-en.htm" TargetMode="External"/><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slide" Target="/ppt/slides/slide11.xml"/><Relationship Id="rId4" Type="http://schemas.openxmlformats.org/officeDocument/2006/relationships/hyperlink" Target="https://www.seed.manchester.ac.uk/education/about/news/headline-706200-en.htm" TargetMode="External"/><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seed.manchester.ac.uk/mentor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manchester.ac.uk/connect/teachers/teacher-events-resources/" TargetMode="External"/><Relationship Id="rId4" Type="http://schemas.openxmlformats.org/officeDocument/2006/relationships/hyperlink" Target="http://www.manchester.ac.uk/connect/teachers/teacher-events-resources/" TargetMode="External"/><Relationship Id="rId5"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hyperlink" Target="https://manchesterpgcesecondary.co.uk/" TargetMode="External"/><Relationship Id="rId5" Type="http://schemas.openxmlformats.org/officeDocument/2006/relationships/image" Target="../media/image16.png"/><Relationship Id="rId6"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seed.manchester.ac.uk/mentors" TargetMode="External"/><Relationship Id="rId4" Type="http://schemas.openxmlformats.org/officeDocument/2006/relationships/hyperlink" Target="http://www.manchesterpgcesecondary.co.uk/" TargetMode="External"/><Relationship Id="rId5" Type="http://schemas.openxmlformats.org/officeDocument/2006/relationships/hyperlink" Target="mailto:rosa.archer@manchester.ac.uk" TargetMode="External"/><Relationship Id="rId6"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video.manchester.ac.uk/faculties/52f9b4cd447aa2fbeb47d1926186f80b/bf241f39-68b0-425f-86ee-a886207330b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slide" Target="/ppt/slides/slide1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30A0">
            <a:alpha val="35686"/>
          </a:srgbClr>
        </a:solidFill>
      </p:bgPr>
    </p:bg>
    <p:spTree>
      <p:nvGrpSpPr>
        <p:cNvPr id="173" name="Shape 173"/>
        <p:cNvGrpSpPr/>
        <p:nvPr/>
      </p:nvGrpSpPr>
      <p:grpSpPr>
        <a:xfrm>
          <a:off x="0" y="0"/>
          <a:ext cx="0" cy="0"/>
          <a:chOff x="0" y="0"/>
          <a:chExt cx="0" cy="0"/>
        </a:xfrm>
      </p:grpSpPr>
      <p:sp>
        <p:nvSpPr>
          <p:cNvPr id="174" name="Google Shape;174;p1"/>
          <p:cNvSpPr txBox="1"/>
          <p:nvPr>
            <p:ph idx="4294967295" type="subTitle"/>
          </p:nvPr>
        </p:nvSpPr>
        <p:spPr>
          <a:xfrm>
            <a:off x="0" y="1268413"/>
            <a:ext cx="6781800" cy="1752600"/>
          </a:xfrm>
          <a:prstGeom prst="rect">
            <a:avLst/>
          </a:prstGeom>
          <a:solidFill>
            <a:srgbClr val="B2BAA7"/>
          </a:solidFill>
          <a:ln cap="rnd" cmpd="sng" w="9525">
            <a:solidFill>
              <a:srgbClr val="6C7F4F"/>
            </a:solidFill>
            <a:prstDash val="solid"/>
            <a:round/>
            <a:headEnd len="sm" w="sm" type="none"/>
            <a:tailEnd len="sm" w="sm" type="none"/>
          </a:ln>
        </p:spPr>
        <p:txBody>
          <a:bodyPr anchorCtr="0" anchor="t" bIns="45700" lIns="91425" spcFirstLastPara="1" rIns="91425" wrap="square" tIns="45700">
            <a:normAutofit/>
          </a:bodyPr>
          <a:lstStyle/>
          <a:p>
            <a:pPr indent="-342900" lvl="0" marL="342900" marR="0" rtl="0" algn="ctr">
              <a:lnSpc>
                <a:spcPct val="90000"/>
              </a:lnSpc>
              <a:spcBef>
                <a:spcPts val="0"/>
              </a:spcBef>
              <a:spcAft>
                <a:spcPts val="0"/>
              </a:spcAft>
              <a:buClr>
                <a:schemeClr val="accent1"/>
              </a:buClr>
              <a:buSzPts val="3200"/>
              <a:buFont typeface="Noto Sans Symbols"/>
              <a:buNone/>
            </a:pPr>
            <a:r>
              <a:rPr b="1" i="0" lang="en-US" sz="3200" u="none" cap="none" strike="noStrike">
                <a:solidFill>
                  <a:schemeClr val="dk1"/>
                </a:solidFill>
                <a:latin typeface="Century Gothic"/>
                <a:ea typeface="Century Gothic"/>
                <a:cs typeface="Century Gothic"/>
                <a:sym typeface="Century Gothic"/>
              </a:rPr>
              <a:t>Experienced Subject Mentors and </a:t>
            </a:r>
            <a:endParaRPr/>
          </a:p>
          <a:p>
            <a:pPr indent="-342900" lvl="0" marL="342900" marR="0" rtl="0" algn="ctr">
              <a:lnSpc>
                <a:spcPct val="90000"/>
              </a:lnSpc>
              <a:spcBef>
                <a:spcPts val="1000"/>
              </a:spcBef>
              <a:spcAft>
                <a:spcPts val="0"/>
              </a:spcAft>
              <a:buClr>
                <a:schemeClr val="accent1"/>
              </a:buClr>
              <a:buSzPts val="3200"/>
              <a:buFont typeface="Noto Sans Symbols"/>
              <a:buNone/>
            </a:pPr>
            <a:r>
              <a:rPr b="1" i="0" lang="en-US" sz="3200" u="none" cap="none" strike="noStrike">
                <a:solidFill>
                  <a:schemeClr val="dk1"/>
                </a:solidFill>
                <a:latin typeface="Century Gothic"/>
                <a:ea typeface="Century Gothic"/>
                <a:cs typeface="Century Gothic"/>
                <a:sym typeface="Century Gothic"/>
              </a:rPr>
              <a:t>Professional Mentors</a:t>
            </a:r>
            <a:endParaRPr/>
          </a:p>
        </p:txBody>
      </p:sp>
      <p:sp>
        <p:nvSpPr>
          <p:cNvPr id="175" name="Google Shape;175;p1"/>
          <p:cNvSpPr/>
          <p:nvPr>
            <p:ph idx="4294967295" type="sldNum"/>
          </p:nvPr>
        </p:nvSpPr>
        <p:spPr>
          <a:xfrm>
            <a:off x="0" y="6210300"/>
            <a:ext cx="457200" cy="457200"/>
          </a:xfrm>
          <a:prstGeom prst="ellipse">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6" name="Google Shape;176;p1"/>
          <p:cNvSpPr txBox="1"/>
          <p:nvPr/>
        </p:nvSpPr>
        <p:spPr>
          <a:xfrm>
            <a:off x="228600" y="3565600"/>
            <a:ext cx="6463500" cy="267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Century Gothic"/>
                <a:ea typeface="Century Gothic"/>
                <a:cs typeface="Century Gothic"/>
                <a:sym typeface="Century Gothic"/>
              </a:rPr>
              <a:t>Dr. Andrew Howes</a:t>
            </a:r>
            <a:endParaRPr/>
          </a:p>
          <a:p>
            <a:pPr indent="0" lvl="0" marL="0" marR="0" rtl="0" algn="l">
              <a:spcBef>
                <a:spcPts val="0"/>
              </a:spcBef>
              <a:spcAft>
                <a:spcPts val="0"/>
              </a:spcAft>
              <a:buNone/>
            </a:pPr>
            <a:r>
              <a:rPr b="0" i="0" lang="en-US" sz="2800" u="none" cap="none" strike="noStrike">
                <a:solidFill>
                  <a:schemeClr val="dk1"/>
                </a:solidFill>
                <a:latin typeface="Century Gothic"/>
                <a:ea typeface="Century Gothic"/>
                <a:cs typeface="Century Gothic"/>
                <a:sym typeface="Century Gothic"/>
              </a:rPr>
              <a:t>Head of Initial Teacher Education</a:t>
            </a:r>
            <a:endParaRPr/>
          </a:p>
          <a:p>
            <a:pPr indent="0" lvl="0" marL="0" marR="0" rtl="0" algn="l">
              <a:spcBef>
                <a:spcPts val="0"/>
              </a:spcBef>
              <a:spcAft>
                <a:spcPts val="0"/>
              </a:spcAft>
              <a:buNone/>
            </a:pPr>
            <a:r>
              <a:rPr b="0" i="0" lang="en-US" sz="2800" u="sng" cap="none" strike="noStrike">
                <a:solidFill>
                  <a:schemeClr val="dk1"/>
                </a:solidFill>
                <a:latin typeface="Century Gothic"/>
                <a:ea typeface="Century Gothic"/>
                <a:cs typeface="Century Gothic"/>
                <a:sym typeface="Century Gothic"/>
                <a:hlinkClick r:id="rId3">
                  <a:extLst>
                    <a:ext uri="{A12FA001-AC4F-418D-AE19-62706E023703}">
                      <ahyp:hlinkClr val="tx"/>
                    </a:ext>
                  </a:extLst>
                </a:hlinkClick>
              </a:rPr>
              <a:t>andrew.j.howes@manchester.ac.uk</a:t>
            </a:r>
            <a:endParaRPr b="0" i="0" sz="2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0" i="0" sz="2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0" i="0" sz="2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0" i="0" sz="2800" u="none" cap="none" strike="noStrike">
              <a:solidFill>
                <a:schemeClr val="dk1"/>
              </a:solidFill>
              <a:latin typeface="Century Gothic"/>
              <a:ea typeface="Century Gothic"/>
              <a:cs typeface="Century Gothic"/>
              <a:sym typeface="Century Gothic"/>
            </a:endParaRPr>
          </a:p>
        </p:txBody>
      </p:sp>
      <p:pic>
        <p:nvPicPr>
          <p:cNvPr id="177" name="Google Shape;177;p1">
            <a:hlinkClick r:id="rId4"/>
          </p:cNvPr>
          <p:cNvPicPr preferRelativeResize="0"/>
          <p:nvPr/>
        </p:nvPicPr>
        <p:blipFill rotWithShape="1">
          <a:blip r:embed="rId5">
            <a:alphaModFix/>
          </a:blip>
          <a:srcRect b="0" l="0" r="0" t="0"/>
          <a:stretch/>
        </p:blipFill>
        <p:spPr>
          <a:xfrm>
            <a:off x="11204451" y="5882849"/>
            <a:ext cx="987549" cy="975151"/>
          </a:xfrm>
          <a:prstGeom prst="rect">
            <a:avLst/>
          </a:prstGeom>
          <a:noFill/>
          <a:ln>
            <a:noFill/>
          </a:ln>
        </p:spPr>
      </p:pic>
      <p:sp>
        <p:nvSpPr>
          <p:cNvPr id="178" name="Google Shape;178;p1"/>
          <p:cNvSpPr txBox="1"/>
          <p:nvPr/>
        </p:nvSpPr>
        <p:spPr>
          <a:xfrm>
            <a:off x="6594075" y="3643164"/>
            <a:ext cx="5767500" cy="267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Century Gothic"/>
                <a:ea typeface="Century Gothic"/>
                <a:cs typeface="Century Gothic"/>
                <a:sym typeface="Century Gothic"/>
              </a:rPr>
              <a:t>Dr. Rosa Archer</a:t>
            </a:r>
            <a:endParaRPr/>
          </a:p>
          <a:p>
            <a:pPr indent="0" lvl="0" marL="0" marR="0" rtl="0" algn="l">
              <a:spcBef>
                <a:spcPts val="0"/>
              </a:spcBef>
              <a:spcAft>
                <a:spcPts val="0"/>
              </a:spcAft>
              <a:buNone/>
            </a:pPr>
            <a:r>
              <a:rPr b="0" i="0" lang="en-US" sz="2800" u="none" cap="none" strike="noStrike">
                <a:solidFill>
                  <a:schemeClr val="dk1"/>
                </a:solidFill>
                <a:latin typeface="Century Gothic"/>
                <a:ea typeface="Century Gothic"/>
                <a:cs typeface="Century Gothic"/>
                <a:sym typeface="Century Gothic"/>
              </a:rPr>
              <a:t>Director of Secondary PGCE</a:t>
            </a:r>
            <a:endParaRPr/>
          </a:p>
          <a:p>
            <a:pPr indent="0" lvl="0" marL="0" marR="0" rtl="0" algn="l">
              <a:spcBef>
                <a:spcPts val="0"/>
              </a:spcBef>
              <a:spcAft>
                <a:spcPts val="0"/>
              </a:spcAft>
              <a:buNone/>
            </a:pPr>
            <a:r>
              <a:rPr b="0" i="0" lang="en-US" sz="2800" u="sng" cap="none" strike="noStrike">
                <a:solidFill>
                  <a:schemeClr val="dk1"/>
                </a:solidFill>
                <a:latin typeface="Century Gothic"/>
                <a:ea typeface="Century Gothic"/>
                <a:cs typeface="Century Gothic"/>
                <a:sym typeface="Century Gothic"/>
                <a:hlinkClick r:id="rId6">
                  <a:extLst>
                    <a:ext uri="{A12FA001-AC4F-418D-AE19-62706E023703}">
                      <ahyp:hlinkClr val="tx"/>
                    </a:ext>
                  </a:extLst>
                </a:hlinkClick>
              </a:rPr>
              <a:t>rosa.archer@manchester.ac.uk</a:t>
            </a:r>
            <a:endParaRPr b="0" i="0" sz="2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0" i="0" sz="2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0" i="0" sz="2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0" i="0" sz="2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
          <p:cNvSpPr txBox="1"/>
          <p:nvPr/>
        </p:nvSpPr>
        <p:spPr>
          <a:xfrm>
            <a:off x="224589" y="1049315"/>
            <a:ext cx="11261700" cy="52230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400">
                <a:solidFill>
                  <a:schemeClr val="dk1"/>
                </a:solidFill>
              </a:rPr>
              <a:t>W</a:t>
            </a:r>
            <a:r>
              <a:rPr b="0" i="0" lang="en-US" sz="2400" u="none" cap="none" strike="noStrike">
                <a:solidFill>
                  <a:schemeClr val="dk1"/>
                </a:solidFill>
                <a:latin typeface="Arial"/>
                <a:ea typeface="Arial"/>
                <a:cs typeface="Arial"/>
                <a:sym typeface="Arial"/>
              </a:rPr>
              <a:t>e will be notified on a Wednesday, with the inspection taking place from Monday until Thursday the following week.  </a:t>
            </a:r>
            <a:endParaRPr/>
          </a:p>
          <a:p>
            <a:pPr indent="0" lvl="0" marL="0" marR="0" rtl="0" algn="just">
              <a:lnSpc>
                <a:spcPct val="115000"/>
              </a:lnSpc>
              <a:spcBef>
                <a:spcPts val="1000"/>
              </a:spcBef>
              <a:spcAft>
                <a:spcPts val="0"/>
              </a:spcAft>
              <a:buNone/>
            </a:pPr>
            <a:r>
              <a:rPr b="0" i="0" lang="en-US" sz="2400" u="none" cap="none" strike="noStrike">
                <a:solidFill>
                  <a:schemeClr val="dk1"/>
                </a:solidFill>
                <a:latin typeface="Arial"/>
                <a:ea typeface="Arial"/>
                <a:cs typeface="Arial"/>
                <a:sym typeface="Arial"/>
              </a:rPr>
              <a:t>Once notified we will liaise with schools on the Thursday/Friday to arrange the inspection timetable for each selected trainee and offer our support and reassurance.</a:t>
            </a:r>
            <a:endParaRPr/>
          </a:p>
          <a:p>
            <a:pPr indent="0" lvl="0" marL="0" marR="0" rtl="0" algn="just">
              <a:lnSpc>
                <a:spcPct val="115000"/>
              </a:lnSpc>
              <a:spcBef>
                <a:spcPts val="1000"/>
              </a:spcBef>
              <a:spcAft>
                <a:spcPts val="0"/>
              </a:spcAft>
              <a:buNone/>
            </a:pPr>
            <a:r>
              <a:rPr b="1" i="0" lang="en-US" sz="2400" u="none" cap="none" strike="noStrike">
                <a:solidFill>
                  <a:schemeClr val="dk1"/>
                </a:solidFill>
                <a:latin typeface="Arial"/>
                <a:ea typeface="Arial"/>
                <a:cs typeface="Arial"/>
                <a:sym typeface="Arial"/>
              </a:rPr>
              <a:t>Trainee teachers</a:t>
            </a:r>
            <a:r>
              <a:rPr b="0" i="0" lang="en-US" sz="2400" u="none" cap="none" strike="noStrike">
                <a:solidFill>
                  <a:schemeClr val="dk1"/>
                </a:solidFill>
                <a:latin typeface="Arial"/>
                <a:ea typeface="Arial"/>
                <a:cs typeface="Arial"/>
                <a:sym typeface="Arial"/>
              </a:rPr>
              <a:t> on placement at your school working in your school may be interviewed or observed teaching. </a:t>
            </a:r>
            <a:endParaRPr/>
          </a:p>
          <a:p>
            <a:pPr indent="0" lvl="0" marL="0" marR="0" rtl="0" algn="just">
              <a:lnSpc>
                <a:spcPct val="115000"/>
              </a:lnSpc>
              <a:spcBef>
                <a:spcPts val="1000"/>
              </a:spcBef>
              <a:spcAft>
                <a:spcPts val="0"/>
              </a:spcAft>
              <a:buNone/>
            </a:pPr>
            <a:r>
              <a:rPr b="1" i="0" lang="en-US" sz="2400" u="none" cap="none" strike="noStrike">
                <a:solidFill>
                  <a:schemeClr val="dk1"/>
                </a:solidFill>
                <a:latin typeface="Arial"/>
                <a:ea typeface="Arial"/>
                <a:cs typeface="Arial"/>
                <a:sym typeface="Arial"/>
              </a:rPr>
              <a:t>Early Career Teachers (ECTs) </a:t>
            </a:r>
            <a:r>
              <a:rPr b="0" i="0" lang="en-US" sz="2400" u="none" cap="none" strike="noStrike">
                <a:solidFill>
                  <a:schemeClr val="dk1"/>
                </a:solidFill>
                <a:latin typeface="Arial"/>
                <a:ea typeface="Arial"/>
                <a:cs typeface="Arial"/>
                <a:sym typeface="Arial"/>
              </a:rPr>
              <a:t>working in your school may be interviewed.</a:t>
            </a:r>
            <a:endParaRPr/>
          </a:p>
          <a:p>
            <a:pPr indent="0" lvl="0" marL="0" marR="0" rtl="0" algn="just">
              <a:lnSpc>
                <a:spcPct val="115000"/>
              </a:lnSpc>
              <a:spcBef>
                <a:spcPts val="1000"/>
              </a:spcBef>
              <a:spcAft>
                <a:spcPts val="0"/>
              </a:spcAft>
              <a:buNone/>
            </a:pPr>
            <a:r>
              <a:rPr b="0" i="0" lang="en-US" sz="2400" u="none" cap="none" strike="noStrike">
                <a:solidFill>
                  <a:schemeClr val="dk1"/>
                </a:solidFill>
                <a:latin typeface="Arial"/>
                <a:ea typeface="Arial"/>
                <a:cs typeface="Arial"/>
                <a:sym typeface="Arial"/>
              </a:rPr>
              <a:t>Inspectors will request to </a:t>
            </a:r>
            <a:r>
              <a:rPr b="1" i="0" lang="en-US" sz="2400" u="none" cap="none" strike="noStrike">
                <a:solidFill>
                  <a:schemeClr val="dk1"/>
                </a:solidFill>
                <a:latin typeface="Arial"/>
                <a:ea typeface="Arial"/>
                <a:cs typeface="Arial"/>
                <a:sym typeface="Arial"/>
              </a:rPr>
              <a:t>observe lessons</a:t>
            </a:r>
            <a:r>
              <a:rPr b="0" i="0" lang="en-US" sz="2400" u="none" cap="none" strike="noStrike">
                <a:solidFill>
                  <a:schemeClr val="dk1"/>
                </a:solidFill>
                <a:latin typeface="Arial"/>
                <a:ea typeface="Arial"/>
                <a:cs typeface="Arial"/>
                <a:sym typeface="Arial"/>
              </a:rPr>
              <a:t>, jointly with the school mentor. They may additionally wish to speak to ECT induction tutors, subject and professional ITE mentors and senior leaders/head teachers.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5"/>
          <p:cNvSpPr txBox="1"/>
          <p:nvPr/>
        </p:nvSpPr>
        <p:spPr>
          <a:xfrm>
            <a:off x="3769377" y="1523591"/>
            <a:ext cx="5821494" cy="5182957"/>
          </a:xfrm>
          <a:prstGeom prst="rect">
            <a:avLst/>
          </a:prstGeom>
          <a:solidFill>
            <a:schemeClr val="accent6"/>
          </a:solidFill>
          <a:ln cap="rnd" cmpd="sng" w="15875">
            <a:solidFill>
              <a:srgbClr val="4D7D6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0" lang="en-US" sz="4000" u="none" cap="none" strike="noStrike">
                <a:solidFill>
                  <a:schemeClr val="lt1"/>
                </a:solidFill>
                <a:latin typeface="Calibri"/>
                <a:ea typeface="Calibri"/>
                <a:cs typeface="Calibri"/>
                <a:sym typeface="Calibri"/>
              </a:rPr>
              <a:t>ITE curriculum</a:t>
            </a:r>
            <a:endParaRPr b="0" i="0" sz="4000" u="none" cap="none" strike="noStrike">
              <a:solidFill>
                <a:schemeClr val="lt1"/>
              </a:solidFill>
              <a:latin typeface="Calibri"/>
              <a:ea typeface="Calibri"/>
              <a:cs typeface="Calibri"/>
              <a:sym typeface="Calibri"/>
            </a:endParaRPr>
          </a:p>
          <a:p>
            <a:pPr indent="-342900" lvl="0" marL="342900" marR="0" rtl="0" algn="l">
              <a:lnSpc>
                <a:spcPct val="107000"/>
              </a:lnSpc>
              <a:spcBef>
                <a:spcPts val="800"/>
              </a:spcBef>
              <a:spcAft>
                <a:spcPts val="0"/>
              </a:spcAft>
              <a:buClr>
                <a:schemeClr val="lt1"/>
              </a:buClr>
              <a:buSzPts val="2400"/>
              <a:buFont typeface="Century Gothic"/>
              <a:buAutoNum type="alphaUcPeriod"/>
            </a:pPr>
            <a:r>
              <a:rPr b="1" i="0" lang="en-US" sz="2400" u="none" cap="none" strike="noStrike">
                <a:solidFill>
                  <a:schemeClr val="lt1"/>
                </a:solidFill>
                <a:latin typeface="Calibri"/>
                <a:ea typeface="Calibri"/>
                <a:cs typeface="Calibri"/>
                <a:sym typeface="Calibri"/>
              </a:rPr>
              <a:t>Ensure that the ITE curriculum is coherent and well-sequenced, as well as rigorous, bearing in mind different age phases. </a:t>
            </a:r>
            <a:endParaRPr/>
          </a:p>
          <a:p>
            <a:pPr indent="-342900" lvl="0" marL="342900" marR="0" rtl="0" algn="l">
              <a:lnSpc>
                <a:spcPct val="107000"/>
              </a:lnSpc>
              <a:spcBef>
                <a:spcPts val="0"/>
              </a:spcBef>
              <a:spcAft>
                <a:spcPts val="0"/>
              </a:spcAft>
              <a:buClr>
                <a:schemeClr val="lt1"/>
              </a:buClr>
              <a:buSzPts val="2400"/>
              <a:buFont typeface="Century Gothic"/>
              <a:buAutoNum type="alphaUcPeriod"/>
            </a:pPr>
            <a:r>
              <a:rPr b="1" i="0" lang="en-US" sz="2400" u="none" cap="none" strike="noStrike">
                <a:solidFill>
                  <a:schemeClr val="lt1"/>
                </a:solidFill>
                <a:latin typeface="Calibri"/>
                <a:ea typeface="Calibri"/>
                <a:cs typeface="Calibri"/>
                <a:sym typeface="Calibri"/>
              </a:rPr>
              <a:t>Help trainees adapt what they teach in school for pupils with SEND and EAL. </a:t>
            </a:r>
            <a:endParaRPr/>
          </a:p>
          <a:p>
            <a:pPr indent="-342900" lvl="0" marL="342900" marR="0" rtl="0" algn="l">
              <a:lnSpc>
                <a:spcPct val="107000"/>
              </a:lnSpc>
              <a:spcBef>
                <a:spcPts val="0"/>
              </a:spcBef>
              <a:spcAft>
                <a:spcPts val="0"/>
              </a:spcAft>
              <a:buClr>
                <a:schemeClr val="lt1"/>
              </a:buClr>
              <a:buSzPts val="2400"/>
              <a:buFont typeface="Century Gothic"/>
              <a:buAutoNum type="alphaUcPeriod"/>
            </a:pPr>
            <a:r>
              <a:rPr b="1" i="0" lang="en-US" sz="2400" u="none" cap="none" strike="noStrike">
                <a:solidFill>
                  <a:schemeClr val="lt1"/>
                </a:solidFill>
                <a:latin typeface="Calibri"/>
                <a:ea typeface="Calibri"/>
                <a:cs typeface="Calibri"/>
                <a:sym typeface="Calibri"/>
              </a:rPr>
              <a:t>The core content framework is embedded in the progress matrix, weekly mentor meeting record, and subject curricula. </a:t>
            </a:r>
            <a:endParaRPr/>
          </a:p>
          <a:p>
            <a:pPr indent="-342900" lvl="0" marL="342900" marR="0" rtl="0" algn="l">
              <a:lnSpc>
                <a:spcPct val="107000"/>
              </a:lnSpc>
              <a:spcBef>
                <a:spcPts val="0"/>
              </a:spcBef>
              <a:spcAft>
                <a:spcPts val="0"/>
              </a:spcAft>
              <a:buClr>
                <a:schemeClr val="lt1"/>
              </a:buClr>
              <a:buSzPts val="2400"/>
              <a:buFont typeface="Century Gothic"/>
              <a:buAutoNum type="alphaUcPeriod"/>
            </a:pPr>
            <a:r>
              <a:rPr b="1" i="0" lang="en-US" sz="2400" u="none" cap="none" strike="noStrike">
                <a:solidFill>
                  <a:schemeClr val="lt1"/>
                </a:solidFill>
                <a:latin typeface="Calibri"/>
                <a:ea typeface="Calibri"/>
                <a:cs typeface="Calibri"/>
                <a:sym typeface="Calibri"/>
              </a:rPr>
              <a:t>Ensure SMs are fully aware of the university ITE subject curriculum, and share key elements in mentor training.</a:t>
            </a:r>
            <a:endParaRPr/>
          </a:p>
        </p:txBody>
      </p:sp>
      <p:sp>
        <p:nvSpPr>
          <p:cNvPr id="242" name="Google Shape;242;p15"/>
          <p:cNvSpPr/>
          <p:nvPr/>
        </p:nvSpPr>
        <p:spPr>
          <a:xfrm>
            <a:off x="9207795" y="0"/>
            <a:ext cx="2984204" cy="3357151"/>
          </a:xfrm>
          <a:prstGeom prst="wedgeEllipseCallout">
            <a:avLst>
              <a:gd fmla="val -49168" name="adj1"/>
              <a:gd fmla="val 69747" name="adj2"/>
            </a:avLst>
          </a:prstGeom>
          <a:solidFill>
            <a:schemeClr val="dk1"/>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en-US" sz="2400" u="none" cap="none" strike="noStrike">
                <a:solidFill>
                  <a:schemeClr val="lt1"/>
                </a:solidFill>
                <a:latin typeface="Calibri"/>
                <a:ea typeface="Calibri"/>
                <a:cs typeface="Calibri"/>
                <a:sym typeface="Calibri"/>
              </a:rPr>
              <a:t>Prompt trainees to consider how to support particular needs (weekly mentor meetings)</a:t>
            </a:r>
            <a:endParaRPr/>
          </a:p>
        </p:txBody>
      </p:sp>
      <p:sp>
        <p:nvSpPr>
          <p:cNvPr id="243" name="Google Shape;243;p15"/>
          <p:cNvSpPr/>
          <p:nvPr/>
        </p:nvSpPr>
        <p:spPr>
          <a:xfrm>
            <a:off x="-106325" y="-1"/>
            <a:ext cx="3559306" cy="3357151"/>
          </a:xfrm>
          <a:prstGeom prst="wedgeEllipseCallout">
            <a:avLst>
              <a:gd fmla="val 69979" name="adj1"/>
              <a:gd fmla="val 21825" name="adj2"/>
            </a:avLst>
          </a:prstGeom>
          <a:solidFill>
            <a:schemeClr val="dk1"/>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Calibri"/>
                <a:ea typeface="Calibri"/>
                <a:cs typeface="Calibri"/>
                <a:sym typeface="Calibri"/>
              </a:rPr>
              <a:t>Set up the timetable to give opportunity to experience different age and attainment ranges… </a:t>
            </a:r>
            <a:endParaRPr/>
          </a:p>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44" name="Google Shape;244;p15"/>
          <p:cNvSpPr/>
          <p:nvPr/>
        </p:nvSpPr>
        <p:spPr>
          <a:xfrm>
            <a:off x="-8031" y="3971419"/>
            <a:ext cx="3559306" cy="2886581"/>
          </a:xfrm>
          <a:prstGeom prst="wedgeEllipseCallout">
            <a:avLst>
              <a:gd fmla="val 59911" name="adj1"/>
              <a:gd fmla="val 15099" name="adj2"/>
            </a:avLst>
          </a:prstGeom>
          <a:solidFill>
            <a:schemeClr val="dk1"/>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en-US" sz="2400" u="none" cap="none" strike="noStrike">
                <a:solidFill>
                  <a:schemeClr val="lt1"/>
                </a:solidFill>
                <a:latin typeface="Calibri"/>
                <a:ea typeface="Calibri"/>
                <a:cs typeface="Calibri"/>
                <a:sym typeface="Calibri"/>
              </a:rPr>
              <a:t>Look at the Mentor Resource Site and read </a:t>
            </a:r>
            <a:r>
              <a:rPr lang="en-US" sz="2400">
                <a:solidFill>
                  <a:schemeClr val="lt1"/>
                </a:solidFill>
                <a:latin typeface="Calibri"/>
                <a:ea typeface="Calibri"/>
                <a:cs typeface="Calibri"/>
                <a:sym typeface="Calibri"/>
              </a:rPr>
              <a:t>monthly</a:t>
            </a:r>
            <a:r>
              <a:rPr b="0" i="0" lang="en-US" sz="2400" u="none" cap="none" strike="noStrike">
                <a:solidFill>
                  <a:schemeClr val="lt1"/>
                </a:solidFill>
                <a:latin typeface="Calibri"/>
                <a:ea typeface="Calibri"/>
                <a:cs typeface="Calibri"/>
                <a:sym typeface="Calibri"/>
              </a:rPr>
              <a:t> bulletins from subject leaders</a:t>
            </a:r>
            <a:endParaRPr/>
          </a:p>
          <a:p>
            <a:pPr indent="0" lvl="0" marL="0" marR="0" rtl="0" algn="ctr">
              <a:spcBef>
                <a:spcPts val="80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45" name="Google Shape;245;p15"/>
          <p:cNvSpPr txBox="1"/>
          <p:nvPr/>
        </p:nvSpPr>
        <p:spPr>
          <a:xfrm>
            <a:off x="3457998" y="0"/>
            <a:ext cx="5821494" cy="375552"/>
          </a:xfrm>
          <a:prstGeom prst="rect">
            <a:avLst/>
          </a:prstGeom>
          <a:solidFill>
            <a:schemeClr val="accent6"/>
          </a:solidFill>
          <a:ln cap="rnd" cmpd="sng" w="15875">
            <a:solidFill>
              <a:srgbClr val="4D7D6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0" lang="en-US" sz="1800" u="none" cap="none" strike="noStrike">
                <a:solidFill>
                  <a:schemeClr val="dk1"/>
                </a:solidFill>
                <a:latin typeface="Calibri"/>
                <a:ea typeface="Calibri"/>
                <a:cs typeface="Calibri"/>
                <a:sym typeface="Calibri"/>
              </a:rPr>
              <a:t>From Ofsted reports on 12 ITE providers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6"/>
          <p:cNvSpPr txBox="1"/>
          <p:nvPr/>
        </p:nvSpPr>
        <p:spPr>
          <a:xfrm>
            <a:off x="3521846" y="2150036"/>
            <a:ext cx="5962396" cy="4495205"/>
          </a:xfrm>
          <a:prstGeom prst="rect">
            <a:avLst/>
          </a:prstGeom>
          <a:solidFill>
            <a:schemeClr val="dk1"/>
          </a:solidFill>
          <a:ln cap="rnd" cmpd="sng" w="222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0" lang="en-US" sz="4000" u="none" cap="none" strike="noStrike">
                <a:solidFill>
                  <a:schemeClr val="lt1"/>
                </a:solidFill>
                <a:latin typeface="Calibri"/>
                <a:ea typeface="Calibri"/>
                <a:cs typeface="Calibri"/>
                <a:sym typeface="Calibri"/>
              </a:rPr>
              <a:t>Critical educational issues</a:t>
            </a:r>
            <a:endParaRPr b="0" i="0" sz="4000" u="none" cap="none" strike="noStrike">
              <a:solidFill>
                <a:schemeClr val="lt1"/>
              </a:solidFill>
              <a:latin typeface="Calibri"/>
              <a:ea typeface="Calibri"/>
              <a:cs typeface="Calibri"/>
              <a:sym typeface="Calibri"/>
            </a:endParaRPr>
          </a:p>
          <a:p>
            <a:pPr indent="-342900" lvl="0" marL="342900" marR="0" rtl="0" algn="l">
              <a:lnSpc>
                <a:spcPct val="107000"/>
              </a:lnSpc>
              <a:spcBef>
                <a:spcPts val="800"/>
              </a:spcBef>
              <a:spcAft>
                <a:spcPts val="0"/>
              </a:spcAft>
              <a:buClr>
                <a:schemeClr val="lt1"/>
              </a:buClr>
              <a:buSzPts val="2400"/>
              <a:buFont typeface="Century Gothic"/>
              <a:buAutoNum type="alphaUcPeriod"/>
            </a:pPr>
            <a:r>
              <a:rPr b="1" i="0" lang="en-US" sz="2400" u="none" cap="none" strike="noStrike">
                <a:solidFill>
                  <a:schemeClr val="lt1"/>
                </a:solidFill>
                <a:latin typeface="Calibri"/>
                <a:ea typeface="Calibri"/>
                <a:cs typeface="Calibri"/>
                <a:sym typeface="Calibri"/>
              </a:rPr>
              <a:t>Ensure a focus on up-to-date research of key curriculum, subject-specific pedagogical issues.</a:t>
            </a:r>
            <a:endParaRPr b="0" i="0" sz="2400" u="none" cap="none" strike="noStrike">
              <a:solidFill>
                <a:schemeClr val="lt1"/>
              </a:solidFill>
              <a:latin typeface="Calibri"/>
              <a:ea typeface="Calibri"/>
              <a:cs typeface="Calibri"/>
              <a:sym typeface="Calibri"/>
            </a:endParaRPr>
          </a:p>
          <a:p>
            <a:pPr indent="-342900" lvl="0" marL="342900" marR="0" rtl="0" algn="l">
              <a:lnSpc>
                <a:spcPct val="107000"/>
              </a:lnSpc>
              <a:spcBef>
                <a:spcPts val="0"/>
              </a:spcBef>
              <a:spcAft>
                <a:spcPts val="0"/>
              </a:spcAft>
              <a:buClr>
                <a:schemeClr val="lt1"/>
              </a:buClr>
              <a:buSzPts val="2400"/>
              <a:buFont typeface="Century Gothic"/>
              <a:buAutoNum type="alphaUcPeriod"/>
            </a:pPr>
            <a:r>
              <a:rPr b="1" i="0" lang="en-US" sz="2400" u="none" cap="none" strike="noStrike">
                <a:solidFill>
                  <a:schemeClr val="lt1"/>
                </a:solidFill>
                <a:latin typeface="Calibri"/>
                <a:ea typeface="Calibri"/>
                <a:cs typeface="Calibri"/>
                <a:sym typeface="Calibri"/>
              </a:rPr>
              <a:t>Ensure trainees are critical of ineffective approaches to teaching.</a:t>
            </a:r>
            <a:endParaRPr b="0" i="0" sz="2400" u="none" cap="none" strike="noStrike">
              <a:solidFill>
                <a:schemeClr val="lt1"/>
              </a:solidFill>
              <a:latin typeface="Calibri"/>
              <a:ea typeface="Calibri"/>
              <a:cs typeface="Calibri"/>
              <a:sym typeface="Calibri"/>
            </a:endParaRPr>
          </a:p>
          <a:p>
            <a:pPr indent="-342900" lvl="0" marL="342900" marR="0" rtl="0" algn="l">
              <a:lnSpc>
                <a:spcPct val="107000"/>
              </a:lnSpc>
              <a:spcBef>
                <a:spcPts val="0"/>
              </a:spcBef>
              <a:spcAft>
                <a:spcPts val="0"/>
              </a:spcAft>
              <a:buClr>
                <a:schemeClr val="lt1"/>
              </a:buClr>
              <a:buSzPts val="2400"/>
              <a:buFont typeface="Century Gothic"/>
              <a:buAutoNum type="alphaUcPeriod"/>
            </a:pPr>
            <a:r>
              <a:rPr b="1" i="0" lang="en-US" sz="2400" u="none" cap="none" strike="noStrike">
                <a:solidFill>
                  <a:schemeClr val="lt1"/>
                </a:solidFill>
                <a:latin typeface="Calibri"/>
                <a:ea typeface="Calibri"/>
                <a:cs typeface="Calibri"/>
                <a:sym typeface="Calibri"/>
              </a:rPr>
              <a:t>Trainees should have insight into educational theories to inform their practice. </a:t>
            </a:r>
            <a:endParaRPr b="0" i="0" sz="2400" u="none" cap="none" strike="noStrike">
              <a:solidFill>
                <a:schemeClr val="lt1"/>
              </a:solidFill>
              <a:latin typeface="Calibri"/>
              <a:ea typeface="Calibri"/>
              <a:cs typeface="Calibri"/>
              <a:sym typeface="Calibri"/>
            </a:endParaRPr>
          </a:p>
          <a:p>
            <a:pPr indent="-190500" lvl="0" marL="342900" marR="0" rtl="0" algn="l">
              <a:lnSpc>
                <a:spcPct val="107000"/>
              </a:lnSpc>
              <a:spcBef>
                <a:spcPts val="800"/>
              </a:spcBef>
              <a:spcAft>
                <a:spcPts val="0"/>
              </a:spcAft>
              <a:buClr>
                <a:schemeClr val="dk1"/>
              </a:buClr>
              <a:buSzPts val="2400"/>
              <a:buFont typeface="Century Gothic"/>
              <a:buNone/>
            </a:pPr>
            <a:r>
              <a:t/>
            </a:r>
            <a:endParaRPr b="0" i="0" sz="2400" u="none" cap="none" strike="noStrike">
              <a:solidFill>
                <a:schemeClr val="lt1"/>
              </a:solidFill>
              <a:latin typeface="Calibri"/>
              <a:ea typeface="Calibri"/>
              <a:cs typeface="Calibri"/>
              <a:sym typeface="Calibri"/>
            </a:endParaRPr>
          </a:p>
        </p:txBody>
      </p:sp>
      <p:sp>
        <p:nvSpPr>
          <p:cNvPr id="251" name="Google Shape;251;p16"/>
          <p:cNvSpPr/>
          <p:nvPr/>
        </p:nvSpPr>
        <p:spPr>
          <a:xfrm>
            <a:off x="9080205" y="0"/>
            <a:ext cx="3111794" cy="3125971"/>
          </a:xfrm>
          <a:prstGeom prst="wedgeEllipseCallout">
            <a:avLst>
              <a:gd fmla="val -63030" name="adj1"/>
              <a:gd fmla="val 80069" name="adj2"/>
            </a:avLst>
          </a:prstGeom>
          <a:solidFill>
            <a:srgbClr val="B2BAA7"/>
          </a:solidFill>
          <a:ln cap="rnd" cmpd="sng" w="9525">
            <a:solidFill>
              <a:srgbClr val="6C7F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en-US" sz="2400" u="none" cap="none" strike="noStrike">
                <a:solidFill>
                  <a:schemeClr val="dk1"/>
                </a:solidFill>
                <a:latin typeface="Calibri"/>
                <a:ea typeface="Calibri"/>
                <a:cs typeface="Calibri"/>
                <a:sym typeface="Calibri"/>
              </a:rPr>
              <a:t>Ask trainees to reflect on why ‘learning styles’ are an obsolete approach to teaching</a:t>
            </a:r>
            <a:endParaRPr/>
          </a:p>
        </p:txBody>
      </p:sp>
      <p:sp>
        <p:nvSpPr>
          <p:cNvPr id="252" name="Google Shape;252;p16"/>
          <p:cNvSpPr/>
          <p:nvPr/>
        </p:nvSpPr>
        <p:spPr>
          <a:xfrm>
            <a:off x="-8032" y="1"/>
            <a:ext cx="4069355" cy="3125972"/>
          </a:xfrm>
          <a:prstGeom prst="wedgeEllipseCallout">
            <a:avLst>
              <a:gd fmla="val 46009" name="adj1"/>
              <a:gd fmla="val 43421" name="adj2"/>
            </a:avLst>
          </a:prstGeom>
          <a:solidFill>
            <a:srgbClr val="B2BAA7"/>
          </a:solidFill>
          <a:ln cap="rnd" cmpd="sng" w="9525">
            <a:solidFill>
              <a:srgbClr val="6C7F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Calibri"/>
                <a:ea typeface="Calibri"/>
                <a:cs typeface="Calibri"/>
                <a:sym typeface="Calibri"/>
              </a:rPr>
              <a:t>Encourage trainees to share readings and reflections from academic assignments</a:t>
            </a:r>
            <a:endParaRPr/>
          </a:p>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53" name="Google Shape;253;p16"/>
          <p:cNvSpPr/>
          <p:nvPr/>
        </p:nvSpPr>
        <p:spPr>
          <a:xfrm>
            <a:off x="-8031" y="3971419"/>
            <a:ext cx="3134004" cy="2886581"/>
          </a:xfrm>
          <a:prstGeom prst="wedgeEllipseCallout">
            <a:avLst>
              <a:gd fmla="val 72508" name="adj1"/>
              <a:gd fmla="val -372" name="adj2"/>
            </a:avLst>
          </a:prstGeom>
          <a:solidFill>
            <a:srgbClr val="B2BAA7"/>
          </a:solidFill>
          <a:ln cap="rnd" cmpd="sng" w="9525">
            <a:solidFill>
              <a:srgbClr val="6C7F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Calibri"/>
                <a:ea typeface="Calibri"/>
                <a:cs typeface="Calibri"/>
                <a:sym typeface="Calibri"/>
              </a:rPr>
              <a:t>Expect trainees to  attend CPD sessions in school</a:t>
            </a:r>
            <a:endParaRPr/>
          </a:p>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54" name="Google Shape;254;p16"/>
          <p:cNvSpPr/>
          <p:nvPr/>
        </p:nvSpPr>
        <p:spPr>
          <a:xfrm>
            <a:off x="9080206" y="3357259"/>
            <a:ext cx="3111794" cy="3357151"/>
          </a:xfrm>
          <a:prstGeom prst="wedgeEllipseCallout">
            <a:avLst>
              <a:gd fmla="val 58610" name="adj1"/>
              <a:gd fmla="val 51378" name="adj2"/>
            </a:avLst>
          </a:prstGeom>
          <a:solidFill>
            <a:srgbClr val="B2BAA7"/>
          </a:solidFill>
          <a:ln cap="rnd" cmpd="sng" w="9525">
            <a:solidFill>
              <a:srgbClr val="6C7F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en-US" sz="2400" u="none" cap="none" strike="noStrike">
                <a:solidFill>
                  <a:schemeClr val="dk1"/>
                </a:solidFill>
                <a:latin typeface="Calibri"/>
                <a:ea typeface="Calibri"/>
                <a:cs typeface="Calibri"/>
                <a:sym typeface="Calibri"/>
              </a:rPr>
              <a:t>Use the Mentor Resource Site and occasional bulletins from subject leaders</a:t>
            </a:r>
            <a:endParaRPr/>
          </a:p>
          <a:p>
            <a:pPr indent="0" lvl="0" marL="0" marR="0" rtl="0" algn="ctr">
              <a:lnSpc>
                <a:spcPct val="107000"/>
              </a:lnSpc>
              <a:spcBef>
                <a:spcPts val="800"/>
              </a:spcBef>
              <a:spcAft>
                <a:spcPts val="0"/>
              </a:spcAft>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7"/>
          <p:cNvSpPr txBox="1"/>
          <p:nvPr/>
        </p:nvSpPr>
        <p:spPr>
          <a:xfrm>
            <a:off x="4019106" y="244762"/>
            <a:ext cx="8024036" cy="6368475"/>
          </a:xfrm>
          <a:prstGeom prst="rect">
            <a:avLst/>
          </a:prstGeom>
          <a:solidFill>
            <a:schemeClr val="accent6"/>
          </a:solidFill>
          <a:ln cap="rnd" cmpd="sng" w="15875">
            <a:solidFill>
              <a:srgbClr val="4D7D6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0" lang="en-US" sz="4000" u="none" cap="none" strike="noStrike">
                <a:solidFill>
                  <a:schemeClr val="lt1"/>
                </a:solidFill>
                <a:latin typeface="Calibri"/>
                <a:ea typeface="Calibri"/>
                <a:cs typeface="Calibri"/>
                <a:sym typeface="Calibri"/>
              </a:rPr>
              <a:t>Mentoring Issues</a:t>
            </a:r>
            <a:endParaRPr b="0" i="0" sz="4000" u="none" cap="none" strike="noStrike">
              <a:solidFill>
                <a:schemeClr val="lt1"/>
              </a:solidFill>
              <a:latin typeface="Calibri"/>
              <a:ea typeface="Calibri"/>
              <a:cs typeface="Calibri"/>
              <a:sym typeface="Calibri"/>
            </a:endParaRPr>
          </a:p>
          <a:p>
            <a:pPr indent="-342900" lvl="0" marL="342900" marR="0" rtl="0" algn="l">
              <a:lnSpc>
                <a:spcPct val="107000"/>
              </a:lnSpc>
              <a:spcBef>
                <a:spcPts val="800"/>
              </a:spcBef>
              <a:spcAft>
                <a:spcPts val="0"/>
              </a:spcAft>
              <a:buClr>
                <a:schemeClr val="lt1"/>
              </a:buClr>
              <a:buSzPts val="2400"/>
              <a:buFont typeface="Century Gothic"/>
              <a:buAutoNum type="alphaUcPeriod"/>
            </a:pPr>
            <a:r>
              <a:rPr b="1" i="0" lang="en-US" sz="2400" u="none" cap="none" strike="noStrike">
                <a:solidFill>
                  <a:schemeClr val="lt1"/>
                </a:solidFill>
                <a:latin typeface="Calibri"/>
                <a:ea typeface="Calibri"/>
                <a:cs typeface="Calibri"/>
                <a:sym typeface="Calibri"/>
              </a:rPr>
              <a:t>Ensure that mentors are providing trainees with precise targets that broaden and enrich trainees’ subject curriculum knowledge and that improve their teaching of the curriculum.</a:t>
            </a:r>
            <a:endParaRPr b="0" i="0" sz="2400" u="none" cap="none" strike="noStrike">
              <a:solidFill>
                <a:schemeClr val="lt1"/>
              </a:solidFill>
              <a:latin typeface="Calibri"/>
              <a:ea typeface="Calibri"/>
              <a:cs typeface="Calibri"/>
              <a:sym typeface="Calibri"/>
            </a:endParaRPr>
          </a:p>
          <a:p>
            <a:pPr indent="-342900" lvl="0" marL="342900" marR="0" rtl="0" algn="l">
              <a:lnSpc>
                <a:spcPct val="107000"/>
              </a:lnSpc>
              <a:spcBef>
                <a:spcPts val="0"/>
              </a:spcBef>
              <a:spcAft>
                <a:spcPts val="0"/>
              </a:spcAft>
              <a:buClr>
                <a:schemeClr val="lt1"/>
              </a:buClr>
              <a:buSzPts val="2400"/>
              <a:buFont typeface="Century Gothic"/>
              <a:buAutoNum type="alphaUcPeriod"/>
            </a:pPr>
            <a:r>
              <a:rPr b="1" i="0" lang="en-US" sz="2400" u="none" cap="none" strike="noStrike">
                <a:solidFill>
                  <a:schemeClr val="lt1"/>
                </a:solidFill>
                <a:latin typeface="Calibri"/>
                <a:ea typeface="Calibri"/>
                <a:cs typeface="Calibri"/>
                <a:sym typeface="Calibri"/>
              </a:rPr>
              <a:t>Ensure there is a mentor induction programme so SMs understand their role.</a:t>
            </a:r>
            <a:endParaRPr b="0" i="0" sz="2400" u="none" cap="none" strike="noStrike">
              <a:solidFill>
                <a:schemeClr val="lt1"/>
              </a:solidFill>
              <a:latin typeface="Calibri"/>
              <a:ea typeface="Calibri"/>
              <a:cs typeface="Calibri"/>
              <a:sym typeface="Calibri"/>
            </a:endParaRPr>
          </a:p>
          <a:p>
            <a:pPr indent="-342900" lvl="0" marL="342900" marR="0" rtl="0" algn="l">
              <a:lnSpc>
                <a:spcPct val="107000"/>
              </a:lnSpc>
              <a:spcBef>
                <a:spcPts val="0"/>
              </a:spcBef>
              <a:spcAft>
                <a:spcPts val="0"/>
              </a:spcAft>
              <a:buClr>
                <a:schemeClr val="lt1"/>
              </a:buClr>
              <a:buSzPts val="2400"/>
              <a:buFont typeface="Century Gothic"/>
              <a:buAutoNum type="alphaUcPeriod"/>
            </a:pPr>
            <a:r>
              <a:rPr b="1" i="0" lang="en-US" sz="2400" u="none" cap="none" strike="noStrike">
                <a:solidFill>
                  <a:schemeClr val="lt1"/>
                </a:solidFill>
                <a:latin typeface="Calibri"/>
                <a:ea typeface="Calibri"/>
                <a:cs typeface="Calibri"/>
                <a:sym typeface="Calibri"/>
              </a:rPr>
              <a:t>Mentors should receive detailed info about course content, and partnership expectations. Mentors should then support trainees’ theoretical understanding in practice.</a:t>
            </a:r>
            <a:endParaRPr b="0" i="0" sz="2400" u="none" cap="none" strike="noStrike">
              <a:solidFill>
                <a:schemeClr val="lt1"/>
              </a:solidFill>
              <a:latin typeface="Calibri"/>
              <a:ea typeface="Calibri"/>
              <a:cs typeface="Calibri"/>
              <a:sym typeface="Calibri"/>
            </a:endParaRPr>
          </a:p>
          <a:p>
            <a:pPr indent="-342900" lvl="0" marL="342900" marR="0" rtl="0" algn="l">
              <a:lnSpc>
                <a:spcPct val="107000"/>
              </a:lnSpc>
              <a:spcBef>
                <a:spcPts val="0"/>
              </a:spcBef>
              <a:spcAft>
                <a:spcPts val="0"/>
              </a:spcAft>
              <a:buClr>
                <a:schemeClr val="lt1"/>
              </a:buClr>
              <a:buSzPts val="2400"/>
              <a:buFont typeface="Century Gothic"/>
              <a:buAutoNum type="alphaUcPeriod"/>
            </a:pPr>
            <a:r>
              <a:rPr b="1" i="0" lang="en-US" sz="2400" u="none" cap="none" strike="noStrike">
                <a:solidFill>
                  <a:schemeClr val="lt1"/>
                </a:solidFill>
                <a:latin typeface="Calibri"/>
                <a:ea typeface="Calibri"/>
                <a:cs typeface="Calibri"/>
                <a:sym typeface="Calibri"/>
              </a:rPr>
              <a:t>Be conscious of pinch-points across the year and be aware when trainees might feel that the workload is unmanageable. Be prepared to reduce the burden, if necessary, in discussion with the tutor. </a:t>
            </a:r>
            <a:endParaRPr b="0" i="0" sz="2400" u="none" cap="none" strike="noStrike">
              <a:solidFill>
                <a:schemeClr val="lt1"/>
              </a:solidFill>
              <a:latin typeface="Calibri"/>
              <a:ea typeface="Calibri"/>
              <a:cs typeface="Calibri"/>
              <a:sym typeface="Calibri"/>
            </a:endParaRPr>
          </a:p>
          <a:p>
            <a:pPr indent="-342900" lvl="0" marL="342900" marR="0" rtl="0" algn="l">
              <a:lnSpc>
                <a:spcPct val="107000"/>
              </a:lnSpc>
              <a:spcBef>
                <a:spcPts val="0"/>
              </a:spcBef>
              <a:spcAft>
                <a:spcPts val="0"/>
              </a:spcAft>
              <a:buClr>
                <a:schemeClr val="lt1"/>
              </a:buClr>
              <a:buSzPts val="2400"/>
              <a:buFont typeface="Century Gothic"/>
              <a:buAutoNum type="alphaUcPeriod"/>
            </a:pPr>
            <a:r>
              <a:rPr b="0" i="0" lang="en-US" sz="2400" u="none" cap="none" strike="noStrike">
                <a:solidFill>
                  <a:schemeClr val="lt1"/>
                </a:solidFill>
                <a:latin typeface="Calibri"/>
                <a:ea typeface="Calibri"/>
                <a:cs typeface="Calibri"/>
                <a:sym typeface="Calibri"/>
              </a:rPr>
              <a:t>Take care in selecting, training, and supporting SMs.</a:t>
            </a:r>
            <a:endParaRPr/>
          </a:p>
        </p:txBody>
      </p:sp>
      <p:sp>
        <p:nvSpPr>
          <p:cNvPr id="260" name="Google Shape;260;p17"/>
          <p:cNvSpPr/>
          <p:nvPr/>
        </p:nvSpPr>
        <p:spPr>
          <a:xfrm>
            <a:off x="8676167" y="808074"/>
            <a:ext cx="3366975" cy="3125971"/>
          </a:xfrm>
          <a:prstGeom prst="wedgeEllipseCallout">
            <a:avLst>
              <a:gd fmla="val -81331" name="adj1"/>
              <a:gd fmla="val 50019" name="adj2"/>
            </a:avLst>
          </a:prstGeom>
          <a:solidFill>
            <a:schemeClr val="dk1"/>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Century Gothic"/>
                <a:ea typeface="Century Gothic"/>
                <a:cs typeface="Century Gothic"/>
                <a:sym typeface="Century Gothic"/>
              </a:rPr>
              <a:t>Use the Mentor Resource Site. Ask the subject leader if you have any questions</a:t>
            </a:r>
            <a:endParaRPr/>
          </a:p>
        </p:txBody>
      </p:sp>
      <p:sp>
        <p:nvSpPr>
          <p:cNvPr id="261" name="Google Shape;261;p17"/>
          <p:cNvSpPr/>
          <p:nvPr/>
        </p:nvSpPr>
        <p:spPr>
          <a:xfrm>
            <a:off x="-294475" y="0"/>
            <a:ext cx="4470600" cy="2774100"/>
          </a:xfrm>
          <a:prstGeom prst="wedgeEllipseCallout">
            <a:avLst>
              <a:gd fmla="val 64624" name="adj1"/>
              <a:gd fmla="val 11143" name="adj2"/>
            </a:avLst>
          </a:prstGeom>
          <a:solidFill>
            <a:schemeClr val="dk1"/>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Century Gothic"/>
                <a:ea typeface="Century Gothic"/>
                <a:cs typeface="Century Gothic"/>
                <a:sym typeface="Century Gothic"/>
              </a:rPr>
              <a:t>Set weekly SMART targets for your trainee which reflect their progress in the weekly mentor meeting.</a:t>
            </a:r>
            <a:r>
              <a:rPr b="0" i="0" lang="en-US" sz="2400" u="none" cap="none" strike="noStrike">
                <a:solidFill>
                  <a:schemeClr val="lt1"/>
                </a:solidFill>
                <a:latin typeface="Calibri"/>
                <a:ea typeface="Calibri"/>
                <a:cs typeface="Calibri"/>
                <a:sym typeface="Calibri"/>
              </a:rPr>
              <a:t> </a:t>
            </a:r>
            <a:endParaRPr/>
          </a:p>
        </p:txBody>
      </p:sp>
      <p:sp>
        <p:nvSpPr>
          <p:cNvPr id="262" name="Google Shape;262;p17"/>
          <p:cNvSpPr/>
          <p:nvPr/>
        </p:nvSpPr>
        <p:spPr>
          <a:xfrm>
            <a:off x="148858" y="3429001"/>
            <a:ext cx="3559306" cy="3429000"/>
          </a:xfrm>
          <a:prstGeom prst="wedgeEllipseCallout">
            <a:avLst>
              <a:gd fmla="val 65885" name="adj1"/>
              <a:gd fmla="val -2973" name="adj2"/>
            </a:avLst>
          </a:prstGeom>
          <a:solidFill>
            <a:schemeClr val="dk1"/>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Century Gothic"/>
                <a:ea typeface="Century Gothic"/>
                <a:cs typeface="Century Gothic"/>
                <a:sym typeface="Century Gothic"/>
              </a:rPr>
              <a:t>Keep an eye on trainees’ workload. Support them to work smart, with a focus on progression, not perfection.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8"/>
          <p:cNvSpPr txBox="1"/>
          <p:nvPr/>
        </p:nvSpPr>
        <p:spPr>
          <a:xfrm>
            <a:off x="2692482" y="1562985"/>
            <a:ext cx="8931349" cy="5182957"/>
          </a:xfrm>
          <a:prstGeom prst="rect">
            <a:avLst/>
          </a:prstGeom>
          <a:solidFill>
            <a:schemeClr val="dk1"/>
          </a:solidFill>
          <a:ln cap="rnd" cmpd="sng" w="222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0" lang="en-US" sz="4000" u="none" cap="none" strike="noStrike">
                <a:solidFill>
                  <a:schemeClr val="lt1"/>
                </a:solidFill>
                <a:latin typeface="Calibri"/>
                <a:ea typeface="Calibri"/>
                <a:cs typeface="Calibri"/>
                <a:sym typeface="Calibri"/>
              </a:rPr>
              <a:t>Assessment of trainees</a:t>
            </a:r>
            <a:endParaRPr b="0" i="0" sz="4000" u="none" cap="none" strike="noStrike">
              <a:solidFill>
                <a:schemeClr val="lt1"/>
              </a:solidFill>
              <a:latin typeface="Calibri"/>
              <a:ea typeface="Calibri"/>
              <a:cs typeface="Calibri"/>
              <a:sym typeface="Calibri"/>
            </a:endParaRPr>
          </a:p>
          <a:p>
            <a:pPr indent="-342900" lvl="0" marL="342900" marR="0" rtl="0" algn="l">
              <a:lnSpc>
                <a:spcPct val="107000"/>
              </a:lnSpc>
              <a:spcBef>
                <a:spcPts val="800"/>
              </a:spcBef>
              <a:spcAft>
                <a:spcPts val="0"/>
              </a:spcAft>
              <a:buClr>
                <a:schemeClr val="lt1"/>
              </a:buClr>
              <a:buSzPts val="2400"/>
              <a:buFont typeface="Century Gothic"/>
              <a:buAutoNum type="alphaUcPeriod"/>
            </a:pPr>
            <a:r>
              <a:rPr b="1" i="0" lang="en-US" sz="2400" u="none" cap="none" strike="noStrike">
                <a:solidFill>
                  <a:schemeClr val="lt1"/>
                </a:solidFill>
                <a:latin typeface="Calibri"/>
                <a:ea typeface="Calibri"/>
                <a:cs typeface="Calibri"/>
                <a:sym typeface="Calibri"/>
              </a:rPr>
              <a:t>Assess trainees progress (in school and university) accurately to ensure there are no significant gaps in the curriculum and their subject knowledge.</a:t>
            </a:r>
            <a:endParaRPr b="0" i="0" sz="2400" u="none" cap="none" strike="noStrike">
              <a:solidFill>
                <a:schemeClr val="lt1"/>
              </a:solidFill>
              <a:latin typeface="Calibri"/>
              <a:ea typeface="Calibri"/>
              <a:cs typeface="Calibri"/>
              <a:sym typeface="Calibri"/>
            </a:endParaRPr>
          </a:p>
          <a:p>
            <a:pPr indent="-342900" lvl="0" marL="342900" marR="0" rtl="0" algn="l">
              <a:lnSpc>
                <a:spcPct val="107000"/>
              </a:lnSpc>
              <a:spcBef>
                <a:spcPts val="0"/>
              </a:spcBef>
              <a:spcAft>
                <a:spcPts val="0"/>
              </a:spcAft>
              <a:buClr>
                <a:schemeClr val="lt1"/>
              </a:buClr>
              <a:buSzPts val="2400"/>
              <a:buFont typeface="Century Gothic"/>
              <a:buAutoNum type="alphaUcPeriod"/>
            </a:pPr>
            <a:r>
              <a:rPr b="1" i="0" lang="en-US" sz="2400" u="none" cap="none" strike="noStrike">
                <a:solidFill>
                  <a:schemeClr val="lt1"/>
                </a:solidFill>
                <a:latin typeface="Calibri"/>
                <a:ea typeface="Calibri"/>
                <a:cs typeface="Calibri"/>
                <a:sym typeface="Calibri"/>
              </a:rPr>
              <a:t>Ensure partner schools are aware of the assessment system and ensure consistency in assessing trainees’ progress.</a:t>
            </a:r>
            <a:endParaRPr b="0" i="0" sz="2400" u="none" cap="none" strike="noStrike">
              <a:solidFill>
                <a:schemeClr val="lt1"/>
              </a:solidFill>
              <a:latin typeface="Calibri"/>
              <a:ea typeface="Calibri"/>
              <a:cs typeface="Calibri"/>
              <a:sym typeface="Calibri"/>
            </a:endParaRPr>
          </a:p>
          <a:p>
            <a:pPr indent="-342900" lvl="0" marL="342900" marR="0" rtl="0" algn="l">
              <a:lnSpc>
                <a:spcPct val="107000"/>
              </a:lnSpc>
              <a:spcBef>
                <a:spcPts val="0"/>
              </a:spcBef>
              <a:spcAft>
                <a:spcPts val="0"/>
              </a:spcAft>
              <a:buClr>
                <a:schemeClr val="lt1"/>
              </a:buClr>
              <a:buSzPts val="2400"/>
              <a:buFont typeface="Century Gothic"/>
              <a:buAutoNum type="alphaUcPeriod"/>
            </a:pPr>
            <a:r>
              <a:rPr b="0" i="0" lang="en-US" sz="2400" u="none" cap="none" strike="noStrike">
                <a:solidFill>
                  <a:schemeClr val="lt1"/>
                </a:solidFill>
                <a:latin typeface="Calibri"/>
                <a:ea typeface="Calibri"/>
                <a:cs typeface="Calibri"/>
                <a:sym typeface="Calibri"/>
              </a:rPr>
              <a:t>Don’t rely on teachers’ standards to assess trainees’ progress – they are too broad. Trainees need a clear termly view of their progress and next steps, grounded in our ITE curriculum.</a:t>
            </a:r>
            <a:endParaRPr/>
          </a:p>
          <a:p>
            <a:pPr indent="-342900" lvl="0" marL="342900" marR="0" rtl="0" algn="l">
              <a:lnSpc>
                <a:spcPct val="107000"/>
              </a:lnSpc>
              <a:spcBef>
                <a:spcPts val="0"/>
              </a:spcBef>
              <a:spcAft>
                <a:spcPts val="0"/>
              </a:spcAft>
              <a:buClr>
                <a:schemeClr val="lt1"/>
              </a:buClr>
              <a:buSzPts val="2400"/>
              <a:buFont typeface="Century Gothic"/>
              <a:buAutoNum type="alphaUcPeriod"/>
            </a:pPr>
            <a:r>
              <a:rPr b="1" i="0" lang="en-US" sz="2400" u="none" cap="none" strike="noStrike">
                <a:solidFill>
                  <a:schemeClr val="lt1"/>
                </a:solidFill>
                <a:latin typeface="Calibri"/>
                <a:ea typeface="Calibri"/>
                <a:cs typeface="Calibri"/>
                <a:sym typeface="Calibri"/>
              </a:rPr>
              <a:t>Mentors and trainees should ensure that assessment and target setting are formative and sharply focused on trainees’ knowledge-in-practice of the ITE curriculum.</a:t>
            </a:r>
            <a:endParaRPr b="0" i="0" sz="2400" u="none" cap="none" strike="noStrike">
              <a:solidFill>
                <a:schemeClr val="lt1"/>
              </a:solidFill>
              <a:latin typeface="Calibri"/>
              <a:ea typeface="Calibri"/>
              <a:cs typeface="Calibri"/>
              <a:sym typeface="Calibri"/>
            </a:endParaRPr>
          </a:p>
        </p:txBody>
      </p:sp>
      <p:sp>
        <p:nvSpPr>
          <p:cNvPr id="268" name="Google Shape;268;p18"/>
          <p:cNvSpPr/>
          <p:nvPr/>
        </p:nvSpPr>
        <p:spPr>
          <a:xfrm>
            <a:off x="9080205" y="0"/>
            <a:ext cx="3111794" cy="1998921"/>
          </a:xfrm>
          <a:prstGeom prst="wedgeEllipseCallout">
            <a:avLst>
              <a:gd fmla="val -36379" name="adj1"/>
              <a:gd fmla="val 170495" name="adj2"/>
            </a:avLst>
          </a:prstGeom>
          <a:solidFill>
            <a:srgbClr val="B2BAA7"/>
          </a:solidFill>
          <a:ln cap="rnd" cmpd="sng" w="9525">
            <a:solidFill>
              <a:srgbClr val="6C7F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en-US" sz="2400" u="none" cap="none" strike="noStrike">
                <a:solidFill>
                  <a:schemeClr val="dk1"/>
                </a:solidFill>
                <a:latin typeface="Century Gothic"/>
                <a:ea typeface="Century Gothic"/>
                <a:cs typeface="Century Gothic"/>
                <a:sym typeface="Century Gothic"/>
              </a:rPr>
              <a:t>Discuss the progress matrix with your trainee</a:t>
            </a:r>
            <a:endParaRPr/>
          </a:p>
        </p:txBody>
      </p:sp>
      <p:sp>
        <p:nvSpPr>
          <p:cNvPr id="269" name="Google Shape;269;p18"/>
          <p:cNvSpPr/>
          <p:nvPr/>
        </p:nvSpPr>
        <p:spPr>
          <a:xfrm>
            <a:off x="-509892" y="0"/>
            <a:ext cx="4465203" cy="2466753"/>
          </a:xfrm>
          <a:prstGeom prst="wedgeEllipseCallout">
            <a:avLst>
              <a:gd fmla="val 46009" name="adj1"/>
              <a:gd fmla="val 43421" name="adj2"/>
            </a:avLst>
          </a:prstGeom>
          <a:solidFill>
            <a:srgbClr val="B2BAA7"/>
          </a:solidFill>
          <a:ln cap="rnd" cmpd="sng" w="9525">
            <a:solidFill>
              <a:srgbClr val="6C7F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Century Gothic"/>
                <a:ea typeface="Century Gothic"/>
                <a:cs typeface="Century Gothic"/>
                <a:sym typeface="Century Gothic"/>
              </a:rPr>
              <a:t>Discuss your trainee’s progress with the university tutor during the tutor visit – and if ever you are unsure</a:t>
            </a:r>
            <a:endParaRPr/>
          </a:p>
        </p:txBody>
      </p:sp>
      <p:sp>
        <p:nvSpPr>
          <p:cNvPr id="270" name="Google Shape;270;p18"/>
          <p:cNvSpPr/>
          <p:nvPr/>
        </p:nvSpPr>
        <p:spPr>
          <a:xfrm>
            <a:off x="-509892" y="3971419"/>
            <a:ext cx="3202374" cy="2886581"/>
          </a:xfrm>
          <a:prstGeom prst="wedgeEllipseCallout">
            <a:avLst>
              <a:gd fmla="val 60929" name="adj1"/>
              <a:gd fmla="val 22466" name="adj2"/>
            </a:avLst>
          </a:prstGeom>
          <a:solidFill>
            <a:srgbClr val="B2BAA7"/>
          </a:solidFill>
          <a:ln cap="rnd" cmpd="sng" w="9525">
            <a:solidFill>
              <a:srgbClr val="6C7F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Century Gothic"/>
                <a:ea typeface="Century Gothic"/>
                <a:cs typeface="Century Gothic"/>
                <a:sym typeface="Century Gothic"/>
              </a:rPr>
              <a:t>With your trainee, discuss their university subject curriculum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p6"/>
          <p:cNvSpPr txBox="1"/>
          <p:nvPr>
            <p:ph idx="4294967295" type="title"/>
          </p:nvPr>
        </p:nvSpPr>
        <p:spPr>
          <a:xfrm>
            <a:off x="8369300" y="365125"/>
            <a:ext cx="3822700" cy="1900238"/>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sz="4000"/>
              <a:t>The UoM PGCE Approach </a:t>
            </a:r>
            <a:endParaRPr/>
          </a:p>
        </p:txBody>
      </p:sp>
      <p:sp>
        <p:nvSpPr>
          <p:cNvPr id="277" name="Google Shape;277;p6"/>
          <p:cNvSpPr txBox="1"/>
          <p:nvPr>
            <p:ph idx="4294967295" type="body"/>
          </p:nvPr>
        </p:nvSpPr>
        <p:spPr>
          <a:xfrm>
            <a:off x="8369300" y="2433638"/>
            <a:ext cx="3822700" cy="374332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SzPct val="100000"/>
              <a:buChar char="🠶"/>
            </a:pPr>
            <a:r>
              <a:rPr b="1" lang="en-US" sz="1400"/>
              <a:t>A collaborative culture with a commitment to dialogue at all levels:</a:t>
            </a:r>
            <a:endParaRPr/>
          </a:p>
          <a:p>
            <a:pPr indent="-342900" lvl="0" marL="342900" rtl="0" algn="l">
              <a:spcBef>
                <a:spcPts val="1000"/>
              </a:spcBef>
              <a:spcAft>
                <a:spcPts val="0"/>
              </a:spcAft>
              <a:buSzPct val="100000"/>
              <a:buChar char="🠶"/>
            </a:pPr>
            <a:r>
              <a:rPr lang="en-US" sz="1400"/>
              <a:t>The trainees are the most significant element in their own success. </a:t>
            </a:r>
            <a:endParaRPr/>
          </a:p>
          <a:p>
            <a:pPr indent="-342900" lvl="0" marL="342900" rtl="0" algn="l">
              <a:spcBef>
                <a:spcPts val="1000"/>
              </a:spcBef>
              <a:spcAft>
                <a:spcPts val="0"/>
              </a:spcAft>
              <a:buSzPct val="100000"/>
              <a:buChar char="🠶"/>
            </a:pPr>
            <a:r>
              <a:rPr lang="en-US" sz="1400"/>
              <a:t>They are also a very significant part of each others’ success. </a:t>
            </a:r>
            <a:endParaRPr/>
          </a:p>
          <a:p>
            <a:pPr indent="-342900" lvl="0" marL="342900" rtl="0" algn="l">
              <a:spcBef>
                <a:spcPts val="1000"/>
              </a:spcBef>
              <a:spcAft>
                <a:spcPts val="0"/>
              </a:spcAft>
              <a:buSzPct val="100000"/>
              <a:buChar char="🠶"/>
            </a:pPr>
            <a:r>
              <a:rPr lang="en-US" sz="1400"/>
              <a:t>Then it is the other people supporting and challenging them – mentors, other staff in schools and colleges, tutors and lecturers. </a:t>
            </a:r>
            <a:endParaRPr/>
          </a:p>
          <a:p>
            <a:pPr indent="-342900" lvl="0" marL="342900" rtl="0" algn="l">
              <a:spcBef>
                <a:spcPts val="1000"/>
              </a:spcBef>
              <a:spcAft>
                <a:spcPts val="0"/>
              </a:spcAft>
              <a:buSzPct val="100000"/>
              <a:buChar char="🠶"/>
            </a:pPr>
            <a:r>
              <a:rPr lang="en-US" sz="1400"/>
              <a:t>Mentors help the trainee to develop their practice – their teaching and their thinking about teaching. </a:t>
            </a:r>
            <a:endParaRPr/>
          </a:p>
          <a:p>
            <a:pPr indent="-342900" lvl="0" marL="342900" rtl="0" algn="l">
              <a:spcBef>
                <a:spcPts val="1000"/>
              </a:spcBef>
              <a:spcAft>
                <a:spcPts val="0"/>
              </a:spcAft>
              <a:buSzPct val="100000"/>
              <a:buChar char="🠶"/>
            </a:pPr>
            <a:r>
              <a:rPr lang="en-US" sz="1400"/>
              <a:t>Supporting all that are the structures and processes of our Partnership, and the ethos that we maintain as part of our Partnership. </a:t>
            </a:r>
            <a:endParaRPr/>
          </a:p>
        </p:txBody>
      </p:sp>
      <p:sp>
        <p:nvSpPr>
          <p:cNvPr id="278" name="Google Shape;278;p6"/>
          <p:cNvSpPr/>
          <p:nvPr>
            <p:ph idx="4294967295" type="sldNum"/>
          </p:nvPr>
        </p:nvSpPr>
        <p:spPr>
          <a:xfrm>
            <a:off x="11306175" y="6356350"/>
            <a:ext cx="885825" cy="365125"/>
          </a:xfrm>
          <a:prstGeom prst="ellipse">
            <a:avLst/>
          </a:prstGeom>
          <a:noFill/>
          <a:ln>
            <a:noFill/>
          </a:ln>
        </p:spPr>
        <p:txBody>
          <a:bodyPr anchorCtr="0" anchor="ctr" bIns="45700" lIns="91425" spcFirstLastPara="1" rIns="91425" wrap="square" tIns="45700">
            <a:normAutofit/>
          </a:bodyPr>
          <a:lstStyle/>
          <a:p>
            <a:pPr indent="0" lvl="0" marL="0" rtl="0" algn="r">
              <a:lnSpc>
                <a:spcPct val="70000"/>
              </a:lnSpc>
              <a:spcBef>
                <a:spcPts val="0"/>
              </a:spcBef>
              <a:spcAft>
                <a:spcPts val="0"/>
              </a:spcAft>
              <a:buNone/>
            </a:pPr>
            <a:fld id="{00000000-1234-1234-1234-123412341234}" type="slidenum">
              <a:rPr lang="en-US" sz="1400">
                <a:solidFill>
                  <a:srgbClr val="888888"/>
                </a:solidFill>
                <a:latin typeface="Calibri"/>
                <a:ea typeface="Calibri"/>
                <a:cs typeface="Calibri"/>
                <a:sym typeface="Calibri"/>
              </a:rPr>
              <a:t>‹#›</a:t>
            </a:fld>
            <a:endParaRPr sz="1400">
              <a:solidFill>
                <a:srgbClr val="888888"/>
              </a:solidFill>
              <a:latin typeface="Calibri"/>
              <a:ea typeface="Calibri"/>
              <a:cs typeface="Calibri"/>
              <a:sym typeface="Calibri"/>
            </a:endParaRPr>
          </a:p>
        </p:txBody>
      </p:sp>
      <p:pic>
        <p:nvPicPr>
          <p:cNvPr descr="A picture containing graphical user interface&#10;&#10;Description automatically generated" id="279" name="Google Shape;279;p6"/>
          <p:cNvPicPr preferRelativeResize="0"/>
          <p:nvPr/>
        </p:nvPicPr>
        <p:blipFill rotWithShape="1">
          <a:blip r:embed="rId3">
            <a:alphaModFix/>
          </a:blip>
          <a:srcRect b="-2" l="17316" r="-2" t="0"/>
          <a:stretch/>
        </p:blipFill>
        <p:spPr>
          <a:xfrm>
            <a:off x="1" y="10"/>
            <a:ext cx="6936390" cy="6857990"/>
          </a:xfrm>
          <a:prstGeom prst="rect">
            <a:avLst/>
          </a:prstGeom>
          <a:noFill/>
          <a:ln>
            <a:noFill/>
          </a:ln>
        </p:spPr>
      </p:pic>
      <p:pic>
        <p:nvPicPr>
          <p:cNvPr id="280" name="Google Shape;280;p6">
            <a:hlinkClick r:id="rId4"/>
          </p:cNvPr>
          <p:cNvPicPr preferRelativeResize="0"/>
          <p:nvPr/>
        </p:nvPicPr>
        <p:blipFill rotWithShape="1">
          <a:blip r:embed="rId5">
            <a:alphaModFix/>
          </a:blip>
          <a:srcRect b="0" l="0" r="0" t="0"/>
          <a:stretch/>
        </p:blipFill>
        <p:spPr>
          <a:xfrm>
            <a:off x="11204451" y="5845406"/>
            <a:ext cx="987549" cy="9751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7"/>
          <p:cNvSpPr txBox="1"/>
          <p:nvPr>
            <p:ph type="title"/>
          </p:nvPr>
        </p:nvSpPr>
        <p:spPr>
          <a:xfrm>
            <a:off x="335985" y="1967266"/>
            <a:ext cx="3718657" cy="254725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entury Gothic"/>
              <a:buNone/>
            </a:pPr>
            <a:r>
              <a:rPr lang="en-US" sz="3600">
                <a:solidFill>
                  <a:schemeClr val="dk1"/>
                </a:solidFill>
                <a:latin typeface="Century Gothic"/>
                <a:ea typeface="Century Gothic"/>
                <a:cs typeface="Century Gothic"/>
                <a:sym typeface="Century Gothic"/>
              </a:rPr>
              <a:t>The UoM Partnership Curriculum handbook</a:t>
            </a:r>
            <a:endParaRPr/>
          </a:p>
        </p:txBody>
      </p:sp>
      <p:pic>
        <p:nvPicPr>
          <p:cNvPr descr="Table&#10;&#10;Description automatically generated" id="286" name="Google Shape;286;p7"/>
          <p:cNvPicPr preferRelativeResize="0"/>
          <p:nvPr>
            <p:ph idx="1" type="body"/>
          </p:nvPr>
        </p:nvPicPr>
        <p:blipFill rotWithShape="1">
          <a:blip r:embed="rId3">
            <a:alphaModFix/>
          </a:blip>
          <a:srcRect b="0" l="0" r="0" t="0"/>
          <a:stretch/>
        </p:blipFill>
        <p:spPr>
          <a:xfrm>
            <a:off x="4527805" y="42766"/>
            <a:ext cx="7328210" cy="68152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p8"/>
          <p:cNvSpPr txBox="1"/>
          <p:nvPr>
            <p:ph idx="4294967295" type="title"/>
          </p:nvPr>
        </p:nvSpPr>
        <p:spPr>
          <a:xfrm>
            <a:off x="0" y="501650"/>
            <a:ext cx="5322888" cy="1643063"/>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4000"/>
              <a:buFont typeface="Century Gothic"/>
              <a:buNone/>
            </a:pPr>
            <a:r>
              <a:rPr lang="en-US" sz="4000">
                <a:solidFill>
                  <a:schemeClr val="dk1"/>
                </a:solidFill>
                <a:latin typeface="Century Gothic"/>
                <a:ea typeface="Century Gothic"/>
                <a:cs typeface="Century Gothic"/>
                <a:sym typeface="Century Gothic"/>
              </a:rPr>
              <a:t>Observation</a:t>
            </a:r>
            <a:endParaRPr/>
          </a:p>
        </p:txBody>
      </p:sp>
      <p:sp>
        <p:nvSpPr>
          <p:cNvPr id="293" name="Google Shape;293;p8"/>
          <p:cNvSpPr/>
          <p:nvPr>
            <p:ph idx="4294967295" type="sldNum"/>
          </p:nvPr>
        </p:nvSpPr>
        <p:spPr>
          <a:xfrm>
            <a:off x="11744325" y="6459538"/>
            <a:ext cx="447675" cy="365125"/>
          </a:xfrm>
          <a:prstGeom prst="ellipse">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1100">
                <a:solidFill>
                  <a:srgbClr val="FFFFFF"/>
                </a:solidFill>
              </a:rPr>
              <a:t>‹#›</a:t>
            </a:fld>
            <a:endParaRPr sz="1100">
              <a:solidFill>
                <a:srgbClr val="FFFFFF"/>
              </a:solidFill>
            </a:endParaRPr>
          </a:p>
        </p:txBody>
      </p:sp>
      <p:pic>
        <p:nvPicPr>
          <p:cNvPr id="294" name="Google Shape;294;p8"/>
          <p:cNvPicPr preferRelativeResize="0"/>
          <p:nvPr/>
        </p:nvPicPr>
        <p:blipFill>
          <a:blip r:embed="rId3">
            <a:alphaModFix/>
          </a:blip>
          <a:stretch>
            <a:fillRect/>
          </a:stretch>
        </p:blipFill>
        <p:spPr>
          <a:xfrm>
            <a:off x="5475288" y="152400"/>
            <a:ext cx="6120546" cy="61547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8" name="Shape 298"/>
        <p:cNvGrpSpPr/>
        <p:nvPr/>
      </p:nvGrpSpPr>
      <p:grpSpPr>
        <a:xfrm>
          <a:off x="0" y="0"/>
          <a:ext cx="0" cy="0"/>
          <a:chOff x="0" y="0"/>
          <a:chExt cx="0" cy="0"/>
        </a:xfrm>
      </p:grpSpPr>
      <p:sp>
        <p:nvSpPr>
          <p:cNvPr id="299" name="Google Shape;299;p9"/>
          <p:cNvSpPr txBox="1"/>
          <p:nvPr/>
        </p:nvSpPr>
        <p:spPr>
          <a:xfrm>
            <a:off x="660041" y="2767106"/>
            <a:ext cx="2880828" cy="30719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FFFF"/>
              </a:buClr>
              <a:buSzPts val="4000"/>
              <a:buFont typeface="Century Gothic"/>
              <a:buNone/>
            </a:pPr>
            <a:r>
              <a:rPr b="0" i="0" lang="en-US" sz="4000" u="none" cap="none" strike="noStrike">
                <a:solidFill>
                  <a:srgbClr val="FFFFFF"/>
                </a:solidFill>
                <a:latin typeface="Century Gothic"/>
                <a:ea typeface="Century Gothic"/>
                <a:cs typeface="Century Gothic"/>
                <a:sym typeface="Century Gothic"/>
              </a:rPr>
              <a:t>Weekly </a:t>
            </a:r>
            <a:r>
              <a:rPr b="0" i="0" lang="en-US" sz="4000" u="none" cap="none" strike="noStrike">
                <a:solidFill>
                  <a:schemeClr val="dk1"/>
                </a:solidFill>
                <a:latin typeface="Century Gothic"/>
                <a:ea typeface="Century Gothic"/>
                <a:cs typeface="Century Gothic"/>
                <a:sym typeface="Century Gothic"/>
              </a:rPr>
              <a:t>Meetings</a:t>
            </a:r>
            <a:endParaRPr/>
          </a:p>
        </p:txBody>
      </p:sp>
      <p:pic>
        <p:nvPicPr>
          <p:cNvPr descr="Table&#10;&#10;Description automatically generated" id="300" name="Google Shape;300;p9"/>
          <p:cNvPicPr preferRelativeResize="0"/>
          <p:nvPr/>
        </p:nvPicPr>
        <p:blipFill rotWithShape="1">
          <a:blip r:embed="rId3">
            <a:alphaModFix/>
          </a:blip>
          <a:srcRect b="0" l="0" r="0" t="0"/>
          <a:stretch/>
        </p:blipFill>
        <p:spPr>
          <a:xfrm>
            <a:off x="4346678" y="-1"/>
            <a:ext cx="7495373" cy="6820789"/>
          </a:xfrm>
          <a:prstGeom prst="rect">
            <a:avLst/>
          </a:prstGeom>
          <a:noFill/>
          <a:ln>
            <a:noFill/>
          </a:ln>
        </p:spPr>
      </p:pic>
      <p:sp>
        <p:nvSpPr>
          <p:cNvPr id="301" name="Google Shape;301;p9"/>
          <p:cNvSpPr/>
          <p:nvPr>
            <p:ph idx="4294967295" type="sldNum"/>
          </p:nvPr>
        </p:nvSpPr>
        <p:spPr>
          <a:xfrm>
            <a:off x="11744325" y="6456363"/>
            <a:ext cx="447675" cy="365125"/>
          </a:xfrm>
          <a:prstGeom prst="ellipse">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1100">
                <a:solidFill>
                  <a:srgbClr val="7F7F7F"/>
                </a:solidFill>
              </a:rPr>
              <a:t>‹#›</a:t>
            </a:fld>
            <a:endParaRPr sz="1100">
              <a:solidFill>
                <a:srgbClr val="7F7F7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p10"/>
          <p:cNvSpPr txBox="1"/>
          <p:nvPr>
            <p:ph idx="4294967295" type="title"/>
          </p:nvPr>
        </p:nvSpPr>
        <p:spPr>
          <a:xfrm>
            <a:off x="300789" y="2321845"/>
            <a:ext cx="2879725" cy="307181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entury Gothic"/>
              <a:buNone/>
            </a:pPr>
            <a:r>
              <a:rPr lang="en-US" sz="4000">
                <a:solidFill>
                  <a:schemeClr val="dk1"/>
                </a:solidFill>
                <a:latin typeface="Century Gothic"/>
                <a:ea typeface="Century Gothic"/>
                <a:cs typeface="Century Gothic"/>
                <a:sym typeface="Century Gothic"/>
              </a:rPr>
              <a:t>Progress matrix</a:t>
            </a:r>
            <a:endParaRPr/>
          </a:p>
        </p:txBody>
      </p:sp>
      <p:sp>
        <p:nvSpPr>
          <p:cNvPr id="308" name="Google Shape;308;p10"/>
          <p:cNvSpPr/>
          <p:nvPr>
            <p:ph idx="4294967295" type="sldNum"/>
          </p:nvPr>
        </p:nvSpPr>
        <p:spPr>
          <a:xfrm>
            <a:off x="11744325" y="6456363"/>
            <a:ext cx="447675" cy="365125"/>
          </a:xfrm>
          <a:prstGeom prst="ellipse">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None/>
            </a:pPr>
            <a:fld id="{00000000-1234-1234-1234-123412341234}" type="slidenum">
              <a:rPr lang="en-US" sz="935">
                <a:solidFill>
                  <a:srgbClr val="7F7F7F"/>
                </a:solidFill>
              </a:rPr>
              <a:t>‹#›</a:t>
            </a:fld>
            <a:endParaRPr sz="935">
              <a:solidFill>
                <a:srgbClr val="7F7F7F"/>
              </a:solidFill>
            </a:endParaRPr>
          </a:p>
        </p:txBody>
      </p:sp>
      <p:pic>
        <p:nvPicPr>
          <p:cNvPr id="309" name="Google Shape;309;p10"/>
          <p:cNvPicPr preferRelativeResize="0"/>
          <p:nvPr/>
        </p:nvPicPr>
        <p:blipFill>
          <a:blip r:embed="rId3">
            <a:alphaModFix/>
          </a:blip>
          <a:stretch>
            <a:fillRect/>
          </a:stretch>
        </p:blipFill>
        <p:spPr>
          <a:xfrm>
            <a:off x="3332914" y="152400"/>
            <a:ext cx="8706684" cy="59654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30A0">
            <a:alpha val="35686"/>
          </a:srgbClr>
        </a:solidFill>
      </p:bgPr>
    </p:bg>
    <p:spTree>
      <p:nvGrpSpPr>
        <p:cNvPr id="183" name="Shape 183"/>
        <p:cNvGrpSpPr/>
        <p:nvPr/>
      </p:nvGrpSpPr>
      <p:grpSpPr>
        <a:xfrm>
          <a:off x="0" y="0"/>
          <a:ext cx="0" cy="0"/>
          <a:chOff x="0" y="0"/>
          <a:chExt cx="0" cy="0"/>
        </a:xfrm>
      </p:grpSpPr>
      <p:sp>
        <p:nvSpPr>
          <p:cNvPr id="184" name="Google Shape;184;p2"/>
          <p:cNvSpPr txBox="1"/>
          <p:nvPr>
            <p:ph idx="4294967295" type="subTitle"/>
          </p:nvPr>
        </p:nvSpPr>
        <p:spPr>
          <a:xfrm>
            <a:off x="0" y="1258888"/>
            <a:ext cx="8856663" cy="5262562"/>
          </a:xfrm>
          <a:prstGeom prst="rect">
            <a:avLst/>
          </a:prstGeom>
          <a:solidFill>
            <a:srgbClr val="B2BAA7"/>
          </a:solidFill>
          <a:ln cap="rnd" cmpd="sng" w="9525">
            <a:solidFill>
              <a:srgbClr val="6C7F4F"/>
            </a:solidFill>
            <a:prstDash val="solid"/>
            <a:round/>
            <a:headEnd len="sm" w="sm" type="none"/>
            <a:tailEnd len="sm" w="sm" type="none"/>
          </a:ln>
        </p:spPr>
        <p:txBody>
          <a:bodyPr anchorCtr="0" anchor="t" bIns="45700" lIns="91425" spcFirstLastPara="1" rIns="91425" wrap="square" tIns="45700">
            <a:normAutofit fontScale="70000" lnSpcReduction="10000"/>
          </a:bodyPr>
          <a:lstStyle/>
          <a:p>
            <a:pPr indent="-342900" lvl="0" marL="342900" marR="0" rtl="0" algn="l">
              <a:lnSpc>
                <a:spcPct val="90000"/>
              </a:lnSpc>
              <a:spcBef>
                <a:spcPts val="0"/>
              </a:spcBef>
              <a:spcAft>
                <a:spcPts val="0"/>
              </a:spcAft>
              <a:buClr>
                <a:schemeClr val="accent1"/>
              </a:buClr>
              <a:buSzPct val="100000"/>
              <a:buFont typeface="Noto Sans Symbols"/>
              <a:buNone/>
            </a:pPr>
            <a:r>
              <a:rPr b="1" i="0" lang="en-US" sz="3200" u="none" cap="none" strike="noStrike">
                <a:solidFill>
                  <a:schemeClr val="dk1"/>
                </a:solidFill>
                <a:latin typeface="Century Gothic"/>
                <a:ea typeface="Century Gothic"/>
                <a:cs typeface="Century Gothic"/>
                <a:sym typeface="Century Gothic"/>
              </a:rPr>
              <a:t>Contents of this presentation </a:t>
            </a:r>
            <a:endParaRPr/>
          </a:p>
          <a:p>
            <a:pPr indent="-342900" lvl="0" marL="342900" marR="0" rtl="0" algn="l">
              <a:lnSpc>
                <a:spcPct val="90000"/>
              </a:lnSpc>
              <a:spcBef>
                <a:spcPts val="1000"/>
              </a:spcBef>
              <a:spcAft>
                <a:spcPts val="0"/>
              </a:spcAft>
              <a:buClr>
                <a:schemeClr val="accent1"/>
              </a:buClr>
              <a:buSzPct val="100000"/>
              <a:buFont typeface="Noto Sans Symbols"/>
              <a:buNone/>
            </a:pPr>
            <a:r>
              <a:t/>
            </a:r>
            <a:endParaRPr b="1" i="0" sz="3200" u="none" cap="none" strike="noStrike">
              <a:solidFill>
                <a:schemeClr val="dk1"/>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chemeClr val="accent1"/>
              </a:buClr>
              <a:buSzPct val="100000"/>
              <a:buFont typeface="Noto Sans Symbols"/>
              <a:buNone/>
            </a:pPr>
            <a:r>
              <a:rPr b="1" lang="en-US" sz="3200" u="sng">
                <a:solidFill>
                  <a:schemeClr val="dk1"/>
                </a:solidFill>
              </a:rPr>
              <a:t>Reaccreditation what is going to change</a:t>
            </a:r>
            <a:r>
              <a:rPr b="1" lang="en-US" sz="3200">
                <a:solidFill>
                  <a:schemeClr val="dk1"/>
                </a:solidFill>
              </a:rPr>
              <a:t>: mentor training </a:t>
            </a:r>
            <a:endParaRPr b="1" sz="3200">
              <a:solidFill>
                <a:schemeClr val="dk1"/>
              </a:solidFill>
            </a:endParaRPr>
          </a:p>
          <a:p>
            <a:pPr indent="-342900" lvl="0" marL="342900" marR="0" rtl="0" algn="l">
              <a:lnSpc>
                <a:spcPct val="90000"/>
              </a:lnSpc>
              <a:spcBef>
                <a:spcPts val="1000"/>
              </a:spcBef>
              <a:spcAft>
                <a:spcPts val="0"/>
              </a:spcAft>
              <a:buClr>
                <a:schemeClr val="accent1"/>
              </a:buClr>
              <a:buSzPct val="100000"/>
              <a:buFont typeface="Noto Sans Symbols"/>
              <a:buNone/>
            </a:pPr>
            <a:r>
              <a:t/>
            </a:r>
            <a:endParaRPr b="1" sz="3200">
              <a:solidFill>
                <a:schemeClr val="dk1"/>
              </a:solidFill>
            </a:endParaRPr>
          </a:p>
          <a:p>
            <a:pPr indent="-342900" lvl="0" marL="342900" marR="0" rtl="0" algn="l">
              <a:lnSpc>
                <a:spcPct val="90000"/>
              </a:lnSpc>
              <a:spcBef>
                <a:spcPts val="1000"/>
              </a:spcBef>
              <a:spcAft>
                <a:spcPts val="0"/>
              </a:spcAft>
              <a:buClr>
                <a:schemeClr val="accent1"/>
              </a:buClr>
              <a:buSzPct val="100000"/>
              <a:buFont typeface="Noto Sans Symbols"/>
              <a:buNone/>
            </a:pPr>
            <a:r>
              <a:rPr b="1" lang="en-US" sz="3200" u="sng">
                <a:solidFill>
                  <a:schemeClr val="dk1"/>
                </a:solidFill>
              </a:rPr>
              <a:t>What is ITAP?</a:t>
            </a:r>
            <a:endParaRPr b="1" sz="3200" u="sng">
              <a:solidFill>
                <a:schemeClr val="dk1"/>
              </a:solidFill>
            </a:endParaRPr>
          </a:p>
          <a:p>
            <a:pPr indent="-342900" lvl="0" marL="342900" marR="0" rtl="0" algn="l">
              <a:lnSpc>
                <a:spcPct val="90000"/>
              </a:lnSpc>
              <a:spcBef>
                <a:spcPts val="1000"/>
              </a:spcBef>
              <a:spcAft>
                <a:spcPts val="0"/>
              </a:spcAft>
              <a:buClr>
                <a:schemeClr val="accent1"/>
              </a:buClr>
              <a:buSzPct val="100000"/>
              <a:buFont typeface="Noto Sans Symbols"/>
              <a:buNone/>
            </a:pPr>
            <a:r>
              <a:t/>
            </a:r>
            <a:endParaRPr b="1" sz="3200">
              <a:solidFill>
                <a:schemeClr val="dk1"/>
              </a:solidFill>
            </a:endParaRPr>
          </a:p>
          <a:p>
            <a:pPr indent="-342900" lvl="0" marL="342900" marR="0" rtl="0" algn="l">
              <a:lnSpc>
                <a:spcPct val="90000"/>
              </a:lnSpc>
              <a:spcBef>
                <a:spcPts val="1000"/>
              </a:spcBef>
              <a:spcAft>
                <a:spcPts val="0"/>
              </a:spcAft>
              <a:buClr>
                <a:schemeClr val="accent1"/>
              </a:buClr>
              <a:buSzPct val="100000"/>
              <a:buFont typeface="Noto Sans Symbols"/>
              <a:buNone/>
            </a:pPr>
            <a:r>
              <a:rPr b="1" i="0" lang="en-US" sz="3200" u="sng" cap="none" strike="noStrike">
                <a:solidFill>
                  <a:schemeClr val="dk1"/>
                </a:solidFill>
                <a:latin typeface="Century Gothic"/>
                <a:ea typeface="Century Gothic"/>
                <a:cs typeface="Century Gothic"/>
                <a:sym typeface="Century Gothic"/>
                <a:hlinkClick action="ppaction://hlinksldjump" r:id="rId3">
                  <a:extLst>
                    <a:ext uri="{A12FA001-AC4F-418D-AE19-62706E023703}">
                      <ahyp:hlinkClr val="tx"/>
                    </a:ext>
                  </a:extLst>
                </a:hlinkClick>
              </a:rPr>
              <a:t>Ofsted-ready, not Ofsted driven</a:t>
            </a:r>
            <a:endParaRPr b="1" i="0" sz="3200" u="none" cap="none" strike="noStrike">
              <a:solidFill>
                <a:schemeClr val="dk1"/>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chemeClr val="accent1"/>
              </a:buClr>
              <a:buSzPct val="100000"/>
              <a:buFont typeface="Noto Sans Symbols"/>
              <a:buNone/>
            </a:pPr>
            <a:r>
              <a:t/>
            </a:r>
            <a:endParaRPr b="1" sz="3200" u="sng">
              <a:solidFill>
                <a:srgbClr val="FF0000"/>
              </a:solidFill>
            </a:endParaRPr>
          </a:p>
          <a:p>
            <a:pPr indent="-342900" lvl="0" marL="342900" marR="0" rtl="0" algn="l">
              <a:lnSpc>
                <a:spcPct val="90000"/>
              </a:lnSpc>
              <a:spcBef>
                <a:spcPts val="1000"/>
              </a:spcBef>
              <a:spcAft>
                <a:spcPts val="0"/>
              </a:spcAft>
              <a:buClr>
                <a:schemeClr val="accent1"/>
              </a:buClr>
              <a:buSzPct val="100000"/>
              <a:buFont typeface="Noto Sans Symbols"/>
              <a:buNone/>
            </a:pPr>
            <a:r>
              <a:rPr b="1" i="0" lang="en-US" sz="3200" u="sng" cap="none" strike="noStrike">
                <a:solidFill>
                  <a:schemeClr val="dk1"/>
                </a:solidFill>
                <a:latin typeface="Century Gothic"/>
                <a:ea typeface="Century Gothic"/>
                <a:cs typeface="Century Gothic"/>
                <a:sym typeface="Century Gothic"/>
              </a:rPr>
              <a:t>The inspection timeline </a:t>
            </a:r>
            <a:endParaRPr b="1" sz="3200" u="sng">
              <a:solidFill>
                <a:schemeClr val="dk1"/>
              </a:solidFill>
            </a:endParaRPr>
          </a:p>
          <a:p>
            <a:pPr indent="-342900" lvl="0" marL="342900" marR="0" rtl="0" algn="l">
              <a:lnSpc>
                <a:spcPct val="90000"/>
              </a:lnSpc>
              <a:spcBef>
                <a:spcPts val="1000"/>
              </a:spcBef>
              <a:spcAft>
                <a:spcPts val="0"/>
              </a:spcAft>
              <a:buClr>
                <a:schemeClr val="accent1"/>
              </a:buClr>
              <a:buSzPct val="100000"/>
              <a:buFont typeface="Noto Sans Symbols"/>
              <a:buNone/>
            </a:pPr>
            <a:r>
              <a:t/>
            </a:r>
            <a:endParaRPr b="1" i="0" sz="3200" u="none" cap="none" strike="noStrike">
              <a:solidFill>
                <a:schemeClr val="dk1"/>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chemeClr val="accent1"/>
              </a:buClr>
              <a:buSzPct val="100000"/>
              <a:buFont typeface="Noto Sans Symbols"/>
              <a:buNone/>
            </a:pPr>
            <a:r>
              <a:rPr b="1" i="0" lang="en-US" sz="3200" u="sng" cap="none" strike="noStrike">
                <a:solidFill>
                  <a:schemeClr val="dk1"/>
                </a:solidFill>
                <a:latin typeface="Century Gothic"/>
                <a:ea typeface="Century Gothic"/>
                <a:cs typeface="Century Gothic"/>
                <a:sym typeface="Century Gothic"/>
                <a:hlinkClick>
                  <a:extLst>
                    <a:ext uri="{A12FA001-AC4F-418D-AE19-62706E023703}">
                      <ahyp:hlinkClr val="tx"/>
                    </a:ext>
                  </a:extLst>
                </a:hlinkClick>
              </a:rPr>
              <a:t>AoB: CPD and Professional Development for mentors</a:t>
            </a:r>
            <a:endParaRPr b="1" i="0" sz="3200" u="none" cap="none" strike="noStrike">
              <a:solidFill>
                <a:schemeClr val="dk1"/>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chemeClr val="accent1"/>
              </a:buClr>
              <a:buSzPct val="100000"/>
              <a:buFont typeface="Noto Sans Symbols"/>
              <a:buNone/>
            </a:pPr>
            <a:r>
              <a:t/>
            </a:r>
            <a:endParaRPr b="1" i="0" sz="3200" u="none" cap="none" strike="noStrike">
              <a:solidFill>
                <a:schemeClr val="dk1"/>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chemeClr val="accent1"/>
              </a:buClr>
              <a:buSzPct val="100000"/>
              <a:buFont typeface="Noto Sans Symbols"/>
              <a:buNone/>
            </a:pPr>
            <a:r>
              <a:t/>
            </a:r>
            <a:endParaRPr b="1" i="0" sz="3200" u="none" cap="none" strike="noStrike">
              <a:solidFill>
                <a:schemeClr val="dk1"/>
              </a:solidFill>
              <a:latin typeface="Century Gothic"/>
              <a:ea typeface="Century Gothic"/>
              <a:cs typeface="Century Gothic"/>
              <a:sym typeface="Century Gothic"/>
            </a:endParaRPr>
          </a:p>
        </p:txBody>
      </p:sp>
      <p:sp>
        <p:nvSpPr>
          <p:cNvPr id="185" name="Google Shape;185;p2"/>
          <p:cNvSpPr/>
          <p:nvPr>
            <p:ph idx="4294967295" type="sldNum"/>
          </p:nvPr>
        </p:nvSpPr>
        <p:spPr>
          <a:xfrm>
            <a:off x="0" y="6210300"/>
            <a:ext cx="457200" cy="457200"/>
          </a:xfrm>
          <a:prstGeom prst="ellipse">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86" name="Google Shape;186;p2">
            <a:hlinkClick r:id="rId4"/>
          </p:cNvPr>
          <p:cNvPicPr preferRelativeResize="0"/>
          <p:nvPr/>
        </p:nvPicPr>
        <p:blipFill rotWithShape="1">
          <a:blip r:embed="rId5">
            <a:alphaModFix/>
          </a:blip>
          <a:srcRect b="0" l="0" r="0" t="0"/>
          <a:stretch/>
        </p:blipFill>
        <p:spPr>
          <a:xfrm>
            <a:off x="11204451" y="5882849"/>
            <a:ext cx="987549" cy="9751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p11"/>
          <p:cNvSpPr txBox="1"/>
          <p:nvPr/>
        </p:nvSpPr>
        <p:spPr>
          <a:xfrm>
            <a:off x="534473" y="2950387"/>
            <a:ext cx="3052293" cy="3531403"/>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1"/>
              </a:buClr>
              <a:buSzPts val="4000"/>
              <a:buFont typeface="Century Gothic"/>
              <a:buNone/>
            </a:pPr>
            <a:r>
              <a:rPr b="0" i="0" lang="en-US" sz="4000" u="none" cap="none" strike="noStrike">
                <a:solidFill>
                  <a:schemeClr val="dk1"/>
                </a:solidFill>
                <a:latin typeface="Century Gothic"/>
                <a:ea typeface="Century Gothic"/>
                <a:cs typeface="Century Gothic"/>
                <a:sym typeface="Century Gothic"/>
              </a:rPr>
              <a:t>Progress matrix</a:t>
            </a:r>
            <a:endParaRPr/>
          </a:p>
        </p:txBody>
      </p:sp>
      <p:sp>
        <p:nvSpPr>
          <p:cNvPr id="316" name="Google Shape;316;p11"/>
          <p:cNvSpPr/>
          <p:nvPr>
            <p:ph idx="4294967295" type="sldNum"/>
          </p:nvPr>
        </p:nvSpPr>
        <p:spPr>
          <a:xfrm>
            <a:off x="11744325" y="6456363"/>
            <a:ext cx="447675" cy="365125"/>
          </a:xfrm>
          <a:prstGeom prst="ellipse">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1017">
                <a:solidFill>
                  <a:srgbClr val="FFFFFF"/>
                </a:solidFill>
                <a:latin typeface="Calibri"/>
                <a:ea typeface="Calibri"/>
                <a:cs typeface="Calibri"/>
                <a:sym typeface="Calibri"/>
              </a:rPr>
              <a:t>‹#›</a:t>
            </a:fld>
            <a:endParaRPr sz="1017">
              <a:solidFill>
                <a:srgbClr val="FFFFFF"/>
              </a:solidFill>
              <a:latin typeface="Calibri"/>
              <a:ea typeface="Calibri"/>
              <a:cs typeface="Calibri"/>
              <a:sym typeface="Calibri"/>
            </a:endParaRPr>
          </a:p>
        </p:txBody>
      </p:sp>
      <p:pic>
        <p:nvPicPr>
          <p:cNvPr id="317" name="Google Shape;317;p11"/>
          <p:cNvPicPr preferRelativeResize="0"/>
          <p:nvPr/>
        </p:nvPicPr>
        <p:blipFill>
          <a:blip r:embed="rId3">
            <a:alphaModFix/>
          </a:blip>
          <a:stretch>
            <a:fillRect/>
          </a:stretch>
        </p:blipFill>
        <p:spPr>
          <a:xfrm>
            <a:off x="3891566" y="1285100"/>
            <a:ext cx="8300434" cy="533292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1" name="Shape 321"/>
        <p:cNvGrpSpPr/>
        <p:nvPr/>
      </p:nvGrpSpPr>
      <p:grpSpPr>
        <a:xfrm>
          <a:off x="0" y="0"/>
          <a:ext cx="0" cy="0"/>
          <a:chOff x="0" y="0"/>
          <a:chExt cx="0" cy="0"/>
        </a:xfrm>
      </p:grpSpPr>
      <p:sp>
        <p:nvSpPr>
          <p:cNvPr id="322" name="Google Shape;322;p12"/>
          <p:cNvSpPr txBox="1"/>
          <p:nvPr/>
        </p:nvSpPr>
        <p:spPr>
          <a:xfrm>
            <a:off x="660041" y="2767106"/>
            <a:ext cx="2880828" cy="30719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Century Gothic"/>
              <a:buNone/>
            </a:pPr>
            <a:r>
              <a:rPr b="0" i="0" lang="en-US" sz="4000" u="none" cap="none" strike="noStrike">
                <a:solidFill>
                  <a:schemeClr val="dk1"/>
                </a:solidFill>
                <a:latin typeface="Century Gothic"/>
                <a:ea typeface="Century Gothic"/>
                <a:cs typeface="Century Gothic"/>
                <a:sym typeface="Century Gothic"/>
              </a:rPr>
              <a:t>Progress report</a:t>
            </a:r>
            <a:endParaRPr/>
          </a:p>
        </p:txBody>
      </p:sp>
      <p:sp>
        <p:nvSpPr>
          <p:cNvPr id="323" name="Google Shape;323;p12"/>
          <p:cNvSpPr/>
          <p:nvPr>
            <p:ph idx="4294967295" type="sldNum"/>
          </p:nvPr>
        </p:nvSpPr>
        <p:spPr>
          <a:xfrm>
            <a:off x="11744325" y="6456363"/>
            <a:ext cx="447675" cy="365125"/>
          </a:xfrm>
          <a:prstGeom prst="ellipse">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None/>
            </a:pPr>
            <a:fld id="{00000000-1234-1234-1234-123412341234}" type="slidenum">
              <a:rPr lang="en-US" sz="935">
                <a:solidFill>
                  <a:srgbClr val="7F7F7F"/>
                </a:solidFill>
              </a:rPr>
              <a:t>‹#›</a:t>
            </a:fld>
            <a:endParaRPr sz="935">
              <a:solidFill>
                <a:srgbClr val="7F7F7F"/>
              </a:solidFill>
            </a:endParaRPr>
          </a:p>
        </p:txBody>
      </p:sp>
      <p:pic>
        <p:nvPicPr>
          <p:cNvPr id="324" name="Google Shape;324;p12"/>
          <p:cNvPicPr preferRelativeResize="0"/>
          <p:nvPr/>
        </p:nvPicPr>
        <p:blipFill>
          <a:blip r:embed="rId3">
            <a:alphaModFix/>
          </a:blip>
          <a:stretch>
            <a:fillRect/>
          </a:stretch>
        </p:blipFill>
        <p:spPr>
          <a:xfrm>
            <a:off x="3693269" y="152400"/>
            <a:ext cx="5983884" cy="65532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sp>
        <p:nvSpPr>
          <p:cNvPr id="329" name="Google Shape;329;p13"/>
          <p:cNvSpPr txBox="1"/>
          <p:nvPr/>
        </p:nvSpPr>
        <p:spPr>
          <a:xfrm>
            <a:off x="660041" y="2767106"/>
            <a:ext cx="2880828" cy="30719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Century Gothic"/>
              <a:buNone/>
            </a:pPr>
            <a:r>
              <a:rPr b="0" i="0" lang="en-US" sz="4000" u="none" cap="none" strike="noStrike">
                <a:solidFill>
                  <a:schemeClr val="dk1"/>
                </a:solidFill>
                <a:latin typeface="Century Gothic"/>
                <a:ea typeface="Century Gothic"/>
                <a:cs typeface="Century Gothic"/>
                <a:sym typeface="Century Gothic"/>
              </a:rPr>
              <a:t>Progress report</a:t>
            </a:r>
            <a:endParaRPr/>
          </a:p>
        </p:txBody>
      </p:sp>
      <p:sp>
        <p:nvSpPr>
          <p:cNvPr id="330" name="Google Shape;330;p13"/>
          <p:cNvSpPr/>
          <p:nvPr>
            <p:ph idx="4294967295" type="sldNum"/>
          </p:nvPr>
        </p:nvSpPr>
        <p:spPr>
          <a:xfrm>
            <a:off x="11744325" y="6456363"/>
            <a:ext cx="447675" cy="365125"/>
          </a:xfrm>
          <a:prstGeom prst="ellipse">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None/>
            </a:pPr>
            <a:fld id="{00000000-1234-1234-1234-123412341234}" type="slidenum">
              <a:rPr lang="en-US" sz="935">
                <a:solidFill>
                  <a:srgbClr val="7F7F7F"/>
                </a:solidFill>
              </a:rPr>
              <a:t>‹#›</a:t>
            </a:fld>
            <a:endParaRPr sz="935">
              <a:solidFill>
                <a:srgbClr val="7F7F7F"/>
              </a:solidFill>
            </a:endParaRPr>
          </a:p>
        </p:txBody>
      </p:sp>
      <p:pic>
        <p:nvPicPr>
          <p:cNvPr id="331" name="Google Shape;331;p13"/>
          <p:cNvPicPr preferRelativeResize="0"/>
          <p:nvPr/>
        </p:nvPicPr>
        <p:blipFill>
          <a:blip r:embed="rId3">
            <a:alphaModFix/>
          </a:blip>
          <a:stretch>
            <a:fillRect/>
          </a:stretch>
        </p:blipFill>
        <p:spPr>
          <a:xfrm>
            <a:off x="3693269" y="152400"/>
            <a:ext cx="7064229" cy="6553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p14"/>
          <p:cNvSpPr txBox="1"/>
          <p:nvPr>
            <p:ph idx="4294967295" type="title"/>
          </p:nvPr>
        </p:nvSpPr>
        <p:spPr>
          <a:xfrm>
            <a:off x="0" y="1219200"/>
            <a:ext cx="3201988" cy="3387725"/>
          </a:xfrm>
          <a:prstGeom prst="rect">
            <a:avLst/>
          </a:prstGeom>
          <a:noFill/>
          <a:ln>
            <a:noFill/>
          </a:ln>
        </p:spPr>
        <p:txBody>
          <a:bodyPr anchorCtr="0" anchor="b" bIns="45700" lIns="91425" spcFirstLastPara="1" rIns="91425" wrap="square" tIns="45700">
            <a:normAutofit fontScale="90000"/>
          </a:bodyPr>
          <a:lstStyle/>
          <a:p>
            <a:pPr indent="0" lvl="0" marL="0" rtl="0" algn="r">
              <a:spcBef>
                <a:spcPts val="0"/>
              </a:spcBef>
              <a:spcAft>
                <a:spcPts val="0"/>
              </a:spcAft>
              <a:buClr>
                <a:schemeClr val="dk1"/>
              </a:buClr>
              <a:buSzPct val="100000"/>
              <a:buFont typeface="Century Gothic"/>
              <a:buNone/>
            </a:pPr>
            <a:r>
              <a:rPr lang="en-US" sz="4000">
                <a:solidFill>
                  <a:schemeClr val="dk1"/>
                </a:solidFill>
                <a:latin typeface="Century Gothic"/>
                <a:ea typeface="Century Gothic"/>
                <a:cs typeface="Century Gothic"/>
                <a:sym typeface="Century Gothic"/>
              </a:rPr>
              <a:t>Access to trainee and university documents and training resources</a:t>
            </a:r>
            <a:endParaRPr/>
          </a:p>
        </p:txBody>
      </p:sp>
      <p:sp>
        <p:nvSpPr>
          <p:cNvPr id="338" name="Google Shape;338;p14"/>
          <p:cNvSpPr txBox="1"/>
          <p:nvPr>
            <p:ph idx="4294967295" type="body"/>
          </p:nvPr>
        </p:nvSpPr>
        <p:spPr>
          <a:xfrm>
            <a:off x="5637213" y="649288"/>
            <a:ext cx="6554787" cy="5546725"/>
          </a:xfrm>
          <a:prstGeom prst="rect">
            <a:avLst/>
          </a:prstGeom>
          <a:noFill/>
          <a:ln>
            <a:noFill/>
          </a:ln>
        </p:spPr>
        <p:txBody>
          <a:bodyPr anchorCtr="0" anchor="ctr" bIns="45700" lIns="91425" spcFirstLastPara="1" rIns="91425" wrap="square" tIns="45700">
            <a:normAutofit/>
          </a:bodyPr>
          <a:lstStyle/>
          <a:p>
            <a:pPr indent="-342900" lvl="0" marL="342900" rtl="0" algn="l">
              <a:spcBef>
                <a:spcPts val="0"/>
              </a:spcBef>
              <a:spcAft>
                <a:spcPts val="0"/>
              </a:spcAft>
              <a:buSzPts val="2000"/>
              <a:buChar char="🠶"/>
            </a:pPr>
            <a:r>
              <a:rPr lang="en-US" sz="2000"/>
              <a:t>Trainees maintain a “Record of Achievement and Development” (RoAD) online which includes their progress matrix, record of weekly mentor meetings, a folder for your lesson observations. It also includes folders for trainees’ lesson planning and resources. </a:t>
            </a:r>
            <a:r>
              <a:rPr b="1" lang="en-US" sz="2000"/>
              <a:t>They will provide the link to you, to PMs, to their university tutors and SLOs. It is each trainee’s responsibility to keep their RoAD up to date and organised. </a:t>
            </a:r>
            <a:endParaRPr sz="2000"/>
          </a:p>
          <a:p>
            <a:pPr indent="-342900" lvl="0" marL="342900" rtl="0" algn="l">
              <a:spcBef>
                <a:spcPts val="1000"/>
              </a:spcBef>
              <a:spcAft>
                <a:spcPts val="0"/>
              </a:spcAft>
              <a:buSzPts val="2000"/>
              <a:buChar char="🠶"/>
            </a:pPr>
            <a:r>
              <a:rPr lang="en-US" sz="2000"/>
              <a:t>The Curriculum Handbook, Subject Curriculum Handbooks, forms from the RoAD, videos and examples are easily available to mentors, professional mentors and trainees on our </a:t>
            </a:r>
            <a:r>
              <a:rPr b="1" lang="en-US" sz="2000"/>
              <a:t>Mentor Resource Site</a:t>
            </a:r>
            <a:r>
              <a:rPr lang="en-US" sz="2000"/>
              <a:t>: </a:t>
            </a:r>
            <a:endParaRPr/>
          </a:p>
          <a:p>
            <a:pPr indent="0" lvl="0" marL="0" rtl="0" algn="l">
              <a:spcBef>
                <a:spcPts val="1000"/>
              </a:spcBef>
              <a:spcAft>
                <a:spcPts val="0"/>
              </a:spcAft>
              <a:buSzPts val="2000"/>
              <a:buChar char="🠶"/>
            </a:pPr>
            <a:r>
              <a:rPr lang="en-US" sz="2000" u="sng">
                <a:solidFill>
                  <a:schemeClr val="hlink"/>
                </a:solidFill>
                <a:hlinkClick r:id="rId3"/>
              </a:rPr>
              <a:t>www.seed.manchester.ac.uk/mentors</a:t>
            </a:r>
            <a:endParaRPr sz="2000"/>
          </a:p>
          <a:p>
            <a:pPr indent="127000" lvl="0" marL="0" rtl="0" algn="l">
              <a:spcBef>
                <a:spcPts val="1000"/>
              </a:spcBef>
              <a:spcAft>
                <a:spcPts val="0"/>
              </a:spcAft>
              <a:buSzPts val="2000"/>
              <a:buNone/>
            </a:pPr>
            <a:r>
              <a:t/>
            </a:r>
            <a:endParaRPr sz="2000"/>
          </a:p>
        </p:txBody>
      </p:sp>
      <p:sp>
        <p:nvSpPr>
          <p:cNvPr id="339" name="Google Shape;339;p14"/>
          <p:cNvSpPr/>
          <p:nvPr>
            <p:ph idx="4294967295" type="sldNum"/>
          </p:nvPr>
        </p:nvSpPr>
        <p:spPr>
          <a:xfrm>
            <a:off x="11744325" y="6456363"/>
            <a:ext cx="447675" cy="365125"/>
          </a:xfrm>
          <a:prstGeom prst="ellipse">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None/>
            </a:pPr>
            <a:fld id="{00000000-1234-1234-1234-123412341234}" type="slidenum">
              <a:rPr lang="en-US" sz="935">
                <a:solidFill>
                  <a:srgbClr val="7F7F7F"/>
                </a:solidFill>
              </a:rPr>
              <a:t>‹#›</a:t>
            </a:fld>
            <a:endParaRPr sz="935">
              <a:solidFill>
                <a:srgbClr val="7F7F7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p20"/>
          <p:cNvSpPr txBox="1"/>
          <p:nvPr>
            <p:ph idx="4294967295" type="title"/>
          </p:nvPr>
        </p:nvSpPr>
        <p:spPr>
          <a:xfrm>
            <a:off x="0" y="322263"/>
            <a:ext cx="10906125" cy="11350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entury Gothic"/>
              <a:buNone/>
            </a:pPr>
            <a:r>
              <a:rPr b="1" lang="en-US" sz="2500">
                <a:solidFill>
                  <a:schemeClr val="dk1"/>
                </a:solidFill>
                <a:latin typeface="Century Gothic"/>
                <a:ea typeface="Century Gothic"/>
                <a:cs typeface="Century Gothic"/>
                <a:sym typeface="Century Gothic"/>
              </a:rPr>
              <a:t>Teacher resources at UoM</a:t>
            </a:r>
            <a:br>
              <a:rPr lang="en-US" sz="2500">
                <a:solidFill>
                  <a:schemeClr val="dk1"/>
                </a:solidFill>
                <a:latin typeface="Century Gothic"/>
                <a:ea typeface="Century Gothic"/>
                <a:cs typeface="Century Gothic"/>
                <a:sym typeface="Century Gothic"/>
              </a:rPr>
            </a:br>
            <a:r>
              <a:rPr lang="en-US" sz="2500" u="sng">
                <a:solidFill>
                  <a:schemeClr val="dk1"/>
                </a:solidFill>
                <a:latin typeface="Century Gothic"/>
                <a:ea typeface="Century Gothic"/>
                <a:cs typeface="Century Gothic"/>
                <a:sym typeface="Century Gothic"/>
                <a:hlinkClick r:id="rId3">
                  <a:extLst>
                    <a:ext uri="{A12FA001-AC4F-418D-AE19-62706E023703}">
                      <ahyp:hlinkClr val="tx"/>
                    </a:ext>
                  </a:extLst>
                </a:hlinkClick>
              </a:rPr>
              <a:t>http://www.manchester.ac.uk/connect/teachers/teacher-events-resources/</a:t>
            </a:r>
            <a:br>
              <a:rPr lang="en-US" sz="2500">
                <a:solidFill>
                  <a:schemeClr val="dk1"/>
                </a:solidFill>
                <a:latin typeface="Century Gothic"/>
                <a:ea typeface="Century Gothic"/>
                <a:cs typeface="Century Gothic"/>
                <a:sym typeface="Century Gothic"/>
              </a:rPr>
            </a:br>
            <a:endParaRPr sz="2500">
              <a:solidFill>
                <a:schemeClr val="dk1"/>
              </a:solidFill>
              <a:latin typeface="Century Gothic"/>
              <a:ea typeface="Century Gothic"/>
              <a:cs typeface="Century Gothic"/>
              <a:sym typeface="Century Gothic"/>
            </a:endParaRPr>
          </a:p>
        </p:txBody>
      </p:sp>
      <p:sp>
        <p:nvSpPr>
          <p:cNvPr id="345" name="Google Shape;345;p20"/>
          <p:cNvSpPr txBox="1"/>
          <p:nvPr>
            <p:ph idx="4294967295" type="body"/>
          </p:nvPr>
        </p:nvSpPr>
        <p:spPr>
          <a:xfrm>
            <a:off x="664100" y="1552888"/>
            <a:ext cx="4008300" cy="43941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SzPts val="3200"/>
              <a:buNone/>
            </a:pPr>
            <a:r>
              <a:rPr lang="en-US" sz="3200"/>
              <a:t>Eg. Advancing Access – to help teachers and advisers guide their students when making their key stage 4, key stage 5 and university choices</a:t>
            </a:r>
            <a:endParaRPr/>
          </a:p>
        </p:txBody>
      </p:sp>
      <p:sp>
        <p:nvSpPr>
          <p:cNvPr id="346" name="Google Shape;346;p20"/>
          <p:cNvSpPr/>
          <p:nvPr>
            <p:ph idx="4294967295" type="sldNum"/>
          </p:nvPr>
        </p:nvSpPr>
        <p:spPr>
          <a:xfrm>
            <a:off x="11461750" y="6905625"/>
            <a:ext cx="730250" cy="274638"/>
          </a:xfrm>
          <a:prstGeom prst="ellipse">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700">
                <a:solidFill>
                  <a:srgbClr val="7F7F7F"/>
                </a:solidFill>
                <a:latin typeface="Calibri"/>
                <a:ea typeface="Calibri"/>
                <a:cs typeface="Calibri"/>
                <a:sym typeface="Calibri"/>
              </a:rPr>
              <a:t>‹#›</a:t>
            </a:fld>
            <a:endParaRPr sz="700">
              <a:solidFill>
                <a:srgbClr val="7F7F7F"/>
              </a:solidFill>
              <a:latin typeface="Calibri"/>
              <a:ea typeface="Calibri"/>
              <a:cs typeface="Calibri"/>
              <a:sym typeface="Calibri"/>
            </a:endParaRPr>
          </a:p>
        </p:txBody>
      </p:sp>
      <p:pic>
        <p:nvPicPr>
          <p:cNvPr id="347" name="Google Shape;347;p20">
            <a:hlinkClick r:id="rId4"/>
          </p:cNvPr>
          <p:cNvPicPr preferRelativeResize="0"/>
          <p:nvPr/>
        </p:nvPicPr>
        <p:blipFill rotWithShape="1">
          <a:blip r:embed="rId5">
            <a:alphaModFix/>
          </a:blip>
          <a:srcRect b="1" l="26034" r="18259" t="0"/>
          <a:stretch/>
        </p:blipFill>
        <p:spPr>
          <a:xfrm>
            <a:off x="6192695" y="1782981"/>
            <a:ext cx="4458462" cy="436189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sp>
        <p:nvSpPr>
          <p:cNvPr id="353" name="Google Shape;353;p21"/>
          <p:cNvSpPr txBox="1"/>
          <p:nvPr>
            <p:ph type="title"/>
          </p:nvPr>
        </p:nvSpPr>
        <p:spPr>
          <a:xfrm>
            <a:off x="965199" y="1371190"/>
            <a:ext cx="4787331" cy="1574333"/>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262626"/>
              </a:buClr>
              <a:buSzPts val="4000"/>
              <a:buFont typeface="Century Gothic"/>
              <a:buNone/>
            </a:pPr>
            <a:r>
              <a:rPr lang="en-US" sz="4000"/>
              <a:t>Partnership Blog</a:t>
            </a:r>
            <a:endParaRPr/>
          </a:p>
        </p:txBody>
      </p:sp>
      <p:pic>
        <p:nvPicPr>
          <p:cNvPr descr="Graphical user interface, text, website&#10;&#10;Description automatically generated" id="354" name="Google Shape;354;p21"/>
          <p:cNvPicPr preferRelativeResize="0"/>
          <p:nvPr>
            <p:ph idx="1" type="body"/>
          </p:nvPr>
        </p:nvPicPr>
        <p:blipFill rotWithShape="1">
          <a:blip r:embed="rId3">
            <a:alphaModFix/>
          </a:blip>
          <a:srcRect b="0" l="155" r="4386" t="0"/>
          <a:stretch/>
        </p:blipFill>
        <p:spPr>
          <a:xfrm>
            <a:off x="6482247" y="913843"/>
            <a:ext cx="1703972" cy="1539604"/>
          </a:xfrm>
          <a:prstGeom prst="rect">
            <a:avLst/>
          </a:prstGeom>
          <a:noFill/>
          <a:ln>
            <a:noFill/>
          </a:ln>
        </p:spPr>
      </p:pic>
      <p:sp>
        <p:nvSpPr>
          <p:cNvPr id="355" name="Google Shape;355;p21"/>
          <p:cNvSpPr txBox="1"/>
          <p:nvPr/>
        </p:nvSpPr>
        <p:spPr>
          <a:xfrm>
            <a:off x="1080125" y="3142950"/>
            <a:ext cx="6403800" cy="9327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0" i="0" lang="en-US" sz="2400" u="sng" cap="none" strike="noStrike">
                <a:solidFill>
                  <a:schemeClr val="dk1"/>
                </a:solidFill>
                <a:latin typeface="Century Gothic"/>
                <a:ea typeface="Century Gothic"/>
                <a:cs typeface="Century Gothic"/>
                <a:sym typeface="Century Gothic"/>
                <a:hlinkClick r:id="rId4">
                  <a:extLst>
                    <a:ext uri="{A12FA001-AC4F-418D-AE19-62706E023703}">
                      <ahyp:hlinkClr val="tx"/>
                    </a:ext>
                  </a:extLst>
                </a:hlinkClick>
              </a:rPr>
              <a:t>https://manchesterpgcesecondary.co.uk</a:t>
            </a:r>
            <a:r>
              <a:rPr b="0" i="0" lang="en-US" sz="2400" u="none" cap="none" strike="noStrike">
                <a:solidFill>
                  <a:schemeClr val="dk1"/>
                </a:solidFill>
                <a:latin typeface="Century Gothic"/>
                <a:ea typeface="Century Gothic"/>
                <a:cs typeface="Century Gothic"/>
                <a:sym typeface="Century Gothic"/>
              </a:rPr>
              <a:t> – signup on the front page</a:t>
            </a:r>
            <a:endParaRPr/>
          </a:p>
        </p:txBody>
      </p:sp>
      <p:pic>
        <p:nvPicPr>
          <p:cNvPr descr="Graphical user interface, website&#10;&#10;Description automatically generated" id="356" name="Google Shape;356;p21"/>
          <p:cNvPicPr preferRelativeResize="0"/>
          <p:nvPr/>
        </p:nvPicPr>
        <p:blipFill rotWithShape="1">
          <a:blip r:embed="rId5">
            <a:alphaModFix/>
          </a:blip>
          <a:srcRect b="-1" l="0" r="6998" t="0"/>
          <a:stretch/>
        </p:blipFill>
        <p:spPr>
          <a:xfrm>
            <a:off x="5591163" y="4805338"/>
            <a:ext cx="1206657" cy="1206656"/>
          </a:xfrm>
          <a:prstGeom prst="rect">
            <a:avLst/>
          </a:prstGeom>
          <a:noFill/>
          <a:ln>
            <a:noFill/>
          </a:ln>
        </p:spPr>
      </p:pic>
      <p:pic>
        <p:nvPicPr>
          <p:cNvPr descr="A picture containing text&#10;&#10;Description automatically generated" id="357" name="Google Shape;357;p21"/>
          <p:cNvPicPr preferRelativeResize="0"/>
          <p:nvPr/>
        </p:nvPicPr>
        <p:blipFill rotWithShape="1">
          <a:blip r:embed="rId6">
            <a:alphaModFix/>
          </a:blip>
          <a:srcRect b="1" l="36529" r="43826" t="0"/>
          <a:stretch/>
        </p:blipFill>
        <p:spPr>
          <a:xfrm>
            <a:off x="7848130" y="3142957"/>
            <a:ext cx="2963421" cy="25266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53"/>
                                        </p:tgtEl>
                                        <p:attrNameLst>
                                          <p:attrName>style.visibility</p:attrName>
                                        </p:attrNameLst>
                                      </p:cBhvr>
                                      <p:to>
                                        <p:strVal val="visible"/>
                                      </p:to>
                                    </p:set>
                                    <p:animEffect filter="fade" transition="in">
                                      <p:cBhvr>
                                        <p:cTn dur="7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1" name="Shape 361"/>
        <p:cNvGrpSpPr/>
        <p:nvPr/>
      </p:nvGrpSpPr>
      <p:grpSpPr>
        <a:xfrm>
          <a:off x="0" y="0"/>
          <a:ext cx="0" cy="0"/>
          <a:chOff x="0" y="0"/>
          <a:chExt cx="0" cy="0"/>
        </a:xfrm>
      </p:grpSpPr>
      <p:sp>
        <p:nvSpPr>
          <p:cNvPr id="362" name="Google Shape;362;p22"/>
          <p:cNvSpPr txBox="1"/>
          <p:nvPr>
            <p:ph idx="4294967295" type="title"/>
          </p:nvPr>
        </p:nvSpPr>
        <p:spPr>
          <a:xfrm>
            <a:off x="0" y="365125"/>
            <a:ext cx="5392738" cy="132556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Getting more involved in the PGCE</a:t>
            </a:r>
            <a:endParaRPr/>
          </a:p>
        </p:txBody>
      </p:sp>
      <p:sp>
        <p:nvSpPr>
          <p:cNvPr id="363" name="Google Shape;363;p22"/>
          <p:cNvSpPr txBox="1"/>
          <p:nvPr>
            <p:ph idx="4294967295" type="body"/>
          </p:nvPr>
        </p:nvSpPr>
        <p:spPr>
          <a:xfrm>
            <a:off x="0" y="1825625"/>
            <a:ext cx="5392738" cy="4351338"/>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SzPct val="100000"/>
              <a:buChar char="🠶"/>
            </a:pPr>
            <a:r>
              <a:rPr lang="en-US" sz="2400"/>
              <a:t>We are keen to attract new members to our Partnership Committee. We meet 2 or 3 times a year.  Highlights include the Showcase event, with schools and colleges sharing developments and good practice in ITE and related areas. </a:t>
            </a:r>
            <a:br>
              <a:rPr lang="en-US" sz="2400"/>
            </a:br>
            <a:endParaRPr sz="2400"/>
          </a:p>
          <a:p>
            <a:pPr indent="-342900" lvl="0" marL="342900" rtl="0" algn="l">
              <a:spcBef>
                <a:spcPts val="1000"/>
              </a:spcBef>
              <a:spcAft>
                <a:spcPts val="0"/>
              </a:spcAft>
              <a:buSzPct val="100000"/>
              <a:buChar char="🠶"/>
            </a:pPr>
            <a:r>
              <a:rPr lang="en-US" sz="2400"/>
              <a:t>Watch out for opportunities to contribute to university sessions in your subject course. Talk with your subject tutor about possibilities. </a:t>
            </a:r>
            <a:endParaRPr/>
          </a:p>
        </p:txBody>
      </p:sp>
      <p:sp>
        <p:nvSpPr>
          <p:cNvPr id="364" name="Google Shape;364;p22"/>
          <p:cNvSpPr/>
          <p:nvPr>
            <p:ph idx="4294967295" type="sldNum"/>
          </p:nvPr>
        </p:nvSpPr>
        <p:spPr>
          <a:xfrm>
            <a:off x="9448800" y="6356350"/>
            <a:ext cx="2743200" cy="365125"/>
          </a:xfrm>
          <a:prstGeom prst="ellipse">
            <a:avLst/>
          </a:prstGeom>
          <a:noFill/>
          <a:ln>
            <a:noFill/>
          </a:ln>
        </p:spPr>
        <p:txBody>
          <a:bodyPr anchorCtr="0" anchor="ctr" bIns="45700" lIns="91425" spcFirstLastPara="1" rIns="91425" wrap="square" tIns="45700">
            <a:normAutofit/>
          </a:bodyPr>
          <a:lstStyle/>
          <a:p>
            <a:pPr indent="0" lvl="0" marL="0" rtl="0" algn="r">
              <a:lnSpc>
                <a:spcPct val="70000"/>
              </a:lnSpc>
              <a:spcBef>
                <a:spcPts val="0"/>
              </a:spcBef>
              <a:spcAft>
                <a:spcPts val="0"/>
              </a:spcAft>
              <a:buNone/>
            </a:pPr>
            <a:fld id="{00000000-1234-1234-1234-123412341234}" type="slidenum">
              <a:rPr lang="en-US" sz="1400">
                <a:solidFill>
                  <a:srgbClr val="888888"/>
                </a:solidFill>
                <a:latin typeface="Calibri"/>
                <a:ea typeface="Calibri"/>
                <a:cs typeface="Calibri"/>
                <a:sym typeface="Calibri"/>
              </a:rPr>
              <a:t>‹#›</a:t>
            </a:fld>
            <a:endParaRPr sz="1400">
              <a:solidFill>
                <a:srgbClr val="888888"/>
              </a:solidFill>
              <a:latin typeface="Calibri"/>
              <a:ea typeface="Calibri"/>
              <a:cs typeface="Calibri"/>
              <a:sym typeface="Calibri"/>
            </a:endParaRPr>
          </a:p>
        </p:txBody>
      </p:sp>
      <p:pic>
        <p:nvPicPr>
          <p:cNvPr id="365" name="Google Shape;365;p22"/>
          <p:cNvPicPr preferRelativeResize="0"/>
          <p:nvPr/>
        </p:nvPicPr>
        <p:blipFill rotWithShape="1">
          <a:blip r:embed="rId3">
            <a:alphaModFix/>
          </a:blip>
          <a:srcRect b="1" l="8710" r="24291" t="0"/>
          <a:stretch/>
        </p:blipFill>
        <p:spPr>
          <a:xfrm>
            <a:off x="6374920" y="758514"/>
            <a:ext cx="5122238" cy="5122238"/>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3"/>
          <p:cNvSpPr txBox="1"/>
          <p:nvPr>
            <p:ph idx="4294967295" type="title"/>
          </p:nvPr>
        </p:nvSpPr>
        <p:spPr>
          <a:xfrm>
            <a:off x="258951" y="404813"/>
            <a:ext cx="4673600" cy="5005387"/>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sz="3600"/>
              <a:t>We are very grateful for your continuous support to  the UoM PGCE Secondary Partnership, and we very much look forward to continu</a:t>
            </a:r>
            <a:r>
              <a:rPr lang="en-US"/>
              <a:t>ing to</a:t>
            </a:r>
            <a:r>
              <a:rPr lang="en-US" sz="3600"/>
              <a:t> working with you. </a:t>
            </a:r>
            <a:endParaRPr/>
          </a:p>
        </p:txBody>
      </p:sp>
      <p:sp>
        <p:nvSpPr>
          <p:cNvPr id="372" name="Google Shape;372;p23"/>
          <p:cNvSpPr/>
          <p:nvPr>
            <p:ph idx="4294967295" type="sldNum"/>
          </p:nvPr>
        </p:nvSpPr>
        <p:spPr>
          <a:xfrm>
            <a:off x="0" y="6210300"/>
            <a:ext cx="457200" cy="457200"/>
          </a:xfrm>
          <a:prstGeom prst="ellipse">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3" name="Google Shape;373;p23"/>
          <p:cNvSpPr txBox="1"/>
          <p:nvPr>
            <p:ph idx="4294967295" type="body"/>
          </p:nvPr>
        </p:nvSpPr>
        <p:spPr>
          <a:xfrm>
            <a:off x="4419600" y="1447800"/>
            <a:ext cx="7772400" cy="4572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000"/>
              <a:buNone/>
            </a:pPr>
            <a:r>
              <a:t/>
            </a:r>
            <a:endParaRPr sz="2000"/>
          </a:p>
          <a:p>
            <a:pPr indent="0" lvl="0" marL="0" rtl="0" algn="l">
              <a:spcBef>
                <a:spcPts val="1000"/>
              </a:spcBef>
              <a:spcAft>
                <a:spcPts val="0"/>
              </a:spcAft>
              <a:buSzPts val="2000"/>
              <a:buNone/>
            </a:pPr>
            <a:r>
              <a:t/>
            </a:r>
            <a:endParaRPr sz="2000"/>
          </a:p>
        </p:txBody>
      </p:sp>
      <p:sp>
        <p:nvSpPr>
          <p:cNvPr id="374" name="Google Shape;374;p23"/>
          <p:cNvSpPr txBox="1"/>
          <p:nvPr/>
        </p:nvSpPr>
        <p:spPr>
          <a:xfrm>
            <a:off x="4814650" y="516425"/>
            <a:ext cx="7118400" cy="6126000"/>
          </a:xfrm>
          <a:prstGeom prst="rect">
            <a:avLst/>
          </a:prstGeom>
          <a:solidFill>
            <a:schemeClr val="accent4">
              <a:alpha val="40784"/>
            </a:scheme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Century Gothic"/>
                <a:ea typeface="Century Gothic"/>
                <a:cs typeface="Century Gothic"/>
                <a:sym typeface="Century Gothic"/>
              </a:rPr>
              <a:t>Mentor resource site: </a:t>
            </a:r>
            <a:endParaRPr/>
          </a:p>
          <a:p>
            <a:pPr indent="0" lvl="0" marL="0" marR="0" rtl="0" algn="l">
              <a:spcBef>
                <a:spcPts val="0"/>
              </a:spcBef>
              <a:spcAft>
                <a:spcPts val="0"/>
              </a:spcAft>
              <a:buNone/>
            </a:pPr>
            <a:r>
              <a:rPr b="0" i="0" lang="en-US" sz="2800" u="sng" cap="none" strike="noStrike">
                <a:solidFill>
                  <a:schemeClr val="dk1"/>
                </a:solidFill>
                <a:latin typeface="Century Gothic"/>
                <a:ea typeface="Century Gothic"/>
                <a:cs typeface="Century Gothic"/>
                <a:sym typeface="Century Gothic"/>
                <a:hlinkClick r:id="rId3">
                  <a:extLst>
                    <a:ext uri="{A12FA001-AC4F-418D-AE19-62706E023703}">
                      <ahyp:hlinkClr val="tx"/>
                    </a:ext>
                  </a:extLst>
                </a:hlinkClick>
              </a:rPr>
              <a:t>www.seed.manchester.ac.uk/mentors</a:t>
            </a:r>
            <a:endParaRPr b="0" i="0" sz="2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US" sz="2800" u="none" cap="none" strike="noStrike">
                <a:solidFill>
                  <a:schemeClr val="dk1"/>
                </a:solidFill>
                <a:latin typeface="Century Gothic"/>
                <a:ea typeface="Century Gothic"/>
                <a:cs typeface="Century Gothic"/>
                <a:sym typeface="Century Gothic"/>
              </a:rPr>
              <a:t>Partnership blog: </a:t>
            </a:r>
            <a:endParaRPr/>
          </a:p>
          <a:p>
            <a:pPr indent="0" lvl="0" marL="0" marR="0" rtl="0" algn="l">
              <a:spcBef>
                <a:spcPts val="0"/>
              </a:spcBef>
              <a:spcAft>
                <a:spcPts val="0"/>
              </a:spcAft>
              <a:buNone/>
            </a:pPr>
            <a:r>
              <a:rPr b="0" i="0" lang="en-US" sz="2800" u="sng" cap="none" strike="noStrike">
                <a:solidFill>
                  <a:schemeClr val="dk1"/>
                </a:solidFill>
                <a:latin typeface="Century Gothic"/>
                <a:ea typeface="Century Gothic"/>
                <a:cs typeface="Century Gothic"/>
                <a:sym typeface="Century Gothic"/>
                <a:hlinkClick r:id="rId4">
                  <a:extLst>
                    <a:ext uri="{A12FA001-AC4F-418D-AE19-62706E023703}">
                      <ahyp:hlinkClr val="tx"/>
                    </a:ext>
                  </a:extLst>
                </a:hlinkClick>
              </a:rPr>
              <a:t>manchesterpgcesecondary.co.uk</a:t>
            </a:r>
            <a:endParaRPr b="0" i="0" sz="2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0" i="0" sz="2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US" sz="2800" u="none" cap="none" strike="noStrike">
                <a:solidFill>
                  <a:schemeClr val="dk1"/>
                </a:solidFill>
                <a:latin typeface="Century Gothic"/>
                <a:ea typeface="Century Gothic"/>
                <a:cs typeface="Century Gothic"/>
                <a:sym typeface="Century Gothic"/>
              </a:rPr>
              <a:t>Rosa Archer</a:t>
            </a:r>
            <a:endParaRPr/>
          </a:p>
          <a:p>
            <a:pPr indent="0" lvl="0" marL="0" marR="0" rtl="0" algn="l">
              <a:spcBef>
                <a:spcPts val="0"/>
              </a:spcBef>
              <a:spcAft>
                <a:spcPts val="0"/>
              </a:spcAft>
              <a:buNone/>
            </a:pPr>
            <a:r>
              <a:rPr b="0" i="0" lang="en-US" sz="2800" u="none" cap="none" strike="noStrike">
                <a:solidFill>
                  <a:schemeClr val="dk1"/>
                </a:solidFill>
                <a:latin typeface="Century Gothic"/>
                <a:ea typeface="Century Gothic"/>
                <a:cs typeface="Century Gothic"/>
                <a:sym typeface="Century Gothic"/>
              </a:rPr>
              <a:t>Director of Secondary PGCE</a:t>
            </a:r>
            <a:endParaRPr/>
          </a:p>
          <a:p>
            <a:pPr indent="0" lvl="0" marL="0" marR="0" rtl="0" algn="l">
              <a:spcBef>
                <a:spcPts val="0"/>
              </a:spcBef>
              <a:spcAft>
                <a:spcPts val="0"/>
              </a:spcAft>
              <a:buNone/>
            </a:pPr>
            <a:r>
              <a:rPr b="0" i="0" lang="en-US" sz="2800" u="sng" cap="none" strike="noStrike">
                <a:solidFill>
                  <a:schemeClr val="dk1"/>
                </a:solidFill>
                <a:latin typeface="Century Gothic"/>
                <a:ea typeface="Century Gothic"/>
                <a:cs typeface="Century Gothic"/>
                <a:sym typeface="Century Gothic"/>
                <a:hlinkClick r:id="rId5">
                  <a:extLst>
                    <a:ext uri="{A12FA001-AC4F-418D-AE19-62706E023703}">
                      <ahyp:hlinkClr val="tx"/>
                    </a:ext>
                  </a:extLst>
                </a:hlinkClick>
              </a:rPr>
              <a:t>rosa.archer@manchester.ac.uk</a:t>
            </a:r>
            <a:endParaRPr b="0" i="0" sz="2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0" i="0" sz="2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US" sz="2800" u="none" cap="none" strike="noStrike">
                <a:solidFill>
                  <a:schemeClr val="dk1"/>
                </a:solidFill>
                <a:latin typeface="Century Gothic"/>
                <a:ea typeface="Century Gothic"/>
                <a:cs typeface="Century Gothic"/>
                <a:sym typeface="Century Gothic"/>
              </a:rPr>
              <a:t>Dr. Andrew Howes</a:t>
            </a:r>
            <a:endParaRPr/>
          </a:p>
          <a:p>
            <a:pPr indent="0" lvl="0" marL="0" marR="0" rtl="0" algn="l">
              <a:spcBef>
                <a:spcPts val="0"/>
              </a:spcBef>
              <a:spcAft>
                <a:spcPts val="0"/>
              </a:spcAft>
              <a:buNone/>
            </a:pPr>
            <a:r>
              <a:rPr b="0" i="0" lang="en-US" sz="2800" u="none" cap="none" strike="noStrike">
                <a:solidFill>
                  <a:schemeClr val="dk1"/>
                </a:solidFill>
                <a:latin typeface="Century Gothic"/>
                <a:ea typeface="Century Gothic"/>
                <a:cs typeface="Century Gothic"/>
                <a:sym typeface="Century Gothic"/>
              </a:rPr>
              <a:t>Head of Initial Teacher Education</a:t>
            </a:r>
            <a:endParaRPr/>
          </a:p>
          <a:p>
            <a:pPr indent="0" lvl="0" marL="0" marR="0" rtl="0" algn="l">
              <a:spcBef>
                <a:spcPts val="0"/>
              </a:spcBef>
              <a:spcAft>
                <a:spcPts val="0"/>
              </a:spcAft>
              <a:buNone/>
            </a:pPr>
            <a:r>
              <a:rPr b="0" i="0" lang="en-US" sz="2800" u="sng" cap="none" strike="noStrike">
                <a:solidFill>
                  <a:schemeClr val="dk1"/>
                </a:solidFill>
                <a:latin typeface="Century Gothic"/>
                <a:ea typeface="Century Gothic"/>
                <a:cs typeface="Century Gothic"/>
                <a:sym typeface="Century Gothic"/>
                <a:hlinkClick r:id="rId6">
                  <a:extLst>
                    <a:ext uri="{A12FA001-AC4F-418D-AE19-62706E023703}">
                      <ahyp:hlinkClr val="tx"/>
                    </a:ext>
                  </a:extLst>
                </a:hlinkClick>
              </a:rPr>
              <a:t>andrew.j.howes@manchester.ac.uk</a:t>
            </a:r>
            <a:r>
              <a:rPr b="0" i="0" lang="en-US" sz="2800" u="none" cap="none" strike="noStrike">
                <a:solidFill>
                  <a:schemeClr val="dk1"/>
                </a:solidFill>
                <a:latin typeface="Century Gothic"/>
                <a:ea typeface="Century Gothic"/>
                <a:cs typeface="Century Gothic"/>
                <a:sym typeface="Century Gothic"/>
              </a:rPr>
              <a:t>Dr</a:t>
            </a:r>
            <a:endParaRPr b="0" i="0" sz="2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0" i="0" sz="2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0" i="0" sz="2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g2b02db7282a_1_0"/>
          <p:cNvPicPr preferRelativeResize="0"/>
          <p:nvPr/>
        </p:nvPicPr>
        <p:blipFill>
          <a:blip r:embed="rId3">
            <a:alphaModFix/>
          </a:blip>
          <a:stretch>
            <a:fillRect/>
          </a:stretch>
        </p:blipFill>
        <p:spPr>
          <a:xfrm>
            <a:off x="175162" y="1238800"/>
            <a:ext cx="11841677" cy="6553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b02db7282a_1_5"/>
          <p:cNvSpPr txBox="1"/>
          <p:nvPr/>
        </p:nvSpPr>
        <p:spPr>
          <a:xfrm>
            <a:off x="702400" y="932275"/>
            <a:ext cx="10012500" cy="55170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rgbClr val="3F3F3F"/>
              </a:buClr>
              <a:buSzPts val="2100"/>
              <a:buChar char="●"/>
            </a:pPr>
            <a:r>
              <a:rPr lang="en-US" sz="2100">
                <a:solidFill>
                  <a:srgbClr val="3F3F3F"/>
                </a:solidFill>
              </a:rPr>
              <a:t>Mentor training will be divided into five strands A-E.</a:t>
            </a:r>
            <a:endParaRPr sz="2100">
              <a:solidFill>
                <a:srgbClr val="3F3F3F"/>
              </a:solidFill>
            </a:endParaRPr>
          </a:p>
          <a:p>
            <a:pPr indent="0" lvl="0" marL="457200" rtl="0" algn="l">
              <a:spcBef>
                <a:spcPts val="0"/>
              </a:spcBef>
              <a:spcAft>
                <a:spcPts val="0"/>
              </a:spcAft>
              <a:buNone/>
            </a:pPr>
            <a:r>
              <a:t/>
            </a:r>
            <a:endParaRPr sz="2100">
              <a:solidFill>
                <a:srgbClr val="3F3F3F"/>
              </a:solidFill>
            </a:endParaRPr>
          </a:p>
          <a:p>
            <a:pPr indent="-361950" lvl="0" marL="457200" rtl="0" algn="l">
              <a:spcBef>
                <a:spcPts val="0"/>
              </a:spcBef>
              <a:spcAft>
                <a:spcPts val="0"/>
              </a:spcAft>
              <a:buClr>
                <a:srgbClr val="3F3F3F"/>
              </a:buClr>
              <a:buSzPts val="2100"/>
              <a:buChar char="●"/>
            </a:pPr>
            <a:r>
              <a:rPr lang="en-US" sz="2100">
                <a:solidFill>
                  <a:srgbClr val="3F3F3F"/>
                </a:solidFill>
              </a:rPr>
              <a:t>Unit A is specific to UoM and is </a:t>
            </a:r>
            <a:r>
              <a:rPr b="1" lang="en-US" sz="2100">
                <a:solidFill>
                  <a:srgbClr val="3F3F3F"/>
                </a:solidFill>
              </a:rPr>
              <a:t>very similar to what we are currently doing</a:t>
            </a:r>
            <a:r>
              <a:rPr lang="en-US" sz="2100">
                <a:solidFill>
                  <a:srgbClr val="3F3F3F"/>
                </a:solidFill>
              </a:rPr>
              <a:t> (eg. online mentor training in June, Sept and Jan)</a:t>
            </a:r>
            <a:endParaRPr sz="2100">
              <a:solidFill>
                <a:srgbClr val="3F3F3F"/>
              </a:solidFill>
            </a:endParaRPr>
          </a:p>
          <a:p>
            <a:pPr indent="0" lvl="0" marL="457200" rtl="0" algn="l">
              <a:spcBef>
                <a:spcPts val="0"/>
              </a:spcBef>
              <a:spcAft>
                <a:spcPts val="0"/>
              </a:spcAft>
              <a:buNone/>
            </a:pPr>
            <a:r>
              <a:t/>
            </a:r>
            <a:endParaRPr sz="2100">
              <a:solidFill>
                <a:srgbClr val="3F3F3F"/>
              </a:solidFill>
            </a:endParaRPr>
          </a:p>
          <a:p>
            <a:pPr indent="-361950" lvl="0" marL="457200" rtl="0" algn="l">
              <a:spcBef>
                <a:spcPts val="0"/>
              </a:spcBef>
              <a:spcAft>
                <a:spcPts val="0"/>
              </a:spcAft>
              <a:buClr>
                <a:srgbClr val="3F3F3F"/>
              </a:buClr>
              <a:buSzPts val="2100"/>
              <a:buChar char="●"/>
            </a:pPr>
            <a:r>
              <a:rPr lang="en-US" sz="2100">
                <a:solidFill>
                  <a:srgbClr val="3F3F3F"/>
                </a:solidFill>
              </a:rPr>
              <a:t>Unit B-E cover different aspects of effective mentoring, again </a:t>
            </a:r>
            <a:r>
              <a:rPr b="1" lang="en-US" sz="2100">
                <a:solidFill>
                  <a:srgbClr val="3F3F3F"/>
                </a:solidFill>
              </a:rPr>
              <a:t>b</a:t>
            </a:r>
            <a:r>
              <a:rPr b="1" lang="en-US" sz="2100">
                <a:solidFill>
                  <a:srgbClr val="3F3F3F"/>
                </a:solidFill>
              </a:rPr>
              <a:t>uilt on what we currently do</a:t>
            </a:r>
            <a:r>
              <a:rPr lang="en-US" sz="2100">
                <a:solidFill>
                  <a:srgbClr val="3F3F3F"/>
                </a:solidFill>
              </a:rPr>
              <a:t>: tutor visits, discussions with mentors about trainees’ progress</a:t>
            </a:r>
            <a:endParaRPr sz="2100">
              <a:solidFill>
                <a:srgbClr val="3F3F3F"/>
              </a:solidFill>
            </a:endParaRPr>
          </a:p>
          <a:p>
            <a:pPr indent="0" lvl="0" marL="457200" rtl="0" algn="l">
              <a:spcBef>
                <a:spcPts val="0"/>
              </a:spcBef>
              <a:spcAft>
                <a:spcPts val="0"/>
              </a:spcAft>
              <a:buNone/>
            </a:pPr>
            <a:r>
              <a:rPr lang="en-US" sz="2100">
                <a:solidFill>
                  <a:srgbClr val="3F3F3F"/>
                </a:solidFill>
              </a:rPr>
              <a:t>- Equality, diversity and inclusion</a:t>
            </a:r>
            <a:endParaRPr sz="2100">
              <a:solidFill>
                <a:srgbClr val="3F3F3F"/>
              </a:solidFill>
            </a:endParaRPr>
          </a:p>
          <a:p>
            <a:pPr indent="0" lvl="0" marL="457200" rtl="0" algn="l">
              <a:spcBef>
                <a:spcPts val="0"/>
              </a:spcBef>
              <a:spcAft>
                <a:spcPts val="0"/>
              </a:spcAft>
              <a:buNone/>
            </a:pPr>
            <a:r>
              <a:rPr lang="en-US" sz="2100">
                <a:solidFill>
                  <a:srgbClr val="3F3F3F"/>
                </a:solidFill>
              </a:rPr>
              <a:t>- Mentor observations, feedback and target setting</a:t>
            </a:r>
            <a:endParaRPr sz="2100">
              <a:solidFill>
                <a:srgbClr val="3F3F3F"/>
              </a:solidFill>
            </a:endParaRPr>
          </a:p>
          <a:p>
            <a:pPr indent="0" lvl="0" marL="457200" rtl="0" algn="l">
              <a:spcBef>
                <a:spcPts val="0"/>
              </a:spcBef>
              <a:spcAft>
                <a:spcPts val="0"/>
              </a:spcAft>
              <a:buNone/>
            </a:pPr>
            <a:r>
              <a:rPr lang="en-US" sz="2100">
                <a:solidFill>
                  <a:srgbClr val="3F3F3F"/>
                </a:solidFill>
              </a:rPr>
              <a:t>- Classroom pedagogy in practice</a:t>
            </a:r>
            <a:endParaRPr sz="2100">
              <a:solidFill>
                <a:srgbClr val="3F3F3F"/>
              </a:solidFill>
            </a:endParaRPr>
          </a:p>
          <a:p>
            <a:pPr indent="0" lvl="0" marL="457200" rtl="0" algn="l">
              <a:spcBef>
                <a:spcPts val="0"/>
              </a:spcBef>
              <a:spcAft>
                <a:spcPts val="0"/>
              </a:spcAft>
              <a:buNone/>
            </a:pPr>
            <a:r>
              <a:rPr lang="en-US" sz="2100">
                <a:solidFill>
                  <a:srgbClr val="3F3F3F"/>
                </a:solidFill>
              </a:rPr>
              <a:t>- Trainee planning, teaching and assessment</a:t>
            </a:r>
            <a:endParaRPr sz="2100">
              <a:solidFill>
                <a:srgbClr val="3F3F3F"/>
              </a:solidFill>
            </a:endParaRPr>
          </a:p>
          <a:p>
            <a:pPr indent="0" lvl="0" marL="457200" rtl="0" algn="l">
              <a:spcBef>
                <a:spcPts val="0"/>
              </a:spcBef>
              <a:spcAft>
                <a:spcPts val="0"/>
              </a:spcAft>
              <a:buNone/>
            </a:pPr>
            <a:r>
              <a:t/>
            </a:r>
            <a:endParaRPr sz="2100">
              <a:solidFill>
                <a:srgbClr val="3F3F3F"/>
              </a:solidFill>
            </a:endParaRPr>
          </a:p>
          <a:p>
            <a:pPr indent="-361950" lvl="0" marL="457200" rtl="0" algn="l">
              <a:spcBef>
                <a:spcPts val="0"/>
              </a:spcBef>
              <a:spcAft>
                <a:spcPts val="0"/>
              </a:spcAft>
              <a:buClr>
                <a:srgbClr val="3F3F3F"/>
              </a:buClr>
              <a:buSzPts val="2100"/>
              <a:buChar char="●"/>
            </a:pPr>
            <a:r>
              <a:rPr lang="en-US" sz="2100">
                <a:solidFill>
                  <a:srgbClr val="3F3F3F"/>
                </a:solidFill>
              </a:rPr>
              <a:t>Each unit requires</a:t>
            </a:r>
            <a:r>
              <a:rPr lang="en-US" sz="2100">
                <a:solidFill>
                  <a:srgbClr val="3F3F3F"/>
                </a:solidFill>
              </a:rPr>
              <a:t> a </a:t>
            </a:r>
            <a:r>
              <a:rPr b="1" lang="en-US" sz="2100">
                <a:solidFill>
                  <a:srgbClr val="3F3F3F"/>
                </a:solidFill>
              </a:rPr>
              <a:t>very limited amount of online engagement</a:t>
            </a:r>
            <a:r>
              <a:rPr lang="en-US" sz="2100">
                <a:solidFill>
                  <a:srgbClr val="3F3F3F"/>
                </a:solidFill>
              </a:rPr>
              <a:t> (about 30 mins in practice)</a:t>
            </a:r>
            <a:endParaRPr sz="2100">
              <a:solidFill>
                <a:srgbClr val="3F3F3F"/>
              </a:solidFill>
            </a:endParaRPr>
          </a:p>
          <a:p>
            <a:pPr indent="0" lvl="0" marL="457200" rtl="0" algn="l">
              <a:spcBef>
                <a:spcPts val="0"/>
              </a:spcBef>
              <a:spcAft>
                <a:spcPts val="0"/>
              </a:spcAft>
              <a:buNone/>
            </a:pPr>
            <a:r>
              <a:t/>
            </a:r>
            <a:endParaRPr sz="2100">
              <a:solidFill>
                <a:srgbClr val="3F3F3F"/>
              </a:solidFill>
            </a:endParaRPr>
          </a:p>
          <a:p>
            <a:pPr indent="-361950" lvl="0" marL="457200" rtl="0" algn="l">
              <a:spcBef>
                <a:spcPts val="0"/>
              </a:spcBef>
              <a:spcAft>
                <a:spcPts val="0"/>
              </a:spcAft>
              <a:buClr>
                <a:srgbClr val="3F3F3F"/>
              </a:buClr>
              <a:buSzPts val="2100"/>
              <a:buChar char="●"/>
            </a:pPr>
            <a:r>
              <a:rPr b="1" lang="en-US" sz="2100">
                <a:solidFill>
                  <a:srgbClr val="3F3F3F"/>
                </a:solidFill>
              </a:rPr>
              <a:t>Most of the hours</a:t>
            </a:r>
            <a:r>
              <a:rPr lang="en-US" sz="2100">
                <a:solidFill>
                  <a:srgbClr val="3F3F3F"/>
                </a:solidFill>
              </a:rPr>
              <a:t> are covered by </a:t>
            </a:r>
            <a:endParaRPr sz="2100">
              <a:solidFill>
                <a:srgbClr val="3F3F3F"/>
              </a:solidFill>
            </a:endParaRPr>
          </a:p>
          <a:p>
            <a:pPr indent="0" lvl="0" marL="457200" rtl="0" algn="l">
              <a:spcBef>
                <a:spcPts val="0"/>
              </a:spcBef>
              <a:spcAft>
                <a:spcPts val="0"/>
              </a:spcAft>
              <a:buNone/>
            </a:pPr>
            <a:r>
              <a:rPr lang="en-US" sz="2100">
                <a:solidFill>
                  <a:srgbClr val="3F3F3F"/>
                </a:solidFill>
              </a:rPr>
              <a:t>- the tutor visits</a:t>
            </a:r>
            <a:endParaRPr sz="2100">
              <a:solidFill>
                <a:srgbClr val="3F3F3F"/>
              </a:solidFill>
            </a:endParaRPr>
          </a:p>
          <a:p>
            <a:pPr indent="0" lvl="0" marL="457200" rtl="0" algn="l">
              <a:spcBef>
                <a:spcPts val="0"/>
              </a:spcBef>
              <a:spcAft>
                <a:spcPts val="0"/>
              </a:spcAft>
              <a:buNone/>
            </a:pPr>
            <a:r>
              <a:rPr lang="en-US" sz="2100">
                <a:solidFill>
                  <a:srgbClr val="3F3F3F"/>
                </a:solidFill>
              </a:rPr>
              <a:t>- learning in practice in school (reflecting on working with your trainee)</a:t>
            </a:r>
            <a:endParaRPr sz="2100">
              <a:solidFill>
                <a:srgbClr val="3F3F3F"/>
              </a:solidFill>
            </a:endParaRPr>
          </a:p>
          <a:p>
            <a:pPr indent="0" lvl="0" marL="457200" rtl="0" algn="l">
              <a:spcBef>
                <a:spcPts val="0"/>
              </a:spcBef>
              <a:spcAft>
                <a:spcPts val="0"/>
              </a:spcAft>
              <a:buNone/>
            </a:pPr>
            <a:r>
              <a:t/>
            </a:r>
            <a:endParaRPr sz="1800">
              <a:solidFill>
                <a:srgbClr val="3F3F3F"/>
              </a:solidFill>
              <a:latin typeface="Century Gothic"/>
              <a:ea typeface="Century Gothic"/>
              <a:cs typeface="Century Gothic"/>
              <a:sym typeface="Century Gothic"/>
            </a:endParaRPr>
          </a:p>
          <a:p>
            <a:pPr indent="0" lvl="0" marL="457200" rtl="0" algn="l">
              <a:spcBef>
                <a:spcPts val="0"/>
              </a:spcBef>
              <a:spcAft>
                <a:spcPts val="0"/>
              </a:spcAft>
              <a:buNone/>
            </a:pPr>
            <a:r>
              <a:t/>
            </a:r>
            <a:endParaRPr sz="1800">
              <a:solidFill>
                <a:srgbClr val="3F3F3F"/>
              </a:solidFill>
              <a:latin typeface="Century Gothic"/>
              <a:ea typeface="Century Gothic"/>
              <a:cs typeface="Century Gothic"/>
              <a:sym typeface="Century Gothic"/>
            </a:endParaRPr>
          </a:p>
        </p:txBody>
      </p:sp>
      <p:sp>
        <p:nvSpPr>
          <p:cNvPr id="199" name="Google Shape;199;g2b02db7282a_1_5"/>
          <p:cNvSpPr txBox="1"/>
          <p:nvPr/>
        </p:nvSpPr>
        <p:spPr>
          <a:xfrm>
            <a:off x="2924550" y="217100"/>
            <a:ext cx="9016200" cy="7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3F3F3F"/>
                </a:solidFill>
              </a:rPr>
              <a:t>Mentor training for September 2024 onwards - key points</a:t>
            </a:r>
            <a:endParaRPr b="1" sz="2400">
              <a:solidFill>
                <a:srgbClr val="3F3F3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b02db7282a_0_6"/>
          <p:cNvSpPr txBox="1"/>
          <p:nvPr/>
        </p:nvSpPr>
        <p:spPr>
          <a:xfrm>
            <a:off x="700200" y="1771125"/>
            <a:ext cx="11125200" cy="2878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1500"/>
              </a:spcAft>
              <a:buNone/>
            </a:pPr>
            <a:r>
              <a:rPr lang="en-US" sz="2500">
                <a:solidFill>
                  <a:schemeClr val="dk1"/>
                </a:solidFill>
                <a:latin typeface="Calibri"/>
                <a:ea typeface="Calibri"/>
                <a:cs typeface="Calibri"/>
                <a:sym typeface="Calibri"/>
              </a:rPr>
              <a:t>The changes we made following the reaccreditation process include the introduction of Intensive Training and Practice (ITAP) days. From September 2024 all trainees in England will have to spend 20 days of their university time on ITAP. </a:t>
            </a:r>
            <a:r>
              <a:rPr b="1" lang="en-US" sz="2500">
                <a:solidFill>
                  <a:schemeClr val="dk1"/>
                </a:solidFill>
                <a:latin typeface="Calibri"/>
                <a:ea typeface="Calibri"/>
                <a:cs typeface="Calibri"/>
                <a:sym typeface="Calibri"/>
              </a:rPr>
              <a:t>Placement schools are not required to organise or manage such days for trainee teachers, this is the responsibility of the University. </a:t>
            </a:r>
            <a:endParaRPr b="1" sz="25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b02db7282a_0_24"/>
          <p:cNvSpPr txBox="1"/>
          <p:nvPr/>
        </p:nvSpPr>
        <p:spPr>
          <a:xfrm>
            <a:off x="502575" y="797700"/>
            <a:ext cx="11392800" cy="526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500">
                <a:solidFill>
                  <a:schemeClr val="dk1"/>
                </a:solidFill>
              </a:rPr>
              <a:t>Our ITAP models aim to establish a strong link between theory and practice, ensuring that trainees receive:</a:t>
            </a:r>
            <a:endParaRPr sz="2500">
              <a:solidFill>
                <a:schemeClr val="dk1"/>
              </a:solidFill>
            </a:endParaRPr>
          </a:p>
          <a:p>
            <a:pPr indent="-228600" lvl="0" marL="914400" rtl="0" algn="l">
              <a:lnSpc>
                <a:spcPct val="115000"/>
              </a:lnSpc>
              <a:spcBef>
                <a:spcPts val="0"/>
              </a:spcBef>
              <a:spcAft>
                <a:spcPts val="0"/>
              </a:spcAft>
              <a:buNone/>
            </a:pPr>
            <a:r>
              <a:rPr lang="en-US" sz="2400">
                <a:solidFill>
                  <a:schemeClr val="dk1"/>
                </a:solidFill>
                <a:latin typeface="Courier New"/>
                <a:ea typeface="Courier New"/>
                <a:cs typeface="Courier New"/>
                <a:sym typeface="Courier New"/>
              </a:rPr>
              <a:t>o</a:t>
            </a:r>
            <a:r>
              <a:rPr lang="en-US" sz="2000">
                <a:solidFill>
                  <a:schemeClr val="dk1"/>
                </a:solidFill>
                <a:latin typeface="Times New Roman"/>
                <a:ea typeface="Times New Roman"/>
                <a:cs typeface="Times New Roman"/>
                <a:sym typeface="Times New Roman"/>
              </a:rPr>
              <a:t>   </a:t>
            </a:r>
            <a:r>
              <a:rPr lang="en-US" sz="2400">
                <a:solidFill>
                  <a:schemeClr val="dk1"/>
                </a:solidFill>
                <a:latin typeface="Calibri"/>
                <a:ea typeface="Calibri"/>
                <a:cs typeface="Calibri"/>
                <a:sym typeface="Calibri"/>
              </a:rPr>
              <a:t>theoretical and practical input by experts.</a:t>
            </a:r>
            <a:r>
              <a:rPr lang="en-US" sz="2400">
                <a:solidFill>
                  <a:schemeClr val="dk1"/>
                </a:solidFill>
                <a:latin typeface="Courier New"/>
                <a:ea typeface="Courier New"/>
                <a:cs typeface="Courier New"/>
                <a:sym typeface="Courier New"/>
              </a:rPr>
              <a:t>o</a:t>
            </a:r>
            <a:r>
              <a:rPr lang="en-US" sz="2000">
                <a:solidFill>
                  <a:schemeClr val="dk1"/>
                </a:solidFill>
                <a:latin typeface="Times New Roman"/>
                <a:ea typeface="Times New Roman"/>
                <a:cs typeface="Times New Roman"/>
                <a:sym typeface="Times New Roman"/>
              </a:rPr>
              <a:t>   </a:t>
            </a:r>
            <a:r>
              <a:rPr lang="en-US" sz="2400">
                <a:solidFill>
                  <a:schemeClr val="dk1"/>
                </a:solidFill>
                <a:latin typeface="Calibri"/>
                <a:ea typeface="Calibri"/>
                <a:cs typeface="Calibri"/>
                <a:sym typeface="Calibri"/>
              </a:rPr>
              <a:t>access to relevant research literature, reports, resources and training.</a:t>
            </a:r>
            <a:endParaRPr sz="2400">
              <a:solidFill>
                <a:schemeClr val="dk1"/>
              </a:solidFill>
              <a:latin typeface="Calibri"/>
              <a:ea typeface="Calibri"/>
              <a:cs typeface="Calibri"/>
              <a:sym typeface="Calibri"/>
            </a:endParaRPr>
          </a:p>
          <a:p>
            <a:pPr indent="-228600" lvl="0" marL="914400" rtl="0" algn="l">
              <a:lnSpc>
                <a:spcPct val="115000"/>
              </a:lnSpc>
              <a:spcBef>
                <a:spcPts val="0"/>
              </a:spcBef>
              <a:spcAft>
                <a:spcPts val="0"/>
              </a:spcAft>
              <a:buNone/>
            </a:pPr>
            <a:r>
              <a:rPr lang="en-US" sz="2400">
                <a:solidFill>
                  <a:schemeClr val="dk1"/>
                </a:solidFill>
                <a:latin typeface="Courier New"/>
                <a:ea typeface="Courier New"/>
                <a:cs typeface="Courier New"/>
                <a:sym typeface="Courier New"/>
              </a:rPr>
              <a:t>o</a:t>
            </a:r>
            <a:r>
              <a:rPr lang="en-US" sz="2000">
                <a:solidFill>
                  <a:schemeClr val="dk1"/>
                </a:solidFill>
                <a:latin typeface="Times New Roman"/>
                <a:ea typeface="Times New Roman"/>
                <a:cs typeface="Times New Roman"/>
                <a:sym typeface="Times New Roman"/>
              </a:rPr>
              <a:t>   </a:t>
            </a:r>
            <a:r>
              <a:rPr lang="en-US" sz="2400">
                <a:solidFill>
                  <a:schemeClr val="dk1"/>
                </a:solidFill>
                <a:latin typeface="Calibri"/>
                <a:ea typeface="Calibri"/>
                <a:cs typeface="Calibri"/>
                <a:sym typeface="Calibri"/>
              </a:rPr>
              <a:t>focused demonstrations and modelling for aspects of each subject followed by deconstruction and critique of these approaches.</a:t>
            </a:r>
            <a:endParaRPr sz="2400">
              <a:solidFill>
                <a:schemeClr val="dk1"/>
              </a:solidFill>
              <a:latin typeface="Calibri"/>
              <a:ea typeface="Calibri"/>
              <a:cs typeface="Calibri"/>
              <a:sym typeface="Calibri"/>
            </a:endParaRPr>
          </a:p>
          <a:p>
            <a:pPr indent="-228600" lvl="0" marL="914400" rtl="0" algn="l">
              <a:lnSpc>
                <a:spcPct val="115000"/>
              </a:lnSpc>
              <a:spcBef>
                <a:spcPts val="0"/>
              </a:spcBef>
              <a:spcAft>
                <a:spcPts val="0"/>
              </a:spcAft>
              <a:buNone/>
            </a:pPr>
            <a:r>
              <a:rPr lang="en-US" sz="2400">
                <a:solidFill>
                  <a:schemeClr val="dk1"/>
                </a:solidFill>
                <a:latin typeface="Courier New"/>
                <a:ea typeface="Courier New"/>
                <a:cs typeface="Courier New"/>
                <a:sym typeface="Courier New"/>
              </a:rPr>
              <a:t>o</a:t>
            </a:r>
            <a:r>
              <a:rPr lang="en-US" sz="2000">
                <a:solidFill>
                  <a:schemeClr val="dk1"/>
                </a:solidFill>
                <a:latin typeface="Times New Roman"/>
                <a:ea typeface="Times New Roman"/>
                <a:cs typeface="Times New Roman"/>
                <a:sym typeface="Times New Roman"/>
              </a:rPr>
              <a:t>   </a:t>
            </a:r>
            <a:r>
              <a:rPr lang="en-US" sz="2400">
                <a:solidFill>
                  <a:schemeClr val="dk1"/>
                </a:solidFill>
                <a:latin typeface="Calibri"/>
                <a:ea typeface="Calibri"/>
                <a:cs typeface="Calibri"/>
                <a:sym typeface="Calibri"/>
              </a:rPr>
              <a:t>opportunities to practise and rehearse teaching.</a:t>
            </a:r>
            <a:endParaRPr sz="2400">
              <a:solidFill>
                <a:schemeClr val="dk1"/>
              </a:solidFill>
              <a:latin typeface="Calibri"/>
              <a:ea typeface="Calibri"/>
              <a:cs typeface="Calibri"/>
              <a:sym typeface="Calibri"/>
            </a:endParaRPr>
          </a:p>
          <a:p>
            <a:pPr indent="-228600" lvl="0" marL="914400" rtl="0" algn="l">
              <a:lnSpc>
                <a:spcPct val="115000"/>
              </a:lnSpc>
              <a:spcBef>
                <a:spcPts val="0"/>
              </a:spcBef>
              <a:spcAft>
                <a:spcPts val="0"/>
              </a:spcAft>
              <a:buNone/>
            </a:pPr>
            <a:r>
              <a:rPr lang="en-US" sz="2400">
                <a:solidFill>
                  <a:schemeClr val="dk1"/>
                </a:solidFill>
                <a:latin typeface="Courier New"/>
                <a:ea typeface="Courier New"/>
                <a:cs typeface="Courier New"/>
                <a:sym typeface="Courier New"/>
              </a:rPr>
              <a:t>o</a:t>
            </a:r>
            <a:r>
              <a:rPr lang="en-US" sz="2000">
                <a:solidFill>
                  <a:schemeClr val="dk1"/>
                </a:solidFill>
                <a:latin typeface="Times New Roman"/>
                <a:ea typeface="Times New Roman"/>
                <a:cs typeface="Times New Roman"/>
                <a:sym typeface="Times New Roman"/>
              </a:rPr>
              <a:t>   </a:t>
            </a:r>
            <a:r>
              <a:rPr lang="en-US" sz="2400">
                <a:solidFill>
                  <a:schemeClr val="dk1"/>
                </a:solidFill>
                <a:latin typeface="Calibri"/>
                <a:ea typeface="Calibri"/>
                <a:cs typeface="Calibri"/>
                <a:sym typeface="Calibri"/>
              </a:rPr>
              <a:t>feedback from expert colleagues and opportunities to critique approaches, adapt and refine practice, e.g. interrogate what works well, what doesn’t and why this might be.</a:t>
            </a:r>
            <a:endParaRPr sz="2400">
              <a:solidFill>
                <a:schemeClr val="dk1"/>
              </a:solidFill>
              <a:latin typeface="Calibri"/>
              <a:ea typeface="Calibri"/>
              <a:cs typeface="Calibri"/>
              <a:sym typeface="Calibri"/>
            </a:endParaRPr>
          </a:p>
          <a:p>
            <a:pPr indent="-228600" lvl="0" marL="914400" rtl="0" algn="l">
              <a:lnSpc>
                <a:spcPct val="115000"/>
              </a:lnSpc>
              <a:spcBef>
                <a:spcPts val="0"/>
              </a:spcBef>
              <a:spcAft>
                <a:spcPts val="0"/>
              </a:spcAft>
              <a:buNone/>
            </a:pPr>
            <a:r>
              <a:rPr lang="en-US" sz="2400">
                <a:solidFill>
                  <a:schemeClr val="dk1"/>
                </a:solidFill>
                <a:latin typeface="Courier New"/>
                <a:ea typeface="Courier New"/>
                <a:cs typeface="Courier New"/>
                <a:sym typeface="Courier New"/>
              </a:rPr>
              <a:t>o</a:t>
            </a:r>
            <a:r>
              <a:rPr lang="en-US" sz="2000">
                <a:solidFill>
                  <a:schemeClr val="dk1"/>
                </a:solidFill>
                <a:latin typeface="Times New Roman"/>
                <a:ea typeface="Times New Roman"/>
                <a:cs typeface="Times New Roman"/>
                <a:sym typeface="Times New Roman"/>
              </a:rPr>
              <a:t>   </a:t>
            </a:r>
            <a:r>
              <a:rPr lang="en-US" sz="2400">
                <a:solidFill>
                  <a:schemeClr val="dk1"/>
                </a:solidFill>
                <a:latin typeface="Calibri"/>
                <a:ea typeface="Calibri"/>
                <a:cs typeface="Calibri"/>
                <a:sym typeface="Calibri"/>
              </a:rPr>
              <a:t>opportunities to improve and adapt subsequent teaching following feedback from expert colleagues, self-evaluation and reflection.</a:t>
            </a:r>
            <a:endParaRPr sz="2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b02db7282a_0_16"/>
          <p:cNvSpPr txBox="1"/>
          <p:nvPr/>
        </p:nvSpPr>
        <p:spPr>
          <a:xfrm>
            <a:off x="457200" y="0"/>
            <a:ext cx="11409300" cy="338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600">
                <a:solidFill>
                  <a:schemeClr val="dk1"/>
                </a:solidFill>
              </a:rPr>
              <a:t>The five ITAP day themes reflect areas within our curriculum (and the CCF). </a:t>
            </a:r>
            <a:endParaRPr sz="1600">
              <a:solidFill>
                <a:schemeClr val="dk1"/>
              </a:solidFill>
            </a:endParaRPr>
          </a:p>
          <a:p>
            <a:pPr indent="0" lvl="0" marL="0" rtl="0" algn="l">
              <a:lnSpc>
                <a:spcPct val="115000"/>
              </a:lnSpc>
              <a:spcBef>
                <a:spcPts val="0"/>
              </a:spcBef>
              <a:spcAft>
                <a:spcPts val="0"/>
              </a:spcAft>
              <a:buNone/>
            </a:pPr>
            <a:r>
              <a:rPr lang="en-US" sz="1600">
                <a:solidFill>
                  <a:schemeClr val="dk1"/>
                </a:solidFill>
                <a:highlight>
                  <a:srgbClr val="FFD966"/>
                </a:highlight>
              </a:rPr>
              <a:t> </a:t>
            </a:r>
            <a:endParaRPr sz="1600">
              <a:solidFill>
                <a:schemeClr val="dk1"/>
              </a:solidFill>
              <a:highlight>
                <a:srgbClr val="FFD966"/>
              </a:highlight>
            </a:endParaRPr>
          </a:p>
          <a:p>
            <a:pPr indent="-228600" lvl="0" marL="457200" rtl="0" algn="l">
              <a:lnSpc>
                <a:spcPct val="115000"/>
              </a:lnSpc>
              <a:spcBef>
                <a:spcPts val="0"/>
              </a:spcBef>
              <a:spcAft>
                <a:spcPts val="0"/>
              </a:spcAft>
              <a:buNone/>
            </a:pPr>
            <a:r>
              <a:rPr lang="en-US" sz="1500">
                <a:solidFill>
                  <a:schemeClr val="dk1"/>
                </a:solidFill>
              </a:rPr>
              <a:t>●</a:t>
            </a:r>
            <a:r>
              <a:rPr lang="en-US" sz="1100">
                <a:solidFill>
                  <a:schemeClr val="dk1"/>
                </a:solidFill>
                <a:latin typeface="Times New Roman"/>
                <a:ea typeface="Times New Roman"/>
                <a:cs typeface="Times New Roman"/>
                <a:sym typeface="Times New Roman"/>
              </a:rPr>
              <a:t>      </a:t>
            </a:r>
            <a:r>
              <a:rPr lang="en-US" sz="1500">
                <a:solidFill>
                  <a:schemeClr val="dk1"/>
                </a:solidFill>
                <a:highlight>
                  <a:srgbClr val="FFD966"/>
                </a:highlight>
              </a:rPr>
              <a:t>Behaviour for learning                                    (core area 1.2)</a:t>
            </a:r>
            <a:endParaRPr sz="1500">
              <a:solidFill>
                <a:schemeClr val="dk1"/>
              </a:solidFill>
              <a:highlight>
                <a:srgbClr val="FFD966"/>
              </a:highlight>
            </a:endParaRPr>
          </a:p>
          <a:p>
            <a:pPr indent="-228600" lvl="0" marL="457200" rtl="0" algn="l">
              <a:lnSpc>
                <a:spcPct val="115000"/>
              </a:lnSpc>
              <a:spcBef>
                <a:spcPts val="0"/>
              </a:spcBef>
              <a:spcAft>
                <a:spcPts val="0"/>
              </a:spcAft>
              <a:buNone/>
            </a:pPr>
            <a:r>
              <a:rPr lang="en-US" sz="1500">
                <a:solidFill>
                  <a:schemeClr val="dk1"/>
                </a:solidFill>
              </a:rPr>
              <a:t>●</a:t>
            </a:r>
            <a:r>
              <a:rPr lang="en-US" sz="1100">
                <a:solidFill>
                  <a:schemeClr val="dk1"/>
                </a:solidFill>
                <a:latin typeface="Times New Roman"/>
                <a:ea typeface="Times New Roman"/>
                <a:cs typeface="Times New Roman"/>
                <a:sym typeface="Times New Roman"/>
              </a:rPr>
              <a:t>      </a:t>
            </a:r>
            <a:r>
              <a:rPr lang="en-US" sz="1500">
                <a:solidFill>
                  <a:schemeClr val="dk1"/>
                </a:solidFill>
                <a:highlight>
                  <a:srgbClr val="6AA84F"/>
                </a:highlight>
              </a:rPr>
              <a:t>Subject and curriculum knowledge                (core area 2)</a:t>
            </a:r>
            <a:endParaRPr sz="1500">
              <a:solidFill>
                <a:schemeClr val="dk1"/>
              </a:solidFill>
              <a:highlight>
                <a:srgbClr val="6AA84F"/>
              </a:highlight>
            </a:endParaRPr>
          </a:p>
          <a:p>
            <a:pPr indent="-228600" lvl="0" marL="457200" rtl="0" algn="l">
              <a:lnSpc>
                <a:spcPct val="115000"/>
              </a:lnSpc>
              <a:spcBef>
                <a:spcPts val="0"/>
              </a:spcBef>
              <a:spcAft>
                <a:spcPts val="0"/>
              </a:spcAft>
              <a:buNone/>
            </a:pPr>
            <a:r>
              <a:rPr lang="en-US" sz="1500">
                <a:solidFill>
                  <a:schemeClr val="dk1"/>
                </a:solidFill>
              </a:rPr>
              <a:t>●</a:t>
            </a:r>
            <a:r>
              <a:rPr lang="en-US" sz="1100">
                <a:solidFill>
                  <a:schemeClr val="dk1"/>
                </a:solidFill>
                <a:latin typeface="Times New Roman"/>
                <a:ea typeface="Times New Roman"/>
                <a:cs typeface="Times New Roman"/>
                <a:sym typeface="Times New Roman"/>
              </a:rPr>
              <a:t>      </a:t>
            </a:r>
            <a:r>
              <a:rPr lang="en-US" sz="1500">
                <a:solidFill>
                  <a:schemeClr val="dk1"/>
                </a:solidFill>
                <a:highlight>
                  <a:srgbClr val="A4C2F4"/>
                </a:highlight>
              </a:rPr>
              <a:t>How pupils learn                                             (core area 3.2)</a:t>
            </a:r>
            <a:endParaRPr sz="1500">
              <a:solidFill>
                <a:schemeClr val="dk1"/>
              </a:solidFill>
              <a:highlight>
                <a:srgbClr val="A4C2F4"/>
              </a:highlight>
            </a:endParaRPr>
          </a:p>
          <a:p>
            <a:pPr indent="-228600" lvl="0" marL="457200" rtl="0" algn="l">
              <a:lnSpc>
                <a:spcPct val="115000"/>
              </a:lnSpc>
              <a:spcBef>
                <a:spcPts val="0"/>
              </a:spcBef>
              <a:spcAft>
                <a:spcPts val="0"/>
              </a:spcAft>
              <a:buNone/>
            </a:pPr>
            <a:r>
              <a:rPr lang="en-US" sz="1500">
                <a:solidFill>
                  <a:schemeClr val="dk1"/>
                </a:solidFill>
              </a:rPr>
              <a:t>●</a:t>
            </a:r>
            <a:r>
              <a:rPr lang="en-US" sz="1100">
                <a:solidFill>
                  <a:schemeClr val="dk1"/>
                </a:solidFill>
                <a:latin typeface="Times New Roman"/>
                <a:ea typeface="Times New Roman"/>
                <a:cs typeface="Times New Roman"/>
                <a:sym typeface="Times New Roman"/>
              </a:rPr>
              <a:t>      </a:t>
            </a:r>
            <a:r>
              <a:rPr lang="en-US" sz="1500">
                <a:solidFill>
                  <a:schemeClr val="dk1"/>
                </a:solidFill>
                <a:highlight>
                  <a:srgbClr val="A4C2F4"/>
                </a:highlight>
              </a:rPr>
              <a:t>Adaptive teaching                                           (core area 3.3)</a:t>
            </a:r>
            <a:endParaRPr sz="1500">
              <a:solidFill>
                <a:schemeClr val="dk1"/>
              </a:solidFill>
              <a:highlight>
                <a:srgbClr val="A4C2F4"/>
              </a:highlight>
            </a:endParaRPr>
          </a:p>
          <a:p>
            <a:pPr indent="-228600" lvl="0" marL="457200" rtl="0" algn="l">
              <a:lnSpc>
                <a:spcPct val="115000"/>
              </a:lnSpc>
              <a:spcBef>
                <a:spcPts val="0"/>
              </a:spcBef>
              <a:spcAft>
                <a:spcPts val="0"/>
              </a:spcAft>
              <a:buNone/>
            </a:pPr>
            <a:r>
              <a:rPr lang="en-US">
                <a:solidFill>
                  <a:schemeClr val="dk1"/>
                </a:solidFill>
              </a:rPr>
              <a:t>●</a:t>
            </a:r>
            <a:r>
              <a:rPr lang="en-US" sz="1100">
                <a:solidFill>
                  <a:schemeClr val="dk1"/>
                </a:solidFill>
                <a:latin typeface="Times New Roman"/>
                <a:ea typeface="Times New Roman"/>
                <a:cs typeface="Times New Roman"/>
                <a:sym typeface="Times New Roman"/>
              </a:rPr>
              <a:t>      </a:t>
            </a:r>
            <a:r>
              <a:rPr lang="en-US" sz="1500">
                <a:solidFill>
                  <a:schemeClr val="dk1"/>
                </a:solidFill>
                <a:highlight>
                  <a:srgbClr val="FF9900"/>
                </a:highlight>
              </a:rPr>
              <a:t>Assessment                                                     (core area 4)</a:t>
            </a:r>
            <a:endParaRPr sz="1500">
              <a:solidFill>
                <a:schemeClr val="dk1"/>
              </a:solidFill>
              <a:highlight>
                <a:srgbClr val="FF9900"/>
              </a:highlight>
            </a:endParaRPr>
          </a:p>
          <a:p>
            <a:pPr indent="0" lvl="0" marL="0" rtl="0" algn="l">
              <a:lnSpc>
                <a:spcPct val="137500"/>
              </a:lnSpc>
              <a:spcBef>
                <a:spcPts val="0"/>
              </a:spcBef>
              <a:spcAft>
                <a:spcPts val="0"/>
              </a:spcAft>
              <a:buNone/>
            </a:pPr>
            <a:r>
              <a:rPr lang="en-US" sz="1600">
                <a:solidFill>
                  <a:srgbClr val="4B4B4B"/>
                </a:solidFill>
                <a:latin typeface="Calibri"/>
                <a:ea typeface="Calibri"/>
                <a:cs typeface="Calibri"/>
                <a:sym typeface="Calibri"/>
              </a:rPr>
              <a:t>And are colour-coded accordingly. </a:t>
            </a:r>
            <a:endParaRPr sz="1600">
              <a:solidFill>
                <a:srgbClr val="4B4B4B"/>
              </a:solidFill>
              <a:latin typeface="Calibri"/>
              <a:ea typeface="Calibri"/>
              <a:cs typeface="Calibri"/>
              <a:sym typeface="Calibri"/>
            </a:endParaRPr>
          </a:p>
          <a:p>
            <a:pPr indent="0" lvl="0" marL="0" rtl="0" algn="l">
              <a:lnSpc>
                <a:spcPct val="137500"/>
              </a:lnSpc>
              <a:spcBef>
                <a:spcPts val="1500"/>
              </a:spcBef>
              <a:spcAft>
                <a:spcPts val="0"/>
              </a:spcAft>
              <a:buNone/>
            </a:pPr>
            <a:r>
              <a:rPr lang="en-US" sz="1600">
                <a:solidFill>
                  <a:srgbClr val="4B4B4B"/>
                </a:solidFill>
                <a:latin typeface="Calibri"/>
                <a:ea typeface="Calibri"/>
                <a:cs typeface="Calibri"/>
                <a:sym typeface="Calibri"/>
              </a:rPr>
              <a:t>Some ITAP days are subject-specific, others are cross-subject.</a:t>
            </a:r>
            <a:endParaRPr sz="1600">
              <a:solidFill>
                <a:srgbClr val="4B4B4B"/>
              </a:solidFill>
              <a:latin typeface="Calibri"/>
              <a:ea typeface="Calibri"/>
              <a:cs typeface="Calibri"/>
              <a:sym typeface="Calibri"/>
            </a:endParaRPr>
          </a:p>
          <a:p>
            <a:pPr indent="0" lvl="0" marL="0" rtl="0" algn="l">
              <a:lnSpc>
                <a:spcPct val="137500"/>
              </a:lnSpc>
              <a:spcBef>
                <a:spcPts val="1500"/>
              </a:spcBef>
              <a:spcAft>
                <a:spcPts val="1500"/>
              </a:spcAft>
              <a:buNone/>
            </a:pPr>
            <a:r>
              <a:rPr lang="en-US" sz="1600">
                <a:solidFill>
                  <a:srgbClr val="4B4B4B"/>
                </a:solidFill>
                <a:latin typeface="Calibri"/>
                <a:ea typeface="Calibri"/>
                <a:cs typeface="Calibri"/>
                <a:sym typeface="Calibri"/>
              </a:rPr>
              <a:t>The table below describes the cross-subject days. These are all organised in the University.</a:t>
            </a:r>
            <a:r>
              <a:rPr lang="en-US" sz="1200">
                <a:solidFill>
                  <a:srgbClr val="4B4B4B"/>
                </a:solidFill>
                <a:latin typeface="Calibri"/>
                <a:ea typeface="Calibri"/>
                <a:cs typeface="Calibri"/>
                <a:sym typeface="Calibri"/>
              </a:rPr>
              <a:t> </a:t>
            </a:r>
            <a:endParaRPr sz="1200">
              <a:solidFill>
                <a:srgbClr val="4B4B4B"/>
              </a:solidFill>
              <a:latin typeface="Calibri"/>
              <a:ea typeface="Calibri"/>
              <a:cs typeface="Calibri"/>
              <a:sym typeface="Calibri"/>
            </a:endParaRPr>
          </a:p>
        </p:txBody>
      </p:sp>
      <p:pic>
        <p:nvPicPr>
          <p:cNvPr descr="A close-up of a chart&#10;&#10;Description automatically generated" id="218" name="Google Shape;218;g2b02db7282a_0_16"/>
          <p:cNvPicPr preferRelativeResize="0"/>
          <p:nvPr/>
        </p:nvPicPr>
        <p:blipFill>
          <a:blip r:embed="rId3">
            <a:alphaModFix/>
          </a:blip>
          <a:stretch>
            <a:fillRect/>
          </a:stretch>
        </p:blipFill>
        <p:spPr>
          <a:xfrm>
            <a:off x="238950" y="3889525"/>
            <a:ext cx="11714099" cy="1773601"/>
          </a:xfrm>
          <a:prstGeom prst="rect">
            <a:avLst/>
          </a:prstGeom>
          <a:noFill/>
          <a:ln>
            <a:noFill/>
          </a:ln>
        </p:spPr>
      </p:pic>
      <p:sp>
        <p:nvSpPr>
          <p:cNvPr id="219" name="Google Shape;219;g2b02db7282a_0_16"/>
          <p:cNvSpPr txBox="1"/>
          <p:nvPr/>
        </p:nvSpPr>
        <p:spPr>
          <a:xfrm>
            <a:off x="725718" y="1664050"/>
            <a:ext cx="5285700" cy="30000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US" sz="1100">
                <a:solidFill>
                  <a:srgbClr val="4B4B4B"/>
                </a:solidFill>
                <a:latin typeface="Calibri"/>
                <a:ea typeface="Calibri"/>
                <a:cs typeface="Calibri"/>
                <a:sym typeface="Calibri"/>
              </a:rPr>
              <a:t>The trainee teachers reflect at the end of the day using the ITAP log. </a:t>
            </a:r>
            <a:endParaRPr sz="1100">
              <a:solidFill>
                <a:srgbClr val="4B4B4B"/>
              </a:solidFill>
              <a:latin typeface="Calibri"/>
              <a:ea typeface="Calibri"/>
              <a:cs typeface="Calibri"/>
              <a:sym typeface="Calibri"/>
            </a:endParaRPr>
          </a:p>
          <a:p>
            <a:pPr indent="0" lvl="0" marL="0" rtl="0" algn="l">
              <a:lnSpc>
                <a:spcPct val="150000"/>
              </a:lnSpc>
              <a:spcBef>
                <a:spcPts val="1500"/>
              </a:spcBef>
              <a:spcAft>
                <a:spcPts val="1500"/>
              </a:spcAft>
              <a:buNone/>
            </a:pPr>
            <a:r>
              <a:t/>
            </a:r>
            <a:endParaRPr sz="1100">
              <a:solidFill>
                <a:srgbClr val="4B4B4B"/>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2b02db7282a_0_20"/>
          <p:cNvSpPr txBox="1"/>
          <p:nvPr/>
        </p:nvSpPr>
        <p:spPr>
          <a:xfrm>
            <a:off x="659050" y="2194875"/>
            <a:ext cx="11084100" cy="3193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1500"/>
              </a:spcAft>
              <a:buNone/>
            </a:pPr>
            <a:r>
              <a:rPr lang="en-US" sz="2300">
                <a:solidFill>
                  <a:srgbClr val="4B4B4B"/>
                </a:solidFill>
                <a:latin typeface="Calibri"/>
                <a:ea typeface="Calibri"/>
                <a:cs typeface="Calibri"/>
                <a:sym typeface="Calibri"/>
              </a:rPr>
              <a:t>Should</a:t>
            </a:r>
            <a:r>
              <a:rPr lang="en-US" sz="2300">
                <a:solidFill>
                  <a:srgbClr val="4B4B4B"/>
                </a:solidFill>
                <a:latin typeface="Calibri"/>
                <a:ea typeface="Calibri"/>
                <a:cs typeface="Calibri"/>
                <a:sym typeface="Calibri"/>
              </a:rPr>
              <a:t> you wish to have more information, the subject specific ITAP logs and ITAP summaries can be found on the Mentor Resource Site. You can also find a brief video recording on the site. In this video, I discuss ITAP experience with a business trainee teacher. The video can also be found here: </a:t>
            </a:r>
            <a:r>
              <a:rPr lang="en-US" sz="2300" u="sng">
                <a:solidFill>
                  <a:srgbClr val="0078D7"/>
                </a:solidFill>
                <a:hlinkClick r:id="rId3">
                  <a:extLst>
                    <a:ext uri="{A12FA001-AC4F-418D-AE19-62706E023703}">
                      <ahyp:hlinkClr val="tx"/>
                    </a:ext>
                  </a:extLst>
                </a:hlinkClick>
              </a:rPr>
              <a:t>https://video.manchester.ac.uk/faculties/52f9b4cd447aa2fbeb47d1926186f80b/bf241f39-68b0-425f-86ee-a886207330b2/</a:t>
            </a:r>
            <a:endParaRPr sz="2300" u="sng">
              <a:solidFill>
                <a:srgbClr val="0078D7"/>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
          <p:cNvSpPr txBox="1"/>
          <p:nvPr/>
        </p:nvSpPr>
        <p:spPr>
          <a:xfrm>
            <a:off x="248650" y="1368625"/>
            <a:ext cx="11943300" cy="45510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1000"/>
              </a:spcBef>
              <a:spcAft>
                <a:spcPts val="0"/>
              </a:spcAft>
              <a:buNone/>
            </a:pPr>
            <a:r>
              <a:rPr lang="en-US" sz="2000">
                <a:solidFill>
                  <a:schemeClr val="dk1"/>
                </a:solidFill>
              </a:rPr>
              <a:t>Ofsted inspections of ITE are restarting from this week, and we will be inspected at some point before June. </a:t>
            </a:r>
            <a:endParaRPr/>
          </a:p>
          <a:p>
            <a:pPr indent="0" lvl="0" marL="0" marR="0" rtl="0" algn="just">
              <a:lnSpc>
                <a:spcPct val="115000"/>
              </a:lnSpc>
              <a:spcBef>
                <a:spcPts val="100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just">
              <a:lnSpc>
                <a:spcPct val="115000"/>
              </a:lnSpc>
              <a:spcBef>
                <a:spcPts val="1000"/>
              </a:spcBef>
              <a:spcAft>
                <a:spcPts val="0"/>
              </a:spcAft>
              <a:buNone/>
            </a:pPr>
            <a:r>
              <a:rPr b="0" i="0" lang="en-US" sz="2000" u="none" cap="none" strike="noStrike">
                <a:solidFill>
                  <a:schemeClr val="dk1"/>
                </a:solidFill>
                <a:latin typeface="Arial"/>
                <a:ea typeface="Arial"/>
                <a:cs typeface="Arial"/>
                <a:sym typeface="Arial"/>
              </a:rPr>
              <a:t>Inspections are short notice</a:t>
            </a:r>
            <a:r>
              <a:rPr lang="en-US" sz="2000">
                <a:solidFill>
                  <a:schemeClr val="dk1"/>
                </a:solidFill>
              </a:rPr>
              <a:t>. They </a:t>
            </a:r>
            <a:r>
              <a:rPr b="0" i="0" lang="en-US" sz="2000" u="none" cap="none" strike="noStrike">
                <a:solidFill>
                  <a:schemeClr val="dk1"/>
                </a:solidFill>
                <a:latin typeface="Arial"/>
                <a:ea typeface="Arial"/>
                <a:cs typeface="Arial"/>
                <a:sym typeface="Arial"/>
              </a:rPr>
              <a:t>focus on the </a:t>
            </a:r>
            <a:r>
              <a:rPr b="1" i="0" lang="en-US" sz="2000" u="none" cap="none" strike="noStrike">
                <a:solidFill>
                  <a:schemeClr val="dk1"/>
                </a:solidFill>
                <a:latin typeface="Arial"/>
                <a:ea typeface="Arial"/>
                <a:cs typeface="Arial"/>
                <a:sym typeface="Arial"/>
              </a:rPr>
              <a:t>ITE partnership</a:t>
            </a:r>
            <a:r>
              <a:rPr b="0" i="0" lang="en-US" sz="2000" u="none" cap="none" strike="noStrike">
                <a:solidFill>
                  <a:srgbClr val="000000"/>
                </a:solidFill>
                <a:latin typeface="Arial"/>
                <a:ea typeface="Arial"/>
                <a:cs typeface="Arial"/>
                <a:sym typeface="Arial"/>
              </a:rPr>
              <a:t> and the </a:t>
            </a:r>
            <a:r>
              <a:rPr b="1" i="0" lang="en-US" sz="2000" u="none" cap="none" strike="noStrike">
                <a:solidFill>
                  <a:srgbClr val="000000"/>
                </a:solidFill>
                <a:latin typeface="Arial"/>
                <a:ea typeface="Arial"/>
                <a:cs typeface="Arial"/>
                <a:sym typeface="Arial"/>
              </a:rPr>
              <a:t>ITE Curriculum</a:t>
            </a:r>
            <a:r>
              <a:rPr b="0" i="0" lang="en-US" sz="2000" u="none" cap="none" strike="noStrike">
                <a:solidFill>
                  <a:srgbClr val="000000"/>
                </a:solidFill>
                <a:latin typeface="Arial"/>
                <a:ea typeface="Arial"/>
                <a:cs typeface="Arial"/>
                <a:sym typeface="Arial"/>
              </a:rPr>
              <a:t> and take place over four days in a given week.</a:t>
            </a:r>
            <a:endParaRPr/>
          </a:p>
          <a:p>
            <a:pPr indent="0" lvl="0" marL="0" marR="0" rtl="0" algn="just">
              <a:lnSpc>
                <a:spcPct val="115000"/>
              </a:lnSpc>
              <a:spcBef>
                <a:spcPts val="100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just">
              <a:lnSpc>
                <a:spcPct val="115000"/>
              </a:lnSpc>
              <a:spcBef>
                <a:spcPts val="1000"/>
              </a:spcBef>
              <a:spcAft>
                <a:spcPts val="0"/>
              </a:spcAft>
              <a:buNone/>
            </a:pPr>
            <a:r>
              <a:rPr b="0" i="0" lang="en-US" sz="2000" u="none" cap="none" strike="noStrike">
                <a:solidFill>
                  <a:srgbClr val="000000"/>
                </a:solidFill>
                <a:latin typeface="Arial"/>
                <a:ea typeface="Arial"/>
                <a:cs typeface="Arial"/>
                <a:sym typeface="Arial"/>
              </a:rPr>
              <a:t>Should we be called upon for an Ofsted inspection, this would only affect a small sample of the schools which have trainee teachers from our university. </a:t>
            </a:r>
            <a:r>
              <a:rPr b="0" i="0" lang="en-US" sz="2000" u="none" cap="none" strike="noStrike">
                <a:solidFill>
                  <a:schemeClr val="dk1"/>
                </a:solidFill>
                <a:latin typeface="Arial"/>
                <a:ea typeface="Arial"/>
                <a:cs typeface="Arial"/>
                <a:sym typeface="Arial"/>
              </a:rPr>
              <a:t>We will endeavour to minimise any disruption for schools, trainees and ECTs.  We would appreciate support from schools to accommodate any necessary practical arrangements to </a:t>
            </a:r>
            <a:r>
              <a:rPr b="1" i="0" lang="en-US" sz="2000" u="none" cap="none" strike="noStrike">
                <a:solidFill>
                  <a:schemeClr val="dk1"/>
                </a:solidFill>
                <a:latin typeface="Arial"/>
                <a:ea typeface="Arial"/>
                <a:cs typeface="Arial"/>
                <a:sym typeface="Arial"/>
              </a:rPr>
              <a:t>prepare for inspection at short notice</a:t>
            </a:r>
            <a:r>
              <a:rPr b="0" i="0" lang="en-US" sz="2000" u="none" cap="none" strike="noStrike">
                <a:solidFill>
                  <a:schemeClr val="dk1"/>
                </a:solidFill>
                <a:latin typeface="Arial"/>
                <a:ea typeface="Arial"/>
                <a:cs typeface="Arial"/>
                <a:sym typeface="Arial"/>
              </a:rPr>
              <a:t>.</a:t>
            </a:r>
            <a:endParaRPr/>
          </a:p>
          <a:p>
            <a:pPr indent="0" lvl="0" marL="0" marR="0" rtl="0" algn="just">
              <a:lnSpc>
                <a:spcPct val="115000"/>
              </a:lnSpc>
              <a:spcBef>
                <a:spcPts val="100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31" name="Google Shape;231;p3"/>
          <p:cNvSpPr txBox="1"/>
          <p:nvPr/>
        </p:nvSpPr>
        <p:spPr>
          <a:xfrm>
            <a:off x="2503100" y="306500"/>
            <a:ext cx="8454300" cy="779100"/>
          </a:xfrm>
          <a:prstGeom prst="rect">
            <a:avLst/>
          </a:prstGeom>
          <a:noFill/>
          <a:ln>
            <a:noFill/>
          </a:ln>
        </p:spPr>
        <p:txBody>
          <a:bodyPr anchorCtr="0" anchor="t" bIns="91425" lIns="91425" spcFirstLastPara="1" rIns="91425" wrap="square" tIns="91425">
            <a:noAutofit/>
          </a:bodyPr>
          <a:lstStyle/>
          <a:p>
            <a:pPr indent="-342900" lvl="0" marL="342900" rtl="0" algn="l">
              <a:lnSpc>
                <a:spcPct val="90000"/>
              </a:lnSpc>
              <a:spcBef>
                <a:spcPts val="1000"/>
              </a:spcBef>
              <a:spcAft>
                <a:spcPts val="0"/>
              </a:spcAft>
              <a:buClr>
                <a:schemeClr val="accent1"/>
              </a:buClr>
              <a:buSzPts val="3200"/>
              <a:buFont typeface="Noto Sans Symbols"/>
              <a:buNone/>
            </a:pPr>
            <a:r>
              <a:rPr lang="en-US" sz="3200" u="sng">
                <a:solidFill>
                  <a:schemeClr val="dk1"/>
                </a:solidFill>
                <a:hlinkClick action="ppaction://hlinksldjump" r:id="rId3">
                  <a:extLst>
                    <a:ext uri="{A12FA001-AC4F-418D-AE19-62706E023703}">
                      <ahyp:hlinkClr val="tx"/>
                    </a:ext>
                  </a:extLst>
                </a:hlinkClick>
              </a:rPr>
              <a:t>Ofsted-ready, not Ofsted driven</a:t>
            </a:r>
            <a:r>
              <a:rPr lang="en-US" sz="1800">
                <a:solidFill>
                  <a:srgbClr val="3F3F3F"/>
                </a:solidFill>
              </a:rPr>
              <a:t>… </a:t>
            </a:r>
            <a:endParaRPr sz="1800">
              <a:solidFill>
                <a:srgbClr val="3F3F3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2022-09-20T10:24:35Z</dcterms:created>
  <dc:creator>Andy Howes</dc:creator>
</cp:coreProperties>
</file>