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4"/>
  </p:notesMasterIdLst>
  <p:handoutMasterIdLst>
    <p:handoutMasterId r:id="rId25"/>
  </p:handoutMasterIdLst>
  <p:sldIdLst>
    <p:sldId id="256" r:id="rId2"/>
    <p:sldId id="269" r:id="rId3"/>
    <p:sldId id="261" r:id="rId4"/>
    <p:sldId id="278" r:id="rId5"/>
    <p:sldId id="279" r:id="rId6"/>
    <p:sldId id="282" r:id="rId7"/>
    <p:sldId id="270" r:id="rId8"/>
    <p:sldId id="271" r:id="rId9"/>
    <p:sldId id="267" r:id="rId10"/>
    <p:sldId id="283" r:id="rId11"/>
    <p:sldId id="285" r:id="rId12"/>
    <p:sldId id="275" r:id="rId13"/>
    <p:sldId id="265" r:id="rId14"/>
    <p:sldId id="260" r:id="rId15"/>
    <p:sldId id="266" r:id="rId16"/>
    <p:sldId id="280" r:id="rId17"/>
    <p:sldId id="281" r:id="rId18"/>
    <p:sldId id="268" r:id="rId19"/>
    <p:sldId id="263" r:id="rId20"/>
    <p:sldId id="276" r:id="rId21"/>
    <p:sldId id="277"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7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42C0E-683B-488A-A75C-E592E15175F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B66894DF-D30C-4C82-B5A1-14DD08C5E43B}">
      <dgm:prSet phldrT="[Text]"/>
      <dgm:spPr/>
      <dgm:t>
        <a:bodyPr/>
        <a:lstStyle/>
        <a:p>
          <a:r>
            <a:rPr lang="en-GB" dirty="0" smtClean="0"/>
            <a:t>history-related careers</a:t>
          </a:r>
          <a:endParaRPr lang="en-GB" dirty="0"/>
        </a:p>
      </dgm:t>
    </dgm:pt>
    <dgm:pt modelId="{DC61AA7E-1F17-4E69-A7CC-31BBFCAA66F9}" type="parTrans" cxnId="{EE0398FB-4851-474C-8128-CDBFD7915F67}">
      <dgm:prSet/>
      <dgm:spPr/>
      <dgm:t>
        <a:bodyPr/>
        <a:lstStyle/>
        <a:p>
          <a:endParaRPr lang="en-GB"/>
        </a:p>
      </dgm:t>
    </dgm:pt>
    <dgm:pt modelId="{2864551E-A432-4158-B8CF-AF336D33D442}" type="sibTrans" cxnId="{EE0398FB-4851-474C-8128-CDBFD7915F67}">
      <dgm:prSet/>
      <dgm:spPr/>
      <dgm:t>
        <a:bodyPr/>
        <a:lstStyle/>
        <a:p>
          <a:endParaRPr lang="en-GB"/>
        </a:p>
      </dgm:t>
    </dgm:pt>
    <dgm:pt modelId="{8D63F056-4CAA-4C03-9C46-C94BBAF66676}">
      <dgm:prSet phldrT="[Text]"/>
      <dgm:spPr/>
      <dgm:t>
        <a:bodyPr/>
        <a:lstStyle/>
        <a:p>
          <a:r>
            <a:rPr lang="en-GB" dirty="0" smtClean="0"/>
            <a:t>education</a:t>
          </a:r>
          <a:endParaRPr lang="en-GB" dirty="0"/>
        </a:p>
      </dgm:t>
    </dgm:pt>
    <dgm:pt modelId="{12392E73-1E1C-41B7-A066-AF4A2A11C848}" type="parTrans" cxnId="{B967D667-CDA6-4A10-9ED4-1356F53ADF30}">
      <dgm:prSet/>
      <dgm:spPr/>
      <dgm:t>
        <a:bodyPr/>
        <a:lstStyle/>
        <a:p>
          <a:endParaRPr lang="en-GB"/>
        </a:p>
      </dgm:t>
    </dgm:pt>
    <dgm:pt modelId="{969327AE-0F35-4831-B572-01C7BC522AAA}" type="sibTrans" cxnId="{B967D667-CDA6-4A10-9ED4-1356F53ADF30}">
      <dgm:prSet/>
      <dgm:spPr/>
      <dgm:t>
        <a:bodyPr/>
        <a:lstStyle/>
        <a:p>
          <a:endParaRPr lang="en-GB"/>
        </a:p>
      </dgm:t>
    </dgm:pt>
    <dgm:pt modelId="{F21874CD-E0A8-41C5-AEBD-7C38F22DD521}">
      <dgm:prSet phldrT="[Text]"/>
      <dgm:spPr/>
      <dgm:t>
        <a:bodyPr/>
        <a:lstStyle/>
        <a:p>
          <a:r>
            <a:rPr lang="en-GB" dirty="0" smtClean="0"/>
            <a:t>research</a:t>
          </a:r>
          <a:endParaRPr lang="en-GB" dirty="0"/>
        </a:p>
      </dgm:t>
    </dgm:pt>
    <dgm:pt modelId="{E301D7FB-C1BD-492E-888B-1F8D56625E50}" type="parTrans" cxnId="{E06C8353-4ECF-474B-939F-750478B2A423}">
      <dgm:prSet/>
      <dgm:spPr/>
      <dgm:t>
        <a:bodyPr/>
        <a:lstStyle/>
        <a:p>
          <a:endParaRPr lang="en-GB"/>
        </a:p>
      </dgm:t>
    </dgm:pt>
    <dgm:pt modelId="{1764B1B3-D249-42E8-9743-F74D69583067}" type="sibTrans" cxnId="{E06C8353-4ECF-474B-939F-750478B2A423}">
      <dgm:prSet/>
      <dgm:spPr/>
      <dgm:t>
        <a:bodyPr/>
        <a:lstStyle/>
        <a:p>
          <a:endParaRPr lang="en-GB"/>
        </a:p>
      </dgm:t>
    </dgm:pt>
    <dgm:pt modelId="{4E7C2AF4-8036-41AB-8988-719BBDDA913E}">
      <dgm:prSet phldrT="[Text]"/>
      <dgm:spPr/>
      <dgm:t>
        <a:bodyPr/>
        <a:lstStyle/>
        <a:p>
          <a:r>
            <a:rPr lang="en-GB" dirty="0" smtClean="0"/>
            <a:t>general graduate</a:t>
          </a:r>
          <a:endParaRPr lang="en-GB" dirty="0"/>
        </a:p>
      </dgm:t>
    </dgm:pt>
    <dgm:pt modelId="{B406531B-8F38-4402-8BCC-94ADDC6662F0}" type="parTrans" cxnId="{0EA0D92F-E9A1-43B5-A351-F8B595B5EEF9}">
      <dgm:prSet/>
      <dgm:spPr/>
      <dgm:t>
        <a:bodyPr/>
        <a:lstStyle/>
        <a:p>
          <a:endParaRPr lang="en-GB"/>
        </a:p>
      </dgm:t>
    </dgm:pt>
    <dgm:pt modelId="{D374B382-A885-4E64-A888-AA19A1C7F880}" type="sibTrans" cxnId="{0EA0D92F-E9A1-43B5-A351-F8B595B5EEF9}">
      <dgm:prSet/>
      <dgm:spPr/>
      <dgm:t>
        <a:bodyPr/>
        <a:lstStyle/>
        <a:p>
          <a:endParaRPr lang="en-GB"/>
        </a:p>
      </dgm:t>
    </dgm:pt>
    <dgm:pt modelId="{768B0757-1C13-4822-814E-1CBBF23040EC}">
      <dgm:prSet phldrT="[Text]"/>
      <dgm:spPr/>
      <dgm:t>
        <a:bodyPr/>
        <a:lstStyle/>
        <a:p>
          <a:r>
            <a:rPr lang="en-GB" dirty="0" smtClean="0"/>
            <a:t>civil service</a:t>
          </a:r>
          <a:endParaRPr lang="en-GB" dirty="0"/>
        </a:p>
      </dgm:t>
    </dgm:pt>
    <dgm:pt modelId="{43E5507C-75B8-4015-8E91-82AEC0E7DA3B}" type="parTrans" cxnId="{AC5BA2A8-4D51-4C0C-957D-5121A2A3080F}">
      <dgm:prSet/>
      <dgm:spPr/>
      <dgm:t>
        <a:bodyPr/>
        <a:lstStyle/>
        <a:p>
          <a:endParaRPr lang="en-GB"/>
        </a:p>
      </dgm:t>
    </dgm:pt>
    <dgm:pt modelId="{9D0023D5-3D4F-448D-9A79-ABC48989C8C2}" type="sibTrans" cxnId="{AC5BA2A8-4D51-4C0C-957D-5121A2A3080F}">
      <dgm:prSet/>
      <dgm:spPr/>
      <dgm:t>
        <a:bodyPr/>
        <a:lstStyle/>
        <a:p>
          <a:endParaRPr lang="en-GB"/>
        </a:p>
      </dgm:t>
    </dgm:pt>
    <dgm:pt modelId="{708A2951-CF94-4C9E-8930-628268B660A9}">
      <dgm:prSet phldrT="[Text]"/>
      <dgm:spPr/>
      <dgm:t>
        <a:bodyPr/>
        <a:lstStyle/>
        <a:p>
          <a:r>
            <a:rPr lang="en-GB" dirty="0" smtClean="0"/>
            <a:t>media</a:t>
          </a:r>
          <a:endParaRPr lang="en-GB" dirty="0"/>
        </a:p>
      </dgm:t>
    </dgm:pt>
    <dgm:pt modelId="{AFFD0633-7DD7-41D2-9FC3-35F6DC6CD87C}" type="parTrans" cxnId="{75649C2D-D0FE-41E6-A5E1-37721499D769}">
      <dgm:prSet/>
      <dgm:spPr/>
      <dgm:t>
        <a:bodyPr/>
        <a:lstStyle/>
        <a:p>
          <a:endParaRPr lang="en-GB"/>
        </a:p>
      </dgm:t>
    </dgm:pt>
    <dgm:pt modelId="{C0CE997E-61E0-4E4E-BE6F-E113B6219BBE}" type="sibTrans" cxnId="{75649C2D-D0FE-41E6-A5E1-37721499D769}">
      <dgm:prSet/>
      <dgm:spPr/>
      <dgm:t>
        <a:bodyPr/>
        <a:lstStyle/>
        <a:p>
          <a:endParaRPr lang="en-GB"/>
        </a:p>
      </dgm:t>
    </dgm:pt>
    <dgm:pt modelId="{125837E1-6DCA-4AA6-B1C6-CA30B8BF61EE}">
      <dgm:prSet phldrT="[Text]"/>
      <dgm:spPr/>
      <dgm:t>
        <a:bodyPr/>
        <a:lstStyle/>
        <a:p>
          <a:r>
            <a:rPr lang="en-GB" dirty="0" smtClean="0"/>
            <a:t>further professional qualification</a:t>
          </a:r>
          <a:endParaRPr lang="en-GB" dirty="0"/>
        </a:p>
      </dgm:t>
    </dgm:pt>
    <dgm:pt modelId="{44B51385-40C3-420C-8D1E-8E27B2FA9BFD}" type="parTrans" cxnId="{CEE73172-234A-465E-A387-00DB15097283}">
      <dgm:prSet/>
      <dgm:spPr/>
      <dgm:t>
        <a:bodyPr/>
        <a:lstStyle/>
        <a:p>
          <a:endParaRPr lang="en-GB"/>
        </a:p>
      </dgm:t>
    </dgm:pt>
    <dgm:pt modelId="{E92F38C7-F835-482F-865C-84E61C52C188}" type="sibTrans" cxnId="{CEE73172-234A-465E-A387-00DB15097283}">
      <dgm:prSet/>
      <dgm:spPr/>
      <dgm:t>
        <a:bodyPr/>
        <a:lstStyle/>
        <a:p>
          <a:endParaRPr lang="en-GB"/>
        </a:p>
      </dgm:t>
    </dgm:pt>
    <dgm:pt modelId="{1CBAA829-C4CC-4F4D-ACDE-D7577ABF666F}">
      <dgm:prSet phldrT="[Text]"/>
      <dgm:spPr/>
      <dgm:t>
        <a:bodyPr/>
        <a:lstStyle/>
        <a:p>
          <a:r>
            <a:rPr lang="en-GB" dirty="0" smtClean="0"/>
            <a:t>law</a:t>
          </a:r>
          <a:endParaRPr lang="en-GB" dirty="0"/>
        </a:p>
      </dgm:t>
    </dgm:pt>
    <dgm:pt modelId="{BF4A4650-1C0D-4AD6-86B5-448893930895}" type="parTrans" cxnId="{5CC37485-A0BF-41F8-91F7-3579E0DC98E8}">
      <dgm:prSet/>
      <dgm:spPr/>
      <dgm:t>
        <a:bodyPr/>
        <a:lstStyle/>
        <a:p>
          <a:endParaRPr lang="en-GB"/>
        </a:p>
      </dgm:t>
    </dgm:pt>
    <dgm:pt modelId="{C8551EB5-0A68-4B9E-B3A2-4C9BAA756077}" type="sibTrans" cxnId="{5CC37485-A0BF-41F8-91F7-3579E0DC98E8}">
      <dgm:prSet/>
      <dgm:spPr/>
      <dgm:t>
        <a:bodyPr/>
        <a:lstStyle/>
        <a:p>
          <a:endParaRPr lang="en-GB"/>
        </a:p>
      </dgm:t>
    </dgm:pt>
    <dgm:pt modelId="{AEA9C67D-846C-4C34-B2EC-B0E855E053C4}">
      <dgm:prSet phldrT="[Text]"/>
      <dgm:spPr/>
      <dgm:t>
        <a:bodyPr/>
        <a:lstStyle/>
        <a:p>
          <a:r>
            <a:rPr lang="en-GB" dirty="0" smtClean="0"/>
            <a:t>accountancy</a:t>
          </a:r>
          <a:endParaRPr lang="en-GB" dirty="0"/>
        </a:p>
      </dgm:t>
    </dgm:pt>
    <dgm:pt modelId="{671748A4-75F6-400F-9AFF-7F192BEA1E21}" type="parTrans" cxnId="{90205A45-4243-4A1B-B856-BC65DE06944D}">
      <dgm:prSet/>
      <dgm:spPr/>
      <dgm:t>
        <a:bodyPr/>
        <a:lstStyle/>
        <a:p>
          <a:endParaRPr lang="en-GB"/>
        </a:p>
      </dgm:t>
    </dgm:pt>
    <dgm:pt modelId="{B760F648-D6B0-42A8-8103-654AEE848DFB}" type="sibTrans" cxnId="{90205A45-4243-4A1B-B856-BC65DE06944D}">
      <dgm:prSet/>
      <dgm:spPr/>
      <dgm:t>
        <a:bodyPr/>
        <a:lstStyle/>
        <a:p>
          <a:endParaRPr lang="en-GB"/>
        </a:p>
      </dgm:t>
    </dgm:pt>
    <dgm:pt modelId="{99AEDAE0-DE28-4567-90EA-BE842DBCD47B}">
      <dgm:prSet phldrT="[Text]"/>
      <dgm:spPr/>
      <dgm:t>
        <a:bodyPr/>
        <a:lstStyle/>
        <a:p>
          <a:r>
            <a:rPr lang="en-GB" dirty="0" smtClean="0"/>
            <a:t>heritage, museums etc</a:t>
          </a:r>
          <a:endParaRPr lang="en-GB" dirty="0"/>
        </a:p>
      </dgm:t>
    </dgm:pt>
    <dgm:pt modelId="{711309E5-EE3B-482F-B9F9-0657DBA726E3}" type="parTrans" cxnId="{5834F1AD-30C9-4850-A60D-EA5046FF5BF0}">
      <dgm:prSet/>
      <dgm:spPr/>
      <dgm:t>
        <a:bodyPr/>
        <a:lstStyle/>
        <a:p>
          <a:endParaRPr lang="en-GB"/>
        </a:p>
      </dgm:t>
    </dgm:pt>
    <dgm:pt modelId="{8F7D9204-4879-47DB-A949-EE80E8BCCDAC}" type="sibTrans" cxnId="{5834F1AD-30C9-4850-A60D-EA5046FF5BF0}">
      <dgm:prSet/>
      <dgm:spPr/>
      <dgm:t>
        <a:bodyPr/>
        <a:lstStyle/>
        <a:p>
          <a:endParaRPr lang="en-GB"/>
        </a:p>
      </dgm:t>
    </dgm:pt>
    <dgm:pt modelId="{09D38355-098B-4723-9090-0E73E1A73518}">
      <dgm:prSet phldrT="[Text]"/>
      <dgm:spPr/>
      <dgm:t>
        <a:bodyPr/>
        <a:lstStyle/>
        <a:p>
          <a:r>
            <a:rPr lang="en-GB" dirty="0" smtClean="0"/>
            <a:t>management</a:t>
          </a:r>
          <a:endParaRPr lang="en-GB" dirty="0"/>
        </a:p>
      </dgm:t>
    </dgm:pt>
    <dgm:pt modelId="{1E2D5B6A-5673-4AF6-BC43-C2F70EE27B0A}" type="parTrans" cxnId="{2A81F2E3-ECE6-4207-A14F-967C02D240FB}">
      <dgm:prSet/>
      <dgm:spPr/>
      <dgm:t>
        <a:bodyPr/>
        <a:lstStyle/>
        <a:p>
          <a:endParaRPr lang="en-GB"/>
        </a:p>
      </dgm:t>
    </dgm:pt>
    <dgm:pt modelId="{9085188C-6998-42C5-9305-3193A359134F}" type="sibTrans" cxnId="{2A81F2E3-ECE6-4207-A14F-967C02D240FB}">
      <dgm:prSet/>
      <dgm:spPr/>
      <dgm:t>
        <a:bodyPr/>
        <a:lstStyle/>
        <a:p>
          <a:endParaRPr lang="en-GB"/>
        </a:p>
      </dgm:t>
    </dgm:pt>
    <dgm:pt modelId="{692E931E-515A-42DB-AC8E-AD0F31586703}" type="pres">
      <dgm:prSet presAssocID="{DF542C0E-683B-488A-A75C-E592E15175FF}" presName="composite" presStyleCnt="0">
        <dgm:presLayoutVars>
          <dgm:chMax val="5"/>
          <dgm:dir/>
          <dgm:animLvl val="ctr"/>
          <dgm:resizeHandles val="exact"/>
        </dgm:presLayoutVars>
      </dgm:prSet>
      <dgm:spPr/>
      <dgm:t>
        <a:bodyPr/>
        <a:lstStyle/>
        <a:p>
          <a:endParaRPr lang="en-US"/>
        </a:p>
      </dgm:t>
    </dgm:pt>
    <dgm:pt modelId="{FAEB9D33-1F1D-487C-AD33-4BEDFAFF6FA7}" type="pres">
      <dgm:prSet presAssocID="{DF542C0E-683B-488A-A75C-E592E15175FF}" presName="cycle" presStyleCnt="0"/>
      <dgm:spPr/>
    </dgm:pt>
    <dgm:pt modelId="{1E9E0829-93F6-4118-8C72-C272EC03ADBF}" type="pres">
      <dgm:prSet presAssocID="{DF542C0E-683B-488A-A75C-E592E15175FF}" presName="centerShape" presStyleCnt="0"/>
      <dgm:spPr/>
    </dgm:pt>
    <dgm:pt modelId="{DF45A432-07F3-40F0-A5F1-9EE1B8DB8736}" type="pres">
      <dgm:prSet presAssocID="{DF542C0E-683B-488A-A75C-E592E15175FF}" presName="connSite" presStyleLbl="node1" presStyleIdx="0" presStyleCnt="4"/>
      <dgm:spPr/>
    </dgm:pt>
    <dgm:pt modelId="{8E19D4A0-FB0F-4BF1-A4DD-785751136808}" type="pres">
      <dgm:prSet presAssocID="{DF542C0E-683B-488A-A75C-E592E15175FF}" presName="visible" presStyleLbl="node1" presStyleIdx="0" presStyleCnt="4"/>
      <dgm:spPr>
        <a:blipFill rotWithShape="0">
          <a:blip xmlns:r="http://schemas.openxmlformats.org/officeDocument/2006/relationships" r:embed="rId1"/>
          <a:stretch>
            <a:fillRect/>
          </a:stretch>
        </a:blipFill>
      </dgm:spPr>
    </dgm:pt>
    <dgm:pt modelId="{5BAE0946-8FF8-4B67-820E-B70896A33F90}" type="pres">
      <dgm:prSet presAssocID="{DC61AA7E-1F17-4E69-A7CC-31BBFCAA66F9}" presName="Name25" presStyleLbl="parChTrans1D1" presStyleIdx="0" presStyleCnt="3"/>
      <dgm:spPr/>
      <dgm:t>
        <a:bodyPr/>
        <a:lstStyle/>
        <a:p>
          <a:endParaRPr lang="en-US"/>
        </a:p>
      </dgm:t>
    </dgm:pt>
    <dgm:pt modelId="{F85C87EE-DF18-4619-9F1F-CE5D44DA7CC6}" type="pres">
      <dgm:prSet presAssocID="{B66894DF-D30C-4C82-B5A1-14DD08C5E43B}" presName="node" presStyleCnt="0"/>
      <dgm:spPr/>
    </dgm:pt>
    <dgm:pt modelId="{9E34B249-ECD3-44CF-9C5B-CBC174D54490}" type="pres">
      <dgm:prSet presAssocID="{B66894DF-D30C-4C82-B5A1-14DD08C5E43B}" presName="parentNode" presStyleLbl="node1" presStyleIdx="1" presStyleCnt="4">
        <dgm:presLayoutVars>
          <dgm:chMax val="1"/>
          <dgm:bulletEnabled val="1"/>
        </dgm:presLayoutVars>
      </dgm:prSet>
      <dgm:spPr/>
      <dgm:t>
        <a:bodyPr/>
        <a:lstStyle/>
        <a:p>
          <a:endParaRPr lang="en-US"/>
        </a:p>
      </dgm:t>
    </dgm:pt>
    <dgm:pt modelId="{D4D3BFF3-55F6-4681-B26D-C20117D46FA5}" type="pres">
      <dgm:prSet presAssocID="{B66894DF-D30C-4C82-B5A1-14DD08C5E43B}" presName="childNode" presStyleLbl="revTx" presStyleIdx="0" presStyleCnt="3">
        <dgm:presLayoutVars>
          <dgm:bulletEnabled val="1"/>
        </dgm:presLayoutVars>
      </dgm:prSet>
      <dgm:spPr/>
      <dgm:t>
        <a:bodyPr/>
        <a:lstStyle/>
        <a:p>
          <a:endParaRPr lang="en-GB"/>
        </a:p>
      </dgm:t>
    </dgm:pt>
    <dgm:pt modelId="{264FA27C-D135-424D-BA76-E2A184A474D9}" type="pres">
      <dgm:prSet presAssocID="{B406531B-8F38-4402-8BCC-94ADDC6662F0}" presName="Name25" presStyleLbl="parChTrans1D1" presStyleIdx="1" presStyleCnt="3"/>
      <dgm:spPr/>
      <dgm:t>
        <a:bodyPr/>
        <a:lstStyle/>
        <a:p>
          <a:endParaRPr lang="en-US"/>
        </a:p>
      </dgm:t>
    </dgm:pt>
    <dgm:pt modelId="{D8484F8E-F1C8-459C-8567-3782B9EA1B09}" type="pres">
      <dgm:prSet presAssocID="{4E7C2AF4-8036-41AB-8988-719BBDDA913E}" presName="node" presStyleCnt="0"/>
      <dgm:spPr/>
    </dgm:pt>
    <dgm:pt modelId="{386E4393-7F2B-4D9B-B40C-B8749BA0C354}" type="pres">
      <dgm:prSet presAssocID="{4E7C2AF4-8036-41AB-8988-719BBDDA913E}" presName="parentNode" presStyleLbl="node1" presStyleIdx="2" presStyleCnt="4">
        <dgm:presLayoutVars>
          <dgm:chMax val="1"/>
          <dgm:bulletEnabled val="1"/>
        </dgm:presLayoutVars>
      </dgm:prSet>
      <dgm:spPr/>
      <dgm:t>
        <a:bodyPr/>
        <a:lstStyle/>
        <a:p>
          <a:endParaRPr lang="en-US"/>
        </a:p>
      </dgm:t>
    </dgm:pt>
    <dgm:pt modelId="{2277E77C-3D28-408C-877A-9CC26D4D249A}" type="pres">
      <dgm:prSet presAssocID="{4E7C2AF4-8036-41AB-8988-719BBDDA913E}" presName="childNode" presStyleLbl="revTx" presStyleIdx="1" presStyleCnt="3">
        <dgm:presLayoutVars>
          <dgm:bulletEnabled val="1"/>
        </dgm:presLayoutVars>
      </dgm:prSet>
      <dgm:spPr/>
      <dgm:t>
        <a:bodyPr/>
        <a:lstStyle/>
        <a:p>
          <a:endParaRPr lang="en-US"/>
        </a:p>
      </dgm:t>
    </dgm:pt>
    <dgm:pt modelId="{DF49EB61-B658-4EB2-ABA3-8CAA5CA6F1DD}" type="pres">
      <dgm:prSet presAssocID="{44B51385-40C3-420C-8D1E-8E27B2FA9BFD}" presName="Name25" presStyleLbl="parChTrans1D1" presStyleIdx="2" presStyleCnt="3"/>
      <dgm:spPr/>
      <dgm:t>
        <a:bodyPr/>
        <a:lstStyle/>
        <a:p>
          <a:endParaRPr lang="en-US"/>
        </a:p>
      </dgm:t>
    </dgm:pt>
    <dgm:pt modelId="{1661EB16-BD7C-4C63-B4E9-B7022F639250}" type="pres">
      <dgm:prSet presAssocID="{125837E1-6DCA-4AA6-B1C6-CA30B8BF61EE}" presName="node" presStyleCnt="0"/>
      <dgm:spPr/>
    </dgm:pt>
    <dgm:pt modelId="{338DD973-DC58-4B0E-9B0B-6914E9FA94F2}" type="pres">
      <dgm:prSet presAssocID="{125837E1-6DCA-4AA6-B1C6-CA30B8BF61EE}" presName="parentNode" presStyleLbl="node1" presStyleIdx="3" presStyleCnt="4">
        <dgm:presLayoutVars>
          <dgm:chMax val="1"/>
          <dgm:bulletEnabled val="1"/>
        </dgm:presLayoutVars>
      </dgm:prSet>
      <dgm:spPr/>
      <dgm:t>
        <a:bodyPr/>
        <a:lstStyle/>
        <a:p>
          <a:endParaRPr lang="en-US"/>
        </a:p>
      </dgm:t>
    </dgm:pt>
    <dgm:pt modelId="{1F655B84-B59F-492F-8F16-BC25DFC2CFA1}" type="pres">
      <dgm:prSet presAssocID="{125837E1-6DCA-4AA6-B1C6-CA30B8BF61EE}" presName="childNode" presStyleLbl="revTx" presStyleIdx="2" presStyleCnt="3">
        <dgm:presLayoutVars>
          <dgm:bulletEnabled val="1"/>
        </dgm:presLayoutVars>
      </dgm:prSet>
      <dgm:spPr/>
      <dgm:t>
        <a:bodyPr/>
        <a:lstStyle/>
        <a:p>
          <a:endParaRPr lang="en-US"/>
        </a:p>
      </dgm:t>
    </dgm:pt>
  </dgm:ptLst>
  <dgm:cxnLst>
    <dgm:cxn modelId="{5CC37485-A0BF-41F8-91F7-3579E0DC98E8}" srcId="{125837E1-6DCA-4AA6-B1C6-CA30B8BF61EE}" destId="{1CBAA829-C4CC-4F4D-ACDE-D7577ABF666F}" srcOrd="0" destOrd="0" parTransId="{BF4A4650-1C0D-4AD6-86B5-448893930895}" sibTransId="{C8551EB5-0A68-4B9E-B3A2-4C9BAA756077}"/>
    <dgm:cxn modelId="{1024BE44-3B4B-4684-9A7C-EFDA1A137CA6}" type="presOf" srcId="{4E7C2AF4-8036-41AB-8988-719BBDDA913E}" destId="{386E4393-7F2B-4D9B-B40C-B8749BA0C354}" srcOrd="0" destOrd="0" presId="urn:microsoft.com/office/officeart/2005/8/layout/radial2"/>
    <dgm:cxn modelId="{0DA59814-5674-420E-BAF3-5B4BAFD9DF30}" type="presOf" srcId="{99AEDAE0-DE28-4567-90EA-BE842DBCD47B}" destId="{D4D3BFF3-55F6-4681-B26D-C20117D46FA5}" srcOrd="0" destOrd="2" presId="urn:microsoft.com/office/officeart/2005/8/layout/radial2"/>
    <dgm:cxn modelId="{A79CF479-7844-4947-BAC3-871B3E5072F1}" type="presOf" srcId="{F21874CD-E0A8-41C5-AEBD-7C38F22DD521}" destId="{D4D3BFF3-55F6-4681-B26D-C20117D46FA5}" srcOrd="0" destOrd="1" presId="urn:microsoft.com/office/officeart/2005/8/layout/radial2"/>
    <dgm:cxn modelId="{B967D667-CDA6-4A10-9ED4-1356F53ADF30}" srcId="{B66894DF-D30C-4C82-B5A1-14DD08C5E43B}" destId="{8D63F056-4CAA-4C03-9C46-C94BBAF66676}" srcOrd="0" destOrd="0" parTransId="{12392E73-1E1C-41B7-A066-AF4A2A11C848}" sibTransId="{969327AE-0F35-4831-B572-01C7BC522AAA}"/>
    <dgm:cxn modelId="{5834F1AD-30C9-4850-A60D-EA5046FF5BF0}" srcId="{B66894DF-D30C-4C82-B5A1-14DD08C5E43B}" destId="{99AEDAE0-DE28-4567-90EA-BE842DBCD47B}" srcOrd="2" destOrd="0" parTransId="{711309E5-EE3B-482F-B9F9-0657DBA726E3}" sibTransId="{8F7D9204-4879-47DB-A949-EE80E8BCCDAC}"/>
    <dgm:cxn modelId="{5C69BF41-31B4-4FEE-9E25-98042E9DD04A}" type="presOf" srcId="{1CBAA829-C4CC-4F4D-ACDE-D7577ABF666F}" destId="{1F655B84-B59F-492F-8F16-BC25DFC2CFA1}" srcOrd="0" destOrd="0" presId="urn:microsoft.com/office/officeart/2005/8/layout/radial2"/>
    <dgm:cxn modelId="{27C2D738-0BA6-476E-BC6E-B8D7AE6A2A14}" type="presOf" srcId="{B406531B-8F38-4402-8BCC-94ADDC6662F0}" destId="{264FA27C-D135-424D-BA76-E2A184A474D9}" srcOrd="0" destOrd="0" presId="urn:microsoft.com/office/officeart/2005/8/layout/radial2"/>
    <dgm:cxn modelId="{C3ADABDF-29E9-4CB6-8957-66BA24D5AF7D}" type="presOf" srcId="{09D38355-098B-4723-9090-0E73E1A73518}" destId="{2277E77C-3D28-408C-877A-9CC26D4D249A}" srcOrd="0" destOrd="1" presId="urn:microsoft.com/office/officeart/2005/8/layout/radial2"/>
    <dgm:cxn modelId="{FF6410A1-AEBF-4AE6-B37A-6E4E6F05A43D}" type="presOf" srcId="{768B0757-1C13-4822-814E-1CBBF23040EC}" destId="{2277E77C-3D28-408C-877A-9CC26D4D249A}" srcOrd="0" destOrd="0" presId="urn:microsoft.com/office/officeart/2005/8/layout/radial2"/>
    <dgm:cxn modelId="{1F93FF3A-60E0-466A-86F6-E03D74FF945B}" type="presOf" srcId="{44B51385-40C3-420C-8D1E-8E27B2FA9BFD}" destId="{DF49EB61-B658-4EB2-ABA3-8CAA5CA6F1DD}" srcOrd="0" destOrd="0" presId="urn:microsoft.com/office/officeart/2005/8/layout/radial2"/>
    <dgm:cxn modelId="{3C8FEBEC-E1B8-493B-9FB8-27E5CB6EF782}" type="presOf" srcId="{DC61AA7E-1F17-4E69-A7CC-31BBFCAA66F9}" destId="{5BAE0946-8FF8-4B67-820E-B70896A33F90}" srcOrd="0" destOrd="0" presId="urn:microsoft.com/office/officeart/2005/8/layout/radial2"/>
    <dgm:cxn modelId="{862DE376-3F6C-48E9-8984-ABECFBA9D600}" type="presOf" srcId="{B66894DF-D30C-4C82-B5A1-14DD08C5E43B}" destId="{9E34B249-ECD3-44CF-9C5B-CBC174D54490}" srcOrd="0" destOrd="0" presId="urn:microsoft.com/office/officeart/2005/8/layout/radial2"/>
    <dgm:cxn modelId="{C30DB539-28E2-4B99-8E01-98CBC06F39A5}" type="presOf" srcId="{DF542C0E-683B-488A-A75C-E592E15175FF}" destId="{692E931E-515A-42DB-AC8E-AD0F31586703}" srcOrd="0" destOrd="0" presId="urn:microsoft.com/office/officeart/2005/8/layout/radial2"/>
    <dgm:cxn modelId="{EE0398FB-4851-474C-8128-CDBFD7915F67}" srcId="{DF542C0E-683B-488A-A75C-E592E15175FF}" destId="{B66894DF-D30C-4C82-B5A1-14DD08C5E43B}" srcOrd="0" destOrd="0" parTransId="{DC61AA7E-1F17-4E69-A7CC-31BBFCAA66F9}" sibTransId="{2864551E-A432-4158-B8CF-AF336D33D442}"/>
    <dgm:cxn modelId="{CEE73172-234A-465E-A387-00DB15097283}" srcId="{DF542C0E-683B-488A-A75C-E592E15175FF}" destId="{125837E1-6DCA-4AA6-B1C6-CA30B8BF61EE}" srcOrd="2" destOrd="0" parTransId="{44B51385-40C3-420C-8D1E-8E27B2FA9BFD}" sibTransId="{E92F38C7-F835-482F-865C-84E61C52C188}"/>
    <dgm:cxn modelId="{86B790EE-CA18-4A2D-832D-C33D8DD4C6FC}" type="presOf" srcId="{AEA9C67D-846C-4C34-B2EC-B0E855E053C4}" destId="{1F655B84-B59F-492F-8F16-BC25DFC2CFA1}" srcOrd="0" destOrd="1" presId="urn:microsoft.com/office/officeart/2005/8/layout/radial2"/>
    <dgm:cxn modelId="{2A81F2E3-ECE6-4207-A14F-967C02D240FB}" srcId="{4E7C2AF4-8036-41AB-8988-719BBDDA913E}" destId="{09D38355-098B-4723-9090-0E73E1A73518}" srcOrd="1" destOrd="0" parTransId="{1E2D5B6A-5673-4AF6-BC43-C2F70EE27B0A}" sibTransId="{9085188C-6998-42C5-9305-3193A359134F}"/>
    <dgm:cxn modelId="{C6927DC2-A869-4416-BF29-E922BB5AFE16}" type="presOf" srcId="{708A2951-CF94-4C9E-8930-628268B660A9}" destId="{2277E77C-3D28-408C-877A-9CC26D4D249A}" srcOrd="0" destOrd="2" presId="urn:microsoft.com/office/officeart/2005/8/layout/radial2"/>
    <dgm:cxn modelId="{499DD135-5B5B-44FB-9183-3C427D5B2BA4}" type="presOf" srcId="{125837E1-6DCA-4AA6-B1C6-CA30B8BF61EE}" destId="{338DD973-DC58-4B0E-9B0B-6914E9FA94F2}" srcOrd="0" destOrd="0" presId="urn:microsoft.com/office/officeart/2005/8/layout/radial2"/>
    <dgm:cxn modelId="{AC5BA2A8-4D51-4C0C-957D-5121A2A3080F}" srcId="{4E7C2AF4-8036-41AB-8988-719BBDDA913E}" destId="{768B0757-1C13-4822-814E-1CBBF23040EC}" srcOrd="0" destOrd="0" parTransId="{43E5507C-75B8-4015-8E91-82AEC0E7DA3B}" sibTransId="{9D0023D5-3D4F-448D-9A79-ABC48989C8C2}"/>
    <dgm:cxn modelId="{75649C2D-D0FE-41E6-A5E1-37721499D769}" srcId="{4E7C2AF4-8036-41AB-8988-719BBDDA913E}" destId="{708A2951-CF94-4C9E-8930-628268B660A9}" srcOrd="2" destOrd="0" parTransId="{AFFD0633-7DD7-41D2-9FC3-35F6DC6CD87C}" sibTransId="{C0CE997E-61E0-4E4E-BE6F-E113B6219BBE}"/>
    <dgm:cxn modelId="{0EA0D92F-E9A1-43B5-A351-F8B595B5EEF9}" srcId="{DF542C0E-683B-488A-A75C-E592E15175FF}" destId="{4E7C2AF4-8036-41AB-8988-719BBDDA913E}" srcOrd="1" destOrd="0" parTransId="{B406531B-8F38-4402-8BCC-94ADDC6662F0}" sibTransId="{D374B382-A885-4E64-A888-AA19A1C7F880}"/>
    <dgm:cxn modelId="{E06C8353-4ECF-474B-939F-750478B2A423}" srcId="{B66894DF-D30C-4C82-B5A1-14DD08C5E43B}" destId="{F21874CD-E0A8-41C5-AEBD-7C38F22DD521}" srcOrd="1" destOrd="0" parTransId="{E301D7FB-C1BD-492E-888B-1F8D56625E50}" sibTransId="{1764B1B3-D249-42E8-9743-F74D69583067}"/>
    <dgm:cxn modelId="{8102FE44-A534-4672-825C-042382D23155}" type="presOf" srcId="{8D63F056-4CAA-4C03-9C46-C94BBAF66676}" destId="{D4D3BFF3-55F6-4681-B26D-C20117D46FA5}" srcOrd="0" destOrd="0" presId="urn:microsoft.com/office/officeart/2005/8/layout/radial2"/>
    <dgm:cxn modelId="{90205A45-4243-4A1B-B856-BC65DE06944D}" srcId="{125837E1-6DCA-4AA6-B1C6-CA30B8BF61EE}" destId="{AEA9C67D-846C-4C34-B2EC-B0E855E053C4}" srcOrd="1" destOrd="0" parTransId="{671748A4-75F6-400F-9AFF-7F192BEA1E21}" sibTransId="{B760F648-D6B0-42A8-8103-654AEE848DFB}"/>
    <dgm:cxn modelId="{7BACF496-EF82-4A30-82E7-5D1C14A3EDC6}" type="presParOf" srcId="{692E931E-515A-42DB-AC8E-AD0F31586703}" destId="{FAEB9D33-1F1D-487C-AD33-4BEDFAFF6FA7}" srcOrd="0" destOrd="0" presId="urn:microsoft.com/office/officeart/2005/8/layout/radial2"/>
    <dgm:cxn modelId="{4FE9F5FF-F88C-4525-8D9D-6B09BBD1B3C7}" type="presParOf" srcId="{FAEB9D33-1F1D-487C-AD33-4BEDFAFF6FA7}" destId="{1E9E0829-93F6-4118-8C72-C272EC03ADBF}" srcOrd="0" destOrd="0" presId="urn:microsoft.com/office/officeart/2005/8/layout/radial2"/>
    <dgm:cxn modelId="{58970B02-1F8E-4FFF-B60A-EF08EB4886B0}" type="presParOf" srcId="{1E9E0829-93F6-4118-8C72-C272EC03ADBF}" destId="{DF45A432-07F3-40F0-A5F1-9EE1B8DB8736}" srcOrd="0" destOrd="0" presId="urn:microsoft.com/office/officeart/2005/8/layout/radial2"/>
    <dgm:cxn modelId="{A95F01B0-BAD2-4771-A99B-D69826A185DC}" type="presParOf" srcId="{1E9E0829-93F6-4118-8C72-C272EC03ADBF}" destId="{8E19D4A0-FB0F-4BF1-A4DD-785751136808}" srcOrd="1" destOrd="0" presId="urn:microsoft.com/office/officeart/2005/8/layout/radial2"/>
    <dgm:cxn modelId="{318D1F15-5983-49AE-8DE7-1A15E61FEBF6}" type="presParOf" srcId="{FAEB9D33-1F1D-487C-AD33-4BEDFAFF6FA7}" destId="{5BAE0946-8FF8-4B67-820E-B70896A33F90}" srcOrd="1" destOrd="0" presId="urn:microsoft.com/office/officeart/2005/8/layout/radial2"/>
    <dgm:cxn modelId="{46BD1270-211B-4459-8AFD-C979F9AAB480}" type="presParOf" srcId="{FAEB9D33-1F1D-487C-AD33-4BEDFAFF6FA7}" destId="{F85C87EE-DF18-4619-9F1F-CE5D44DA7CC6}" srcOrd="2" destOrd="0" presId="urn:microsoft.com/office/officeart/2005/8/layout/radial2"/>
    <dgm:cxn modelId="{1299160A-4316-4457-9516-D15A1353CF1B}" type="presParOf" srcId="{F85C87EE-DF18-4619-9F1F-CE5D44DA7CC6}" destId="{9E34B249-ECD3-44CF-9C5B-CBC174D54490}" srcOrd="0" destOrd="0" presId="urn:microsoft.com/office/officeart/2005/8/layout/radial2"/>
    <dgm:cxn modelId="{88AC9ED0-4523-4AE3-9689-18EDBD704D62}" type="presParOf" srcId="{F85C87EE-DF18-4619-9F1F-CE5D44DA7CC6}" destId="{D4D3BFF3-55F6-4681-B26D-C20117D46FA5}" srcOrd="1" destOrd="0" presId="urn:microsoft.com/office/officeart/2005/8/layout/radial2"/>
    <dgm:cxn modelId="{145640EF-BB38-479F-A23F-41D3F4880D5C}" type="presParOf" srcId="{FAEB9D33-1F1D-487C-AD33-4BEDFAFF6FA7}" destId="{264FA27C-D135-424D-BA76-E2A184A474D9}" srcOrd="3" destOrd="0" presId="urn:microsoft.com/office/officeart/2005/8/layout/radial2"/>
    <dgm:cxn modelId="{9628EE78-14E8-49C6-8C1E-05C5342B99AE}" type="presParOf" srcId="{FAEB9D33-1F1D-487C-AD33-4BEDFAFF6FA7}" destId="{D8484F8E-F1C8-459C-8567-3782B9EA1B09}" srcOrd="4" destOrd="0" presId="urn:microsoft.com/office/officeart/2005/8/layout/radial2"/>
    <dgm:cxn modelId="{3C211769-BA1E-4DF2-A73F-388B7CA64922}" type="presParOf" srcId="{D8484F8E-F1C8-459C-8567-3782B9EA1B09}" destId="{386E4393-7F2B-4D9B-B40C-B8749BA0C354}" srcOrd="0" destOrd="0" presId="urn:microsoft.com/office/officeart/2005/8/layout/radial2"/>
    <dgm:cxn modelId="{CD638C3C-6BFE-486C-8CFF-C643D81C364A}" type="presParOf" srcId="{D8484F8E-F1C8-459C-8567-3782B9EA1B09}" destId="{2277E77C-3D28-408C-877A-9CC26D4D249A}" srcOrd="1" destOrd="0" presId="urn:microsoft.com/office/officeart/2005/8/layout/radial2"/>
    <dgm:cxn modelId="{4C8283E4-54FC-42F7-AB4E-7686F4016F28}" type="presParOf" srcId="{FAEB9D33-1F1D-487C-AD33-4BEDFAFF6FA7}" destId="{DF49EB61-B658-4EB2-ABA3-8CAA5CA6F1DD}" srcOrd="5" destOrd="0" presId="urn:microsoft.com/office/officeart/2005/8/layout/radial2"/>
    <dgm:cxn modelId="{B39E7BCD-0E06-4B0C-A1A2-E225C6D12C4F}" type="presParOf" srcId="{FAEB9D33-1F1D-487C-AD33-4BEDFAFF6FA7}" destId="{1661EB16-BD7C-4C63-B4E9-B7022F639250}" srcOrd="6" destOrd="0" presId="urn:microsoft.com/office/officeart/2005/8/layout/radial2"/>
    <dgm:cxn modelId="{023DE3E2-4164-4829-AE4E-4A8207458590}" type="presParOf" srcId="{1661EB16-BD7C-4C63-B4E9-B7022F639250}" destId="{338DD973-DC58-4B0E-9B0B-6914E9FA94F2}" srcOrd="0" destOrd="0" presId="urn:microsoft.com/office/officeart/2005/8/layout/radial2"/>
    <dgm:cxn modelId="{14345E30-2FE3-4FD4-B4D6-7E47096CBDB3}" type="presParOf" srcId="{1661EB16-BD7C-4C63-B4E9-B7022F639250}" destId="{1F655B84-B59F-492F-8F16-BC25DFC2CFA1}"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CF57D-6611-4069-A210-2989C89A882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9E9CAF84-92FE-4862-98ED-8E5A4B21BED3}">
      <dgm:prSet phldrT="[Text]"/>
      <dgm:spPr/>
      <dgm:t>
        <a:bodyPr/>
        <a:lstStyle/>
        <a:p>
          <a:r>
            <a:rPr lang="en-GB" b="1" dirty="0" smtClean="0"/>
            <a:t>Supporting Students</a:t>
          </a:r>
          <a:endParaRPr lang="en-GB" dirty="0"/>
        </a:p>
      </dgm:t>
    </dgm:pt>
    <dgm:pt modelId="{69519B79-2BC4-4832-8C30-CA736DAAE5D0}" type="parTrans" cxnId="{DDD0248F-208A-4015-B19F-5300F40E591F}">
      <dgm:prSet/>
      <dgm:spPr/>
      <dgm:t>
        <a:bodyPr/>
        <a:lstStyle/>
        <a:p>
          <a:endParaRPr lang="en-GB"/>
        </a:p>
      </dgm:t>
    </dgm:pt>
    <dgm:pt modelId="{C91D2890-80CD-4C0F-8501-8C97CBF1DA01}" type="sibTrans" cxnId="{DDD0248F-208A-4015-B19F-5300F40E591F}">
      <dgm:prSet/>
      <dgm:spPr/>
      <dgm:t>
        <a:bodyPr/>
        <a:lstStyle/>
        <a:p>
          <a:endParaRPr lang="en-GB"/>
        </a:p>
      </dgm:t>
    </dgm:pt>
    <dgm:pt modelId="{741DAB16-7AB6-44FC-883A-EC8A6F06C811}">
      <dgm:prSet phldrT="[Text]" custT="1"/>
      <dgm:spPr/>
      <dgm:t>
        <a:bodyPr/>
        <a:lstStyle/>
        <a:p>
          <a:r>
            <a:rPr lang="en-GB" sz="1600" b="1" dirty="0" smtClean="0"/>
            <a:t>History in Practice</a:t>
          </a:r>
        </a:p>
        <a:p>
          <a:r>
            <a:rPr lang="en-GB" sz="1600" b="1" dirty="0" smtClean="0"/>
            <a:t>Small group teaching</a:t>
          </a:r>
          <a:endParaRPr lang="en-GB" sz="1600" b="1" dirty="0"/>
        </a:p>
      </dgm:t>
    </dgm:pt>
    <dgm:pt modelId="{C81D6B15-9D75-45D9-8294-4A684E360EAF}" type="parTrans" cxnId="{DE8A5D49-B994-44CB-A88C-1EB48B8B5D02}">
      <dgm:prSet/>
      <dgm:spPr/>
      <dgm:t>
        <a:bodyPr/>
        <a:lstStyle/>
        <a:p>
          <a:endParaRPr lang="en-GB"/>
        </a:p>
      </dgm:t>
    </dgm:pt>
    <dgm:pt modelId="{41229FD0-D1DF-411B-8B89-F7E8892EBCBD}" type="sibTrans" cxnId="{DE8A5D49-B994-44CB-A88C-1EB48B8B5D02}">
      <dgm:prSet/>
      <dgm:spPr/>
      <dgm:t>
        <a:bodyPr/>
        <a:lstStyle/>
        <a:p>
          <a:endParaRPr lang="en-GB"/>
        </a:p>
      </dgm:t>
    </dgm:pt>
    <dgm:pt modelId="{0805A5B6-1CCF-4554-B829-73E2EF25DB58}">
      <dgm:prSet phldrT="[Text]" custT="1"/>
      <dgm:spPr/>
      <dgm:t>
        <a:bodyPr/>
        <a:lstStyle/>
        <a:p>
          <a:r>
            <a:rPr lang="en-GB" sz="1600" b="1" dirty="0" smtClean="0"/>
            <a:t>Academic Advising</a:t>
          </a:r>
        </a:p>
        <a:p>
          <a:endParaRPr lang="en-GB" sz="1600" b="1" dirty="0" smtClean="0"/>
        </a:p>
        <a:p>
          <a:r>
            <a:rPr lang="en-GB" sz="1600" b="1" dirty="0" smtClean="0"/>
            <a:t>Individual Supervision</a:t>
          </a:r>
          <a:endParaRPr lang="en-GB" sz="1600" b="1" dirty="0"/>
        </a:p>
      </dgm:t>
    </dgm:pt>
    <dgm:pt modelId="{A5E1301B-916C-4F2A-97F0-5E8B34E81B9A}" type="parTrans" cxnId="{F19D398D-04D3-4B4B-8216-C4CE68EEF3F7}">
      <dgm:prSet/>
      <dgm:spPr/>
      <dgm:t>
        <a:bodyPr/>
        <a:lstStyle/>
        <a:p>
          <a:endParaRPr lang="en-GB"/>
        </a:p>
      </dgm:t>
    </dgm:pt>
    <dgm:pt modelId="{EDD0AB2D-BD47-45A4-A933-2B1B876D67E5}" type="sibTrans" cxnId="{F19D398D-04D3-4B4B-8216-C4CE68EEF3F7}">
      <dgm:prSet/>
      <dgm:spPr/>
      <dgm:t>
        <a:bodyPr/>
        <a:lstStyle/>
        <a:p>
          <a:endParaRPr lang="en-GB"/>
        </a:p>
      </dgm:t>
    </dgm:pt>
    <dgm:pt modelId="{34A07643-EB6E-4660-869D-0F973548502C}">
      <dgm:prSet phldrT="[Text]" custT="1"/>
      <dgm:spPr/>
      <dgm:t>
        <a:bodyPr/>
        <a:lstStyle/>
        <a:p>
          <a:r>
            <a:rPr lang="en-GB" sz="1600" b="1" dirty="0" smtClean="0"/>
            <a:t>Peer Mentors</a:t>
          </a:r>
        </a:p>
        <a:p>
          <a:r>
            <a:rPr lang="en-GB" sz="1600" b="1" dirty="0" smtClean="0"/>
            <a:t>PASS scheme</a:t>
          </a:r>
        </a:p>
        <a:p>
          <a:r>
            <a:rPr lang="en-GB" sz="1600" b="1" dirty="0" smtClean="0"/>
            <a:t>History Society</a:t>
          </a:r>
          <a:endParaRPr lang="en-GB" sz="1600" b="1" dirty="0"/>
        </a:p>
      </dgm:t>
    </dgm:pt>
    <dgm:pt modelId="{57B49A4F-A155-4CE6-A64D-CDE562125619}" type="parTrans" cxnId="{3E73B90D-4665-4C21-9209-D532974EB93A}">
      <dgm:prSet/>
      <dgm:spPr/>
      <dgm:t>
        <a:bodyPr/>
        <a:lstStyle/>
        <a:p>
          <a:endParaRPr lang="en-GB"/>
        </a:p>
      </dgm:t>
    </dgm:pt>
    <dgm:pt modelId="{015BD88F-6F26-47EF-A908-C548B0388357}" type="sibTrans" cxnId="{3E73B90D-4665-4C21-9209-D532974EB93A}">
      <dgm:prSet/>
      <dgm:spPr/>
      <dgm:t>
        <a:bodyPr/>
        <a:lstStyle/>
        <a:p>
          <a:endParaRPr lang="en-GB"/>
        </a:p>
      </dgm:t>
    </dgm:pt>
    <dgm:pt modelId="{D91B35B7-0DAE-4BD7-80C9-A620FF2D427C}">
      <dgm:prSet phldrT="[Text]" custT="1"/>
      <dgm:spPr/>
      <dgm:t>
        <a:bodyPr/>
        <a:lstStyle/>
        <a:p>
          <a:r>
            <a:rPr lang="en-GB" sz="1600" b="1" dirty="0" smtClean="0"/>
            <a:t>History Office</a:t>
          </a:r>
          <a:endParaRPr lang="en-GB" sz="1600" b="1" dirty="0"/>
        </a:p>
      </dgm:t>
    </dgm:pt>
    <dgm:pt modelId="{09BBAD18-3EF4-4487-8E65-C0261F793509}" type="parTrans" cxnId="{DAECCC11-C39B-44E8-A913-843C701609AE}">
      <dgm:prSet/>
      <dgm:spPr/>
      <dgm:t>
        <a:bodyPr/>
        <a:lstStyle/>
        <a:p>
          <a:endParaRPr lang="en-GB"/>
        </a:p>
      </dgm:t>
    </dgm:pt>
    <dgm:pt modelId="{07A9F528-E77A-4A4F-9A3F-3F43E84BA0E5}" type="sibTrans" cxnId="{DAECCC11-C39B-44E8-A913-843C701609AE}">
      <dgm:prSet/>
      <dgm:spPr/>
      <dgm:t>
        <a:bodyPr/>
        <a:lstStyle/>
        <a:p>
          <a:endParaRPr lang="en-GB"/>
        </a:p>
      </dgm:t>
    </dgm:pt>
    <dgm:pt modelId="{C0790775-1ADD-4BFA-A8A9-AB29DAE907E0}">
      <dgm:prSet phldrT="[Text]"/>
      <dgm:spPr/>
      <dgm:t>
        <a:bodyPr/>
        <a:lstStyle/>
        <a:p>
          <a:endParaRPr lang="en-GB"/>
        </a:p>
      </dgm:t>
    </dgm:pt>
    <dgm:pt modelId="{140AAF87-85E9-4EFB-93D1-733548A31C98}" type="parTrans" cxnId="{211F1EAB-EF94-424F-A26A-F7F168B2C8EA}">
      <dgm:prSet/>
      <dgm:spPr/>
      <dgm:t>
        <a:bodyPr/>
        <a:lstStyle/>
        <a:p>
          <a:endParaRPr lang="en-GB"/>
        </a:p>
      </dgm:t>
    </dgm:pt>
    <dgm:pt modelId="{D3EF6E7E-2FD5-4D95-B069-4326BE79B859}" type="sibTrans" cxnId="{211F1EAB-EF94-424F-A26A-F7F168B2C8EA}">
      <dgm:prSet/>
      <dgm:spPr/>
      <dgm:t>
        <a:bodyPr/>
        <a:lstStyle/>
        <a:p>
          <a:endParaRPr lang="en-GB"/>
        </a:p>
      </dgm:t>
    </dgm:pt>
    <dgm:pt modelId="{E36D4224-7BCF-4F2B-BFD4-918143AB8ED1}" type="pres">
      <dgm:prSet presAssocID="{F76CF57D-6611-4069-A210-2989C89A8824}" presName="Name0" presStyleCnt="0">
        <dgm:presLayoutVars>
          <dgm:chMax val="1"/>
          <dgm:dir/>
          <dgm:animLvl val="ctr"/>
          <dgm:resizeHandles val="exact"/>
        </dgm:presLayoutVars>
      </dgm:prSet>
      <dgm:spPr/>
      <dgm:t>
        <a:bodyPr/>
        <a:lstStyle/>
        <a:p>
          <a:endParaRPr lang="en-GB"/>
        </a:p>
      </dgm:t>
    </dgm:pt>
    <dgm:pt modelId="{FE2E8B5B-0B1C-42FC-A2BF-E55DFFFB1D9E}" type="pres">
      <dgm:prSet presAssocID="{9E9CAF84-92FE-4862-98ED-8E5A4B21BED3}" presName="centerShape" presStyleLbl="node0" presStyleIdx="0" presStyleCnt="1" custScaleX="127271" custScaleY="111024"/>
      <dgm:spPr/>
      <dgm:t>
        <a:bodyPr/>
        <a:lstStyle/>
        <a:p>
          <a:endParaRPr lang="en-GB"/>
        </a:p>
      </dgm:t>
    </dgm:pt>
    <dgm:pt modelId="{4A4C985D-5C42-4ED5-8225-BBC934013BF7}" type="pres">
      <dgm:prSet presAssocID="{C81D6B15-9D75-45D9-8294-4A684E360EAF}" presName="parTrans" presStyleLbl="sibTrans2D1" presStyleIdx="0" presStyleCnt="4"/>
      <dgm:spPr/>
      <dgm:t>
        <a:bodyPr/>
        <a:lstStyle/>
        <a:p>
          <a:endParaRPr lang="en-GB"/>
        </a:p>
      </dgm:t>
    </dgm:pt>
    <dgm:pt modelId="{A215AD2E-E0F1-43A6-AEEC-60F9B0BC9134}" type="pres">
      <dgm:prSet presAssocID="{C81D6B15-9D75-45D9-8294-4A684E360EAF}" presName="connectorText" presStyleLbl="sibTrans2D1" presStyleIdx="0" presStyleCnt="4"/>
      <dgm:spPr/>
      <dgm:t>
        <a:bodyPr/>
        <a:lstStyle/>
        <a:p>
          <a:endParaRPr lang="en-GB"/>
        </a:p>
      </dgm:t>
    </dgm:pt>
    <dgm:pt modelId="{56040D6C-3A00-49D1-9B55-CD0799CC88DF}" type="pres">
      <dgm:prSet presAssocID="{741DAB16-7AB6-44FC-883A-EC8A6F06C811}" presName="node" presStyleLbl="node1" presStyleIdx="0" presStyleCnt="4" custScaleX="120656" custScaleY="125231">
        <dgm:presLayoutVars>
          <dgm:bulletEnabled val="1"/>
        </dgm:presLayoutVars>
      </dgm:prSet>
      <dgm:spPr/>
      <dgm:t>
        <a:bodyPr/>
        <a:lstStyle/>
        <a:p>
          <a:endParaRPr lang="en-GB"/>
        </a:p>
      </dgm:t>
    </dgm:pt>
    <dgm:pt modelId="{11AC6793-F222-4083-9E4F-CBBEDF40B6D5}" type="pres">
      <dgm:prSet presAssocID="{A5E1301B-916C-4F2A-97F0-5E8B34E81B9A}" presName="parTrans" presStyleLbl="sibTrans2D1" presStyleIdx="1" presStyleCnt="4"/>
      <dgm:spPr/>
      <dgm:t>
        <a:bodyPr/>
        <a:lstStyle/>
        <a:p>
          <a:endParaRPr lang="en-GB"/>
        </a:p>
      </dgm:t>
    </dgm:pt>
    <dgm:pt modelId="{99355981-E6AC-44A4-A44E-F7DF7F51371B}" type="pres">
      <dgm:prSet presAssocID="{A5E1301B-916C-4F2A-97F0-5E8B34E81B9A}" presName="connectorText" presStyleLbl="sibTrans2D1" presStyleIdx="1" presStyleCnt="4"/>
      <dgm:spPr/>
      <dgm:t>
        <a:bodyPr/>
        <a:lstStyle/>
        <a:p>
          <a:endParaRPr lang="en-GB"/>
        </a:p>
      </dgm:t>
    </dgm:pt>
    <dgm:pt modelId="{2935DB79-E170-4192-B884-981AF6F7D167}" type="pres">
      <dgm:prSet presAssocID="{0805A5B6-1CCF-4554-B829-73E2EF25DB58}" presName="node" presStyleLbl="node1" presStyleIdx="1" presStyleCnt="4" custScaleX="120022" custScaleY="114606">
        <dgm:presLayoutVars>
          <dgm:bulletEnabled val="1"/>
        </dgm:presLayoutVars>
      </dgm:prSet>
      <dgm:spPr/>
      <dgm:t>
        <a:bodyPr/>
        <a:lstStyle/>
        <a:p>
          <a:endParaRPr lang="en-GB"/>
        </a:p>
      </dgm:t>
    </dgm:pt>
    <dgm:pt modelId="{80FBFB6F-9D36-4126-8468-12C8C0DC033B}" type="pres">
      <dgm:prSet presAssocID="{57B49A4F-A155-4CE6-A64D-CDE562125619}" presName="parTrans" presStyleLbl="sibTrans2D1" presStyleIdx="2" presStyleCnt="4"/>
      <dgm:spPr/>
      <dgm:t>
        <a:bodyPr/>
        <a:lstStyle/>
        <a:p>
          <a:endParaRPr lang="en-GB"/>
        </a:p>
      </dgm:t>
    </dgm:pt>
    <dgm:pt modelId="{AF14457F-2F55-486C-BB7F-269405E6E821}" type="pres">
      <dgm:prSet presAssocID="{57B49A4F-A155-4CE6-A64D-CDE562125619}" presName="connectorText" presStyleLbl="sibTrans2D1" presStyleIdx="2" presStyleCnt="4"/>
      <dgm:spPr/>
      <dgm:t>
        <a:bodyPr/>
        <a:lstStyle/>
        <a:p>
          <a:endParaRPr lang="en-GB"/>
        </a:p>
      </dgm:t>
    </dgm:pt>
    <dgm:pt modelId="{1E21D178-D90A-4D64-9CF2-57F6E0176CA7}" type="pres">
      <dgm:prSet presAssocID="{34A07643-EB6E-4660-869D-0F973548502C}" presName="node" presStyleLbl="node1" presStyleIdx="2" presStyleCnt="4" custScaleX="148500" custScaleY="125437">
        <dgm:presLayoutVars>
          <dgm:bulletEnabled val="1"/>
        </dgm:presLayoutVars>
      </dgm:prSet>
      <dgm:spPr/>
      <dgm:t>
        <a:bodyPr/>
        <a:lstStyle/>
        <a:p>
          <a:endParaRPr lang="en-GB"/>
        </a:p>
      </dgm:t>
    </dgm:pt>
    <dgm:pt modelId="{010B5D0D-4666-4242-8A43-FC1C7CA071EF}" type="pres">
      <dgm:prSet presAssocID="{09BBAD18-3EF4-4487-8E65-C0261F793509}" presName="parTrans" presStyleLbl="sibTrans2D1" presStyleIdx="3" presStyleCnt="4"/>
      <dgm:spPr/>
      <dgm:t>
        <a:bodyPr/>
        <a:lstStyle/>
        <a:p>
          <a:endParaRPr lang="en-GB"/>
        </a:p>
      </dgm:t>
    </dgm:pt>
    <dgm:pt modelId="{A6869ECA-540F-46C4-87B2-7943B8AFC597}" type="pres">
      <dgm:prSet presAssocID="{09BBAD18-3EF4-4487-8E65-C0261F793509}" presName="connectorText" presStyleLbl="sibTrans2D1" presStyleIdx="3" presStyleCnt="4"/>
      <dgm:spPr/>
      <dgm:t>
        <a:bodyPr/>
        <a:lstStyle/>
        <a:p>
          <a:endParaRPr lang="en-GB"/>
        </a:p>
      </dgm:t>
    </dgm:pt>
    <dgm:pt modelId="{E1513246-4B11-40CB-8706-AD9F530571F5}" type="pres">
      <dgm:prSet presAssocID="{D91B35B7-0DAE-4BD7-80C9-A620FF2D427C}" presName="node" presStyleLbl="node1" presStyleIdx="3" presStyleCnt="4" custScaleX="128388" custScaleY="114606">
        <dgm:presLayoutVars>
          <dgm:bulletEnabled val="1"/>
        </dgm:presLayoutVars>
      </dgm:prSet>
      <dgm:spPr/>
      <dgm:t>
        <a:bodyPr/>
        <a:lstStyle/>
        <a:p>
          <a:endParaRPr lang="en-GB"/>
        </a:p>
      </dgm:t>
    </dgm:pt>
  </dgm:ptLst>
  <dgm:cxnLst>
    <dgm:cxn modelId="{E5B74685-C843-425B-BC4A-32DD12706568}" type="presOf" srcId="{C81D6B15-9D75-45D9-8294-4A684E360EAF}" destId="{A215AD2E-E0F1-43A6-AEEC-60F9B0BC9134}" srcOrd="1" destOrd="0" presId="urn:microsoft.com/office/officeart/2005/8/layout/radial5"/>
    <dgm:cxn modelId="{3E73B90D-4665-4C21-9209-D532974EB93A}" srcId="{9E9CAF84-92FE-4862-98ED-8E5A4B21BED3}" destId="{34A07643-EB6E-4660-869D-0F973548502C}" srcOrd="2" destOrd="0" parTransId="{57B49A4F-A155-4CE6-A64D-CDE562125619}" sibTransId="{015BD88F-6F26-47EF-A908-C548B0388357}"/>
    <dgm:cxn modelId="{7D212BDD-2D0B-40C0-96DE-D2871B740A02}" type="presOf" srcId="{9E9CAF84-92FE-4862-98ED-8E5A4B21BED3}" destId="{FE2E8B5B-0B1C-42FC-A2BF-E55DFFFB1D9E}" srcOrd="0" destOrd="0" presId="urn:microsoft.com/office/officeart/2005/8/layout/radial5"/>
    <dgm:cxn modelId="{F19D398D-04D3-4B4B-8216-C4CE68EEF3F7}" srcId="{9E9CAF84-92FE-4862-98ED-8E5A4B21BED3}" destId="{0805A5B6-1CCF-4554-B829-73E2EF25DB58}" srcOrd="1" destOrd="0" parTransId="{A5E1301B-916C-4F2A-97F0-5E8B34E81B9A}" sibTransId="{EDD0AB2D-BD47-45A4-A933-2B1B876D67E5}"/>
    <dgm:cxn modelId="{DEA6D0A9-FC2A-41A8-93C3-7FDA0C117D6F}" type="presOf" srcId="{F76CF57D-6611-4069-A210-2989C89A8824}" destId="{E36D4224-7BCF-4F2B-BFD4-918143AB8ED1}" srcOrd="0" destOrd="0" presId="urn:microsoft.com/office/officeart/2005/8/layout/radial5"/>
    <dgm:cxn modelId="{3F7087C2-0BB8-4A77-B526-153E48D66758}" type="presOf" srcId="{57B49A4F-A155-4CE6-A64D-CDE562125619}" destId="{AF14457F-2F55-486C-BB7F-269405E6E821}" srcOrd="1" destOrd="0" presId="urn:microsoft.com/office/officeart/2005/8/layout/radial5"/>
    <dgm:cxn modelId="{E780E1AD-1D0E-47BE-8FF3-A574E314789A}" type="presOf" srcId="{0805A5B6-1CCF-4554-B829-73E2EF25DB58}" destId="{2935DB79-E170-4192-B884-981AF6F7D167}" srcOrd="0" destOrd="0" presId="urn:microsoft.com/office/officeart/2005/8/layout/radial5"/>
    <dgm:cxn modelId="{45A265F1-BA10-4BDE-9C9C-7F5A9AA15AEB}" type="presOf" srcId="{09BBAD18-3EF4-4487-8E65-C0261F793509}" destId="{010B5D0D-4666-4242-8A43-FC1C7CA071EF}" srcOrd="0" destOrd="0" presId="urn:microsoft.com/office/officeart/2005/8/layout/radial5"/>
    <dgm:cxn modelId="{1784505C-8421-446A-88F6-B4EE71C585D2}" type="presOf" srcId="{34A07643-EB6E-4660-869D-0F973548502C}" destId="{1E21D178-D90A-4D64-9CF2-57F6E0176CA7}" srcOrd="0" destOrd="0" presId="urn:microsoft.com/office/officeart/2005/8/layout/radial5"/>
    <dgm:cxn modelId="{DE8A5D49-B994-44CB-A88C-1EB48B8B5D02}" srcId="{9E9CAF84-92FE-4862-98ED-8E5A4B21BED3}" destId="{741DAB16-7AB6-44FC-883A-EC8A6F06C811}" srcOrd="0" destOrd="0" parTransId="{C81D6B15-9D75-45D9-8294-4A684E360EAF}" sibTransId="{41229FD0-D1DF-411B-8B89-F7E8892EBCBD}"/>
    <dgm:cxn modelId="{0CE2F40B-6909-43B6-8B2E-E0C2A9A08C48}" type="presOf" srcId="{741DAB16-7AB6-44FC-883A-EC8A6F06C811}" destId="{56040D6C-3A00-49D1-9B55-CD0799CC88DF}" srcOrd="0" destOrd="0" presId="urn:microsoft.com/office/officeart/2005/8/layout/radial5"/>
    <dgm:cxn modelId="{C2AF2412-E6C1-436C-ACD3-32DC7DBE3B3B}" type="presOf" srcId="{C81D6B15-9D75-45D9-8294-4A684E360EAF}" destId="{4A4C985D-5C42-4ED5-8225-BBC934013BF7}" srcOrd="0" destOrd="0" presId="urn:microsoft.com/office/officeart/2005/8/layout/radial5"/>
    <dgm:cxn modelId="{DDD0248F-208A-4015-B19F-5300F40E591F}" srcId="{F76CF57D-6611-4069-A210-2989C89A8824}" destId="{9E9CAF84-92FE-4862-98ED-8E5A4B21BED3}" srcOrd="0" destOrd="0" parTransId="{69519B79-2BC4-4832-8C30-CA736DAAE5D0}" sibTransId="{C91D2890-80CD-4C0F-8501-8C97CBF1DA01}"/>
    <dgm:cxn modelId="{DCCDB30E-0429-4975-8655-D7B402171914}" type="presOf" srcId="{A5E1301B-916C-4F2A-97F0-5E8B34E81B9A}" destId="{11AC6793-F222-4083-9E4F-CBBEDF40B6D5}" srcOrd="0" destOrd="0" presId="urn:microsoft.com/office/officeart/2005/8/layout/radial5"/>
    <dgm:cxn modelId="{DAECCC11-C39B-44E8-A913-843C701609AE}" srcId="{9E9CAF84-92FE-4862-98ED-8E5A4B21BED3}" destId="{D91B35B7-0DAE-4BD7-80C9-A620FF2D427C}" srcOrd="3" destOrd="0" parTransId="{09BBAD18-3EF4-4487-8E65-C0261F793509}" sibTransId="{07A9F528-E77A-4A4F-9A3F-3F43E84BA0E5}"/>
    <dgm:cxn modelId="{F355FB15-E9A6-4537-A3C7-09C1AD5517A7}" type="presOf" srcId="{57B49A4F-A155-4CE6-A64D-CDE562125619}" destId="{80FBFB6F-9D36-4126-8468-12C8C0DC033B}" srcOrd="0" destOrd="0" presId="urn:microsoft.com/office/officeart/2005/8/layout/radial5"/>
    <dgm:cxn modelId="{B162EFE2-645B-4C1D-9EA1-5E82D3989D6C}" type="presOf" srcId="{09BBAD18-3EF4-4487-8E65-C0261F793509}" destId="{A6869ECA-540F-46C4-87B2-7943B8AFC597}" srcOrd="1" destOrd="0" presId="urn:microsoft.com/office/officeart/2005/8/layout/radial5"/>
    <dgm:cxn modelId="{4C01DDCA-4304-433F-BB2E-EB75E7ED13E6}" type="presOf" srcId="{D91B35B7-0DAE-4BD7-80C9-A620FF2D427C}" destId="{E1513246-4B11-40CB-8706-AD9F530571F5}" srcOrd="0" destOrd="0" presId="urn:microsoft.com/office/officeart/2005/8/layout/radial5"/>
    <dgm:cxn modelId="{9DD432B4-CE39-425B-8630-8E12E8524D36}" type="presOf" srcId="{A5E1301B-916C-4F2A-97F0-5E8B34E81B9A}" destId="{99355981-E6AC-44A4-A44E-F7DF7F51371B}" srcOrd="1" destOrd="0" presId="urn:microsoft.com/office/officeart/2005/8/layout/radial5"/>
    <dgm:cxn modelId="{211F1EAB-EF94-424F-A26A-F7F168B2C8EA}" srcId="{F76CF57D-6611-4069-A210-2989C89A8824}" destId="{C0790775-1ADD-4BFA-A8A9-AB29DAE907E0}" srcOrd="1" destOrd="0" parTransId="{140AAF87-85E9-4EFB-93D1-733548A31C98}" sibTransId="{D3EF6E7E-2FD5-4D95-B069-4326BE79B859}"/>
    <dgm:cxn modelId="{1BD8760B-CDE8-4578-B17A-8C07B752F959}" type="presParOf" srcId="{E36D4224-7BCF-4F2B-BFD4-918143AB8ED1}" destId="{FE2E8B5B-0B1C-42FC-A2BF-E55DFFFB1D9E}" srcOrd="0" destOrd="0" presId="urn:microsoft.com/office/officeart/2005/8/layout/radial5"/>
    <dgm:cxn modelId="{496E4205-FF15-4216-8EF7-8E703A0B3D31}" type="presParOf" srcId="{E36D4224-7BCF-4F2B-BFD4-918143AB8ED1}" destId="{4A4C985D-5C42-4ED5-8225-BBC934013BF7}" srcOrd="1" destOrd="0" presId="urn:microsoft.com/office/officeart/2005/8/layout/radial5"/>
    <dgm:cxn modelId="{DA51E843-FAB8-498F-A510-04CC5A14F787}" type="presParOf" srcId="{4A4C985D-5C42-4ED5-8225-BBC934013BF7}" destId="{A215AD2E-E0F1-43A6-AEEC-60F9B0BC9134}" srcOrd="0" destOrd="0" presId="urn:microsoft.com/office/officeart/2005/8/layout/radial5"/>
    <dgm:cxn modelId="{1D4E95F8-ABD6-4015-81A4-6AE2B66FC8CA}" type="presParOf" srcId="{E36D4224-7BCF-4F2B-BFD4-918143AB8ED1}" destId="{56040D6C-3A00-49D1-9B55-CD0799CC88DF}" srcOrd="2" destOrd="0" presId="urn:microsoft.com/office/officeart/2005/8/layout/radial5"/>
    <dgm:cxn modelId="{FDDA23A9-48DA-4496-BDF3-5D412FDB2A39}" type="presParOf" srcId="{E36D4224-7BCF-4F2B-BFD4-918143AB8ED1}" destId="{11AC6793-F222-4083-9E4F-CBBEDF40B6D5}" srcOrd="3" destOrd="0" presId="urn:microsoft.com/office/officeart/2005/8/layout/radial5"/>
    <dgm:cxn modelId="{65AB49D6-F012-445D-974D-5B413BC7A8D0}" type="presParOf" srcId="{11AC6793-F222-4083-9E4F-CBBEDF40B6D5}" destId="{99355981-E6AC-44A4-A44E-F7DF7F51371B}" srcOrd="0" destOrd="0" presId="urn:microsoft.com/office/officeart/2005/8/layout/radial5"/>
    <dgm:cxn modelId="{D7526364-1978-4F7E-9FB1-FD8F8D62C951}" type="presParOf" srcId="{E36D4224-7BCF-4F2B-BFD4-918143AB8ED1}" destId="{2935DB79-E170-4192-B884-981AF6F7D167}" srcOrd="4" destOrd="0" presId="urn:microsoft.com/office/officeart/2005/8/layout/radial5"/>
    <dgm:cxn modelId="{ED2B6994-C7D8-4382-87AB-F2EA968A4639}" type="presParOf" srcId="{E36D4224-7BCF-4F2B-BFD4-918143AB8ED1}" destId="{80FBFB6F-9D36-4126-8468-12C8C0DC033B}" srcOrd="5" destOrd="0" presId="urn:microsoft.com/office/officeart/2005/8/layout/radial5"/>
    <dgm:cxn modelId="{3403B79D-1C80-4181-9CF3-57DF85231E88}" type="presParOf" srcId="{80FBFB6F-9D36-4126-8468-12C8C0DC033B}" destId="{AF14457F-2F55-486C-BB7F-269405E6E821}" srcOrd="0" destOrd="0" presId="urn:microsoft.com/office/officeart/2005/8/layout/radial5"/>
    <dgm:cxn modelId="{A70F404B-4C9F-4CE2-8369-02460FB7D9E0}" type="presParOf" srcId="{E36D4224-7BCF-4F2B-BFD4-918143AB8ED1}" destId="{1E21D178-D90A-4D64-9CF2-57F6E0176CA7}" srcOrd="6" destOrd="0" presId="urn:microsoft.com/office/officeart/2005/8/layout/radial5"/>
    <dgm:cxn modelId="{D00BDA09-CAF3-443E-84CE-85868C4C0677}" type="presParOf" srcId="{E36D4224-7BCF-4F2B-BFD4-918143AB8ED1}" destId="{010B5D0D-4666-4242-8A43-FC1C7CA071EF}" srcOrd="7" destOrd="0" presId="urn:microsoft.com/office/officeart/2005/8/layout/radial5"/>
    <dgm:cxn modelId="{FC4D5C9E-A1A6-4422-A78D-E68951629BC3}" type="presParOf" srcId="{010B5D0D-4666-4242-8A43-FC1C7CA071EF}" destId="{A6869ECA-540F-46C4-87B2-7943B8AFC597}" srcOrd="0" destOrd="0" presId="urn:microsoft.com/office/officeart/2005/8/layout/radial5"/>
    <dgm:cxn modelId="{4FA7F235-7C7D-4D7E-A7FD-25B13D1DB922}" type="presParOf" srcId="{E36D4224-7BCF-4F2B-BFD4-918143AB8ED1}" destId="{E1513246-4B11-40CB-8706-AD9F530571F5}"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0A0117-956C-4B5A-85BA-750534B35992}" type="doc">
      <dgm:prSet loTypeId="urn:microsoft.com/office/officeart/2005/8/layout/default#1" loCatId="list" qsTypeId="urn:microsoft.com/office/officeart/2005/8/quickstyle/simple1" qsCatId="simple" csTypeId="urn:microsoft.com/office/officeart/2005/8/colors/accent5_2" csCatId="accent5" phldr="1"/>
      <dgm:spPr/>
      <dgm:t>
        <a:bodyPr/>
        <a:lstStyle/>
        <a:p>
          <a:endParaRPr lang="en-GB"/>
        </a:p>
      </dgm:t>
    </dgm:pt>
    <dgm:pt modelId="{7AF7ACBA-715E-47A8-A954-B882E168F23D}">
      <dgm:prSet phldrT="[Text]"/>
      <dgm:spPr/>
      <dgm:t>
        <a:bodyPr/>
        <a:lstStyle/>
        <a:p>
          <a:r>
            <a:rPr lang="en-GB" dirty="0" smtClean="0"/>
            <a:t>work experience</a:t>
          </a:r>
          <a:endParaRPr lang="en-GB" dirty="0"/>
        </a:p>
      </dgm:t>
    </dgm:pt>
    <dgm:pt modelId="{AFCD7676-AB96-4DC3-B1EA-DF6F5DCFB143}" type="parTrans" cxnId="{25D474C6-0DD4-48EF-B7E2-B1DED13DA933}">
      <dgm:prSet/>
      <dgm:spPr/>
      <dgm:t>
        <a:bodyPr/>
        <a:lstStyle/>
        <a:p>
          <a:endParaRPr lang="en-GB"/>
        </a:p>
      </dgm:t>
    </dgm:pt>
    <dgm:pt modelId="{46CA10F6-018A-43E9-8237-9459175469AC}" type="sibTrans" cxnId="{25D474C6-0DD4-48EF-B7E2-B1DED13DA933}">
      <dgm:prSet/>
      <dgm:spPr/>
      <dgm:t>
        <a:bodyPr/>
        <a:lstStyle/>
        <a:p>
          <a:endParaRPr lang="en-GB"/>
        </a:p>
      </dgm:t>
    </dgm:pt>
    <dgm:pt modelId="{FAE8E873-69B2-4242-9914-615695BC21A5}">
      <dgm:prSet phldrT="[Text]"/>
      <dgm:spPr/>
      <dgm:t>
        <a:bodyPr/>
        <a:lstStyle/>
        <a:p>
          <a:r>
            <a:rPr lang="en-GB" dirty="0" smtClean="0"/>
            <a:t>internships</a:t>
          </a:r>
          <a:endParaRPr lang="en-GB" dirty="0"/>
        </a:p>
      </dgm:t>
    </dgm:pt>
    <dgm:pt modelId="{FF873BFC-8AEE-48F4-A091-1B6E2F15007D}" type="parTrans" cxnId="{044DA912-256F-42A2-A27D-763F599B42F1}">
      <dgm:prSet/>
      <dgm:spPr/>
      <dgm:t>
        <a:bodyPr/>
        <a:lstStyle/>
        <a:p>
          <a:endParaRPr lang="en-GB"/>
        </a:p>
      </dgm:t>
    </dgm:pt>
    <dgm:pt modelId="{CF7BB3B2-3E8C-4D52-BBB5-E7BBE4748F5E}" type="sibTrans" cxnId="{044DA912-256F-42A2-A27D-763F599B42F1}">
      <dgm:prSet/>
      <dgm:spPr/>
      <dgm:t>
        <a:bodyPr/>
        <a:lstStyle/>
        <a:p>
          <a:endParaRPr lang="en-GB"/>
        </a:p>
      </dgm:t>
    </dgm:pt>
    <dgm:pt modelId="{CDAE7526-5735-4E82-BC93-ED41337887C1}">
      <dgm:prSet phldrT="[Text]"/>
      <dgm:spPr/>
      <dgm:t>
        <a:bodyPr/>
        <a:lstStyle/>
        <a:p>
          <a:r>
            <a:rPr lang="en-GB" dirty="0" smtClean="0"/>
            <a:t>volunteering</a:t>
          </a:r>
          <a:endParaRPr lang="en-GB" dirty="0"/>
        </a:p>
      </dgm:t>
    </dgm:pt>
    <dgm:pt modelId="{F9A287D8-0421-45E1-B4A9-6503AAFA8D1A}" type="parTrans" cxnId="{240AC787-F72E-4BE8-8B06-8F1FB156470E}">
      <dgm:prSet/>
      <dgm:spPr/>
      <dgm:t>
        <a:bodyPr/>
        <a:lstStyle/>
        <a:p>
          <a:endParaRPr lang="en-GB"/>
        </a:p>
      </dgm:t>
    </dgm:pt>
    <dgm:pt modelId="{A7E9E790-D608-48D2-9DC0-3EE8391C86F3}" type="sibTrans" cxnId="{240AC787-F72E-4BE8-8B06-8F1FB156470E}">
      <dgm:prSet/>
      <dgm:spPr/>
      <dgm:t>
        <a:bodyPr/>
        <a:lstStyle/>
        <a:p>
          <a:endParaRPr lang="en-GB"/>
        </a:p>
      </dgm:t>
    </dgm:pt>
    <dgm:pt modelId="{6B78F9D1-BB39-4AF5-B96A-74DB8E4FF673}">
      <dgm:prSet phldrT="[Text]"/>
      <dgm:spPr/>
      <dgm:t>
        <a:bodyPr/>
        <a:lstStyle/>
        <a:p>
          <a:r>
            <a:rPr lang="en-GB" dirty="0" smtClean="0"/>
            <a:t>career management modules</a:t>
          </a:r>
          <a:endParaRPr lang="en-GB" dirty="0"/>
        </a:p>
      </dgm:t>
    </dgm:pt>
    <dgm:pt modelId="{3E59E19E-00BB-4917-B542-060EE8626025}" type="parTrans" cxnId="{5CA24600-B977-4E09-A298-24F73B0BF645}">
      <dgm:prSet/>
      <dgm:spPr/>
      <dgm:t>
        <a:bodyPr/>
        <a:lstStyle/>
        <a:p>
          <a:endParaRPr lang="en-GB"/>
        </a:p>
      </dgm:t>
    </dgm:pt>
    <dgm:pt modelId="{D2F6CC04-20AA-4000-8442-6F43D838473A}" type="sibTrans" cxnId="{5CA24600-B977-4E09-A298-24F73B0BF645}">
      <dgm:prSet/>
      <dgm:spPr/>
      <dgm:t>
        <a:bodyPr/>
        <a:lstStyle/>
        <a:p>
          <a:endParaRPr lang="en-GB"/>
        </a:p>
      </dgm:t>
    </dgm:pt>
    <dgm:pt modelId="{575CB735-85D8-474D-BB37-45C54C472F36}">
      <dgm:prSet phldrT="[Text]"/>
      <dgm:spPr/>
      <dgm:t>
        <a:bodyPr/>
        <a:lstStyle/>
        <a:p>
          <a:r>
            <a:rPr lang="en-GB" dirty="0" smtClean="0"/>
            <a:t>student activities</a:t>
          </a:r>
          <a:endParaRPr lang="en-GB" dirty="0"/>
        </a:p>
      </dgm:t>
    </dgm:pt>
    <dgm:pt modelId="{57283944-1198-48B4-A6F5-C73432C52117}" type="parTrans" cxnId="{D782F2E6-AF5F-45E3-81A3-5A30589DDE00}">
      <dgm:prSet/>
      <dgm:spPr/>
      <dgm:t>
        <a:bodyPr/>
        <a:lstStyle/>
        <a:p>
          <a:endParaRPr lang="en-GB"/>
        </a:p>
      </dgm:t>
    </dgm:pt>
    <dgm:pt modelId="{75F635E3-666F-4486-B226-004B5A04ABAF}" type="sibTrans" cxnId="{D782F2E6-AF5F-45E3-81A3-5A30589DDE00}">
      <dgm:prSet/>
      <dgm:spPr/>
      <dgm:t>
        <a:bodyPr/>
        <a:lstStyle/>
        <a:p>
          <a:endParaRPr lang="en-GB"/>
        </a:p>
      </dgm:t>
    </dgm:pt>
    <dgm:pt modelId="{F5F2DD41-231E-400A-ABBA-FAD3F968DA71}">
      <dgm:prSet/>
      <dgm:spPr/>
      <dgm:t>
        <a:bodyPr/>
        <a:lstStyle/>
        <a:p>
          <a:r>
            <a:rPr lang="en-GB" dirty="0" smtClean="0"/>
            <a:t>skills awareness</a:t>
          </a:r>
          <a:endParaRPr lang="en-GB" dirty="0"/>
        </a:p>
      </dgm:t>
    </dgm:pt>
    <dgm:pt modelId="{B8E950A2-C0FB-4309-9B2E-0EF5AF3717B7}" type="parTrans" cxnId="{DAF6147E-8C2B-4E1B-97EA-2303673722EE}">
      <dgm:prSet/>
      <dgm:spPr/>
      <dgm:t>
        <a:bodyPr/>
        <a:lstStyle/>
        <a:p>
          <a:endParaRPr lang="en-GB"/>
        </a:p>
      </dgm:t>
    </dgm:pt>
    <dgm:pt modelId="{278BCA57-8AAC-42BB-B90F-C0CFAC71F81A}" type="sibTrans" cxnId="{DAF6147E-8C2B-4E1B-97EA-2303673722EE}">
      <dgm:prSet/>
      <dgm:spPr/>
      <dgm:t>
        <a:bodyPr/>
        <a:lstStyle/>
        <a:p>
          <a:endParaRPr lang="en-GB"/>
        </a:p>
      </dgm:t>
    </dgm:pt>
    <dgm:pt modelId="{5428C71D-E748-4A42-9F85-F6DC57ADC3F2}" type="pres">
      <dgm:prSet presAssocID="{D40A0117-956C-4B5A-85BA-750534B35992}" presName="diagram" presStyleCnt="0">
        <dgm:presLayoutVars>
          <dgm:dir/>
          <dgm:resizeHandles val="exact"/>
        </dgm:presLayoutVars>
      </dgm:prSet>
      <dgm:spPr/>
      <dgm:t>
        <a:bodyPr/>
        <a:lstStyle/>
        <a:p>
          <a:endParaRPr lang="en-US"/>
        </a:p>
      </dgm:t>
    </dgm:pt>
    <dgm:pt modelId="{B13BF723-897B-4E54-BA13-88A02A99C347}" type="pres">
      <dgm:prSet presAssocID="{7AF7ACBA-715E-47A8-A954-B882E168F23D}" presName="node" presStyleLbl="node1" presStyleIdx="0" presStyleCnt="6">
        <dgm:presLayoutVars>
          <dgm:bulletEnabled val="1"/>
        </dgm:presLayoutVars>
      </dgm:prSet>
      <dgm:spPr/>
      <dgm:t>
        <a:bodyPr/>
        <a:lstStyle/>
        <a:p>
          <a:endParaRPr lang="en-GB"/>
        </a:p>
      </dgm:t>
    </dgm:pt>
    <dgm:pt modelId="{AC89BAB7-E33D-4203-961D-5E3772AFC87C}" type="pres">
      <dgm:prSet presAssocID="{46CA10F6-018A-43E9-8237-9459175469AC}" presName="sibTrans" presStyleCnt="0"/>
      <dgm:spPr/>
    </dgm:pt>
    <dgm:pt modelId="{60A8F692-77E9-47C7-BCE3-879C354188B1}" type="pres">
      <dgm:prSet presAssocID="{FAE8E873-69B2-4242-9914-615695BC21A5}" presName="node" presStyleLbl="node1" presStyleIdx="1" presStyleCnt="6">
        <dgm:presLayoutVars>
          <dgm:bulletEnabled val="1"/>
        </dgm:presLayoutVars>
      </dgm:prSet>
      <dgm:spPr/>
      <dgm:t>
        <a:bodyPr/>
        <a:lstStyle/>
        <a:p>
          <a:endParaRPr lang="en-US"/>
        </a:p>
      </dgm:t>
    </dgm:pt>
    <dgm:pt modelId="{CBDCC375-C4FF-47EF-AA1A-C4554D6627E2}" type="pres">
      <dgm:prSet presAssocID="{CF7BB3B2-3E8C-4D52-BBB5-E7BBE4748F5E}" presName="sibTrans" presStyleCnt="0"/>
      <dgm:spPr/>
    </dgm:pt>
    <dgm:pt modelId="{BCF9FB27-9F3B-48CB-A7EF-97389B3EE79A}" type="pres">
      <dgm:prSet presAssocID="{CDAE7526-5735-4E82-BC93-ED41337887C1}" presName="node" presStyleLbl="node1" presStyleIdx="2" presStyleCnt="6">
        <dgm:presLayoutVars>
          <dgm:bulletEnabled val="1"/>
        </dgm:presLayoutVars>
      </dgm:prSet>
      <dgm:spPr/>
      <dgm:t>
        <a:bodyPr/>
        <a:lstStyle/>
        <a:p>
          <a:endParaRPr lang="en-US"/>
        </a:p>
      </dgm:t>
    </dgm:pt>
    <dgm:pt modelId="{2CE2BF59-0CC1-44F4-800E-DF81D2B7B5D9}" type="pres">
      <dgm:prSet presAssocID="{A7E9E790-D608-48D2-9DC0-3EE8391C86F3}" presName="sibTrans" presStyleCnt="0"/>
      <dgm:spPr/>
    </dgm:pt>
    <dgm:pt modelId="{AFF80BCA-5473-482D-B13F-AEEDA91716C8}" type="pres">
      <dgm:prSet presAssocID="{6B78F9D1-BB39-4AF5-B96A-74DB8E4FF673}" presName="node" presStyleLbl="node1" presStyleIdx="3" presStyleCnt="6">
        <dgm:presLayoutVars>
          <dgm:bulletEnabled val="1"/>
        </dgm:presLayoutVars>
      </dgm:prSet>
      <dgm:spPr/>
      <dgm:t>
        <a:bodyPr/>
        <a:lstStyle/>
        <a:p>
          <a:endParaRPr lang="en-GB"/>
        </a:p>
      </dgm:t>
    </dgm:pt>
    <dgm:pt modelId="{C4340C75-0545-4ADC-AECE-8432993F5E7E}" type="pres">
      <dgm:prSet presAssocID="{D2F6CC04-20AA-4000-8442-6F43D838473A}" presName="sibTrans" presStyleCnt="0"/>
      <dgm:spPr/>
    </dgm:pt>
    <dgm:pt modelId="{4FE437CD-1107-4BD7-A753-705064FB71FA}" type="pres">
      <dgm:prSet presAssocID="{575CB735-85D8-474D-BB37-45C54C472F36}" presName="node" presStyleLbl="node1" presStyleIdx="4" presStyleCnt="6">
        <dgm:presLayoutVars>
          <dgm:bulletEnabled val="1"/>
        </dgm:presLayoutVars>
      </dgm:prSet>
      <dgm:spPr/>
      <dgm:t>
        <a:bodyPr/>
        <a:lstStyle/>
        <a:p>
          <a:endParaRPr lang="en-US"/>
        </a:p>
      </dgm:t>
    </dgm:pt>
    <dgm:pt modelId="{1B06E475-24E0-46D3-B0AC-DDA1DE8A232F}" type="pres">
      <dgm:prSet presAssocID="{75F635E3-666F-4486-B226-004B5A04ABAF}" presName="sibTrans" presStyleCnt="0"/>
      <dgm:spPr/>
    </dgm:pt>
    <dgm:pt modelId="{2CB37B2E-110D-4E58-A739-C1D97460A11D}" type="pres">
      <dgm:prSet presAssocID="{F5F2DD41-231E-400A-ABBA-FAD3F968DA71}" presName="node" presStyleLbl="node1" presStyleIdx="5" presStyleCnt="6">
        <dgm:presLayoutVars>
          <dgm:bulletEnabled val="1"/>
        </dgm:presLayoutVars>
      </dgm:prSet>
      <dgm:spPr/>
      <dgm:t>
        <a:bodyPr/>
        <a:lstStyle/>
        <a:p>
          <a:endParaRPr lang="en-GB"/>
        </a:p>
      </dgm:t>
    </dgm:pt>
  </dgm:ptLst>
  <dgm:cxnLst>
    <dgm:cxn modelId="{240AC787-F72E-4BE8-8B06-8F1FB156470E}" srcId="{D40A0117-956C-4B5A-85BA-750534B35992}" destId="{CDAE7526-5735-4E82-BC93-ED41337887C1}" srcOrd="2" destOrd="0" parTransId="{F9A287D8-0421-45E1-B4A9-6503AAFA8D1A}" sibTransId="{A7E9E790-D608-48D2-9DC0-3EE8391C86F3}"/>
    <dgm:cxn modelId="{0A4BBAC7-275A-4B6E-877E-2F1D1797B5E3}" type="presOf" srcId="{F5F2DD41-231E-400A-ABBA-FAD3F968DA71}" destId="{2CB37B2E-110D-4E58-A739-C1D97460A11D}" srcOrd="0" destOrd="0" presId="urn:microsoft.com/office/officeart/2005/8/layout/default#1"/>
    <dgm:cxn modelId="{25D474C6-0DD4-48EF-B7E2-B1DED13DA933}" srcId="{D40A0117-956C-4B5A-85BA-750534B35992}" destId="{7AF7ACBA-715E-47A8-A954-B882E168F23D}" srcOrd="0" destOrd="0" parTransId="{AFCD7676-AB96-4DC3-B1EA-DF6F5DCFB143}" sibTransId="{46CA10F6-018A-43E9-8237-9459175469AC}"/>
    <dgm:cxn modelId="{318D3F35-E8AD-47CB-B067-D1B681A7D250}" type="presOf" srcId="{6B78F9D1-BB39-4AF5-B96A-74DB8E4FF673}" destId="{AFF80BCA-5473-482D-B13F-AEEDA91716C8}" srcOrd="0" destOrd="0" presId="urn:microsoft.com/office/officeart/2005/8/layout/default#1"/>
    <dgm:cxn modelId="{DAF6147E-8C2B-4E1B-97EA-2303673722EE}" srcId="{D40A0117-956C-4B5A-85BA-750534B35992}" destId="{F5F2DD41-231E-400A-ABBA-FAD3F968DA71}" srcOrd="5" destOrd="0" parTransId="{B8E950A2-C0FB-4309-9B2E-0EF5AF3717B7}" sibTransId="{278BCA57-8AAC-42BB-B90F-C0CFAC71F81A}"/>
    <dgm:cxn modelId="{A1800217-8E3F-4E08-A076-48E7F143C3D2}" type="presOf" srcId="{575CB735-85D8-474D-BB37-45C54C472F36}" destId="{4FE437CD-1107-4BD7-A753-705064FB71FA}" srcOrd="0" destOrd="0" presId="urn:microsoft.com/office/officeart/2005/8/layout/default#1"/>
    <dgm:cxn modelId="{6D5C7F89-07BD-4722-B76A-25BC8D1D96F0}" type="presOf" srcId="{D40A0117-956C-4B5A-85BA-750534B35992}" destId="{5428C71D-E748-4A42-9F85-F6DC57ADC3F2}" srcOrd="0" destOrd="0" presId="urn:microsoft.com/office/officeart/2005/8/layout/default#1"/>
    <dgm:cxn modelId="{AF698CDF-EF11-4901-A4A6-CF949A662A82}" type="presOf" srcId="{7AF7ACBA-715E-47A8-A954-B882E168F23D}" destId="{B13BF723-897B-4E54-BA13-88A02A99C347}" srcOrd="0" destOrd="0" presId="urn:microsoft.com/office/officeart/2005/8/layout/default#1"/>
    <dgm:cxn modelId="{5CA24600-B977-4E09-A298-24F73B0BF645}" srcId="{D40A0117-956C-4B5A-85BA-750534B35992}" destId="{6B78F9D1-BB39-4AF5-B96A-74DB8E4FF673}" srcOrd="3" destOrd="0" parTransId="{3E59E19E-00BB-4917-B542-060EE8626025}" sibTransId="{D2F6CC04-20AA-4000-8442-6F43D838473A}"/>
    <dgm:cxn modelId="{220EE40A-5EFB-480F-88A3-B36B12EF3921}" type="presOf" srcId="{FAE8E873-69B2-4242-9914-615695BC21A5}" destId="{60A8F692-77E9-47C7-BCE3-879C354188B1}" srcOrd="0" destOrd="0" presId="urn:microsoft.com/office/officeart/2005/8/layout/default#1"/>
    <dgm:cxn modelId="{044DA912-256F-42A2-A27D-763F599B42F1}" srcId="{D40A0117-956C-4B5A-85BA-750534B35992}" destId="{FAE8E873-69B2-4242-9914-615695BC21A5}" srcOrd="1" destOrd="0" parTransId="{FF873BFC-8AEE-48F4-A091-1B6E2F15007D}" sibTransId="{CF7BB3B2-3E8C-4D52-BBB5-E7BBE4748F5E}"/>
    <dgm:cxn modelId="{D782F2E6-AF5F-45E3-81A3-5A30589DDE00}" srcId="{D40A0117-956C-4B5A-85BA-750534B35992}" destId="{575CB735-85D8-474D-BB37-45C54C472F36}" srcOrd="4" destOrd="0" parTransId="{57283944-1198-48B4-A6F5-C73432C52117}" sibTransId="{75F635E3-666F-4486-B226-004B5A04ABAF}"/>
    <dgm:cxn modelId="{0539DEE2-E05F-4BF9-8923-E1D755C21CED}" type="presOf" srcId="{CDAE7526-5735-4E82-BC93-ED41337887C1}" destId="{BCF9FB27-9F3B-48CB-A7EF-97389B3EE79A}" srcOrd="0" destOrd="0" presId="urn:microsoft.com/office/officeart/2005/8/layout/default#1"/>
    <dgm:cxn modelId="{DA7285B1-258F-4F88-96B3-A2935C35490D}" type="presParOf" srcId="{5428C71D-E748-4A42-9F85-F6DC57ADC3F2}" destId="{B13BF723-897B-4E54-BA13-88A02A99C347}" srcOrd="0" destOrd="0" presId="urn:microsoft.com/office/officeart/2005/8/layout/default#1"/>
    <dgm:cxn modelId="{8EFC711F-772F-41D7-96AB-29F5D62AE45F}" type="presParOf" srcId="{5428C71D-E748-4A42-9F85-F6DC57ADC3F2}" destId="{AC89BAB7-E33D-4203-961D-5E3772AFC87C}" srcOrd="1" destOrd="0" presId="urn:microsoft.com/office/officeart/2005/8/layout/default#1"/>
    <dgm:cxn modelId="{FE5993C7-B5D2-41B1-A82C-4DF1B1206DE4}" type="presParOf" srcId="{5428C71D-E748-4A42-9F85-F6DC57ADC3F2}" destId="{60A8F692-77E9-47C7-BCE3-879C354188B1}" srcOrd="2" destOrd="0" presId="urn:microsoft.com/office/officeart/2005/8/layout/default#1"/>
    <dgm:cxn modelId="{0BE0DA91-A3D2-4292-AF86-41ED67AECCFB}" type="presParOf" srcId="{5428C71D-E748-4A42-9F85-F6DC57ADC3F2}" destId="{CBDCC375-C4FF-47EF-AA1A-C4554D6627E2}" srcOrd="3" destOrd="0" presId="urn:microsoft.com/office/officeart/2005/8/layout/default#1"/>
    <dgm:cxn modelId="{182B8EB2-6A21-4CA6-98E0-8DBF9640B469}" type="presParOf" srcId="{5428C71D-E748-4A42-9F85-F6DC57ADC3F2}" destId="{BCF9FB27-9F3B-48CB-A7EF-97389B3EE79A}" srcOrd="4" destOrd="0" presId="urn:microsoft.com/office/officeart/2005/8/layout/default#1"/>
    <dgm:cxn modelId="{5AC8F58F-C253-4458-8E71-E63E37908BE8}" type="presParOf" srcId="{5428C71D-E748-4A42-9F85-F6DC57ADC3F2}" destId="{2CE2BF59-0CC1-44F4-800E-DF81D2B7B5D9}" srcOrd="5" destOrd="0" presId="urn:microsoft.com/office/officeart/2005/8/layout/default#1"/>
    <dgm:cxn modelId="{CBEABDB0-A91F-488C-AE02-B83B39B22E36}" type="presParOf" srcId="{5428C71D-E748-4A42-9F85-F6DC57ADC3F2}" destId="{AFF80BCA-5473-482D-B13F-AEEDA91716C8}" srcOrd="6" destOrd="0" presId="urn:microsoft.com/office/officeart/2005/8/layout/default#1"/>
    <dgm:cxn modelId="{16791C63-9406-4E7A-BF5D-D713D93569B8}" type="presParOf" srcId="{5428C71D-E748-4A42-9F85-F6DC57ADC3F2}" destId="{C4340C75-0545-4ADC-AECE-8432993F5E7E}" srcOrd="7" destOrd="0" presId="urn:microsoft.com/office/officeart/2005/8/layout/default#1"/>
    <dgm:cxn modelId="{BC7392DE-DF65-4302-B4D0-473C85CB95E3}" type="presParOf" srcId="{5428C71D-E748-4A42-9F85-F6DC57ADC3F2}" destId="{4FE437CD-1107-4BD7-A753-705064FB71FA}" srcOrd="8" destOrd="0" presId="urn:microsoft.com/office/officeart/2005/8/layout/default#1"/>
    <dgm:cxn modelId="{34728C7B-73E5-4678-AD91-71C91D22E362}" type="presParOf" srcId="{5428C71D-E748-4A42-9F85-F6DC57ADC3F2}" destId="{1B06E475-24E0-46D3-B0AC-DDA1DE8A232F}" srcOrd="9" destOrd="0" presId="urn:microsoft.com/office/officeart/2005/8/layout/default#1"/>
    <dgm:cxn modelId="{EBD17781-52F0-4A6F-A328-DFFAC6E9B05F}" type="presParOf" srcId="{5428C71D-E748-4A42-9F85-F6DC57ADC3F2}" destId="{2CB37B2E-110D-4E58-A739-C1D97460A11D}"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49EB61-B658-4EB2-ABA3-8CAA5CA6F1DD}">
      <dsp:nvSpPr>
        <dsp:cNvPr id="0" name=""/>
        <dsp:cNvSpPr/>
      </dsp:nvSpPr>
      <dsp:spPr>
        <a:xfrm rot="2561091">
          <a:off x="2674246" y="3191533"/>
          <a:ext cx="702193" cy="51328"/>
        </a:xfrm>
        <a:custGeom>
          <a:avLst/>
          <a:gdLst/>
          <a:ahLst/>
          <a:cxnLst/>
          <a:rect l="0" t="0" r="0" b="0"/>
          <a:pathLst>
            <a:path>
              <a:moveTo>
                <a:pt x="0" y="25664"/>
              </a:moveTo>
              <a:lnTo>
                <a:pt x="702193" y="2566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FA27C-D135-424D-BA76-E2A184A474D9}">
      <dsp:nvSpPr>
        <dsp:cNvPr id="0" name=""/>
        <dsp:cNvSpPr/>
      </dsp:nvSpPr>
      <dsp:spPr>
        <a:xfrm>
          <a:off x="2767254" y="2238065"/>
          <a:ext cx="895893" cy="51328"/>
        </a:xfrm>
        <a:custGeom>
          <a:avLst/>
          <a:gdLst/>
          <a:ahLst/>
          <a:cxnLst/>
          <a:rect l="0" t="0" r="0" b="0"/>
          <a:pathLst>
            <a:path>
              <a:moveTo>
                <a:pt x="0" y="25664"/>
              </a:moveTo>
              <a:lnTo>
                <a:pt x="895893" y="2566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E0946-8FF8-4B67-820E-B70896A33F90}">
      <dsp:nvSpPr>
        <dsp:cNvPr id="0" name=""/>
        <dsp:cNvSpPr/>
      </dsp:nvSpPr>
      <dsp:spPr>
        <a:xfrm rot="19106015">
          <a:off x="2664255" y="1278774"/>
          <a:ext cx="818058" cy="51328"/>
        </a:xfrm>
        <a:custGeom>
          <a:avLst/>
          <a:gdLst/>
          <a:ahLst/>
          <a:cxnLst/>
          <a:rect l="0" t="0" r="0" b="0"/>
          <a:pathLst>
            <a:path>
              <a:moveTo>
                <a:pt x="0" y="25664"/>
              </a:moveTo>
              <a:lnTo>
                <a:pt x="818058" y="2566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19D4A0-FB0F-4BF1-A4DD-785751136808}">
      <dsp:nvSpPr>
        <dsp:cNvPr id="0" name=""/>
        <dsp:cNvSpPr/>
      </dsp:nvSpPr>
      <dsp:spPr>
        <a:xfrm>
          <a:off x="883358" y="1155555"/>
          <a:ext cx="2216348" cy="221634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4B249-ECD3-44CF-9C5B-CBC174D54490}">
      <dsp:nvSpPr>
        <dsp:cNvPr id="0" name=""/>
        <dsp:cNvSpPr/>
      </dsp:nvSpPr>
      <dsp:spPr>
        <a:xfrm>
          <a:off x="3223099" y="1084"/>
          <a:ext cx="1240728" cy="12407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history-related careers</a:t>
          </a:r>
          <a:endParaRPr lang="en-GB" sz="1600" kern="1200" dirty="0"/>
        </a:p>
      </dsp:txBody>
      <dsp:txXfrm>
        <a:off x="3223099" y="1084"/>
        <a:ext cx="1240728" cy="1240728"/>
      </dsp:txXfrm>
    </dsp:sp>
    <dsp:sp modelId="{D4D3BFF3-55F6-4681-B26D-C20117D46FA5}">
      <dsp:nvSpPr>
        <dsp:cNvPr id="0" name=""/>
        <dsp:cNvSpPr/>
      </dsp:nvSpPr>
      <dsp:spPr>
        <a:xfrm>
          <a:off x="4587901" y="1084"/>
          <a:ext cx="1861092" cy="1240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education</a:t>
          </a:r>
          <a:endParaRPr lang="en-GB" sz="2100" kern="1200" dirty="0"/>
        </a:p>
        <a:p>
          <a:pPr marL="228600" lvl="1" indent="-228600" algn="l" defTabSz="933450">
            <a:lnSpc>
              <a:spcPct val="90000"/>
            </a:lnSpc>
            <a:spcBef>
              <a:spcPct val="0"/>
            </a:spcBef>
            <a:spcAft>
              <a:spcPct val="15000"/>
            </a:spcAft>
            <a:buChar char="••"/>
          </a:pPr>
          <a:r>
            <a:rPr lang="en-GB" sz="2100" kern="1200" dirty="0" smtClean="0"/>
            <a:t>research</a:t>
          </a:r>
          <a:endParaRPr lang="en-GB" sz="2100" kern="1200" dirty="0"/>
        </a:p>
        <a:p>
          <a:pPr marL="228600" lvl="1" indent="-228600" algn="l" defTabSz="933450">
            <a:lnSpc>
              <a:spcPct val="90000"/>
            </a:lnSpc>
            <a:spcBef>
              <a:spcPct val="0"/>
            </a:spcBef>
            <a:spcAft>
              <a:spcPct val="15000"/>
            </a:spcAft>
            <a:buChar char="••"/>
          </a:pPr>
          <a:r>
            <a:rPr lang="en-GB" sz="2100" kern="1200" dirty="0" smtClean="0"/>
            <a:t>heritage, museums etc</a:t>
          </a:r>
          <a:endParaRPr lang="en-GB" sz="2100" kern="1200" dirty="0"/>
        </a:p>
      </dsp:txBody>
      <dsp:txXfrm>
        <a:off x="4587901" y="1084"/>
        <a:ext cx="1861092" cy="1240728"/>
      </dsp:txXfrm>
    </dsp:sp>
    <dsp:sp modelId="{386E4393-7F2B-4D9B-B40C-B8749BA0C354}">
      <dsp:nvSpPr>
        <dsp:cNvPr id="0" name=""/>
        <dsp:cNvSpPr/>
      </dsp:nvSpPr>
      <dsp:spPr>
        <a:xfrm>
          <a:off x="3663147" y="1643365"/>
          <a:ext cx="1240728" cy="12407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general graduate</a:t>
          </a:r>
          <a:endParaRPr lang="en-GB" sz="1600" kern="1200" dirty="0"/>
        </a:p>
      </dsp:txBody>
      <dsp:txXfrm>
        <a:off x="3663147" y="1643365"/>
        <a:ext cx="1240728" cy="1240728"/>
      </dsp:txXfrm>
    </dsp:sp>
    <dsp:sp modelId="{2277E77C-3D28-408C-877A-9CC26D4D249A}">
      <dsp:nvSpPr>
        <dsp:cNvPr id="0" name=""/>
        <dsp:cNvSpPr/>
      </dsp:nvSpPr>
      <dsp:spPr>
        <a:xfrm>
          <a:off x="5027949" y="1643365"/>
          <a:ext cx="1861092" cy="1240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civil service</a:t>
          </a:r>
          <a:endParaRPr lang="en-GB" sz="2100" kern="1200" dirty="0"/>
        </a:p>
        <a:p>
          <a:pPr marL="228600" lvl="1" indent="-228600" algn="l" defTabSz="933450">
            <a:lnSpc>
              <a:spcPct val="90000"/>
            </a:lnSpc>
            <a:spcBef>
              <a:spcPct val="0"/>
            </a:spcBef>
            <a:spcAft>
              <a:spcPct val="15000"/>
            </a:spcAft>
            <a:buChar char="••"/>
          </a:pPr>
          <a:r>
            <a:rPr lang="en-GB" sz="2100" kern="1200" dirty="0" smtClean="0"/>
            <a:t>management</a:t>
          </a:r>
          <a:endParaRPr lang="en-GB" sz="2100" kern="1200" dirty="0"/>
        </a:p>
        <a:p>
          <a:pPr marL="228600" lvl="1" indent="-228600" algn="l" defTabSz="933450">
            <a:lnSpc>
              <a:spcPct val="90000"/>
            </a:lnSpc>
            <a:spcBef>
              <a:spcPct val="0"/>
            </a:spcBef>
            <a:spcAft>
              <a:spcPct val="15000"/>
            </a:spcAft>
            <a:buChar char="••"/>
          </a:pPr>
          <a:r>
            <a:rPr lang="en-GB" sz="2100" kern="1200" dirty="0" smtClean="0"/>
            <a:t>media</a:t>
          </a:r>
          <a:endParaRPr lang="en-GB" sz="2100" kern="1200" dirty="0"/>
        </a:p>
      </dsp:txBody>
      <dsp:txXfrm>
        <a:off x="5027949" y="1643365"/>
        <a:ext cx="1861092" cy="1240728"/>
      </dsp:txXfrm>
    </dsp:sp>
    <dsp:sp modelId="{338DD973-DC58-4B0E-9B0B-6914E9FA94F2}">
      <dsp:nvSpPr>
        <dsp:cNvPr id="0" name=""/>
        <dsp:cNvSpPr/>
      </dsp:nvSpPr>
      <dsp:spPr>
        <a:xfrm>
          <a:off x="3107295" y="3241106"/>
          <a:ext cx="1329809" cy="13298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further professional qualification</a:t>
          </a:r>
          <a:endParaRPr lang="en-GB" sz="1600" kern="1200" dirty="0"/>
        </a:p>
      </dsp:txBody>
      <dsp:txXfrm>
        <a:off x="3107295" y="3241106"/>
        <a:ext cx="1329809" cy="1329809"/>
      </dsp:txXfrm>
    </dsp:sp>
    <dsp:sp modelId="{1F655B84-B59F-492F-8F16-BC25DFC2CFA1}">
      <dsp:nvSpPr>
        <dsp:cNvPr id="0" name=""/>
        <dsp:cNvSpPr/>
      </dsp:nvSpPr>
      <dsp:spPr>
        <a:xfrm>
          <a:off x="4570084" y="3241106"/>
          <a:ext cx="1994713" cy="132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law</a:t>
          </a:r>
          <a:endParaRPr lang="en-GB" sz="2100" kern="1200" dirty="0"/>
        </a:p>
        <a:p>
          <a:pPr marL="228600" lvl="1" indent="-228600" algn="l" defTabSz="933450">
            <a:lnSpc>
              <a:spcPct val="90000"/>
            </a:lnSpc>
            <a:spcBef>
              <a:spcPct val="0"/>
            </a:spcBef>
            <a:spcAft>
              <a:spcPct val="15000"/>
            </a:spcAft>
            <a:buChar char="••"/>
          </a:pPr>
          <a:r>
            <a:rPr lang="en-GB" sz="2100" kern="1200" dirty="0" smtClean="0"/>
            <a:t>accountancy</a:t>
          </a:r>
          <a:endParaRPr lang="en-GB" sz="2100" kern="1200" dirty="0"/>
        </a:p>
      </dsp:txBody>
      <dsp:txXfrm>
        <a:off x="4570084" y="3241106"/>
        <a:ext cx="1994713" cy="13298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A078EC-8608-48E4-A451-ECD2526855FB}" type="datetimeFigureOut">
              <a:rPr lang="en-GB" smtClean="0"/>
              <a:pPr/>
              <a:t>15/01/2014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507B1B-9749-4DC9-908F-E5C05233F8C8}" type="slidenum">
              <a:rPr lang="en-GB" smtClean="0"/>
              <a:pPr/>
              <a:t>‹#›</a:t>
            </a:fld>
            <a:endParaRPr lang="en-GB"/>
          </a:p>
        </p:txBody>
      </p:sp>
    </p:spTree>
    <p:extLst>
      <p:ext uri="{BB962C8B-B14F-4D97-AF65-F5344CB8AC3E}">
        <p14:creationId xmlns="" xmlns:p14="http://schemas.microsoft.com/office/powerpoint/2010/main" val="3728186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84E27-0AE6-4306-8693-880D4184E4E9}" type="datetimeFigureOut">
              <a:rPr lang="en-GB" smtClean="0"/>
              <a:pPr/>
              <a:t>15/01/2014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6DAC7-B425-47C2-97BB-F881E74DBB0E}" type="slidenum">
              <a:rPr lang="en-GB" smtClean="0"/>
              <a:pPr/>
              <a:t>‹#›</a:t>
            </a:fld>
            <a:endParaRPr lang="en-GB"/>
          </a:p>
        </p:txBody>
      </p:sp>
    </p:spTree>
    <p:extLst>
      <p:ext uri="{BB962C8B-B14F-4D97-AF65-F5344CB8AC3E}">
        <p14:creationId xmlns="" xmlns:p14="http://schemas.microsoft.com/office/powerpoint/2010/main" val="194173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Introductions</a:t>
            </a:r>
          </a:p>
          <a:p>
            <a:r>
              <a:rPr lang="en-GB" dirty="0" smtClean="0"/>
              <a:t>Structure of the day – we’ve got 20 </a:t>
            </a:r>
            <a:r>
              <a:rPr lang="en-GB" dirty="0" err="1" smtClean="0"/>
              <a:t>mins</a:t>
            </a:r>
            <a:r>
              <a:rPr lang="en-GB" dirty="0" smtClean="0"/>
              <a:t>; then parents go on</a:t>
            </a:r>
            <a:r>
              <a:rPr lang="en-GB" baseline="0" dirty="0" smtClean="0"/>
              <a:t> a campus visit; applicants have 40 </a:t>
            </a:r>
            <a:r>
              <a:rPr lang="en-GB" baseline="0" dirty="0" err="1" smtClean="0"/>
              <a:t>mins</a:t>
            </a:r>
            <a:r>
              <a:rPr lang="en-GB" baseline="0" dirty="0" smtClean="0"/>
              <a:t> Q&amp;A with current students, then a campus tour; then tea from 3 p.m., when you have the opportunity to meet a number of my colleagues from the History dept.</a:t>
            </a:r>
            <a:endParaRPr lang="en-GB" dirty="0"/>
          </a:p>
        </p:txBody>
      </p:sp>
      <p:sp>
        <p:nvSpPr>
          <p:cNvPr id="4" name="Slide Number Placeholder 3"/>
          <p:cNvSpPr>
            <a:spLocks noGrp="1"/>
          </p:cNvSpPr>
          <p:nvPr>
            <p:ph type="sldNum" sz="quarter" idx="10"/>
          </p:nvPr>
        </p:nvSpPr>
        <p:spPr/>
        <p:txBody>
          <a:bodyPr/>
          <a:lstStyle/>
          <a:p>
            <a:fld id="{D5D6DAC7-B425-47C2-97BB-F881E74DBB0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We take student finance seriously – understand students want to avoid extra costs and we do what we can to support this e.g. online submission of coursework to avoid expense of printing two copies.</a:t>
            </a: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CBC94F-CCB5-49D0-ABD9-218159D2F749}" type="slidenum">
              <a:rPr lang="en-GB">
                <a:solidFill>
                  <a:prstClr val="black"/>
                </a:solidFill>
                <a:latin typeface="Calibri" pitchFamily="34" charset="0"/>
              </a:rPr>
              <a:pPr eaLnBrk="1" hangingPunct="1"/>
              <a:t>21</a:t>
            </a:fld>
            <a:endParaRPr lang="en-GB">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30% of History graduates go on to take a PG vocational qualification</a:t>
            </a:r>
            <a:endParaRPr lang="en-GB" dirty="0"/>
          </a:p>
        </p:txBody>
      </p:sp>
      <p:sp>
        <p:nvSpPr>
          <p:cNvPr id="4" name="Slide Number Placeholder 3"/>
          <p:cNvSpPr>
            <a:spLocks noGrp="1"/>
          </p:cNvSpPr>
          <p:nvPr>
            <p:ph type="sldNum" sz="quarter" idx="10"/>
          </p:nvPr>
        </p:nvSpPr>
        <p:spPr/>
        <p:txBody>
          <a:bodyPr/>
          <a:lstStyle/>
          <a:p>
            <a:fld id="{D5D6DAC7-B425-47C2-97BB-F881E74DBB0E}"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Emphasis first year of graduation</a:t>
            </a: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9A1CE2-E3EF-411E-8E3A-17CED3A65C11}" type="slidenum">
              <a:rPr lang="en-GB">
                <a:solidFill>
                  <a:prstClr val="black"/>
                </a:solidFill>
                <a:latin typeface="Calibri" pitchFamily="34" charset="0"/>
              </a:rPr>
              <a:pPr eaLnBrk="1" hangingPunct="1"/>
              <a:t>4</a:t>
            </a:fld>
            <a:endParaRPr lang="en-GB">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Survey of students who graduated in July 2011, surveyed 12 months later</a:t>
            </a:r>
          </a:p>
          <a:p>
            <a:pPr eaLnBrk="1" hangingPunct="1">
              <a:spcBef>
                <a:spcPct val="0"/>
              </a:spcBef>
            </a:pPr>
            <a:r>
              <a:rPr lang="en-GB" smtClean="0"/>
              <a:t>61% in managerial/professional job</a:t>
            </a:r>
          </a:p>
          <a:p>
            <a:pPr eaLnBrk="1" hangingPunct="1">
              <a:spcBef>
                <a:spcPct val="0"/>
              </a:spcBef>
            </a:pPr>
            <a:r>
              <a:rPr lang="en-GB" smtClean="0"/>
              <a:t>Median salary of £19,000 6 months after graduation (lower 15k upper 24k).</a:t>
            </a: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BDF672-A882-4A88-834E-F97A90D65E08}" type="slidenum">
              <a:rPr lang="en-GB">
                <a:solidFill>
                  <a:prstClr val="black"/>
                </a:solidFill>
                <a:latin typeface="Calibri" pitchFamily="34" charset="0"/>
              </a:rPr>
              <a:pPr eaLnBrk="1" hangingPunct="1"/>
              <a:t>5</a:t>
            </a:fld>
            <a:endParaRPr lang="en-GB">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Breadth of curriculum – ancient to late 20</a:t>
            </a:r>
            <a:r>
              <a:rPr lang="en-GB" baseline="30000" dirty="0" smtClean="0"/>
              <a:t>th</a:t>
            </a:r>
            <a:r>
              <a:rPr lang="en-GB" dirty="0" smtClean="0"/>
              <a:t> c;</a:t>
            </a:r>
            <a:r>
              <a:rPr lang="en-GB" baseline="0" dirty="0" smtClean="0"/>
              <a:t> Britain, Europe, China, India, Africa, the Americas … also </a:t>
            </a:r>
            <a:r>
              <a:rPr lang="en-GB" baseline="0" dirty="0" err="1" smtClean="0"/>
              <a:t>opp</a:t>
            </a:r>
            <a:r>
              <a:rPr lang="en-GB" baseline="0" dirty="0" smtClean="0"/>
              <a:t> to specialize in areas such as art history, history of science etc. Many history staff in other </a:t>
            </a:r>
            <a:r>
              <a:rPr lang="en-GB" baseline="0" dirty="0" err="1" smtClean="0"/>
              <a:t>depts</a:t>
            </a:r>
            <a:r>
              <a:rPr lang="en-GB" baseline="0" dirty="0" smtClean="0"/>
              <a:t> – our students can take their courses.</a:t>
            </a:r>
            <a:endParaRPr lang="en-GB" dirty="0" smtClean="0"/>
          </a:p>
          <a:p>
            <a:endParaRPr lang="en-GB" dirty="0" smtClean="0"/>
          </a:p>
          <a:p>
            <a:r>
              <a:rPr lang="en-GB" dirty="0" smtClean="0"/>
              <a:t>JRUL</a:t>
            </a:r>
            <a:r>
              <a:rPr lang="en-GB" baseline="0" dirty="0" smtClean="0"/>
              <a:t> – the third largest university library in England</a:t>
            </a:r>
          </a:p>
          <a:p>
            <a:r>
              <a:rPr lang="en-GB" baseline="0" dirty="0" smtClean="0"/>
              <a:t>Special funding stream because of Special Collections</a:t>
            </a:r>
          </a:p>
          <a:p>
            <a:endParaRPr lang="en-GB" baseline="0" dirty="0" smtClean="0"/>
          </a:p>
          <a:p>
            <a:r>
              <a:rPr lang="en-GB" baseline="0" dirty="0" err="1" smtClean="0"/>
              <a:t>Chetham’s</a:t>
            </a:r>
            <a:r>
              <a:rPr lang="en-GB" baseline="0" dirty="0" smtClean="0"/>
              <a:t> – the world’s oldest public library</a:t>
            </a:r>
          </a:p>
          <a:p>
            <a:endParaRPr lang="en-GB" baseline="0" dirty="0" smtClean="0"/>
          </a:p>
          <a:p>
            <a:r>
              <a:rPr lang="en-GB" baseline="0" dirty="0" smtClean="0"/>
              <a:t>Many of these resources build on Manchester’s status as the birthplace of the industrial revolution and (to a large extent) of radical political movements (Women’s suffrage </a:t>
            </a:r>
            <a:r>
              <a:rPr lang="en-GB" baseline="0" dirty="0" err="1" smtClean="0"/>
              <a:t>movt</a:t>
            </a:r>
            <a:r>
              <a:rPr lang="en-GB" baseline="0" dirty="0" smtClean="0"/>
              <a:t> born in </a:t>
            </a:r>
            <a:r>
              <a:rPr lang="en-GB" baseline="0" dirty="0" err="1" smtClean="0"/>
              <a:t>Mcr</a:t>
            </a:r>
            <a:r>
              <a:rPr lang="en-GB" baseline="0" dirty="0" smtClean="0"/>
              <a:t>, and both the </a:t>
            </a:r>
            <a:r>
              <a:rPr lang="en-GB" baseline="0" dirty="0" err="1" smtClean="0"/>
              <a:t>Deansgate</a:t>
            </a:r>
            <a:r>
              <a:rPr lang="en-GB" baseline="0" dirty="0" smtClean="0"/>
              <a:t> library and the Central library have substantial archival collections relating to it). </a:t>
            </a:r>
            <a:endParaRPr lang="en-GB" dirty="0"/>
          </a:p>
        </p:txBody>
      </p:sp>
      <p:sp>
        <p:nvSpPr>
          <p:cNvPr id="4" name="Slide Number Placeholder 3"/>
          <p:cNvSpPr>
            <a:spLocks noGrp="1"/>
          </p:cNvSpPr>
          <p:nvPr>
            <p:ph type="sldNum" sz="quarter" idx="10"/>
          </p:nvPr>
        </p:nvSpPr>
        <p:spPr/>
        <p:txBody>
          <a:bodyPr/>
          <a:lstStyle/>
          <a:p>
            <a:fld id="{D5D6DAC7-B425-47C2-97BB-F881E74DBB0E}"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important – the value of history as a subject depends</a:t>
            </a:r>
            <a:r>
              <a:rPr lang="en-GB" baseline="0" dirty="0" smtClean="0"/>
              <a:t> much less on the uses of specific historical knowledge (there is no period or topic that is ‘core’ to all History degree courses) than on the skills (intellectual and practical) you develop while learning to </a:t>
            </a:r>
            <a:r>
              <a:rPr lang="en-GB" i="1" baseline="0" dirty="0" smtClean="0"/>
              <a:t>do</a:t>
            </a:r>
            <a:r>
              <a:rPr lang="en-GB" baseline="0" dirty="0" smtClean="0"/>
              <a:t> history.</a:t>
            </a:r>
            <a:endParaRPr lang="en-GB" dirty="0"/>
          </a:p>
        </p:txBody>
      </p:sp>
      <p:sp>
        <p:nvSpPr>
          <p:cNvPr id="4" name="Slide Number Placeholder 3"/>
          <p:cNvSpPr>
            <a:spLocks noGrp="1"/>
          </p:cNvSpPr>
          <p:nvPr>
            <p:ph type="sldNum" sz="quarter" idx="10"/>
          </p:nvPr>
        </p:nvSpPr>
        <p:spPr/>
        <p:txBody>
          <a:bodyPr/>
          <a:lstStyle/>
          <a:p>
            <a:fld id="{D5D6DAC7-B425-47C2-97BB-F881E74DBB0E}" type="slidenum">
              <a:rPr lang="en-GB" smtClean="0"/>
              <a:pPr/>
              <a:t>14</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Supporting students at the heart of our undergraduate degree programme and level 1 is structured with this in mind.</a:t>
            </a:r>
          </a:p>
          <a:p>
            <a:pPr marL="2057400" lvl="4" indent="-228600" eaLnBrk="1" hangingPunct="1">
              <a:spcBef>
                <a:spcPct val="0"/>
              </a:spcBef>
            </a:pPr>
            <a:r>
              <a:rPr lang="en-GB" sz="1000" smtClean="0"/>
              <a:t> We may be the largest university of our kind in the UK, but we try and ensure that students here don’t get lost in the crowd. </a:t>
            </a:r>
          </a:p>
          <a:p>
            <a:pPr eaLnBrk="1" hangingPunct="1">
              <a:spcBef>
                <a:spcPct val="0"/>
              </a:spcBef>
            </a:pPr>
            <a:r>
              <a:rPr lang="en-GB" smtClean="0"/>
              <a:t>Ways for students to meet others e.g. History Society; group work.</a:t>
            </a:r>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D46D1E-4A18-4ECA-805B-605B27321B09}" type="slidenum">
              <a:rPr lang="en-GB">
                <a:latin typeface="Calibri" pitchFamily="34" charset="0"/>
              </a:rPr>
              <a:pPr eaLnBrk="1" hangingPunct="1"/>
              <a:t>16</a:t>
            </a:fld>
            <a:endParaRPr lang="en-GB">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GB" sz="800" b="1" smtClean="0"/>
              <a:t>Discussing the Student Support available to students whilst studying in Manchester. </a:t>
            </a:r>
          </a:p>
          <a:p>
            <a:pPr eaLnBrk="1" hangingPunct="1">
              <a:lnSpc>
                <a:spcPct val="80000"/>
              </a:lnSpc>
              <a:spcBef>
                <a:spcPct val="0"/>
              </a:spcBef>
            </a:pPr>
            <a:endParaRPr lang="en-GB" sz="800" b="1" smtClean="0"/>
          </a:p>
          <a:p>
            <a:pPr eaLnBrk="1" hangingPunct="1">
              <a:lnSpc>
                <a:spcPct val="80000"/>
              </a:lnSpc>
              <a:spcBef>
                <a:spcPct val="0"/>
              </a:spcBef>
            </a:pPr>
            <a:r>
              <a:rPr lang="en-GB" sz="800" b="1" smtClean="0"/>
              <a:t>Suggested areas to discuss are below: </a:t>
            </a:r>
            <a:endParaRPr lang="en-GB" sz="800" smtClean="0"/>
          </a:p>
          <a:p>
            <a:pPr eaLnBrk="1" hangingPunct="1">
              <a:lnSpc>
                <a:spcPct val="80000"/>
              </a:lnSpc>
              <a:spcBef>
                <a:spcPct val="0"/>
              </a:spcBef>
            </a:pPr>
            <a:endParaRPr lang="en-GB" sz="800" smtClean="0"/>
          </a:p>
          <a:p>
            <a:pPr eaLnBrk="1" hangingPunct="1">
              <a:lnSpc>
                <a:spcPct val="80000"/>
              </a:lnSpc>
              <a:spcBef>
                <a:spcPct val="0"/>
              </a:spcBef>
              <a:buFontTx/>
              <a:buChar char="•"/>
            </a:pPr>
            <a:r>
              <a:rPr lang="en-GB" sz="800" smtClean="0"/>
              <a:t>At Manchester we are just as concerned about your son/daughters well-being as we are about their academic studies and performance. We have a range of services in place to ensure that advice, guidance and practical support is available when needed. </a:t>
            </a:r>
          </a:p>
          <a:p>
            <a:pPr eaLnBrk="1" hangingPunct="1">
              <a:lnSpc>
                <a:spcPct val="80000"/>
              </a:lnSpc>
              <a:spcBef>
                <a:spcPct val="0"/>
              </a:spcBef>
            </a:pPr>
            <a:endParaRPr lang="en-GB" sz="800" smtClean="0"/>
          </a:p>
          <a:p>
            <a:pPr eaLnBrk="1" hangingPunct="1">
              <a:lnSpc>
                <a:spcPct val="80000"/>
              </a:lnSpc>
              <a:spcBef>
                <a:spcPct val="0"/>
              </a:spcBef>
              <a:buFontTx/>
              <a:buChar char="•"/>
            </a:pPr>
            <a:r>
              <a:rPr lang="en-GB" sz="800" smtClean="0"/>
              <a:t> Within their Academic School, students are usually provided with an Academic Adviser.  The Academic Adviser’s primary role is academic support but they are also able to signpost students to sources of help and advice for more personal problems.  Many Schools have Student Support Offices, or provide this function via their School Offices.  Schools inform students about this during their induction and via their handbooks.</a:t>
            </a:r>
          </a:p>
          <a:p>
            <a:pPr eaLnBrk="1" hangingPunct="1">
              <a:lnSpc>
                <a:spcPct val="80000"/>
              </a:lnSpc>
              <a:spcBef>
                <a:spcPct val="0"/>
              </a:spcBef>
              <a:buFontTx/>
              <a:buChar char="•"/>
            </a:pPr>
            <a:endParaRPr lang="en-GB" sz="800" smtClean="0"/>
          </a:p>
          <a:p>
            <a:pPr eaLnBrk="1" hangingPunct="1">
              <a:lnSpc>
                <a:spcPct val="80000"/>
              </a:lnSpc>
              <a:spcBef>
                <a:spcPct val="0"/>
              </a:spcBef>
              <a:buFontTx/>
              <a:buChar char="•"/>
            </a:pPr>
            <a:r>
              <a:rPr lang="en-GB" sz="800" smtClean="0"/>
              <a:t> All new students upon arrival in Manchester are urged to </a:t>
            </a:r>
            <a:r>
              <a:rPr lang="en-GB" sz="800" b="1" smtClean="0"/>
              <a:t>register with a GP and Dentist </a:t>
            </a:r>
            <a:r>
              <a:rPr lang="en-GB" sz="800" smtClean="0"/>
              <a:t>close to their accommodation. Staff within University accommodation, the Students’ Union  or Student Occupational Health will be able to advise students of their nearest GP and information about finding a GP is provided to students as part of their pre-arrival information and our the Start of Year fair.  The University does not have a GP practice but </a:t>
            </a:r>
            <a:r>
              <a:rPr lang="en-GB" sz="800" b="1" smtClean="0"/>
              <a:t>Student </a:t>
            </a:r>
            <a:r>
              <a:rPr lang="en-GB" sz="800" smtClean="0"/>
              <a:t> </a:t>
            </a:r>
            <a:r>
              <a:rPr lang="en-GB" sz="800" b="1" smtClean="0"/>
              <a:t>Occupational Health</a:t>
            </a:r>
            <a:r>
              <a:rPr lang="en-GB" sz="800" smtClean="0"/>
              <a:t> offers advice on issues relating to University life, work and general medical advice. Medical staff based there can assist with emergency cases of sudden illness on campus, vaccinations, medical examinations, health promotion and general nursing procedures. Emergency dental cases can be dealt with at the University’s Dental Hospital, which is open to the general public. </a:t>
            </a:r>
          </a:p>
          <a:p>
            <a:pPr eaLnBrk="1" hangingPunct="1">
              <a:lnSpc>
                <a:spcPct val="80000"/>
              </a:lnSpc>
              <a:spcBef>
                <a:spcPct val="0"/>
              </a:spcBef>
              <a:buFontTx/>
              <a:buChar char="•"/>
            </a:pPr>
            <a:endParaRPr lang="en-GB" sz="800" b="1" smtClean="0"/>
          </a:p>
          <a:p>
            <a:pPr eaLnBrk="1" hangingPunct="1">
              <a:lnSpc>
                <a:spcPct val="80000"/>
              </a:lnSpc>
              <a:spcBef>
                <a:spcPct val="0"/>
              </a:spcBef>
              <a:buFontTx/>
              <a:buChar char="•"/>
            </a:pPr>
            <a:r>
              <a:rPr lang="en-GB" sz="800" b="1" smtClean="0"/>
              <a:t> The Counselling Service </a:t>
            </a:r>
            <a:r>
              <a:rPr lang="en-GB" sz="800" smtClean="0"/>
              <a:t>provides confidential counselling for any student who has personal problems affecting their work or well being. In addition to counselling, the service also runs specialist groups and workshops on specific problems such as exam stress. </a:t>
            </a:r>
          </a:p>
          <a:p>
            <a:pPr eaLnBrk="1" hangingPunct="1">
              <a:lnSpc>
                <a:spcPct val="80000"/>
              </a:lnSpc>
              <a:spcBef>
                <a:spcPct val="0"/>
              </a:spcBef>
              <a:buFontTx/>
              <a:buChar char="•"/>
            </a:pPr>
            <a:endParaRPr lang="en-GB" sz="800" b="1" smtClean="0"/>
          </a:p>
          <a:p>
            <a:pPr eaLnBrk="1" hangingPunct="1">
              <a:lnSpc>
                <a:spcPct val="80000"/>
              </a:lnSpc>
              <a:spcBef>
                <a:spcPct val="0"/>
              </a:spcBef>
              <a:buFontTx/>
              <a:buChar char="•"/>
            </a:pPr>
            <a:r>
              <a:rPr lang="en-GB" sz="800" b="1" smtClean="0"/>
              <a:t> The Students’ Union Advice and information Centre</a:t>
            </a:r>
            <a:r>
              <a:rPr lang="en-GB" sz="800" smtClean="0"/>
              <a:t> can offer students practical and confidential advice and support on a variety of topics from dealing with landlords, personal and academic issues, student’s loans and financial problems, to safety and security. The centre is staffed with provisional advisors working alongside members of the Students’ Union Executive Committee. </a:t>
            </a:r>
          </a:p>
          <a:p>
            <a:pPr eaLnBrk="1" hangingPunct="1">
              <a:lnSpc>
                <a:spcPct val="80000"/>
              </a:lnSpc>
              <a:spcBef>
                <a:spcPct val="0"/>
              </a:spcBef>
              <a:buFontTx/>
              <a:buChar char="•"/>
            </a:pPr>
            <a:endParaRPr lang="en-GB" sz="800" b="1" smtClean="0"/>
          </a:p>
          <a:p>
            <a:pPr eaLnBrk="1" hangingPunct="1">
              <a:lnSpc>
                <a:spcPct val="80000"/>
              </a:lnSpc>
              <a:spcBef>
                <a:spcPct val="0"/>
              </a:spcBef>
              <a:buFontTx/>
              <a:buChar char="•"/>
            </a:pPr>
            <a:r>
              <a:rPr lang="en-GB" sz="800" b="1" smtClean="0"/>
              <a:t> Nightline</a:t>
            </a:r>
            <a:r>
              <a:rPr lang="en-GB" sz="800" smtClean="0"/>
              <a:t> is a student-run listening and information telephone service. It is operated by students for students. Those students who volunteer as advisers undergo a comprehensive training programme covering all the skills needed to work as a volunteer. It offers support for students every night during term time, from 8pm to 8am. </a:t>
            </a:r>
          </a:p>
          <a:p>
            <a:pPr eaLnBrk="1" hangingPunct="1">
              <a:lnSpc>
                <a:spcPct val="80000"/>
              </a:lnSpc>
              <a:spcBef>
                <a:spcPct val="0"/>
              </a:spcBef>
              <a:buFontTx/>
              <a:buChar char="•"/>
            </a:pPr>
            <a:endParaRPr lang="en-GB" sz="800" smtClean="0"/>
          </a:p>
          <a:p>
            <a:pPr eaLnBrk="1" hangingPunct="1">
              <a:lnSpc>
                <a:spcPct val="80000"/>
              </a:lnSpc>
              <a:spcBef>
                <a:spcPct val="0"/>
              </a:spcBef>
              <a:buFontTx/>
              <a:buChar char="•"/>
            </a:pPr>
            <a:r>
              <a:rPr lang="en-GB" sz="800" smtClean="0"/>
              <a:t> On the University campus there are a number of </a:t>
            </a:r>
            <a:r>
              <a:rPr lang="en-GB" sz="800" b="1" smtClean="0"/>
              <a:t>religious centres and places of worship</a:t>
            </a:r>
            <a:r>
              <a:rPr lang="en-GB" sz="800" smtClean="0"/>
              <a:t>. There are two Chaplaincy centres for the major Christian Churches on campus. One provides Chaplains for the Anglican, Baptist, Methodist, and United Reformed Churches and the other for Roman Catholics. The campus also has facilities for Jewish worship and an Islamic Prayer Centre. There are places of worship for students of other faiths in the locality of the University. </a:t>
            </a:r>
          </a:p>
          <a:p>
            <a:pPr eaLnBrk="1" hangingPunct="1">
              <a:lnSpc>
                <a:spcPct val="80000"/>
              </a:lnSpc>
              <a:spcBef>
                <a:spcPct val="0"/>
              </a:spcBef>
              <a:buFontTx/>
              <a:buChar char="•"/>
            </a:pPr>
            <a:endParaRPr lang="en-GB" sz="800" smtClean="0"/>
          </a:p>
          <a:p>
            <a:pPr eaLnBrk="1" hangingPunct="1">
              <a:lnSpc>
                <a:spcPct val="80000"/>
              </a:lnSpc>
              <a:spcBef>
                <a:spcPct val="0"/>
              </a:spcBef>
              <a:buFontTx/>
              <a:buChar char="•"/>
            </a:pPr>
            <a:r>
              <a:rPr lang="en-GB" sz="800" b="1" smtClean="0"/>
              <a:t> The Disability Support Office</a:t>
            </a:r>
            <a:r>
              <a:rPr lang="en-GB" sz="800" smtClean="0"/>
              <a:t> co-ordinates support for students with additional support needs arising from a medical condition, disability or a specific learning difficulty such as dyslexia. Staff in the office aim to provide a friendly, relaxed service, and are happy to deal with any enquiries from students or parents. </a:t>
            </a:r>
          </a:p>
          <a:p>
            <a:pPr eaLnBrk="1" hangingPunct="1">
              <a:lnSpc>
                <a:spcPct val="80000"/>
              </a:lnSpc>
              <a:spcBef>
                <a:spcPct val="0"/>
              </a:spcBef>
            </a:pPr>
            <a:r>
              <a:rPr lang="en-GB" sz="800" smtClean="0"/>
              <a:t> </a:t>
            </a:r>
          </a:p>
          <a:p>
            <a:pPr eaLnBrk="1" hangingPunct="1">
              <a:lnSpc>
                <a:spcPct val="80000"/>
              </a:lnSpc>
              <a:spcBef>
                <a:spcPct val="0"/>
              </a:spcBef>
            </a:pPr>
            <a:r>
              <a:rPr lang="en-GB" sz="800" smtClean="0"/>
              <a:t> </a:t>
            </a:r>
          </a:p>
          <a:p>
            <a:pPr eaLnBrk="1" hangingPunct="1">
              <a:lnSpc>
                <a:spcPct val="80000"/>
              </a:lnSpc>
              <a:spcBef>
                <a:spcPct val="0"/>
              </a:spcBef>
            </a:pPr>
            <a:endParaRPr lang="en-GB" sz="800" smtClean="0"/>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5E13E9-EA0E-41F1-92AD-24F18A83751D}" type="slidenum">
              <a:rPr lang="en-GB">
                <a:solidFill>
                  <a:srgbClr val="000000"/>
                </a:solidFill>
                <a:latin typeface="Calibri" pitchFamily="34" charset="0"/>
              </a:rPr>
              <a:pPr eaLnBrk="1" hangingPunct="1"/>
              <a:t>17</a:t>
            </a:fld>
            <a:endParaRPr lang="en-GB">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Key message</a:t>
            </a:r>
            <a:r>
              <a:rPr lang="en-GB" baseline="0" smtClean="0"/>
              <a:t> – you can make yourself employable.</a:t>
            </a:r>
            <a:endParaRPr lang="en-GB"/>
          </a:p>
        </p:txBody>
      </p:sp>
      <p:sp>
        <p:nvSpPr>
          <p:cNvPr id="4" name="Slide Number Placeholder 3"/>
          <p:cNvSpPr>
            <a:spLocks noGrp="1"/>
          </p:cNvSpPr>
          <p:nvPr>
            <p:ph type="sldNum" sz="quarter" idx="10"/>
          </p:nvPr>
        </p:nvSpPr>
        <p:spPr/>
        <p:txBody>
          <a:bodyPr/>
          <a:lstStyle/>
          <a:p>
            <a:fld id="{D5D6DAC7-B425-47C2-97BB-F881E74DBB0E}"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C131E5C-565E-499F-B581-F0D0DACD694C}" type="datetimeFigureOut">
              <a:rPr lang="en-US" smtClean="0"/>
              <a:pPr/>
              <a:t>1/15/2014</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1ACF646-9113-4BCD-A342-46B39CC55368}"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31E5C-565E-499F-B581-F0D0DACD694C}" type="datetimeFigureOut">
              <a:rPr lang="en-US" smtClean="0"/>
              <a:pPr/>
              <a:t>1/15/2014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ACF646-9113-4BCD-A342-46B39CC5536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31E5C-565E-499F-B581-F0D0DACD694C}" type="datetimeFigureOut">
              <a:rPr lang="en-US" smtClean="0"/>
              <a:pPr/>
              <a:t>1/15/2014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ACF646-9113-4BCD-A342-46B39CC5536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131E5C-565E-499F-B581-F0D0DACD694C}" type="datetimeFigureOut">
              <a:rPr lang="en-US" smtClean="0"/>
              <a:pPr/>
              <a:t>1/15/2014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ACF646-9113-4BCD-A342-46B39CC55368}"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131E5C-565E-499F-B581-F0D0DACD694C}" type="datetimeFigureOut">
              <a:rPr lang="en-US" smtClean="0"/>
              <a:pPr/>
              <a:t>1/15/2014</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1ACF646-9113-4BCD-A342-46B39CC5536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131E5C-565E-499F-B581-F0D0DACD694C}" type="datetimeFigureOut">
              <a:rPr lang="en-US" smtClean="0"/>
              <a:pPr/>
              <a:t>1/15/2014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ACF646-9113-4BCD-A342-46B39CC55368}"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C131E5C-565E-499F-B581-F0D0DACD694C}" type="datetimeFigureOut">
              <a:rPr lang="en-US" smtClean="0"/>
              <a:pPr/>
              <a:t>1/15/2014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ACF646-9113-4BCD-A342-46B39CC55368}"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131E5C-565E-499F-B581-F0D0DACD694C}" type="datetimeFigureOut">
              <a:rPr lang="en-US" smtClean="0"/>
              <a:pPr/>
              <a:t>1/15/2014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ACF646-9113-4BCD-A342-46B39CC5536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31E5C-565E-499F-B581-F0D0DACD694C}" type="datetimeFigureOut">
              <a:rPr lang="en-US" smtClean="0"/>
              <a:pPr/>
              <a:t>1/15/2014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ACF646-9113-4BCD-A342-46B39CC5536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131E5C-565E-499F-B581-F0D0DACD694C}" type="datetimeFigureOut">
              <a:rPr lang="en-US" smtClean="0"/>
              <a:pPr/>
              <a:t>1/15/2014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ACF646-9113-4BCD-A342-46B39CC55368}"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131E5C-565E-499F-B581-F0D0DACD694C}" type="datetimeFigureOut">
              <a:rPr lang="en-US" smtClean="0"/>
              <a:pPr/>
              <a:t>1/15/2014</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91ACF646-9113-4BCD-A342-46B39CC55368}"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C131E5C-565E-499F-B581-F0D0DACD694C}" type="datetimeFigureOut">
              <a:rPr lang="en-US" smtClean="0"/>
              <a:pPr/>
              <a:t>1/15/2014</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1ACF646-9113-4BCD-A342-46B39CC5536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areers.manchester.ac.uk/staff/employmenttrends/dlh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89040"/>
            <a:ext cx="6400800" cy="1295258"/>
          </a:xfrm>
        </p:spPr>
        <p:txBody>
          <a:bodyPr>
            <a:normAutofit lnSpcReduction="10000"/>
          </a:bodyPr>
          <a:lstStyle/>
          <a:p>
            <a:pPr algn="l"/>
            <a:r>
              <a:rPr lang="en-GB" sz="2400" b="1" dirty="0" smtClean="0"/>
              <a:t>		</a:t>
            </a:r>
            <a:r>
              <a:rPr lang="en-GB" sz="2400" b="1" dirty="0" smtClean="0"/>
              <a:t>Professor Paul </a:t>
            </a:r>
            <a:r>
              <a:rPr lang="en-GB" sz="2400" b="1" dirty="0" err="1" smtClean="0"/>
              <a:t>Fouracre</a:t>
            </a:r>
            <a:endParaRPr lang="en-GB" sz="2400" b="1" dirty="0" smtClean="0"/>
          </a:p>
          <a:p>
            <a:r>
              <a:rPr lang="en-GB" sz="2400" b="1" dirty="0" smtClean="0"/>
              <a:t>Admissions Tutor</a:t>
            </a:r>
          </a:p>
          <a:p>
            <a:r>
              <a:rPr lang="en-GB" sz="2400" b="1" smtClean="0"/>
              <a:t>Paul.j.fouracre@manchester.ac.uk</a:t>
            </a:r>
            <a:endParaRPr lang="en-GB" sz="2400" b="1" dirty="0" smtClean="0"/>
          </a:p>
        </p:txBody>
      </p:sp>
      <p:sp>
        <p:nvSpPr>
          <p:cNvPr id="2" name="Title 1"/>
          <p:cNvSpPr>
            <a:spLocks noGrp="1"/>
          </p:cNvSpPr>
          <p:nvPr>
            <p:ph type="ctrTitle"/>
          </p:nvPr>
        </p:nvSpPr>
        <p:spPr/>
        <p:txBody>
          <a:bodyPr>
            <a:normAutofit/>
          </a:bodyPr>
          <a:lstStyle/>
          <a:p>
            <a:r>
              <a:rPr lang="en-GB" sz="3200" b="1" dirty="0" smtClean="0"/>
              <a:t>History</a:t>
            </a:r>
            <a:br>
              <a:rPr lang="en-GB" sz="3200" b="1" dirty="0" smtClean="0"/>
            </a:br>
            <a:r>
              <a:rPr lang="en-GB" sz="3200" b="1" dirty="0" smtClean="0"/>
              <a:t>at the University of Manchester</a:t>
            </a:r>
            <a:endParaRPr lang="en-GB"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Embracing Technology to Study the Past</a:t>
            </a:r>
            <a:endParaRPr lang="en-GB" sz="3600" b="1" dirty="0"/>
          </a:p>
        </p:txBody>
      </p:sp>
      <p:pic>
        <p:nvPicPr>
          <p:cNvPr id="5122" name="Picture 2" descr="http://farm6.staticflickr.com/5264/5595566016_4908106afa_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1412776"/>
            <a:ext cx="6552728" cy="51973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2634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2213"/>
          <a:stretch/>
        </p:blipFill>
        <p:spPr bwMode="auto">
          <a:xfrm>
            <a:off x="0" y="804441"/>
            <a:ext cx="9143659" cy="45151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0638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000"/>
          </a:xfrm>
        </p:spPr>
        <p:txBody>
          <a:bodyPr/>
          <a:lstStyle/>
          <a:p>
            <a:r>
              <a:rPr lang="en-GB" b="1" dirty="0" smtClean="0"/>
              <a:t>What Manchester offers…</a:t>
            </a:r>
            <a:endParaRPr lang="en-GB" b="1" dirty="0"/>
          </a:p>
        </p:txBody>
      </p:sp>
      <p:sp>
        <p:nvSpPr>
          <p:cNvPr id="3" name="Content Placeholder 2"/>
          <p:cNvSpPr>
            <a:spLocks noGrp="1"/>
          </p:cNvSpPr>
          <p:nvPr>
            <p:ph sz="quarter" idx="1"/>
          </p:nvPr>
        </p:nvSpPr>
        <p:spPr>
          <a:xfrm>
            <a:off x="467544" y="1340768"/>
            <a:ext cx="4032448" cy="5112568"/>
          </a:xfrm>
        </p:spPr>
        <p:txBody>
          <a:bodyPr>
            <a:normAutofit/>
          </a:bodyPr>
          <a:lstStyle/>
          <a:p>
            <a:pPr marL="0" indent="0">
              <a:buNone/>
            </a:pPr>
            <a:r>
              <a:rPr lang="en-GB" dirty="0" err="1" smtClean="0"/>
              <a:t>Chetham’s</a:t>
            </a:r>
            <a:r>
              <a:rPr lang="en-GB" dirty="0" smtClean="0"/>
              <a:t> Library</a:t>
            </a:r>
          </a:p>
          <a:p>
            <a:pPr marL="0" indent="0">
              <a:buNone/>
            </a:pPr>
            <a:endParaRPr lang="en-GB" dirty="0" smtClean="0"/>
          </a:p>
          <a:p>
            <a:pPr marL="0" indent="0">
              <a:buNone/>
            </a:pPr>
            <a:r>
              <a:rPr lang="en-GB" dirty="0" smtClean="0"/>
              <a:t>Labour History Archive</a:t>
            </a:r>
          </a:p>
          <a:p>
            <a:pPr marL="0" indent="0">
              <a:buNone/>
            </a:pPr>
            <a:endParaRPr lang="en-GB" dirty="0" smtClean="0"/>
          </a:p>
          <a:p>
            <a:pPr marL="0" indent="0">
              <a:buNone/>
            </a:pPr>
            <a:r>
              <a:rPr lang="en-GB" dirty="0" smtClean="0"/>
              <a:t>Museum of Science and Industry</a:t>
            </a:r>
          </a:p>
          <a:p>
            <a:pPr marL="0" indent="0">
              <a:buNone/>
            </a:pPr>
            <a:endParaRPr lang="en-GB" dirty="0" smtClean="0"/>
          </a:p>
          <a:p>
            <a:pPr marL="0" indent="0">
              <a:buNone/>
            </a:pPr>
            <a:r>
              <a:rPr lang="en-GB" dirty="0" smtClean="0"/>
              <a:t>Manchester Museum</a:t>
            </a:r>
          </a:p>
          <a:p>
            <a:pPr marL="0" indent="0">
              <a:buNone/>
            </a:pPr>
            <a:endParaRPr lang="en-GB" dirty="0" smtClean="0"/>
          </a:p>
          <a:p>
            <a:pPr marL="0" indent="0">
              <a:buNone/>
            </a:pPr>
            <a:endParaRPr lang="en-GB" dirty="0" smtClean="0"/>
          </a:p>
          <a:p>
            <a:endParaRPr lang="en-GB" dirty="0"/>
          </a:p>
        </p:txBody>
      </p:sp>
      <p:pic>
        <p:nvPicPr>
          <p:cNvPr id="1026" name="Picture 2" descr="http://upload.wikimedia.org/wikipedia/commons/c/c1/The_Manchester_Museum.jpg"/>
          <p:cNvPicPr>
            <a:picLocks noChangeAspect="1" noChangeArrowheads="1"/>
          </p:cNvPicPr>
          <p:nvPr/>
        </p:nvPicPr>
        <p:blipFill>
          <a:blip r:embed="rId2" cstate="print"/>
          <a:srcRect/>
          <a:stretch>
            <a:fillRect/>
          </a:stretch>
        </p:blipFill>
        <p:spPr bwMode="auto">
          <a:xfrm>
            <a:off x="4499992" y="3789040"/>
            <a:ext cx="4284000" cy="2856001"/>
          </a:xfrm>
          <a:prstGeom prst="rect">
            <a:avLst/>
          </a:prstGeom>
          <a:noFill/>
          <a:ln w="9525">
            <a:solidFill>
              <a:schemeClr val="tx1"/>
            </a:solidFill>
          </a:ln>
        </p:spPr>
      </p:pic>
      <p:pic>
        <p:nvPicPr>
          <p:cNvPr id="1028" name="Picture 4" descr="http://www.chethams.org.uk/images/becky_mary_chapel_2_520px.jpg"/>
          <p:cNvPicPr>
            <a:picLocks noChangeAspect="1" noChangeArrowheads="1"/>
          </p:cNvPicPr>
          <p:nvPr/>
        </p:nvPicPr>
        <p:blipFill>
          <a:blip r:embed="rId3" cstate="print"/>
          <a:srcRect/>
          <a:stretch>
            <a:fillRect/>
          </a:stretch>
        </p:blipFill>
        <p:spPr bwMode="auto">
          <a:xfrm>
            <a:off x="4860032" y="1052736"/>
            <a:ext cx="3060000" cy="2651618"/>
          </a:xfrm>
          <a:prstGeom prst="rect">
            <a:avLst/>
          </a:prstGeom>
          <a:noFill/>
          <a:ln w="635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b="1" dirty="0" smtClean="0"/>
              <a:t>Curriculum structure</a:t>
            </a:r>
            <a:endParaRPr lang="en-US" b="1"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357379725"/>
              </p:ext>
            </p:extLst>
          </p:nvPr>
        </p:nvGraphicFramePr>
        <p:xfrm>
          <a:off x="467544" y="1628800"/>
          <a:ext cx="8317796" cy="4686821"/>
        </p:xfrm>
        <a:graphic>
          <a:graphicData uri="http://schemas.openxmlformats.org/drawingml/2006/table">
            <a:tbl>
              <a:tblPr firstRow="1" bandRow="1">
                <a:tableStyleId>{5C22544A-7EE6-4342-B048-85BDC9FD1C3A}</a:tableStyleId>
              </a:tblPr>
              <a:tblGrid>
                <a:gridCol w="4054758"/>
                <a:gridCol w="4054758"/>
                <a:gridCol w="208280"/>
              </a:tblGrid>
              <a:tr h="907301">
                <a:tc>
                  <a:txBody>
                    <a:bodyPr/>
                    <a:lstStyle/>
                    <a:p>
                      <a:r>
                        <a:rPr lang="en-US" sz="2800" dirty="0" smtClean="0">
                          <a:solidFill>
                            <a:schemeClr val="bg1"/>
                          </a:solidFill>
                          <a:latin typeface="+mj-lt"/>
                        </a:rPr>
                        <a:t>120 credits</a:t>
                      </a:r>
                      <a:r>
                        <a:rPr lang="en-US" sz="2800" baseline="0" dirty="0" smtClean="0">
                          <a:solidFill>
                            <a:schemeClr val="bg1"/>
                          </a:solidFill>
                          <a:latin typeface="+mj-lt"/>
                        </a:rPr>
                        <a:t> per year</a:t>
                      </a:r>
                      <a:endParaRPr lang="en-US" sz="2800" dirty="0">
                        <a:solidFill>
                          <a:schemeClr val="bg1"/>
                        </a:solidFill>
                        <a:latin typeface="+mj-lt"/>
                      </a:endParaRPr>
                    </a:p>
                  </a:txBody>
                  <a:tcPr/>
                </a:tc>
                <a:tc>
                  <a:txBody>
                    <a:bodyPr/>
                    <a:lstStyle/>
                    <a:p>
                      <a:endParaRPr lang="en-US" dirty="0"/>
                    </a:p>
                  </a:txBody>
                  <a:tcPr/>
                </a:tc>
                <a:tc>
                  <a:txBody>
                    <a:bodyPr/>
                    <a:lstStyle/>
                    <a:p>
                      <a:endParaRPr lang="en-US"/>
                    </a:p>
                  </a:txBody>
                  <a:tcPr/>
                </a:tc>
              </a:tr>
              <a:tr h="907301">
                <a:tc>
                  <a:txBody>
                    <a:bodyPr/>
                    <a:lstStyle/>
                    <a:p>
                      <a:r>
                        <a:rPr lang="cy-GB" sz="2800" dirty="0" smtClean="0">
                          <a:latin typeface="+mj-lt"/>
                        </a:rPr>
                        <a:t>1</a:t>
                      </a:r>
                      <a:r>
                        <a:rPr lang="cy-GB" sz="2800" smtClean="0">
                          <a:latin typeface="+mj-lt"/>
                        </a:rPr>
                        <a:t>st </a:t>
                      </a:r>
                      <a:r>
                        <a:rPr lang="cy-GB" sz="2800" dirty="0" smtClean="0">
                          <a:latin typeface="+mj-lt"/>
                        </a:rPr>
                        <a:t>year</a:t>
                      </a:r>
                      <a:endParaRPr lang="en-US" sz="2800" dirty="0">
                        <a:latin typeface="+mj-lt"/>
                      </a:endParaRPr>
                    </a:p>
                  </a:txBody>
                  <a:tcPr/>
                </a:tc>
                <a:tc>
                  <a:txBody>
                    <a:bodyPr/>
                    <a:lstStyle/>
                    <a:p>
                      <a:r>
                        <a:rPr lang="cy-GB" sz="2800" dirty="0" smtClean="0">
                          <a:latin typeface="+mj-lt"/>
                        </a:rPr>
                        <a:t>Historical</a:t>
                      </a:r>
                      <a:r>
                        <a:rPr lang="cy-GB" sz="2800" baseline="0" dirty="0" smtClean="0">
                          <a:latin typeface="+mj-lt"/>
                        </a:rPr>
                        <a:t> breadth</a:t>
                      </a:r>
                    </a:p>
                    <a:p>
                      <a:r>
                        <a:rPr lang="cy-GB" sz="2800" baseline="0" dirty="0" smtClean="0">
                          <a:latin typeface="+mj-lt"/>
                        </a:rPr>
                        <a:t>Skills</a:t>
                      </a:r>
                      <a:endParaRPr lang="en-US" sz="2800" dirty="0">
                        <a:latin typeface="+mj-lt"/>
                      </a:endParaRPr>
                    </a:p>
                  </a:txBody>
                  <a:tcPr/>
                </a:tc>
                <a:tc>
                  <a:txBody>
                    <a:bodyPr/>
                    <a:lstStyle/>
                    <a:p>
                      <a:endParaRPr lang="en-US"/>
                    </a:p>
                  </a:txBody>
                  <a:tcPr/>
                </a:tc>
              </a:tr>
              <a:tr h="907301">
                <a:tc>
                  <a:txBody>
                    <a:bodyPr/>
                    <a:lstStyle/>
                    <a:p>
                      <a:r>
                        <a:rPr lang="cy-GB" sz="2800" dirty="0" smtClean="0">
                          <a:latin typeface="+mj-lt"/>
                        </a:rPr>
                        <a:t>2nd year</a:t>
                      </a:r>
                      <a:endParaRPr lang="en-US" sz="2800" dirty="0">
                        <a:latin typeface="+mj-lt"/>
                      </a:endParaRPr>
                    </a:p>
                  </a:txBody>
                  <a:tcPr/>
                </a:tc>
                <a:tc>
                  <a:txBody>
                    <a:bodyPr/>
                    <a:lstStyle/>
                    <a:p>
                      <a:r>
                        <a:rPr lang="cy-GB" sz="2800" dirty="0" smtClean="0">
                          <a:latin typeface="+mj-lt"/>
                        </a:rPr>
                        <a:t>New approaches</a:t>
                      </a:r>
                    </a:p>
                    <a:p>
                      <a:r>
                        <a:rPr lang="cy-GB" sz="2800" dirty="0" smtClean="0">
                          <a:latin typeface="+mj-lt"/>
                        </a:rPr>
                        <a:t>Intellectual</a:t>
                      </a:r>
                      <a:r>
                        <a:rPr lang="cy-GB" sz="2800" baseline="0" dirty="0" smtClean="0">
                          <a:latin typeface="+mj-lt"/>
                        </a:rPr>
                        <a:t> challenge</a:t>
                      </a:r>
                      <a:endParaRPr lang="en-US" sz="2800" dirty="0">
                        <a:latin typeface="+mj-lt"/>
                      </a:endParaRPr>
                    </a:p>
                  </a:txBody>
                  <a:tcPr/>
                </a:tc>
                <a:tc>
                  <a:txBody>
                    <a:bodyPr/>
                    <a:lstStyle/>
                    <a:p>
                      <a:endParaRPr lang="en-US"/>
                    </a:p>
                  </a:txBody>
                  <a:tcPr/>
                </a:tc>
              </a:tr>
              <a:tr h="907301">
                <a:tc>
                  <a:txBody>
                    <a:bodyPr/>
                    <a:lstStyle/>
                    <a:p>
                      <a:r>
                        <a:rPr lang="cy-GB" sz="2800" dirty="0" smtClean="0">
                          <a:latin typeface="+mj-lt"/>
                        </a:rPr>
                        <a:t>3rd</a:t>
                      </a:r>
                      <a:r>
                        <a:rPr lang="cy-GB" sz="2800" baseline="0" dirty="0" smtClean="0">
                          <a:latin typeface="+mj-lt"/>
                        </a:rPr>
                        <a:t> year</a:t>
                      </a:r>
                      <a:endParaRPr lang="cy-GB" sz="2800" dirty="0" smtClean="0">
                        <a:latin typeface="+mj-lt"/>
                      </a:endParaRPr>
                    </a:p>
                  </a:txBody>
                  <a:tcPr/>
                </a:tc>
                <a:tc>
                  <a:txBody>
                    <a:bodyPr/>
                    <a:lstStyle/>
                    <a:p>
                      <a:r>
                        <a:rPr lang="cy-GB" sz="2800" dirty="0" smtClean="0">
                          <a:latin typeface="+mj-lt"/>
                        </a:rPr>
                        <a:t>Specialist work</a:t>
                      </a:r>
                    </a:p>
                    <a:p>
                      <a:r>
                        <a:rPr lang="cy-GB" sz="2800" dirty="0" smtClean="0">
                          <a:latin typeface="+mj-lt"/>
                        </a:rPr>
                        <a:t>Original</a:t>
                      </a:r>
                      <a:r>
                        <a:rPr lang="cy-GB" sz="2800" baseline="0" dirty="0" smtClean="0">
                          <a:latin typeface="+mj-lt"/>
                        </a:rPr>
                        <a:t> research</a:t>
                      </a:r>
                      <a:endParaRPr lang="en-US" sz="2800" dirty="0">
                        <a:latin typeface="+mj-lt"/>
                      </a:endParaRPr>
                    </a:p>
                  </a:txBody>
                  <a:tcPr/>
                </a:tc>
                <a:tc>
                  <a:txBody>
                    <a:bodyPr/>
                    <a:lstStyle/>
                    <a:p>
                      <a:endParaRPr lang="en-US"/>
                    </a:p>
                  </a:txBody>
                  <a:tcPr/>
                </a:tc>
              </a:tr>
              <a:tr h="907301">
                <a:tc>
                  <a:txBody>
                    <a:bodyPr/>
                    <a:lstStyle/>
                    <a:p>
                      <a:r>
                        <a:rPr lang="en-US" sz="2800" dirty="0" smtClean="0">
                          <a:latin typeface="+mj-lt"/>
                        </a:rPr>
                        <a:t> … </a:t>
                      </a:r>
                      <a:r>
                        <a:rPr lang="en-US" sz="2800" dirty="0" err="1" smtClean="0">
                          <a:latin typeface="+mj-lt"/>
                        </a:rPr>
                        <a:t>M.Hist</a:t>
                      </a:r>
                      <a:r>
                        <a:rPr lang="en-US" sz="2800" dirty="0" smtClean="0">
                          <a:latin typeface="+mj-lt"/>
                        </a:rPr>
                        <a:t>? a 4 year </a:t>
                      </a:r>
                      <a:r>
                        <a:rPr lang="en-US" sz="2800" dirty="0" err="1" smtClean="0">
                          <a:latin typeface="+mj-lt"/>
                        </a:rPr>
                        <a:t>programme</a:t>
                      </a:r>
                      <a:endParaRPr lang="en-US" sz="2800" dirty="0">
                        <a:latin typeface="+mj-lt"/>
                      </a:endParaRPr>
                    </a:p>
                  </a:txBody>
                  <a:tcPr/>
                </a:tc>
                <a:tc>
                  <a:txBody>
                    <a:bodyPr/>
                    <a:lstStyle/>
                    <a:p>
                      <a:endParaRPr lang="en-US" sz="2800" dirty="0">
                        <a:latin typeface="+mj-lt"/>
                      </a:endParaRPr>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you study</a:t>
            </a:r>
            <a:endParaRPr lang="en-GB" b="1" dirty="0"/>
          </a:p>
        </p:txBody>
      </p:sp>
      <p:sp>
        <p:nvSpPr>
          <p:cNvPr id="3" name="Content Placeholder 2"/>
          <p:cNvSpPr>
            <a:spLocks noGrp="1"/>
          </p:cNvSpPr>
          <p:nvPr>
            <p:ph sz="quarter" idx="1"/>
          </p:nvPr>
        </p:nvSpPr>
        <p:spPr/>
        <p:txBody>
          <a:bodyPr>
            <a:normAutofit/>
          </a:bodyPr>
          <a:lstStyle/>
          <a:p>
            <a:pPr marL="0" indent="0">
              <a:buNone/>
            </a:pPr>
            <a:r>
              <a:rPr lang="en-GB" dirty="0" smtClean="0"/>
              <a:t>Learning to be a historian:</a:t>
            </a:r>
          </a:p>
          <a:p>
            <a:r>
              <a:rPr lang="en-GB" dirty="0" smtClean="0"/>
              <a:t>to develop critical perspective on historians’ debates</a:t>
            </a:r>
          </a:p>
          <a:p>
            <a:r>
              <a:rPr lang="en-GB" dirty="0" smtClean="0"/>
              <a:t>to design historical projects</a:t>
            </a:r>
          </a:p>
          <a:p>
            <a:r>
              <a:rPr lang="en-GB" dirty="0" smtClean="0"/>
              <a:t>to locate sources</a:t>
            </a:r>
          </a:p>
          <a:p>
            <a:r>
              <a:rPr lang="en-GB" dirty="0" smtClean="0"/>
              <a:t>to do original research (projects, dissertations)</a:t>
            </a:r>
            <a:endParaRPr lang="en-GB" dirty="0"/>
          </a:p>
        </p:txBody>
      </p:sp>
      <p:pic>
        <p:nvPicPr>
          <p:cNvPr id="5" name="Content Placeholder 4" descr="portfolio.jpg"/>
          <p:cNvPicPr>
            <a:picLocks noGrp="1" noChangeAspect="1"/>
          </p:cNvPicPr>
          <p:nvPr>
            <p:ph sz="quarter" idx="2"/>
          </p:nvPr>
        </p:nvPicPr>
        <p:blipFill>
          <a:blip r:embed="rId3" cstate="print"/>
          <a:stretch>
            <a:fillRect/>
          </a:stretch>
        </p:blipFill>
        <p:spPr>
          <a:xfrm>
            <a:off x="4933950" y="2143938"/>
            <a:ext cx="3749675" cy="317972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b="1" dirty="0" smtClean="0"/>
              <a:t>How you are taught</a:t>
            </a:r>
            <a:endParaRPr lang="en-US" b="1" dirty="0"/>
          </a:p>
        </p:txBody>
      </p:sp>
      <p:sp>
        <p:nvSpPr>
          <p:cNvPr id="3" name="Content Placeholder 2"/>
          <p:cNvSpPr>
            <a:spLocks noGrp="1"/>
          </p:cNvSpPr>
          <p:nvPr>
            <p:ph sz="quarter" idx="1"/>
          </p:nvPr>
        </p:nvSpPr>
        <p:spPr>
          <a:xfrm>
            <a:off x="755576" y="1447800"/>
            <a:ext cx="3672408" cy="4572000"/>
          </a:xfrm>
        </p:spPr>
        <p:txBody>
          <a:bodyPr>
            <a:normAutofit fontScale="92500"/>
          </a:bodyPr>
          <a:lstStyle/>
          <a:p>
            <a:r>
              <a:rPr lang="cy-GB" dirty="0" smtClean="0"/>
              <a:t>Lectures 2 a week per course unit</a:t>
            </a:r>
          </a:p>
          <a:p>
            <a:r>
              <a:rPr lang="cy-GB" dirty="0" smtClean="0"/>
              <a:t>Seminars 1 </a:t>
            </a:r>
            <a:r>
              <a:rPr lang="cy-GB" dirty="0" err="1" smtClean="0"/>
              <a:t>hour</a:t>
            </a:r>
            <a:r>
              <a:rPr lang="cy-GB" dirty="0" smtClean="0"/>
              <a:t> a </a:t>
            </a:r>
            <a:r>
              <a:rPr lang="cy-GB" dirty="0" err="1" smtClean="0"/>
              <a:t>week</a:t>
            </a:r>
            <a:r>
              <a:rPr lang="cy-GB" dirty="0" smtClean="0"/>
              <a:t> per </a:t>
            </a:r>
            <a:r>
              <a:rPr lang="cy-GB" dirty="0" err="1" smtClean="0"/>
              <a:t>course</a:t>
            </a:r>
            <a:r>
              <a:rPr lang="cy-GB" dirty="0" smtClean="0"/>
              <a:t> unit</a:t>
            </a:r>
          </a:p>
          <a:p>
            <a:r>
              <a:rPr lang="cy-GB" dirty="0" err="1" smtClean="0"/>
              <a:t>Fourth</a:t>
            </a:r>
            <a:r>
              <a:rPr lang="cy-GB" dirty="0" smtClean="0"/>
              <a:t> </a:t>
            </a:r>
            <a:r>
              <a:rPr lang="cy-GB" dirty="0" err="1" smtClean="0"/>
              <a:t>hour</a:t>
            </a:r>
            <a:r>
              <a:rPr lang="cy-GB" dirty="0" smtClean="0"/>
              <a:t> of </a:t>
            </a:r>
            <a:r>
              <a:rPr lang="cy-GB" dirty="0" err="1" smtClean="0"/>
              <a:t>teaching</a:t>
            </a:r>
            <a:r>
              <a:rPr lang="cy-GB" dirty="0" smtClean="0"/>
              <a:t> – </a:t>
            </a:r>
            <a:r>
              <a:rPr lang="cy-GB" dirty="0" err="1" smtClean="0"/>
              <a:t>field</a:t>
            </a:r>
            <a:r>
              <a:rPr lang="cy-GB" dirty="0" smtClean="0"/>
              <a:t> </a:t>
            </a:r>
            <a:r>
              <a:rPr lang="cy-GB" dirty="0" err="1" smtClean="0"/>
              <a:t>trips</a:t>
            </a:r>
            <a:r>
              <a:rPr lang="cy-GB" dirty="0" smtClean="0"/>
              <a:t>, </a:t>
            </a:r>
            <a:r>
              <a:rPr lang="cy-GB" dirty="0" err="1" smtClean="0"/>
              <a:t>individual</a:t>
            </a:r>
            <a:r>
              <a:rPr lang="cy-GB" dirty="0" smtClean="0"/>
              <a:t> </a:t>
            </a:r>
            <a:r>
              <a:rPr lang="cy-GB" dirty="0" err="1" smtClean="0"/>
              <a:t>meetings</a:t>
            </a:r>
            <a:r>
              <a:rPr lang="cy-GB" dirty="0" smtClean="0"/>
              <a:t>, </a:t>
            </a:r>
            <a:r>
              <a:rPr lang="cy-GB" dirty="0" err="1" smtClean="0"/>
              <a:t>feedback</a:t>
            </a:r>
            <a:r>
              <a:rPr lang="cy-GB" dirty="0" smtClean="0"/>
              <a:t> </a:t>
            </a:r>
            <a:r>
              <a:rPr lang="cy-GB" dirty="0" err="1" smtClean="0"/>
              <a:t>sessions</a:t>
            </a:r>
            <a:endParaRPr lang="cy-GB" dirty="0" smtClean="0"/>
          </a:p>
          <a:p>
            <a:r>
              <a:rPr lang="cy-GB" dirty="0" smtClean="0"/>
              <a:t>Personal supervision</a:t>
            </a:r>
          </a:p>
          <a:p>
            <a:r>
              <a:rPr lang="cy-GB" dirty="0" smtClean="0"/>
              <a:t>Academic advisors</a:t>
            </a:r>
          </a:p>
          <a:p>
            <a:r>
              <a:rPr lang="cy-GB" dirty="0"/>
              <a:t>Varied </a:t>
            </a:r>
            <a:r>
              <a:rPr lang="cy-GB" dirty="0" smtClean="0"/>
              <a:t>assessment</a:t>
            </a:r>
          </a:p>
          <a:p>
            <a:r>
              <a:rPr lang="cy-GB" dirty="0" err="1" smtClean="0"/>
              <a:t>Blackboard</a:t>
            </a:r>
            <a:r>
              <a:rPr lang="cy-GB" dirty="0" smtClean="0"/>
              <a:t> &amp; </a:t>
            </a:r>
            <a:r>
              <a:rPr lang="cy-GB" dirty="0" err="1" smtClean="0"/>
              <a:t>Turnitin</a:t>
            </a:r>
            <a:r>
              <a:rPr lang="cy-GB" dirty="0" smtClean="0"/>
              <a:t> </a:t>
            </a:r>
            <a:endParaRPr lang="en-US" dirty="0"/>
          </a:p>
        </p:txBody>
      </p:sp>
      <p:pic>
        <p:nvPicPr>
          <p:cNvPr id="5" name="Content Placeholder 4" descr="History---Suicide-14.jpg"/>
          <p:cNvPicPr>
            <a:picLocks noGrp="1" noChangeAspect="1"/>
          </p:cNvPicPr>
          <p:nvPr>
            <p:ph sz="quarter" idx="2"/>
          </p:nvPr>
        </p:nvPicPr>
        <p:blipFill>
          <a:blip r:embed="rId2" cstate="print"/>
          <a:stretch>
            <a:fillRect/>
          </a:stretch>
        </p:blipFill>
        <p:spPr>
          <a:xfrm>
            <a:off x="4572000" y="2204864"/>
            <a:ext cx="4038600" cy="2689708"/>
          </a:xfrm>
          <a:ln>
            <a:solidFill>
              <a:schemeClr val="accent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23528" y="404664"/>
          <a:ext cx="8496944"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72051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3"/>
          <p:cNvSpPr txBox="1">
            <a:spLocks noChangeArrowheads="1"/>
          </p:cNvSpPr>
          <p:nvPr/>
        </p:nvSpPr>
        <p:spPr bwMode="auto">
          <a:xfrm>
            <a:off x="684213" y="1916113"/>
            <a:ext cx="7234237" cy="4278312"/>
          </a:xfrm>
          <a:prstGeom prst="rect">
            <a:avLst/>
          </a:prstGeom>
          <a:solidFill>
            <a:schemeClr val="bg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200" b="1" dirty="0">
                <a:latin typeface="Calibri" pitchFamily="34" charset="0"/>
              </a:rPr>
              <a:t>Academic Advisors</a:t>
            </a:r>
          </a:p>
          <a:p>
            <a:pPr eaLnBrk="1" hangingPunct="1">
              <a:spcBef>
                <a:spcPct val="50000"/>
              </a:spcBef>
            </a:pPr>
            <a:r>
              <a:rPr lang="en-GB" sz="3200" b="1" dirty="0">
                <a:latin typeface="Calibri" pitchFamily="34" charset="0"/>
              </a:rPr>
              <a:t>Disability Support Office</a:t>
            </a:r>
          </a:p>
          <a:p>
            <a:pPr eaLnBrk="1" hangingPunct="1">
              <a:spcBef>
                <a:spcPct val="50000"/>
              </a:spcBef>
            </a:pPr>
            <a:r>
              <a:rPr lang="en-GB" sz="3200" b="1" dirty="0">
                <a:latin typeface="Calibri" pitchFamily="34" charset="0"/>
              </a:rPr>
              <a:t>Nightline</a:t>
            </a:r>
          </a:p>
          <a:p>
            <a:pPr eaLnBrk="1" hangingPunct="1">
              <a:spcBef>
                <a:spcPct val="50000"/>
              </a:spcBef>
            </a:pPr>
            <a:r>
              <a:rPr lang="en-GB" sz="3200" b="1" dirty="0">
                <a:latin typeface="Calibri" pitchFamily="34" charset="0"/>
              </a:rPr>
              <a:t>Counselling Service</a:t>
            </a:r>
          </a:p>
          <a:p>
            <a:pPr eaLnBrk="1" hangingPunct="1">
              <a:spcBef>
                <a:spcPct val="50000"/>
              </a:spcBef>
            </a:pPr>
            <a:r>
              <a:rPr lang="en-GB" sz="3200" b="1" dirty="0">
                <a:latin typeface="Calibri" pitchFamily="34" charset="0"/>
              </a:rPr>
              <a:t>UMSU independent advisors</a:t>
            </a:r>
          </a:p>
          <a:p>
            <a:pPr eaLnBrk="1" hangingPunct="1">
              <a:spcBef>
                <a:spcPct val="50000"/>
              </a:spcBef>
            </a:pPr>
            <a:r>
              <a:rPr lang="en-GB" sz="3200" b="1" dirty="0">
                <a:latin typeface="Calibri" pitchFamily="34" charset="0"/>
              </a:rPr>
              <a:t>Religious Centres &amp; Places of Worship</a:t>
            </a:r>
          </a:p>
        </p:txBody>
      </p:sp>
      <p:sp>
        <p:nvSpPr>
          <p:cNvPr id="4099" name="Rectangle 12"/>
          <p:cNvSpPr>
            <a:spLocks noChangeArrowheads="1"/>
          </p:cNvSpPr>
          <p:nvPr/>
        </p:nvSpPr>
        <p:spPr bwMode="auto">
          <a:xfrm>
            <a:off x="0" y="476250"/>
            <a:ext cx="9144000" cy="72327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cy-GB" sz="41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Lucida Sans"/>
                <a:ea typeface="+mj-ea"/>
                <a:cs typeface="+mj-cs"/>
              </a:rPr>
              <a:t>Support at Manchester</a:t>
            </a:r>
            <a:endParaRPr lang="en-US" sz="6000" b="1" dirty="0">
              <a:latin typeface="Calibri" pitchFamily="34" charset="0"/>
              <a:ea typeface="Arial Unicode MS" pitchFamily="34" charset="-128"/>
              <a:cs typeface="Akhbar MT" pitchFamily="2" charset="-78"/>
            </a:endParaRPr>
          </a:p>
        </p:txBody>
      </p:sp>
    </p:spTree>
    <p:extLst>
      <p:ext uri="{BB962C8B-B14F-4D97-AF65-F5344CB8AC3E}">
        <p14:creationId xmlns="" xmlns:p14="http://schemas.microsoft.com/office/powerpoint/2010/main" val="13243525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 Support</a:t>
            </a:r>
            <a:endParaRPr lang="en-GB" dirty="0"/>
          </a:p>
        </p:txBody>
      </p:sp>
      <p:sp>
        <p:nvSpPr>
          <p:cNvPr id="3" name="Content Placeholder 2"/>
          <p:cNvSpPr>
            <a:spLocks noGrp="1"/>
          </p:cNvSpPr>
          <p:nvPr>
            <p:ph sz="quarter" idx="1"/>
          </p:nvPr>
        </p:nvSpPr>
        <p:spPr>
          <a:xfrm>
            <a:off x="395536" y="1556792"/>
            <a:ext cx="3600400" cy="4525963"/>
          </a:xfrm>
        </p:spPr>
        <p:txBody>
          <a:bodyPr/>
          <a:lstStyle/>
          <a:p>
            <a:pPr>
              <a:buNone/>
            </a:pPr>
            <a:r>
              <a:rPr lang="en-GB" dirty="0" smtClean="0"/>
              <a:t>Students as Partners</a:t>
            </a:r>
          </a:p>
          <a:p>
            <a:pPr>
              <a:buNone/>
            </a:pPr>
            <a:endParaRPr lang="en-GB" dirty="0"/>
          </a:p>
        </p:txBody>
      </p:sp>
      <p:pic>
        <p:nvPicPr>
          <p:cNvPr id="5" name="Content Placeholder 4" descr="PASS.jpg"/>
          <p:cNvPicPr>
            <a:picLocks noGrp="1" noChangeAspect="1"/>
          </p:cNvPicPr>
          <p:nvPr>
            <p:ph sz="quarter" idx="2"/>
          </p:nvPr>
        </p:nvPicPr>
        <p:blipFill>
          <a:blip r:embed="rId2" cstate="print"/>
          <a:stretch>
            <a:fillRect/>
          </a:stretch>
        </p:blipFill>
        <p:spPr>
          <a:xfrm>
            <a:off x="467544" y="2996952"/>
            <a:ext cx="3456384" cy="2304256"/>
          </a:xfrm>
          <a:ln>
            <a:solidFill>
              <a:schemeClr val="accent1"/>
            </a:solidFill>
          </a:ln>
        </p:spPr>
      </p:pic>
      <p:sp>
        <p:nvSpPr>
          <p:cNvPr id="6" name="TextBox 5"/>
          <p:cNvSpPr txBox="1"/>
          <p:nvPr/>
        </p:nvSpPr>
        <p:spPr>
          <a:xfrm>
            <a:off x="4427984" y="1164134"/>
            <a:ext cx="3600400" cy="4801314"/>
          </a:xfrm>
          <a:prstGeom prst="rect">
            <a:avLst/>
          </a:prstGeom>
          <a:noFill/>
        </p:spPr>
        <p:txBody>
          <a:bodyPr wrap="square" rtlCol="0">
            <a:spAutoFit/>
          </a:bodyPr>
          <a:lstStyle/>
          <a:p>
            <a:endParaRPr lang="en-GB" sz="2600" dirty="0" smtClean="0">
              <a:solidFill>
                <a:schemeClr val="accent5">
                  <a:lumMod val="50000"/>
                </a:schemeClr>
              </a:solidFill>
            </a:endParaRPr>
          </a:p>
          <a:p>
            <a:r>
              <a:rPr lang="en-GB" sz="2600" dirty="0" smtClean="0"/>
              <a:t>Peer Mentoring</a:t>
            </a:r>
          </a:p>
          <a:p>
            <a:endParaRPr lang="en-GB" sz="1200" dirty="0" smtClean="0"/>
          </a:p>
          <a:p>
            <a:r>
              <a:rPr lang="en-GB" sz="2600" dirty="0" smtClean="0"/>
              <a:t>History Society</a:t>
            </a:r>
          </a:p>
          <a:p>
            <a:endParaRPr lang="en-GB" sz="1200" dirty="0" smtClean="0"/>
          </a:p>
          <a:p>
            <a:r>
              <a:rPr lang="en-GB" sz="2600" dirty="0" smtClean="0"/>
              <a:t>Student Vs Staff Quiz</a:t>
            </a:r>
          </a:p>
          <a:p>
            <a:endParaRPr lang="en-GB" sz="1200" dirty="0" smtClean="0"/>
          </a:p>
          <a:p>
            <a:r>
              <a:rPr lang="en-GB" sz="2600" dirty="0" smtClean="0"/>
              <a:t>Christmas Party</a:t>
            </a:r>
          </a:p>
          <a:p>
            <a:endParaRPr lang="en-GB" sz="1200" dirty="0" smtClean="0"/>
          </a:p>
          <a:p>
            <a:r>
              <a:rPr lang="en-GB" sz="2600" dirty="0" smtClean="0"/>
              <a:t>End of Exams Trip – Prague, Berlin</a:t>
            </a:r>
          </a:p>
          <a:p>
            <a:endParaRPr lang="en-GB" sz="1200" dirty="0" smtClean="0"/>
          </a:p>
          <a:p>
            <a:r>
              <a:rPr lang="en-GB" sz="2600" dirty="0" smtClean="0"/>
              <a:t>May Ball</a:t>
            </a:r>
          </a:p>
          <a:p>
            <a:endParaRPr lang="en-GB" sz="1200" dirty="0" smtClean="0"/>
          </a:p>
          <a:p>
            <a:r>
              <a:rPr lang="en-GB" sz="2600" dirty="0" smtClean="0"/>
              <a:t>Sports Teams</a:t>
            </a:r>
            <a:endParaRPr lang="en-GB"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Make yourself employable</a:t>
            </a:r>
            <a:endParaRPr lang="en-GB" b="1"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772400" cy="1143000"/>
          </a:xfrm>
        </p:spPr>
        <p:txBody>
          <a:bodyPr/>
          <a:lstStyle/>
          <a:p>
            <a:r>
              <a:rPr lang="en-GB" b="1" dirty="0" smtClean="0"/>
              <a:t>Why study history?</a:t>
            </a:r>
            <a:endParaRPr lang="en-GB" b="1" dirty="0"/>
          </a:p>
        </p:txBody>
      </p:sp>
      <p:sp>
        <p:nvSpPr>
          <p:cNvPr id="3" name="Content Placeholder 2"/>
          <p:cNvSpPr>
            <a:spLocks noGrp="1"/>
          </p:cNvSpPr>
          <p:nvPr>
            <p:ph sz="quarter" idx="1"/>
          </p:nvPr>
        </p:nvSpPr>
        <p:spPr/>
        <p:txBody>
          <a:bodyPr/>
          <a:lstStyle/>
          <a:p>
            <a:r>
              <a:rPr lang="en-GB" dirty="0" smtClean="0"/>
              <a:t>Because it’s fun!</a:t>
            </a:r>
          </a:p>
          <a:p>
            <a:r>
              <a:rPr lang="en-GB" dirty="0" smtClean="0"/>
              <a:t>Because it offers generalist training with many skill sets: analysis and synthesis, writing &amp; communicating</a:t>
            </a:r>
          </a:p>
          <a:p>
            <a:r>
              <a:rPr lang="en-GB" dirty="0" smtClean="0"/>
              <a:t>Because it is valued by employers</a:t>
            </a:r>
          </a:p>
          <a:p>
            <a:r>
              <a:rPr lang="en-GB" dirty="0" smtClean="0"/>
              <a:t>Because it leads to a variety of careers</a:t>
            </a:r>
          </a:p>
          <a:p>
            <a:pPr lvl="1"/>
            <a:r>
              <a:rPr lang="en-GB" dirty="0" smtClean="0"/>
              <a:t>Law conversion</a:t>
            </a:r>
          </a:p>
          <a:p>
            <a:pPr lvl="1"/>
            <a:r>
              <a:rPr lang="en-GB" dirty="0" smtClean="0"/>
              <a:t>Leadership roles </a:t>
            </a:r>
          </a:p>
          <a:p>
            <a:pPr lvl="1"/>
            <a:r>
              <a:rPr lang="en-GB" dirty="0" smtClean="0"/>
              <a:t>Analyst roles</a:t>
            </a:r>
          </a:p>
          <a:p>
            <a:pPr lvl="1"/>
            <a:r>
              <a:rPr lang="en-GB" dirty="0" smtClean="0"/>
              <a:t>Careers in teaching</a:t>
            </a:r>
            <a:endParaRPr lang="en-GB" dirty="0"/>
          </a:p>
        </p:txBody>
      </p:sp>
    </p:spTree>
    <p:extLst>
      <p:ext uri="{BB962C8B-B14F-4D97-AF65-F5344CB8AC3E}">
        <p14:creationId xmlns="" xmlns:p14="http://schemas.microsoft.com/office/powerpoint/2010/main" val="1740946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logo.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825" y="188913"/>
            <a:ext cx="1655763" cy="7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1891" y="1196752"/>
            <a:ext cx="8507413" cy="2087563"/>
          </a:xfrm>
        </p:spPr>
        <p:txBody>
          <a:bodyPr>
            <a:normAutofit fontScale="90000"/>
          </a:bodyPr>
          <a:lstStyle/>
          <a:p>
            <a:pPr algn="l" eaLnBrk="1" hangingPunct="1"/>
            <a:r>
              <a:rPr lang="en-GB" sz="3600" b="1" dirty="0" smtClean="0">
                <a:cs typeface="Arial" charset="0"/>
              </a:rPr>
              <a:t>The University of Manchester spends more money on bursaries than any other English University?</a:t>
            </a:r>
            <a:r>
              <a:rPr lang="en-GB" sz="4000" b="1" dirty="0" smtClean="0">
                <a:latin typeface="Arial" charset="0"/>
                <a:cs typeface="Arial" charset="0"/>
              </a:rPr>
              <a:t/>
            </a:r>
            <a:br>
              <a:rPr lang="en-GB" sz="4000" b="1" dirty="0" smtClean="0">
                <a:latin typeface="Arial" charset="0"/>
                <a:cs typeface="Arial" charset="0"/>
              </a:rPr>
            </a:br>
            <a:endParaRPr lang="en-GB" sz="4000" b="1" dirty="0" smtClean="0">
              <a:latin typeface="Arial" charset="0"/>
              <a:cs typeface="Arial" charset="0"/>
            </a:endParaRPr>
          </a:p>
        </p:txBody>
      </p:sp>
      <p:sp>
        <p:nvSpPr>
          <p:cNvPr id="2052" name="Content Placeholder 2"/>
          <p:cNvSpPr>
            <a:spLocks noGrp="1"/>
          </p:cNvSpPr>
          <p:nvPr>
            <p:ph sz="quarter" idx="1"/>
          </p:nvPr>
        </p:nvSpPr>
        <p:spPr>
          <a:xfrm>
            <a:off x="323850" y="2924945"/>
            <a:ext cx="4171950" cy="3528244"/>
          </a:xfrm>
        </p:spPr>
        <p:txBody>
          <a:bodyPr rtlCol="0">
            <a:normAutofit/>
          </a:bodyPr>
          <a:lstStyle/>
          <a:p>
            <a:pPr eaLnBrk="1" fontAlgn="auto" hangingPunct="1">
              <a:spcAft>
                <a:spcPts val="0"/>
              </a:spcAft>
              <a:buFont typeface="Arial" pitchFamily="34" charset="0"/>
              <a:buChar char="•"/>
              <a:defRPr/>
            </a:pPr>
            <a:r>
              <a:rPr lang="en-GB" b="1" dirty="0" smtClean="0">
                <a:cs typeface="Arial" charset="0"/>
              </a:rPr>
              <a:t>The Manchester bursary offers non repayable support to all eligible students from a household income of less than £42,611</a:t>
            </a:r>
          </a:p>
        </p:txBody>
      </p:sp>
      <p:sp>
        <p:nvSpPr>
          <p:cNvPr id="2053" name="Content Placeholder 3"/>
          <p:cNvSpPr>
            <a:spLocks noGrp="1"/>
          </p:cNvSpPr>
          <p:nvPr>
            <p:ph sz="quarter" idx="2"/>
          </p:nvPr>
        </p:nvSpPr>
        <p:spPr>
          <a:xfrm>
            <a:off x="4643438" y="2924944"/>
            <a:ext cx="4043362" cy="3201219"/>
          </a:xfrm>
        </p:spPr>
        <p:txBody>
          <a:bodyPr rtlCol="0">
            <a:normAutofit/>
          </a:bodyPr>
          <a:lstStyle/>
          <a:p>
            <a:pPr eaLnBrk="1" fontAlgn="auto" hangingPunct="1">
              <a:spcAft>
                <a:spcPts val="0"/>
              </a:spcAft>
              <a:buFont typeface="Arial" pitchFamily="34" charset="0"/>
              <a:buChar char="•"/>
              <a:defRPr/>
            </a:pPr>
            <a:r>
              <a:rPr lang="en-GB" b="1" dirty="0" smtClean="0">
                <a:cs typeface="Arial" charset="0"/>
              </a:rPr>
              <a:t>Eligible students from the lowest household incomes will receive £3,000 a year of non repayable support from the University</a:t>
            </a:r>
          </a:p>
        </p:txBody>
      </p:sp>
      <p:sp>
        <p:nvSpPr>
          <p:cNvPr id="6" name="Title 1"/>
          <p:cNvSpPr txBox="1">
            <a:spLocks/>
          </p:cNvSpPr>
          <p:nvPr/>
        </p:nvSpPr>
        <p:spPr bwMode="auto">
          <a:xfrm>
            <a:off x="2339975" y="0"/>
            <a:ext cx="5256213" cy="1035050"/>
          </a:xfrm>
          <a:prstGeom prst="rect">
            <a:avLst/>
          </a:prstGeom>
          <a:noFill/>
          <a:ln w="9525">
            <a:no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GB" sz="4400" smtClean="0">
              <a:solidFill>
                <a:prstClr val="white"/>
              </a:solidFill>
              <a:latin typeface="Calibri" pitchFamily="34" charset="0"/>
            </a:endParaRPr>
          </a:p>
          <a:p>
            <a:pPr algn="ctr" eaLnBrk="1" fontAlgn="base" hangingPunct="1">
              <a:spcBef>
                <a:spcPct val="0"/>
              </a:spcBef>
              <a:spcAft>
                <a:spcPct val="0"/>
              </a:spcAft>
            </a:pPr>
            <a:r>
              <a:rPr lang="en-GB" sz="4400" b="1" smtClean="0">
                <a:solidFill>
                  <a:prstClr val="white"/>
                </a:solidFill>
                <a:latin typeface="Calibri" pitchFamily="34" charset="0"/>
              </a:rPr>
              <a:t>Did you know……..</a:t>
            </a:r>
          </a:p>
        </p:txBody>
      </p:sp>
    </p:spTree>
    <p:extLst>
      <p:ext uri="{BB962C8B-B14F-4D97-AF65-F5344CB8AC3E}">
        <p14:creationId xmlns="" xmlns:p14="http://schemas.microsoft.com/office/powerpoint/2010/main" val="342787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4800" b="1" smtClean="0"/>
              <a:t>History Funds</a:t>
            </a:r>
          </a:p>
        </p:txBody>
      </p:sp>
      <p:sp>
        <p:nvSpPr>
          <p:cNvPr id="7171" name="TextBox 2"/>
          <p:cNvSpPr txBox="1">
            <a:spLocks noChangeArrowheads="1"/>
          </p:cNvSpPr>
          <p:nvPr/>
        </p:nvSpPr>
        <p:spPr bwMode="auto">
          <a:xfrm>
            <a:off x="323850" y="1268413"/>
            <a:ext cx="8424863" cy="5294312"/>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GB" sz="2000" b="1" dirty="0" smtClean="0">
              <a:latin typeface="Calibri" pitchFamily="34" charset="0"/>
            </a:endParaRPr>
          </a:p>
          <a:p>
            <a:pPr eaLnBrk="1" fontAlgn="base" hangingPunct="1">
              <a:spcBef>
                <a:spcPct val="0"/>
              </a:spcBef>
              <a:spcAft>
                <a:spcPct val="0"/>
              </a:spcAft>
            </a:pPr>
            <a:r>
              <a:rPr lang="en-GB" sz="2000" b="1" dirty="0" smtClean="0">
                <a:latin typeface="+mn-lt"/>
              </a:rPr>
              <a:t>We have a significant number of endowments from our alumni who wanted to contribute towards the on-going success of their department.</a:t>
            </a:r>
          </a:p>
          <a:p>
            <a:pPr eaLnBrk="1" fontAlgn="base" hangingPunct="1">
              <a:spcBef>
                <a:spcPct val="0"/>
              </a:spcBef>
              <a:spcAft>
                <a:spcPct val="0"/>
              </a:spcAft>
            </a:pPr>
            <a:endParaRPr lang="en-GB" sz="2000" b="1" dirty="0" smtClean="0">
              <a:latin typeface="+mn-lt"/>
            </a:endParaRPr>
          </a:p>
          <a:p>
            <a:pPr eaLnBrk="1" fontAlgn="base" hangingPunct="1">
              <a:spcBef>
                <a:spcPct val="0"/>
              </a:spcBef>
              <a:spcAft>
                <a:spcPct val="0"/>
              </a:spcAft>
            </a:pPr>
            <a:r>
              <a:rPr lang="en-GB" sz="2000" b="1" dirty="0" smtClean="0">
                <a:latin typeface="+mn-lt"/>
              </a:rPr>
              <a:t>Able to fund initiatives to enhance student learning and experience</a:t>
            </a:r>
          </a:p>
          <a:p>
            <a:pPr eaLnBrk="1" fontAlgn="base" hangingPunct="1">
              <a:spcBef>
                <a:spcPct val="0"/>
              </a:spcBef>
              <a:spcAft>
                <a:spcPct val="0"/>
              </a:spcAft>
            </a:pPr>
            <a:endParaRPr lang="en-GB" sz="2000" b="1" dirty="0" smtClean="0">
              <a:latin typeface="+mn-lt"/>
            </a:endParaRPr>
          </a:p>
          <a:p>
            <a:pPr eaLnBrk="1" fontAlgn="base" hangingPunct="1">
              <a:spcBef>
                <a:spcPct val="0"/>
              </a:spcBef>
              <a:spcAft>
                <a:spcPct val="0"/>
              </a:spcAft>
            </a:pPr>
            <a:r>
              <a:rPr lang="en-GB" sz="2800" b="1" dirty="0" smtClean="0">
                <a:latin typeface="+mn-lt"/>
              </a:rPr>
              <a:t>The Elsie Farrar Undergraduate Studentships: 10x £1,000 pa studentships aimed at students from poorer backgrounds</a:t>
            </a:r>
          </a:p>
          <a:p>
            <a:pPr eaLnBrk="1" fontAlgn="base" hangingPunct="1">
              <a:spcBef>
                <a:spcPct val="0"/>
              </a:spcBef>
              <a:spcAft>
                <a:spcPct val="0"/>
              </a:spcAft>
            </a:pPr>
            <a:r>
              <a:rPr lang="en-GB" sz="2800" b="1" dirty="0" smtClean="0">
                <a:latin typeface="+mn-lt"/>
              </a:rPr>
              <a:t> </a:t>
            </a:r>
          </a:p>
          <a:p>
            <a:pPr eaLnBrk="1" fontAlgn="base" hangingPunct="1">
              <a:spcBef>
                <a:spcPct val="0"/>
              </a:spcBef>
              <a:spcAft>
                <a:spcPct val="0"/>
              </a:spcAft>
            </a:pPr>
            <a:r>
              <a:rPr lang="en-GB" sz="2800" b="1" dirty="0" smtClean="0">
                <a:latin typeface="+mn-lt"/>
              </a:rPr>
              <a:t>Travel Funds</a:t>
            </a:r>
          </a:p>
          <a:p>
            <a:pPr eaLnBrk="1" fontAlgn="base" hangingPunct="1">
              <a:spcBef>
                <a:spcPct val="0"/>
              </a:spcBef>
              <a:spcAft>
                <a:spcPct val="0"/>
              </a:spcAft>
            </a:pPr>
            <a:endParaRPr lang="en-GB" sz="1100" b="1" dirty="0" smtClean="0">
              <a:latin typeface="+mn-lt"/>
            </a:endParaRPr>
          </a:p>
          <a:p>
            <a:pPr eaLnBrk="1" fontAlgn="base" hangingPunct="1">
              <a:spcBef>
                <a:spcPct val="0"/>
              </a:spcBef>
              <a:spcAft>
                <a:spcPct val="0"/>
              </a:spcAft>
            </a:pPr>
            <a:r>
              <a:rPr lang="en-GB" sz="2800" b="1" dirty="0" smtClean="0">
                <a:latin typeface="+mn-lt"/>
              </a:rPr>
              <a:t>Student Events</a:t>
            </a:r>
          </a:p>
          <a:p>
            <a:pPr eaLnBrk="1" fontAlgn="base" hangingPunct="1">
              <a:spcBef>
                <a:spcPct val="0"/>
              </a:spcBef>
              <a:spcAft>
                <a:spcPct val="0"/>
              </a:spcAft>
            </a:pPr>
            <a:endParaRPr lang="en-GB" sz="1100" b="1" dirty="0" smtClean="0">
              <a:latin typeface="+mn-lt"/>
            </a:endParaRPr>
          </a:p>
          <a:p>
            <a:pPr eaLnBrk="1" fontAlgn="base" hangingPunct="1">
              <a:spcBef>
                <a:spcPct val="0"/>
              </a:spcBef>
              <a:spcAft>
                <a:spcPct val="0"/>
              </a:spcAft>
            </a:pPr>
            <a:r>
              <a:rPr lang="en-GB" sz="2800" b="1" dirty="0" smtClean="0">
                <a:latin typeface="+mn-lt"/>
              </a:rPr>
              <a:t>Field Trips</a:t>
            </a:r>
          </a:p>
        </p:txBody>
      </p:sp>
    </p:spTree>
    <p:extLst>
      <p:ext uri="{BB962C8B-B14F-4D97-AF65-F5344CB8AC3E}">
        <p14:creationId xmlns="" xmlns:p14="http://schemas.microsoft.com/office/powerpoint/2010/main" val="117069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Our Students Say</a:t>
            </a:r>
            <a:endParaRPr lang="en-GB" b="1" dirty="0"/>
          </a:p>
        </p:txBody>
      </p:sp>
      <p:sp>
        <p:nvSpPr>
          <p:cNvPr id="3" name="TextBox 2"/>
          <p:cNvSpPr txBox="1"/>
          <p:nvPr/>
        </p:nvSpPr>
        <p:spPr>
          <a:xfrm>
            <a:off x="467544" y="1556792"/>
            <a:ext cx="8136904" cy="4524315"/>
          </a:xfrm>
          <a:prstGeom prst="rect">
            <a:avLst/>
          </a:prstGeom>
          <a:noFill/>
        </p:spPr>
        <p:txBody>
          <a:bodyPr wrap="square" rtlCol="0">
            <a:spAutoFit/>
          </a:bodyPr>
          <a:lstStyle/>
          <a:p>
            <a:r>
              <a:rPr lang="en-GB" dirty="0"/>
              <a:t>“Manchester is a really exciting place to study history because there are loads of lecturers with really diverse and fascinating expertise. What's more, we are in a city with enormous historical significance; history at Manchester isn't just words in books, it's the buildings, the mills and exchanges, the fabric of the city. I am also enjoying the opportunities to get involved with other projects; this year I am one of the editors of </a:t>
            </a:r>
            <a:r>
              <a:rPr lang="en-GB" i="1" dirty="0"/>
              <a:t>The Manchester Historian</a:t>
            </a:r>
            <a:r>
              <a:rPr lang="en-GB" dirty="0"/>
              <a:t>, the department's magazine</a:t>
            </a:r>
            <a:r>
              <a:rPr lang="en-GB" dirty="0" smtClean="0"/>
              <a:t>.”</a:t>
            </a:r>
          </a:p>
          <a:p>
            <a:endParaRPr lang="en-GB" dirty="0"/>
          </a:p>
          <a:p>
            <a:r>
              <a:rPr lang="en-GB" b="1" dirty="0"/>
              <a:t>Charlie </a:t>
            </a:r>
            <a:r>
              <a:rPr lang="en-GB" b="1" dirty="0" smtClean="0"/>
              <a:t>Bush</a:t>
            </a:r>
            <a:r>
              <a:rPr lang="en-GB" dirty="0" smtClean="0"/>
              <a:t>, </a:t>
            </a:r>
            <a:r>
              <a:rPr lang="en-GB" b="1" dirty="0" smtClean="0"/>
              <a:t>BA History</a:t>
            </a:r>
          </a:p>
          <a:p>
            <a:endParaRPr lang="en-GB" b="1" dirty="0"/>
          </a:p>
          <a:p>
            <a:r>
              <a:rPr lang="en-GB" dirty="0" smtClean="0"/>
              <a:t>“I </a:t>
            </a:r>
            <a:r>
              <a:rPr lang="en-GB" dirty="0"/>
              <a:t>like studying History at Manchester because it's the quintessential dinner party </a:t>
            </a:r>
            <a:r>
              <a:rPr lang="en-GB" dirty="0" smtClean="0"/>
              <a:t>degree… it </a:t>
            </a:r>
            <a:r>
              <a:rPr lang="en-GB" dirty="0"/>
              <a:t>gives you the ability to contextualise, criticise and evaluate arguments, sources and theories: skills which are of great value in any career and in many areas of post-University life. Essentially, this is the degree to take if you want to learn how to think constructively, and if you ask me, there's not a more valuable attribute around</a:t>
            </a:r>
            <a:r>
              <a:rPr lang="en-GB" dirty="0" smtClean="0"/>
              <a:t>!”</a:t>
            </a:r>
          </a:p>
          <a:p>
            <a:endParaRPr lang="en-GB" dirty="0"/>
          </a:p>
          <a:p>
            <a:r>
              <a:rPr lang="en-GB" b="1" dirty="0"/>
              <a:t>Ata </a:t>
            </a:r>
            <a:r>
              <a:rPr lang="en-GB" b="1" dirty="0" err="1" smtClean="0"/>
              <a:t>Rahman</a:t>
            </a:r>
            <a:r>
              <a:rPr lang="en-GB" b="1" dirty="0" smtClean="0"/>
              <a:t>, </a:t>
            </a:r>
            <a:r>
              <a:rPr lang="en-GB" b="1" dirty="0"/>
              <a:t>BA </a:t>
            </a:r>
            <a:r>
              <a:rPr lang="en-GB" b="1" dirty="0" smtClean="0"/>
              <a:t>History</a:t>
            </a:r>
            <a:endParaRPr lang="en-GB" b="1" dirty="0"/>
          </a:p>
        </p:txBody>
      </p:sp>
    </p:spTree>
    <p:extLst>
      <p:ext uri="{BB962C8B-B14F-4D97-AF65-F5344CB8AC3E}">
        <p14:creationId xmlns="" xmlns:p14="http://schemas.microsoft.com/office/powerpoint/2010/main" val="333027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Careers for history graduates</a:t>
            </a:r>
            <a:endParaRPr lang="en-GB"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6000" b="1" smtClean="0">
                <a:hlinkClick r:id="rId3"/>
              </a:rPr>
              <a:t>Career Destinations</a:t>
            </a:r>
            <a:endParaRPr lang="en-GB" sz="6000" b="1" smtClean="0"/>
          </a:p>
        </p:txBody>
      </p:sp>
      <p:sp>
        <p:nvSpPr>
          <p:cNvPr id="3" name="Oval 2"/>
          <p:cNvSpPr/>
          <p:nvPr/>
        </p:nvSpPr>
        <p:spPr>
          <a:xfrm>
            <a:off x="468313" y="1844675"/>
            <a:ext cx="223202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Research Analyst</a:t>
            </a:r>
          </a:p>
        </p:txBody>
      </p:sp>
      <p:sp>
        <p:nvSpPr>
          <p:cNvPr id="4" name="Oval 3"/>
          <p:cNvSpPr/>
          <p:nvPr/>
        </p:nvSpPr>
        <p:spPr>
          <a:xfrm>
            <a:off x="323850" y="3284538"/>
            <a:ext cx="223202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Editorial Assistant</a:t>
            </a:r>
          </a:p>
        </p:txBody>
      </p:sp>
      <p:sp>
        <p:nvSpPr>
          <p:cNvPr id="5" name="Oval 4"/>
          <p:cNvSpPr/>
          <p:nvPr/>
        </p:nvSpPr>
        <p:spPr>
          <a:xfrm>
            <a:off x="1042988" y="4365625"/>
            <a:ext cx="2233612" cy="1366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Broker</a:t>
            </a:r>
          </a:p>
        </p:txBody>
      </p:sp>
      <p:sp>
        <p:nvSpPr>
          <p:cNvPr id="6" name="Oval 5"/>
          <p:cNvSpPr/>
          <p:nvPr/>
        </p:nvSpPr>
        <p:spPr>
          <a:xfrm>
            <a:off x="2916238" y="5157788"/>
            <a:ext cx="2232025" cy="1366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Marketing Coordinator</a:t>
            </a:r>
          </a:p>
        </p:txBody>
      </p:sp>
      <p:sp>
        <p:nvSpPr>
          <p:cNvPr id="7" name="Oval 6"/>
          <p:cNvSpPr/>
          <p:nvPr/>
        </p:nvSpPr>
        <p:spPr>
          <a:xfrm>
            <a:off x="2195513" y="1989138"/>
            <a:ext cx="223202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Television Runner</a:t>
            </a:r>
          </a:p>
        </p:txBody>
      </p:sp>
      <p:sp>
        <p:nvSpPr>
          <p:cNvPr id="8" name="Oval 7"/>
          <p:cNvSpPr/>
          <p:nvPr/>
        </p:nvSpPr>
        <p:spPr>
          <a:xfrm>
            <a:off x="3995738" y="1557338"/>
            <a:ext cx="2232025" cy="1366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Teaching Assistant/</a:t>
            </a:r>
          </a:p>
          <a:p>
            <a:pPr algn="ctr">
              <a:defRPr/>
            </a:pPr>
            <a:r>
              <a:rPr lang="en-GB" b="1" dirty="0">
                <a:solidFill>
                  <a:prstClr val="white"/>
                </a:solidFill>
              </a:rPr>
              <a:t>PGCE</a:t>
            </a:r>
          </a:p>
        </p:txBody>
      </p:sp>
      <p:sp>
        <p:nvSpPr>
          <p:cNvPr id="9" name="Oval 8"/>
          <p:cNvSpPr/>
          <p:nvPr/>
        </p:nvSpPr>
        <p:spPr>
          <a:xfrm>
            <a:off x="4211638" y="2852738"/>
            <a:ext cx="223202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Business Developer</a:t>
            </a:r>
          </a:p>
        </p:txBody>
      </p:sp>
      <p:sp>
        <p:nvSpPr>
          <p:cNvPr id="10" name="Oval 9"/>
          <p:cNvSpPr/>
          <p:nvPr/>
        </p:nvSpPr>
        <p:spPr>
          <a:xfrm>
            <a:off x="3203575" y="4149725"/>
            <a:ext cx="2232025" cy="1366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Trading Assistant</a:t>
            </a:r>
          </a:p>
        </p:txBody>
      </p:sp>
      <p:sp>
        <p:nvSpPr>
          <p:cNvPr id="11" name="Oval 10"/>
          <p:cNvSpPr/>
          <p:nvPr/>
        </p:nvSpPr>
        <p:spPr>
          <a:xfrm>
            <a:off x="6300788" y="2708275"/>
            <a:ext cx="223202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Brand Ambassador</a:t>
            </a:r>
          </a:p>
        </p:txBody>
      </p:sp>
      <p:sp>
        <p:nvSpPr>
          <p:cNvPr id="12" name="Oval 11"/>
          <p:cNvSpPr/>
          <p:nvPr/>
        </p:nvSpPr>
        <p:spPr>
          <a:xfrm>
            <a:off x="5148263" y="3789363"/>
            <a:ext cx="223202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Internship</a:t>
            </a:r>
          </a:p>
        </p:txBody>
      </p:sp>
      <p:sp>
        <p:nvSpPr>
          <p:cNvPr id="13" name="Oval 12"/>
          <p:cNvSpPr/>
          <p:nvPr/>
        </p:nvSpPr>
        <p:spPr>
          <a:xfrm>
            <a:off x="4859338" y="5013325"/>
            <a:ext cx="2233612"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Masters Degree</a:t>
            </a:r>
          </a:p>
        </p:txBody>
      </p:sp>
      <p:sp>
        <p:nvSpPr>
          <p:cNvPr id="14" name="Oval 13"/>
          <p:cNvSpPr/>
          <p:nvPr/>
        </p:nvSpPr>
        <p:spPr>
          <a:xfrm>
            <a:off x="6588125" y="4221163"/>
            <a:ext cx="223202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Law Conversion</a:t>
            </a:r>
          </a:p>
        </p:txBody>
      </p:sp>
      <p:sp>
        <p:nvSpPr>
          <p:cNvPr id="15" name="Oval 14"/>
          <p:cNvSpPr/>
          <p:nvPr/>
        </p:nvSpPr>
        <p:spPr>
          <a:xfrm>
            <a:off x="5724525" y="1700213"/>
            <a:ext cx="223202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Junior Music Consultant </a:t>
            </a:r>
          </a:p>
        </p:txBody>
      </p:sp>
      <p:sp>
        <p:nvSpPr>
          <p:cNvPr id="16" name="Oval 15"/>
          <p:cNvSpPr/>
          <p:nvPr/>
        </p:nvSpPr>
        <p:spPr>
          <a:xfrm>
            <a:off x="2195513" y="3141663"/>
            <a:ext cx="2232025" cy="1366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rPr>
              <a:t>Analyst</a:t>
            </a:r>
          </a:p>
        </p:txBody>
      </p:sp>
    </p:spTree>
    <p:extLst>
      <p:ext uri="{BB962C8B-B14F-4D97-AF65-F5344CB8AC3E}">
        <p14:creationId xmlns="" xmlns:p14="http://schemas.microsoft.com/office/powerpoint/2010/main" val="397932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GB" sz="4800" b="1" smtClean="0"/>
              <a:t>Employability</a:t>
            </a:r>
          </a:p>
        </p:txBody>
      </p:sp>
      <p:sp>
        <p:nvSpPr>
          <p:cNvPr id="9219" name="TextBox 3"/>
          <p:cNvSpPr txBox="1">
            <a:spLocks noChangeArrowheads="1"/>
          </p:cNvSpPr>
          <p:nvPr/>
        </p:nvSpPr>
        <p:spPr bwMode="auto">
          <a:xfrm>
            <a:off x="684213" y="3860800"/>
            <a:ext cx="7272337"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6600" b="1" dirty="0" smtClean="0">
                <a:latin typeface="+mn-lt"/>
                <a:ea typeface="Batang" panose="02030600000101010101" pitchFamily="18" charset="-127"/>
              </a:rPr>
              <a:t>77% </a:t>
            </a:r>
          </a:p>
          <a:p>
            <a:pPr algn="ctr" eaLnBrk="1" fontAlgn="base" hangingPunct="1">
              <a:spcBef>
                <a:spcPct val="0"/>
              </a:spcBef>
              <a:spcAft>
                <a:spcPct val="0"/>
              </a:spcAft>
            </a:pPr>
            <a:endParaRPr lang="en-GB" sz="1000" b="1" dirty="0" smtClean="0">
              <a:latin typeface="+mn-lt"/>
              <a:ea typeface="Batang" panose="02030600000101010101" pitchFamily="18" charset="-127"/>
            </a:endParaRPr>
          </a:p>
          <a:p>
            <a:pPr algn="ctr" eaLnBrk="1" fontAlgn="base" hangingPunct="1">
              <a:spcBef>
                <a:spcPct val="0"/>
              </a:spcBef>
              <a:spcAft>
                <a:spcPct val="0"/>
              </a:spcAft>
            </a:pPr>
            <a:r>
              <a:rPr lang="en-GB" sz="2800" b="1" dirty="0" smtClean="0">
                <a:latin typeface="+mn-lt"/>
                <a:ea typeface="Batang" panose="02030600000101010101" pitchFamily="18" charset="-127"/>
              </a:rPr>
              <a:t>of History </a:t>
            </a:r>
            <a:r>
              <a:rPr lang="en-GB" sz="2800" b="1" dirty="0" err="1" smtClean="0">
                <a:latin typeface="+mn-lt"/>
                <a:ea typeface="Batang" panose="02030600000101010101" pitchFamily="18" charset="-127"/>
              </a:rPr>
              <a:t>Hons</a:t>
            </a:r>
            <a:r>
              <a:rPr lang="en-GB" sz="2800" b="1" dirty="0" smtClean="0">
                <a:latin typeface="+mn-lt"/>
                <a:ea typeface="Batang" panose="02030600000101010101" pitchFamily="18" charset="-127"/>
              </a:rPr>
              <a:t>. graduates were in employment or further study within 6 months of graduation</a:t>
            </a:r>
          </a:p>
        </p:txBody>
      </p:sp>
      <p:pic>
        <p:nvPicPr>
          <p:cNvPr id="9220" name="Picture 2" descr="http://newsadmin.manchester.ac.uk/newsimages/143/7196_larg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1413" y="1484313"/>
            <a:ext cx="3673475" cy="2449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8016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3714"/>
            <a:ext cx="2880320" cy="2880320"/>
          </a:xfrm>
          <a:prstGeom prst="rect">
            <a:avLst/>
          </a:prstGeom>
        </p:spPr>
      </p:pic>
      <p:pic>
        <p:nvPicPr>
          <p:cNvPr id="7170" name="Picture 2" descr="http://www.manchestergossip.com/sites/default/files/field/image/tom-bloxham-urban-splash.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573016"/>
            <a:ext cx="3658941" cy="252028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1721" y="3068960"/>
            <a:ext cx="3347864" cy="369332"/>
          </a:xfrm>
          <a:prstGeom prst="rect">
            <a:avLst/>
          </a:prstGeom>
          <a:noFill/>
        </p:spPr>
        <p:txBody>
          <a:bodyPr wrap="square" rtlCol="0">
            <a:spAutoFit/>
          </a:bodyPr>
          <a:lstStyle/>
          <a:p>
            <a:r>
              <a:rPr lang="en-GB" dirty="0" smtClean="0"/>
              <a:t>Rachel Kennedy, Editor BBC News</a:t>
            </a:r>
          </a:p>
        </p:txBody>
      </p:sp>
      <p:sp>
        <p:nvSpPr>
          <p:cNvPr id="7" name="TextBox 6"/>
          <p:cNvSpPr txBox="1"/>
          <p:nvPr/>
        </p:nvSpPr>
        <p:spPr>
          <a:xfrm>
            <a:off x="251520" y="6093296"/>
            <a:ext cx="4158097" cy="369332"/>
          </a:xfrm>
          <a:prstGeom prst="rect">
            <a:avLst/>
          </a:prstGeom>
          <a:noFill/>
        </p:spPr>
        <p:txBody>
          <a:bodyPr wrap="square" rtlCol="0">
            <a:spAutoFit/>
          </a:bodyPr>
          <a:lstStyle/>
          <a:p>
            <a:r>
              <a:rPr lang="en-GB" dirty="0" smtClean="0"/>
              <a:t>Tom </a:t>
            </a:r>
            <a:r>
              <a:rPr lang="en-GB" dirty="0" err="1" smtClean="0"/>
              <a:t>Bloxam</a:t>
            </a:r>
            <a:r>
              <a:rPr lang="en-GB" dirty="0" smtClean="0"/>
              <a:t>, Urban Splash</a:t>
            </a:r>
            <a:endParaRPr lang="en-GB" dirty="0"/>
          </a:p>
        </p:txBody>
      </p:sp>
      <p:pic>
        <p:nvPicPr>
          <p:cNvPr id="7172" name="Picture 4" descr="http://www.tuc.org.uk/images/the_tuc/frances-landscape.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7382"/>
          <a:stretch/>
        </p:blipFill>
        <p:spPr bwMode="auto">
          <a:xfrm>
            <a:off x="3756502" y="3438292"/>
            <a:ext cx="2759714" cy="268087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563888" y="6093296"/>
            <a:ext cx="2843808" cy="923330"/>
          </a:xfrm>
          <a:prstGeom prst="rect">
            <a:avLst/>
          </a:prstGeom>
          <a:noFill/>
        </p:spPr>
        <p:txBody>
          <a:bodyPr wrap="square" rtlCol="0">
            <a:spAutoFit/>
          </a:bodyPr>
          <a:lstStyle/>
          <a:p>
            <a:r>
              <a:rPr lang="en-GB" dirty="0"/>
              <a:t>Frances </a:t>
            </a:r>
            <a:r>
              <a:rPr lang="en-GB" dirty="0" smtClean="0"/>
              <a:t>O'Grady, General Secretary of the TUC</a:t>
            </a:r>
            <a:endParaRPr lang="en-GB" dirty="0"/>
          </a:p>
          <a:p>
            <a:endParaRPr lang="en-GB" dirty="0"/>
          </a:p>
        </p:txBody>
      </p:sp>
      <p:pic>
        <p:nvPicPr>
          <p:cNvPr id="7174" name="Picture 6" descr="http://tvnewsroom.co.uk/images/news-staff/gamal-fahnbulleh/gamal-fahnbulleh-Image-002.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2113" r="16040"/>
          <a:stretch/>
        </p:blipFill>
        <p:spPr bwMode="auto">
          <a:xfrm>
            <a:off x="2914872" y="261971"/>
            <a:ext cx="3601344" cy="280698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3347864" y="3068960"/>
            <a:ext cx="3168352" cy="369332"/>
          </a:xfrm>
          <a:prstGeom prst="rect">
            <a:avLst/>
          </a:prstGeom>
          <a:noFill/>
        </p:spPr>
        <p:txBody>
          <a:bodyPr wrap="square" rtlCol="0">
            <a:spAutoFit/>
          </a:bodyPr>
          <a:lstStyle/>
          <a:p>
            <a:r>
              <a:rPr lang="en-GB" dirty="0" err="1" smtClean="0"/>
              <a:t>Gamal</a:t>
            </a:r>
            <a:r>
              <a:rPr lang="en-GB" dirty="0" smtClean="0"/>
              <a:t> </a:t>
            </a:r>
            <a:r>
              <a:rPr lang="en-GB" dirty="0" err="1" smtClean="0"/>
              <a:t>Fahnbulleh</a:t>
            </a:r>
            <a:r>
              <a:rPr lang="en-GB" dirty="0" smtClean="0"/>
              <a:t>, Sky News</a:t>
            </a:r>
            <a:endParaRPr lang="en-GB" dirty="0"/>
          </a:p>
        </p:txBody>
      </p:sp>
      <p:pic>
        <p:nvPicPr>
          <p:cNvPr id="7176" name="Picture 8" descr="http://randomtidbitsofthought.files.wordpress.com/2010/08/00-chemical_brothers-further-cd-2010-front.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07696" y="620688"/>
            <a:ext cx="2736304" cy="5472606"/>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6516216" y="6277962"/>
            <a:ext cx="2448272" cy="369332"/>
          </a:xfrm>
          <a:prstGeom prst="rect">
            <a:avLst/>
          </a:prstGeom>
          <a:noFill/>
        </p:spPr>
        <p:txBody>
          <a:bodyPr wrap="square" rtlCol="0">
            <a:spAutoFit/>
          </a:bodyPr>
          <a:lstStyle/>
          <a:p>
            <a:r>
              <a:rPr lang="en-GB" dirty="0" smtClean="0"/>
              <a:t>Chemical Brothers</a:t>
            </a:r>
            <a:endParaRPr lang="en-GB" dirty="0"/>
          </a:p>
        </p:txBody>
      </p:sp>
    </p:spTree>
    <p:extLst>
      <p:ext uri="{BB962C8B-B14F-4D97-AF65-F5344CB8AC3E}">
        <p14:creationId xmlns="" xmlns:p14="http://schemas.microsoft.com/office/powerpoint/2010/main" val="4159511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Why Manchester?</a:t>
            </a:r>
            <a:endParaRPr lang="en-GB" b="1" dirty="0"/>
          </a:p>
        </p:txBody>
      </p:sp>
      <p:sp>
        <p:nvSpPr>
          <p:cNvPr id="3" name="Content Placeholder 2"/>
          <p:cNvSpPr>
            <a:spLocks noGrp="1"/>
          </p:cNvSpPr>
          <p:nvPr>
            <p:ph sz="quarter" idx="1"/>
          </p:nvPr>
        </p:nvSpPr>
        <p:spPr/>
        <p:txBody>
          <a:bodyPr/>
          <a:lstStyle/>
          <a:p>
            <a:endParaRPr lang="en-GB" dirty="0" smtClean="0"/>
          </a:p>
          <a:p>
            <a:pPr marL="0" indent="0">
              <a:buNone/>
            </a:pPr>
            <a:r>
              <a:rPr lang="en-GB" dirty="0" smtClean="0"/>
              <a:t>A diverse experience:</a:t>
            </a:r>
          </a:p>
          <a:p>
            <a:pPr marL="0" indent="0">
              <a:buNone/>
            </a:pPr>
            <a:endParaRPr lang="en-GB" dirty="0" smtClean="0"/>
          </a:p>
          <a:p>
            <a:pPr lvl="1"/>
            <a:r>
              <a:rPr lang="en-GB" dirty="0" smtClean="0"/>
              <a:t>European History</a:t>
            </a:r>
          </a:p>
          <a:p>
            <a:pPr lvl="1"/>
            <a:r>
              <a:rPr lang="en-GB" dirty="0" smtClean="0"/>
              <a:t>Ancient History, medieval, early modern, Chinese, African, Caribbean, American, Japanese, Indian, Economic, social, history of science, medicine, gender and cultural history</a:t>
            </a:r>
          </a:p>
          <a:p>
            <a:pPr lvl="1"/>
            <a:r>
              <a:rPr lang="en-GB" dirty="0" smtClean="0"/>
              <a:t>History of war, history of the crusades, women’s history, of refugees, history of humanitarian aid, consumption</a:t>
            </a:r>
            <a:endParaRPr lang="en-GB" dirty="0"/>
          </a:p>
        </p:txBody>
      </p:sp>
    </p:spTree>
    <p:extLst>
      <p:ext uri="{BB962C8B-B14F-4D97-AF65-F5344CB8AC3E}">
        <p14:creationId xmlns="" xmlns:p14="http://schemas.microsoft.com/office/powerpoint/2010/main" val="157597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Choice of programmes</a:t>
            </a:r>
            <a:endParaRPr lang="en-GB" dirty="0"/>
          </a:p>
        </p:txBody>
      </p:sp>
      <p:sp>
        <p:nvSpPr>
          <p:cNvPr id="3" name="Content Placeholder 2"/>
          <p:cNvSpPr>
            <a:spLocks noGrp="1"/>
          </p:cNvSpPr>
          <p:nvPr>
            <p:ph sz="quarter" idx="1"/>
          </p:nvPr>
        </p:nvSpPr>
        <p:spPr/>
        <p:txBody>
          <a:bodyPr>
            <a:normAutofit/>
          </a:bodyPr>
          <a:lstStyle/>
          <a:p>
            <a:r>
              <a:rPr lang="en-GB" dirty="0" smtClean="0"/>
              <a:t>History Honours</a:t>
            </a:r>
          </a:p>
          <a:p>
            <a:r>
              <a:rPr lang="en-GB" dirty="0" smtClean="0"/>
              <a:t>History and modern languages</a:t>
            </a:r>
          </a:p>
          <a:p>
            <a:r>
              <a:rPr lang="en-GB" dirty="0" smtClean="0"/>
              <a:t>History and Sociology</a:t>
            </a:r>
          </a:p>
          <a:p>
            <a:r>
              <a:rPr lang="en-GB" dirty="0" smtClean="0"/>
              <a:t>Modern History and Politics</a:t>
            </a:r>
          </a:p>
          <a:p>
            <a:r>
              <a:rPr lang="en-GB" dirty="0" smtClean="0"/>
              <a:t>Modern History with Economics</a:t>
            </a:r>
          </a:p>
          <a:p>
            <a:pPr marL="137160" indent="0">
              <a:buNone/>
            </a:pPr>
            <a:endParaRPr lang="en-GB" dirty="0"/>
          </a:p>
          <a:p>
            <a:pPr marL="137160" indent="0">
              <a:buNone/>
            </a:pPr>
            <a:r>
              <a:rPr lang="en-GB" dirty="0" smtClean="0"/>
              <a:t>A choice of course units in the arts, work placement and leadership programme, going abroad option (year 2; Europe, USA, Australia)</a:t>
            </a:r>
            <a:endParaRPr lang="en-GB" dirty="0"/>
          </a:p>
        </p:txBody>
      </p:sp>
    </p:spTree>
    <p:extLst>
      <p:ext uri="{BB962C8B-B14F-4D97-AF65-F5344CB8AC3E}">
        <p14:creationId xmlns="" xmlns:p14="http://schemas.microsoft.com/office/powerpoint/2010/main" val="414927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the University of Manchester offers…</a:t>
            </a:r>
            <a:endParaRPr lang="en-GB" b="1" dirty="0"/>
          </a:p>
        </p:txBody>
      </p:sp>
      <p:sp>
        <p:nvSpPr>
          <p:cNvPr id="3" name="Content Placeholder 2"/>
          <p:cNvSpPr>
            <a:spLocks noGrp="1"/>
          </p:cNvSpPr>
          <p:nvPr>
            <p:ph sz="quarter" idx="1"/>
          </p:nvPr>
        </p:nvSpPr>
        <p:spPr/>
        <p:txBody>
          <a:bodyPr>
            <a:normAutofit/>
          </a:bodyPr>
          <a:lstStyle/>
          <a:p>
            <a:pPr marL="0" indent="0">
              <a:buNone/>
            </a:pPr>
            <a:r>
              <a:rPr lang="en-GB" sz="2400" dirty="0" smtClean="0"/>
              <a:t>Breadth of curriculum</a:t>
            </a:r>
          </a:p>
          <a:p>
            <a:pPr marL="0" indent="0">
              <a:buNone/>
            </a:pPr>
            <a:endParaRPr lang="en-GB" sz="2400" dirty="0" smtClean="0"/>
          </a:p>
          <a:p>
            <a:pPr marL="0" indent="0">
              <a:buNone/>
            </a:pPr>
            <a:r>
              <a:rPr lang="en-GB" sz="2400" dirty="0" smtClean="0"/>
              <a:t>John </a:t>
            </a:r>
            <a:r>
              <a:rPr lang="en-GB" sz="2400" dirty="0" err="1" smtClean="0"/>
              <a:t>Rylands</a:t>
            </a:r>
            <a:r>
              <a:rPr lang="en-GB" sz="2400" dirty="0" smtClean="0"/>
              <a:t> (</a:t>
            </a:r>
            <a:r>
              <a:rPr lang="en-GB" sz="2400" dirty="0" err="1" smtClean="0"/>
              <a:t>Deansgate</a:t>
            </a:r>
            <a:r>
              <a:rPr lang="en-GB" sz="2400" dirty="0" smtClean="0"/>
              <a:t>) &amp; University Library</a:t>
            </a:r>
          </a:p>
          <a:p>
            <a:pPr marL="0" indent="0"/>
            <a:r>
              <a:rPr lang="en-GB" sz="2400" dirty="0" smtClean="0"/>
              <a:t> A national importance library </a:t>
            </a:r>
          </a:p>
          <a:p>
            <a:pPr marL="0" indent="0"/>
            <a:r>
              <a:rPr lang="en-GB" sz="2400" dirty="0" smtClean="0"/>
              <a:t> Special Collections</a:t>
            </a:r>
          </a:p>
          <a:p>
            <a:pPr marL="0" indent="0"/>
            <a:r>
              <a:rPr lang="en-GB" sz="2400" dirty="0" smtClean="0"/>
              <a:t> largest Electronic Resources</a:t>
            </a:r>
          </a:p>
          <a:p>
            <a:pPr marL="0" indent="0"/>
            <a:r>
              <a:rPr lang="en-GB" sz="2400" dirty="0" smtClean="0"/>
              <a:t> Alan Gilbert Learning Commons</a:t>
            </a:r>
          </a:p>
          <a:p>
            <a:pPr marL="0" indent="0">
              <a:buNone/>
            </a:pPr>
            <a:endParaRPr lang="en-GB" sz="2400" dirty="0" smtClean="0"/>
          </a:p>
          <a:p>
            <a:pPr marL="0" indent="0">
              <a:buNone/>
            </a:pPr>
            <a:endParaRPr lang="en-GB" sz="2400" dirty="0" smtClean="0"/>
          </a:p>
          <a:p>
            <a:pPr marL="0" indent="0">
              <a:buNone/>
            </a:pPr>
            <a:endParaRPr lang="en-GB" sz="2400" dirty="0"/>
          </a:p>
        </p:txBody>
      </p:sp>
      <p:pic>
        <p:nvPicPr>
          <p:cNvPr id="5" name="Content Placeholder 4" descr="john-ryland.jpg"/>
          <p:cNvPicPr>
            <a:picLocks noGrp="1" noChangeAspect="1"/>
          </p:cNvPicPr>
          <p:nvPr>
            <p:ph sz="quarter" idx="2"/>
          </p:nvPr>
        </p:nvPicPr>
        <p:blipFill>
          <a:blip r:embed="rId3" cstate="print"/>
          <a:stretch>
            <a:fillRect/>
          </a:stretch>
        </p:blipFill>
        <p:spPr>
          <a:xfrm>
            <a:off x="4933950" y="2233930"/>
            <a:ext cx="3749675" cy="2999740"/>
          </a:xfrm>
          <a:ln>
            <a:solidFill>
              <a:schemeClr val="accent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1158</TotalTime>
  <Words>1339</Words>
  <Application>Microsoft Office PowerPoint</Application>
  <PresentationFormat>On-screen Show (4:3)</PresentationFormat>
  <Paragraphs>228</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History at the University of Manchester</vt:lpstr>
      <vt:lpstr>Why study history?</vt:lpstr>
      <vt:lpstr>Careers for history graduates</vt:lpstr>
      <vt:lpstr>Career Destinations</vt:lpstr>
      <vt:lpstr>Employability</vt:lpstr>
      <vt:lpstr>Slide 6</vt:lpstr>
      <vt:lpstr>Why Manchester?</vt:lpstr>
      <vt:lpstr>A Choice of programmes</vt:lpstr>
      <vt:lpstr>What the University of Manchester offers…</vt:lpstr>
      <vt:lpstr>Embracing Technology to Study the Past</vt:lpstr>
      <vt:lpstr>Slide 11</vt:lpstr>
      <vt:lpstr>What Manchester offers…</vt:lpstr>
      <vt:lpstr>Curriculum structure</vt:lpstr>
      <vt:lpstr>How you study</vt:lpstr>
      <vt:lpstr>How you are taught</vt:lpstr>
      <vt:lpstr>Slide 16</vt:lpstr>
      <vt:lpstr>Slide 17</vt:lpstr>
      <vt:lpstr>Peer Support</vt:lpstr>
      <vt:lpstr>Make yourself employable</vt:lpstr>
      <vt:lpstr>The University of Manchester spends more money on bursaries than any other English University? </vt:lpstr>
      <vt:lpstr>History Funds</vt:lpstr>
      <vt:lpstr>What Our Students Say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at university and after</dc:title>
  <dc:creator>Stuart Jones</dc:creator>
  <cp:lastModifiedBy>MFSSSPJF</cp:lastModifiedBy>
  <cp:revision>69</cp:revision>
  <dcterms:created xsi:type="dcterms:W3CDTF">2010-06-08T06:58:16Z</dcterms:created>
  <dcterms:modified xsi:type="dcterms:W3CDTF">2014-01-15T14:17:20Z</dcterms:modified>
</cp:coreProperties>
</file>