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0" r:id="rId2"/>
    <p:sldId id="270" r:id="rId3"/>
    <p:sldId id="284" r:id="rId4"/>
    <p:sldId id="293" r:id="rId5"/>
    <p:sldId id="292" r:id="rId6"/>
    <p:sldId id="295" r:id="rId7"/>
    <p:sldId id="299" r:id="rId8"/>
    <p:sldId id="274" r:id="rId9"/>
    <p:sldId id="271" r:id="rId10"/>
    <p:sldId id="276" r:id="rId11"/>
    <p:sldId id="278" r:id="rId12"/>
    <p:sldId id="285" r:id="rId13"/>
    <p:sldId id="296" r:id="rId14"/>
    <p:sldId id="297" r:id="rId15"/>
    <p:sldId id="298" r:id="rId16"/>
    <p:sldId id="291" r:id="rId17"/>
    <p:sldId id="283" r:id="rId18"/>
    <p:sldId id="2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eyenne Brown" initials="CB" lastIdx="9" clrIdx="0"/>
  <p:cmAuthor id="1" name="Beth Piggott" initials="BP" lastIdx="1" clrIdx="1">
    <p:extLst>
      <p:ext uri="{19B8F6BF-5375-455C-9EA6-DF929625EA0E}">
        <p15:presenceInfo xmlns:p15="http://schemas.microsoft.com/office/powerpoint/2012/main" userId="S-1-5-21-1715567821-1957994488-725345543-756148" providerId="AD"/>
      </p:ext>
    </p:extLst>
  </p:cmAuthor>
  <p:cmAuthor id="2" name="Laura Jewkes" initials="LJ" lastIdx="2" clrIdx="2">
    <p:extLst>
      <p:ext uri="{19B8F6BF-5375-455C-9EA6-DF929625EA0E}">
        <p15:presenceInfo xmlns:p15="http://schemas.microsoft.com/office/powerpoint/2012/main" userId="S-1-5-21-1715567821-1957994488-725345543-4297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EA6A5"/>
    <a:srgbClr val="D4DDE5"/>
    <a:srgbClr val="EBEDF3"/>
    <a:srgbClr val="7E5594"/>
    <a:srgbClr val="272727"/>
    <a:srgbClr val="DADD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97" autoAdjust="0"/>
    <p:restoredTop sz="96939" autoAdjust="0"/>
  </p:normalViewPr>
  <p:slideViewPr>
    <p:cSldViewPr>
      <p:cViewPr varScale="1">
        <p:scale>
          <a:sx n="70" d="100"/>
          <a:sy n="70" d="100"/>
        </p:scale>
        <p:origin x="81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14A57-0792-4CDF-85C1-2CC645C3574D}" type="datetimeFigureOut">
              <a:rPr lang="en-GB" smtClean="0"/>
              <a:t>02/07/2020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86C9D8-0876-40C2-8327-39F4B365029A}" type="slidenum">
              <a:rPr lang="en-GB" smtClean="0"/>
              <a:t>‹#›</a:t>
            </a:fld>
            <a:endParaRPr lang="en-GB"/>
          </a:p>
        </p:txBody>
      </p:sp>
    </p:spTree>
    <p:extLst>
      <p:ext uri="{BB962C8B-B14F-4D97-AF65-F5344CB8AC3E}">
        <p14:creationId xmlns:p14="http://schemas.microsoft.com/office/powerpoint/2010/main" val="1108709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381000" y="685800"/>
            <a:ext cx="6096000" cy="3429000"/>
          </a:xfrm>
          <a:prstGeom prst="rect">
            <a:avLst/>
          </a:prstGeom>
        </p:spPr>
        <p:txBody>
          <a:bodyPr/>
          <a:lstStyle/>
          <a:p>
            <a:endParaRPr/>
          </a:p>
        </p:txBody>
      </p:sp>
      <p:sp>
        <p:nvSpPr>
          <p:cNvPr id="168" name="Shape 168"/>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865871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FA86C9D8-0876-40C2-8327-39F4B365029A}" type="slidenum">
              <a:rPr lang="en-GB" smtClean="0"/>
              <a:t>3</a:t>
            </a:fld>
            <a:endParaRPr lang="en-GB"/>
          </a:p>
        </p:txBody>
      </p:sp>
    </p:spTree>
    <p:extLst>
      <p:ext uri="{BB962C8B-B14F-4D97-AF65-F5344CB8AC3E}">
        <p14:creationId xmlns:p14="http://schemas.microsoft.com/office/powerpoint/2010/main" val="181948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86C9D8-0876-40C2-8327-39F4B365029A}" type="slidenum">
              <a:rPr lang="en-GB" smtClean="0"/>
              <a:t>4</a:t>
            </a:fld>
            <a:endParaRPr lang="en-GB"/>
          </a:p>
        </p:txBody>
      </p:sp>
    </p:spTree>
    <p:extLst>
      <p:ext uri="{BB962C8B-B14F-4D97-AF65-F5344CB8AC3E}">
        <p14:creationId xmlns:p14="http://schemas.microsoft.com/office/powerpoint/2010/main" val="95948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86C9D8-0876-40C2-8327-39F4B365029A}" type="slidenum">
              <a:rPr lang="en-GB" smtClean="0"/>
              <a:t>5</a:t>
            </a:fld>
            <a:endParaRPr lang="en-GB"/>
          </a:p>
        </p:txBody>
      </p:sp>
    </p:spTree>
    <p:extLst>
      <p:ext uri="{BB962C8B-B14F-4D97-AF65-F5344CB8AC3E}">
        <p14:creationId xmlns:p14="http://schemas.microsoft.com/office/powerpoint/2010/main" val="1666815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86C9D8-0876-40C2-8327-39F4B365029A}" type="slidenum">
              <a:rPr lang="en-GB" smtClean="0"/>
              <a:t>6</a:t>
            </a:fld>
            <a:endParaRPr lang="en-GB"/>
          </a:p>
        </p:txBody>
      </p:sp>
    </p:spTree>
    <p:extLst>
      <p:ext uri="{BB962C8B-B14F-4D97-AF65-F5344CB8AC3E}">
        <p14:creationId xmlns:p14="http://schemas.microsoft.com/office/powerpoint/2010/main" val="3326104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86C9D8-0876-40C2-8327-39F4B365029A}" type="slidenum">
              <a:rPr lang="en-GB" smtClean="0"/>
              <a:t>7</a:t>
            </a:fld>
            <a:endParaRPr lang="en-GB"/>
          </a:p>
        </p:txBody>
      </p:sp>
    </p:spTree>
    <p:extLst>
      <p:ext uri="{BB962C8B-B14F-4D97-AF65-F5344CB8AC3E}">
        <p14:creationId xmlns:p14="http://schemas.microsoft.com/office/powerpoint/2010/main" val="1578845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86C9D8-0876-40C2-8327-39F4B365029A}" type="slidenum">
              <a:rPr lang="en-GB" smtClean="0"/>
              <a:t>8</a:t>
            </a:fld>
            <a:endParaRPr lang="en-GB"/>
          </a:p>
        </p:txBody>
      </p:sp>
    </p:spTree>
    <p:extLst>
      <p:ext uri="{BB962C8B-B14F-4D97-AF65-F5344CB8AC3E}">
        <p14:creationId xmlns:p14="http://schemas.microsoft.com/office/powerpoint/2010/main" val="1762744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16.xml"/><Relationship Id="rId12" Type="http://schemas.openxmlformats.org/officeDocument/2006/relationships/slide" Target="../slides/slide4.xml"/><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slide" Target="../slides/slide17.xml"/><Relationship Id="rId11" Type="http://schemas.openxmlformats.org/officeDocument/2006/relationships/slide" Target="../slides/slide9.xml"/><Relationship Id="rId5" Type="http://schemas.openxmlformats.org/officeDocument/2006/relationships/slide" Target="../slides/slide18.xml"/><Relationship Id="rId10" Type="http://schemas.openxmlformats.org/officeDocument/2006/relationships/slide" Target="../slides/slide10.xml"/><Relationship Id="rId4" Type="http://schemas.openxmlformats.org/officeDocument/2006/relationships/slide" Target="../slides/slide3.xml"/><Relationship Id="rId9" Type="http://schemas.openxmlformats.org/officeDocument/2006/relationships/slide" Target="../slides/slide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28000">
              <a:srgbClr val="EBEDF3"/>
            </a:gs>
            <a:gs pos="100000">
              <a:srgbClr val="D4DDE5"/>
            </a:gs>
          </a:gsLst>
          <a:lin ang="5400000" scaled="0"/>
        </a:gra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93E2D53-84D1-4847-9928-26E3D0CEF5E7}"/>
              </a:ext>
            </a:extLst>
          </p:cNvPr>
          <p:cNvSpPr/>
          <p:nvPr userDrawn="1"/>
        </p:nvSpPr>
        <p:spPr>
          <a:xfrm>
            <a:off x="0" y="0"/>
            <a:ext cx="2855640" cy="6858000"/>
          </a:xfrm>
          <a:prstGeom prst="rect">
            <a:avLst/>
          </a:prstGeom>
          <a:solidFill>
            <a:schemeClr val="tx2">
              <a:alpha val="78000"/>
            </a:schemeClr>
          </a:solidFill>
          <a:ln w="9525"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noAutofit/>
          </a:bodyPr>
          <a:lstStyle/>
          <a:p>
            <a:pPr marR="0" lvl="0" indent="0" fontAlgn="auto" hangingPunct="0">
              <a:lnSpc>
                <a:spcPct val="100000"/>
              </a:lnSpc>
              <a:spcBef>
                <a:spcPts val="0"/>
              </a:spcBef>
              <a:spcAft>
                <a:spcPts val="0"/>
              </a:spcAft>
              <a:buClrTx/>
              <a:buSzTx/>
              <a:buFontTx/>
              <a:buNone/>
              <a:tabLst/>
            </a:pPr>
            <a:endParaRPr kumimoji="0" lang="en-GB" b="0" i="0" u="none" strike="noStrike" cap="none" spc="0" normalizeH="0" baseline="0">
              <a:ln>
                <a:noFill/>
              </a:ln>
              <a:solidFill>
                <a:srgbClr val="000000"/>
              </a:solidFill>
              <a:effectLst/>
              <a:uFillTx/>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9F1D9A78-DCA6-0D4E-B31F-944435E2A5E7}"/>
              </a:ext>
            </a:extLst>
          </p:cNvPr>
          <p:cNvSpPr>
            <a:spLocks noGrp="1"/>
          </p:cNvSpPr>
          <p:nvPr>
            <p:ph type="sldNum" sz="quarter" idx="10"/>
          </p:nvPr>
        </p:nvSpPr>
        <p:spPr/>
        <p:txBody>
          <a:bodyPr/>
          <a:lstStyle/>
          <a:p>
            <a:fld id="{8382347E-AFA4-4306-A91F-9B2FC3549AFC}" type="slidenum">
              <a:rPr lang="en-GB" smtClean="0"/>
              <a:t>‹#›</a:t>
            </a:fld>
            <a:endParaRPr lang="en-GB"/>
          </a:p>
        </p:txBody>
      </p:sp>
      <p:sp>
        <p:nvSpPr>
          <p:cNvPr id="4" name="Rectangle 3">
            <a:extLst>
              <a:ext uri="{FF2B5EF4-FFF2-40B4-BE49-F238E27FC236}">
                <a16:creationId xmlns:a16="http://schemas.microsoft.com/office/drawing/2014/main" id="{F36E85E6-C79C-0849-81A3-4F3F5B867D28}"/>
              </a:ext>
            </a:extLst>
          </p:cNvPr>
          <p:cNvSpPr/>
          <p:nvPr userDrawn="1"/>
        </p:nvSpPr>
        <p:spPr>
          <a:xfrm>
            <a:off x="3190841" y="858961"/>
            <a:ext cx="8640960" cy="5162327"/>
          </a:xfrm>
          <a:prstGeom prst="rect">
            <a:avLst/>
          </a:prstGeom>
          <a:solidFill>
            <a:srgbClr val="FFFFFF"/>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b="0" i="0" u="none" strike="noStrike" cap="none" spc="0" normalizeH="0" baseline="0">
              <a:ln>
                <a:noFill/>
              </a:ln>
              <a:solidFill>
                <a:srgbClr val="000000"/>
              </a:solidFill>
              <a:effectLst/>
              <a:uFillTx/>
              <a:latin typeface="Calibri"/>
              <a:ea typeface="Calibri"/>
              <a:cs typeface="Calibri"/>
              <a:sym typeface="Calibri"/>
            </a:endParaRPr>
          </a:p>
        </p:txBody>
      </p:sp>
      <p:pic>
        <p:nvPicPr>
          <p:cNvPr id="6" name="Picture 5">
            <a:extLst>
              <a:ext uri="{FF2B5EF4-FFF2-40B4-BE49-F238E27FC236}">
                <a16:creationId xmlns:a16="http://schemas.microsoft.com/office/drawing/2014/main" id="{8047B1F0-CB63-B448-BBE9-ED967BE5D5A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2628" y="505148"/>
            <a:ext cx="1655343" cy="707627"/>
          </a:xfrm>
          <a:prstGeom prst="rect">
            <a:avLst/>
          </a:prstGeom>
        </p:spPr>
      </p:pic>
      <p:grpSp>
        <p:nvGrpSpPr>
          <p:cNvPr id="8" name="Group 7">
            <a:extLst>
              <a:ext uri="{FF2B5EF4-FFF2-40B4-BE49-F238E27FC236}">
                <a16:creationId xmlns:a16="http://schemas.microsoft.com/office/drawing/2014/main" id="{9226996E-2125-D646-B162-5B74446F0B11}"/>
              </a:ext>
            </a:extLst>
          </p:cNvPr>
          <p:cNvGrpSpPr/>
          <p:nvPr userDrawn="1"/>
        </p:nvGrpSpPr>
        <p:grpSpPr>
          <a:xfrm>
            <a:off x="544161" y="1891252"/>
            <a:ext cx="1951439" cy="4670322"/>
            <a:chOff x="502628" y="1912462"/>
            <a:chExt cx="1848956" cy="4670322"/>
          </a:xfrm>
          <a:effectLst/>
        </p:grpSpPr>
        <p:cxnSp>
          <p:nvCxnSpPr>
            <p:cNvPr id="9" name="Straight Connector 8">
              <a:extLst>
                <a:ext uri="{FF2B5EF4-FFF2-40B4-BE49-F238E27FC236}">
                  <a16:creationId xmlns:a16="http://schemas.microsoft.com/office/drawing/2014/main" id="{2D7EF54A-99F8-3643-B09A-2D271992018E}"/>
                </a:ext>
              </a:extLst>
            </p:cNvPr>
            <p:cNvCxnSpPr/>
            <p:nvPr/>
          </p:nvCxnSpPr>
          <p:spPr>
            <a:xfrm>
              <a:off x="502628" y="2354076"/>
              <a:ext cx="1848956" cy="0"/>
            </a:xfrm>
            <a:prstGeom prst="line">
              <a:avLst/>
            </a:prstGeom>
            <a:noFill/>
            <a:ln w="6350" cap="flat">
              <a:solidFill>
                <a:schemeClr val="bg1"/>
              </a:solidFill>
              <a:prstDash val="solid"/>
              <a:bevel/>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8F520040-36AA-2F4C-89F7-2B9BF5EB99BD}"/>
                </a:ext>
              </a:extLst>
            </p:cNvPr>
            <p:cNvCxnSpPr/>
            <p:nvPr/>
          </p:nvCxnSpPr>
          <p:spPr>
            <a:xfrm>
              <a:off x="502628" y="2795689"/>
              <a:ext cx="1848956" cy="0"/>
            </a:xfrm>
            <a:prstGeom prst="line">
              <a:avLst/>
            </a:prstGeom>
            <a:noFill/>
            <a:ln w="6350" cap="flat">
              <a:solidFill>
                <a:schemeClr val="bg1"/>
              </a:solidFill>
              <a:prstDash val="solid"/>
              <a:beve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F8AAB09-6E24-2441-A4E0-21DEA540556F}"/>
                </a:ext>
              </a:extLst>
            </p:cNvPr>
            <p:cNvCxnSpPr/>
            <p:nvPr/>
          </p:nvCxnSpPr>
          <p:spPr>
            <a:xfrm>
              <a:off x="502628" y="3439926"/>
              <a:ext cx="1848956" cy="0"/>
            </a:xfrm>
            <a:prstGeom prst="line">
              <a:avLst/>
            </a:prstGeom>
            <a:noFill/>
            <a:ln w="6350" cap="flat">
              <a:solidFill>
                <a:schemeClr val="bg1"/>
              </a:solidFill>
              <a:prstDash val="solid"/>
              <a:bevel/>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BB59F844-0F78-9D4F-A970-FB4753FF3CF6}"/>
                </a:ext>
              </a:extLst>
            </p:cNvPr>
            <p:cNvCxnSpPr/>
            <p:nvPr/>
          </p:nvCxnSpPr>
          <p:spPr>
            <a:xfrm>
              <a:off x="502628" y="3890199"/>
              <a:ext cx="1848956" cy="0"/>
            </a:xfrm>
            <a:prstGeom prst="line">
              <a:avLst/>
            </a:prstGeom>
            <a:noFill/>
            <a:ln w="6350" cap="flat">
              <a:solidFill>
                <a:schemeClr val="bg1"/>
              </a:solidFill>
              <a:prstDash val="solid"/>
              <a:bevel/>
            </a:ln>
            <a:effectLst/>
            <a:sp3d/>
          </p:spPr>
          <p:style>
            <a:lnRef idx="0">
              <a:scrgbClr r="0" g="0" b="0"/>
            </a:lnRef>
            <a:fillRef idx="0">
              <a:scrgbClr r="0" g="0" b="0"/>
            </a:fillRef>
            <a:effectRef idx="0">
              <a:scrgbClr r="0" g="0" b="0"/>
            </a:effectRef>
            <a:fontRef idx="none"/>
          </p:style>
        </p:cxnSp>
        <p:cxnSp>
          <p:nvCxnSpPr>
            <p:cNvPr id="13" name="Straight Connector 12">
              <a:extLst>
                <a:ext uri="{FF2B5EF4-FFF2-40B4-BE49-F238E27FC236}">
                  <a16:creationId xmlns:a16="http://schemas.microsoft.com/office/drawing/2014/main" id="{8A1EB954-730C-314E-99AB-C726724D644C}"/>
                </a:ext>
              </a:extLst>
            </p:cNvPr>
            <p:cNvCxnSpPr/>
            <p:nvPr/>
          </p:nvCxnSpPr>
          <p:spPr>
            <a:xfrm>
              <a:off x="502628" y="4340472"/>
              <a:ext cx="1848956" cy="0"/>
            </a:xfrm>
            <a:prstGeom prst="line">
              <a:avLst/>
            </a:prstGeom>
            <a:noFill/>
            <a:ln w="6350" cap="flat">
              <a:solidFill>
                <a:schemeClr val="bg1"/>
              </a:solidFill>
              <a:prstDash val="solid"/>
              <a:bevel/>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FEA8A313-8CFE-4442-8F23-C20DE3A8AAAB}"/>
                </a:ext>
              </a:extLst>
            </p:cNvPr>
            <p:cNvCxnSpPr/>
            <p:nvPr/>
          </p:nvCxnSpPr>
          <p:spPr>
            <a:xfrm>
              <a:off x="502628" y="4790745"/>
              <a:ext cx="1848956" cy="0"/>
            </a:xfrm>
            <a:prstGeom prst="line">
              <a:avLst/>
            </a:prstGeom>
            <a:noFill/>
            <a:ln w="6350" cap="flat">
              <a:solidFill>
                <a:schemeClr val="bg1"/>
              </a:solidFill>
              <a:prstDash val="solid"/>
              <a:bevel/>
            </a:ln>
            <a:effectLst/>
            <a:sp3d/>
          </p:spPr>
          <p:style>
            <a:lnRef idx="0">
              <a:scrgbClr r="0" g="0" b="0"/>
            </a:lnRef>
            <a:fillRef idx="0">
              <a:scrgbClr r="0" g="0" b="0"/>
            </a:fillRef>
            <a:effectRef idx="0">
              <a:scrgbClr r="0" g="0" b="0"/>
            </a:effectRef>
            <a:fontRef idx="none"/>
          </p:style>
        </p:cxnSp>
        <p:cxnSp>
          <p:nvCxnSpPr>
            <p:cNvPr id="15" name="Straight Connector 14">
              <a:extLst>
                <a:ext uri="{FF2B5EF4-FFF2-40B4-BE49-F238E27FC236}">
                  <a16:creationId xmlns:a16="http://schemas.microsoft.com/office/drawing/2014/main" id="{AAA8C411-32C0-0C4B-93EB-46F05BE3F241}"/>
                </a:ext>
              </a:extLst>
            </p:cNvPr>
            <p:cNvCxnSpPr/>
            <p:nvPr/>
          </p:nvCxnSpPr>
          <p:spPr>
            <a:xfrm>
              <a:off x="502628" y="5241018"/>
              <a:ext cx="1848956" cy="0"/>
            </a:xfrm>
            <a:prstGeom prst="line">
              <a:avLst/>
            </a:prstGeom>
            <a:noFill/>
            <a:ln w="6350" cap="flat">
              <a:solidFill>
                <a:schemeClr val="bg1"/>
              </a:solidFill>
              <a:prstDash val="solid"/>
              <a:beve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9311DD94-143F-3645-891B-687124473BD5}"/>
                </a:ext>
              </a:extLst>
            </p:cNvPr>
            <p:cNvCxnSpPr/>
            <p:nvPr/>
          </p:nvCxnSpPr>
          <p:spPr>
            <a:xfrm>
              <a:off x="502628" y="6141562"/>
              <a:ext cx="1848956" cy="0"/>
            </a:xfrm>
            <a:prstGeom prst="line">
              <a:avLst/>
            </a:prstGeom>
            <a:noFill/>
            <a:ln w="6350" cap="flat">
              <a:solidFill>
                <a:schemeClr val="bg1"/>
              </a:solidFill>
              <a:prstDash val="solid"/>
              <a:beve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FCE75B6A-4520-A149-B05D-9E4438274E64}"/>
                </a:ext>
              </a:extLst>
            </p:cNvPr>
            <p:cNvCxnSpPr/>
            <p:nvPr/>
          </p:nvCxnSpPr>
          <p:spPr>
            <a:xfrm>
              <a:off x="502628" y="5691291"/>
              <a:ext cx="1848956" cy="0"/>
            </a:xfrm>
            <a:prstGeom prst="line">
              <a:avLst/>
            </a:prstGeom>
            <a:noFill/>
            <a:ln w="6350" cap="flat">
              <a:solidFill>
                <a:schemeClr val="bg1"/>
              </a:solidFill>
              <a:prstDash val="solid"/>
              <a:bevel/>
            </a:ln>
            <a:effectLst/>
            <a:sp3d/>
          </p:spPr>
          <p:style>
            <a:lnRef idx="0">
              <a:scrgbClr r="0" g="0" b="0"/>
            </a:lnRef>
            <a:fillRef idx="0">
              <a:scrgbClr r="0" g="0" b="0"/>
            </a:fillRef>
            <a:effectRef idx="0">
              <a:scrgbClr r="0" g="0" b="0"/>
            </a:effectRef>
            <a:fontRef idx="none"/>
          </p:style>
        </p:cxnSp>
        <p:cxnSp>
          <p:nvCxnSpPr>
            <p:cNvPr id="18" name="Straight Connector 17">
              <a:extLst>
                <a:ext uri="{FF2B5EF4-FFF2-40B4-BE49-F238E27FC236}">
                  <a16:creationId xmlns:a16="http://schemas.microsoft.com/office/drawing/2014/main" id="{384E2DD0-0156-7842-B8F4-45839530A373}"/>
                </a:ext>
              </a:extLst>
            </p:cNvPr>
            <p:cNvCxnSpPr/>
            <p:nvPr/>
          </p:nvCxnSpPr>
          <p:spPr>
            <a:xfrm>
              <a:off x="502628" y="1912462"/>
              <a:ext cx="1848956" cy="0"/>
            </a:xfrm>
            <a:prstGeom prst="line">
              <a:avLst/>
            </a:prstGeom>
            <a:noFill/>
            <a:ln w="6350" cap="flat">
              <a:solidFill>
                <a:schemeClr val="bg1"/>
              </a:solidFill>
              <a:prstDash val="solid"/>
              <a:bevel/>
            </a:ln>
            <a:effectLst/>
            <a:sp3d/>
          </p:spPr>
          <p:style>
            <a:lnRef idx="0">
              <a:scrgbClr r="0" g="0" b="0"/>
            </a:lnRef>
            <a:fillRef idx="0">
              <a:scrgbClr r="0" g="0" b="0"/>
            </a:fillRef>
            <a:effectRef idx="0">
              <a:scrgbClr r="0" g="0" b="0"/>
            </a:effectRef>
            <a:fontRef idx="none"/>
          </p:style>
        </p:cxnSp>
        <p:cxnSp>
          <p:nvCxnSpPr>
            <p:cNvPr id="25" name="Straight Connector 24">
              <a:extLst>
                <a:ext uri="{FF2B5EF4-FFF2-40B4-BE49-F238E27FC236}">
                  <a16:creationId xmlns:a16="http://schemas.microsoft.com/office/drawing/2014/main" id="{D572A256-F9A7-A24D-AF2D-7E35C5830E9F}"/>
                </a:ext>
              </a:extLst>
            </p:cNvPr>
            <p:cNvCxnSpPr/>
            <p:nvPr userDrawn="1"/>
          </p:nvCxnSpPr>
          <p:spPr>
            <a:xfrm>
              <a:off x="502628" y="6582784"/>
              <a:ext cx="1848956" cy="0"/>
            </a:xfrm>
            <a:prstGeom prst="line">
              <a:avLst/>
            </a:prstGeom>
            <a:noFill/>
            <a:ln w="6350" cap="flat">
              <a:solidFill>
                <a:schemeClr val="bg1"/>
              </a:solidFill>
              <a:prstDash val="solid"/>
              <a:bevel/>
            </a:ln>
            <a:effectLst/>
            <a:sp3d/>
          </p:spPr>
          <p:style>
            <a:lnRef idx="0">
              <a:scrgbClr r="0" g="0" b="0"/>
            </a:lnRef>
            <a:fillRef idx="0">
              <a:scrgbClr r="0" g="0" b="0"/>
            </a:fillRef>
            <a:effectRef idx="0">
              <a:scrgbClr r="0" g="0" b="0"/>
            </a:effectRef>
            <a:fontRef idx="none"/>
          </p:style>
        </p:cxnSp>
      </p:grpSp>
      <p:sp>
        <p:nvSpPr>
          <p:cNvPr id="23" name="Text Placeholder 22">
            <a:extLst>
              <a:ext uri="{FF2B5EF4-FFF2-40B4-BE49-F238E27FC236}">
                <a16:creationId xmlns:a16="http://schemas.microsoft.com/office/drawing/2014/main" id="{369D0DE6-1D06-304B-A5AA-65294035DC88}"/>
              </a:ext>
            </a:extLst>
          </p:cNvPr>
          <p:cNvSpPr>
            <a:spLocks noGrp="1"/>
          </p:cNvSpPr>
          <p:nvPr>
            <p:ph type="body" sz="quarter" idx="11"/>
          </p:nvPr>
        </p:nvSpPr>
        <p:spPr>
          <a:xfrm>
            <a:off x="3502116" y="2024063"/>
            <a:ext cx="7131050" cy="4095750"/>
          </a:xfrm>
          <a:prstGeom prst="rect">
            <a:avLst/>
          </a:prstGeom>
        </p:spPr>
        <p:txBody>
          <a:bodyPr lIns="0" tIns="0" rIns="0" bIns="0"/>
          <a:lstStyle>
            <a:lvl1pPr>
              <a:spcAft>
                <a:spcPts val="600"/>
              </a:spcAft>
              <a:defRPr lang="en-GB" sz="1500" b="1" i="0" u="none" strike="noStrike" kern="0" cap="none" spc="0" baseline="0" dirty="0" smtClean="0">
                <a:ln>
                  <a:noFill/>
                </a:ln>
                <a:solidFill>
                  <a:schemeClr val="tx1">
                    <a:lumMod val="75000"/>
                    <a:lumOff val="25000"/>
                  </a:schemeClr>
                </a:solidFill>
                <a:uFillTx/>
                <a:latin typeface="Arial"/>
                <a:ea typeface="Arial"/>
                <a:cs typeface="Arial"/>
                <a:sym typeface="Arial"/>
              </a:defRPr>
            </a:lvl1pPr>
            <a:lvl2pPr marL="0" indent="9525">
              <a:spcAft>
                <a:spcPts val="600"/>
              </a:spcAft>
              <a:tabLst/>
              <a:defRPr lang="en-GB" sz="1400" b="0" i="0" u="none" strike="noStrike" kern="0" cap="none" spc="0" baseline="0" dirty="0" smtClean="0">
                <a:ln>
                  <a:noFill/>
                </a:ln>
                <a:solidFill>
                  <a:schemeClr val="tx1">
                    <a:lumMod val="75000"/>
                    <a:lumOff val="25000"/>
                  </a:schemeClr>
                </a:solidFill>
                <a:uFillTx/>
                <a:latin typeface="Arial"/>
                <a:ea typeface="Arial"/>
                <a:cs typeface="Arial"/>
                <a:sym typeface="Arial"/>
              </a:defRPr>
            </a:lvl2pPr>
            <a:lvl3pPr marL="171450" indent="-171450">
              <a:spcAft>
                <a:spcPts val="600"/>
              </a:spcAft>
              <a:buClr>
                <a:schemeClr val="accent6"/>
              </a:buClr>
              <a:buFont typeface="Arial" panose="020B0604020202020204" pitchFamily="34" charset="0"/>
              <a:buChar char="•"/>
              <a:tabLst/>
              <a:defRPr lang="en-GB" sz="1400" b="0" i="0" u="none" strike="noStrike" kern="0" cap="none" spc="0" baseline="0" dirty="0" smtClean="0">
                <a:ln>
                  <a:noFill/>
                </a:ln>
                <a:solidFill>
                  <a:schemeClr val="tx1">
                    <a:lumMod val="75000"/>
                    <a:lumOff val="25000"/>
                  </a:schemeClr>
                </a:solidFill>
                <a:uFillTx/>
                <a:latin typeface="Arial"/>
                <a:ea typeface="Arial"/>
                <a:cs typeface="Arial"/>
                <a:sym typeface="Arial"/>
              </a:defRPr>
            </a:lvl3pPr>
            <a:lvl4pPr marL="0" indent="9525">
              <a:spcAft>
                <a:spcPts val="600"/>
              </a:spcAft>
              <a:tabLst/>
              <a:defRPr lang="en-GB" sz="1400" b="0" i="0" u="none" strike="noStrike" kern="0" cap="none" spc="0" baseline="0" dirty="0" smtClean="0">
                <a:ln>
                  <a:noFill/>
                </a:ln>
                <a:solidFill>
                  <a:schemeClr val="tx1">
                    <a:lumMod val="75000"/>
                    <a:lumOff val="25000"/>
                  </a:schemeClr>
                </a:solidFill>
                <a:uFillTx/>
                <a:latin typeface="Arial"/>
                <a:ea typeface="Arial"/>
                <a:cs typeface="Arial"/>
                <a:sym typeface="Arial"/>
              </a:defRPr>
            </a:lvl4pPr>
            <a:lvl5pPr marL="0" indent="9525">
              <a:spcAft>
                <a:spcPts val="600"/>
              </a:spcAft>
              <a:tabLst/>
              <a:defRPr lang="en-GB" sz="1400" b="0" i="0" u="none" strike="noStrike" kern="0" cap="none" spc="0" baseline="0" dirty="0">
                <a:ln>
                  <a:noFill/>
                </a:ln>
                <a:solidFill>
                  <a:schemeClr val="tx1">
                    <a:lumMod val="75000"/>
                    <a:lumOff val="25000"/>
                  </a:schemeClr>
                </a:solidFill>
                <a:uFillTx/>
                <a:latin typeface="Arial"/>
                <a:ea typeface="Arial"/>
                <a:cs typeface="Arial"/>
                <a:sym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4" name="Text Placeholder 2">
            <a:extLst>
              <a:ext uri="{FF2B5EF4-FFF2-40B4-BE49-F238E27FC236}">
                <a16:creationId xmlns:a16="http://schemas.microsoft.com/office/drawing/2014/main" id="{9C032102-FD47-664E-9DAA-E8143B3867AA}"/>
              </a:ext>
            </a:extLst>
          </p:cNvPr>
          <p:cNvSpPr txBox="1">
            <a:spLocks/>
          </p:cNvSpPr>
          <p:nvPr userDrawn="1"/>
        </p:nvSpPr>
        <p:spPr>
          <a:xfrm>
            <a:off x="544161" y="2024022"/>
            <a:ext cx="2098443" cy="4716636"/>
          </a:xfrm>
          <a:prstGeom prst="rect">
            <a:avLst/>
          </a:prstGeom>
        </p:spPr>
        <p:txBody>
          <a:bodyPr lIns="0" tIns="0" rIns="0" bIns="0"/>
          <a:lstStyle>
            <a:lvl1pPr marL="0" marR="0" indent="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1pPr>
            <a:lvl2pPr marL="0" marR="0" indent="4572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2pPr>
            <a:lvl3pPr marL="0" marR="0" indent="9144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3pPr>
            <a:lvl4pPr marL="0" marR="0" indent="13716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4pPr>
            <a:lvl5pPr marL="0" marR="0" indent="18288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5pPr>
            <a:lvl6pPr marL="0" marR="0" indent="22860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6pPr>
            <a:lvl7pPr marL="0" marR="0" indent="27432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7pPr>
            <a:lvl8pPr marL="0" marR="0" indent="32004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8pPr>
            <a:lvl9pPr marL="0" marR="0" indent="36576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9pPr>
          </a:lstStyle>
          <a:p>
            <a:pPr>
              <a:spcAft>
                <a:spcPts val="1800"/>
              </a:spcAft>
            </a:pPr>
            <a:r>
              <a:rPr lang="en-GB" sz="1200" kern="0" dirty="0">
                <a:solidFill>
                  <a:schemeClr val="bg1"/>
                </a:solidFill>
              </a:rPr>
              <a:t>Background </a:t>
            </a:r>
          </a:p>
          <a:p>
            <a:pPr>
              <a:spcAft>
                <a:spcPts val="1800"/>
              </a:spcAft>
            </a:pPr>
            <a:r>
              <a:rPr lang="en-GB" sz="1200" kern="0" dirty="0">
                <a:solidFill>
                  <a:schemeClr val="bg1"/>
                </a:solidFill>
              </a:rPr>
              <a:t>Objectives</a:t>
            </a:r>
          </a:p>
          <a:p>
            <a:pPr>
              <a:spcAft>
                <a:spcPts val="1800"/>
              </a:spcAft>
            </a:pPr>
            <a:r>
              <a:rPr lang="en-GB" sz="1200" kern="0" dirty="0">
                <a:solidFill>
                  <a:schemeClr val="bg1"/>
                </a:solidFill>
              </a:rPr>
              <a:t>The concept </a:t>
            </a:r>
            <a:br>
              <a:rPr lang="en-GB" sz="1200" kern="0" dirty="0">
                <a:solidFill>
                  <a:schemeClr val="bg1"/>
                </a:solidFill>
              </a:rPr>
            </a:br>
            <a:r>
              <a:rPr lang="en-GB" sz="1200" kern="0" dirty="0">
                <a:solidFill>
                  <a:schemeClr val="bg1"/>
                </a:solidFill>
              </a:rPr>
              <a:t>(key messaging and design)</a:t>
            </a:r>
          </a:p>
          <a:p>
            <a:pPr>
              <a:spcAft>
                <a:spcPts val="1800"/>
              </a:spcAft>
            </a:pPr>
            <a:r>
              <a:rPr lang="en-GB" sz="1200" kern="0" dirty="0">
                <a:solidFill>
                  <a:schemeClr val="bg1"/>
                </a:solidFill>
              </a:rPr>
              <a:t>Style guide and digital assets</a:t>
            </a:r>
          </a:p>
          <a:p>
            <a:pPr>
              <a:spcAft>
                <a:spcPts val="1800"/>
              </a:spcAft>
            </a:pPr>
            <a:r>
              <a:rPr lang="en-GB" sz="1200" kern="0" dirty="0">
                <a:solidFill>
                  <a:schemeClr val="bg1"/>
                </a:solidFill>
              </a:rPr>
              <a:t>Campaign calls to action </a:t>
            </a:r>
          </a:p>
          <a:p>
            <a:pPr>
              <a:spcAft>
                <a:spcPts val="1800"/>
              </a:spcAft>
            </a:pPr>
            <a:r>
              <a:rPr lang="en-GB" sz="1200" kern="0" dirty="0">
                <a:solidFill>
                  <a:schemeClr val="bg1"/>
                </a:solidFill>
              </a:rPr>
              <a:t>Welcome pack</a:t>
            </a:r>
          </a:p>
          <a:p>
            <a:pPr>
              <a:spcAft>
                <a:spcPts val="1800"/>
              </a:spcAft>
            </a:pPr>
            <a:r>
              <a:rPr lang="en-GB" sz="1200" kern="0" dirty="0">
                <a:solidFill>
                  <a:schemeClr val="bg1"/>
                </a:solidFill>
              </a:rPr>
              <a:t>Timescales</a:t>
            </a:r>
          </a:p>
          <a:p>
            <a:pPr>
              <a:spcAft>
                <a:spcPts val="1800"/>
              </a:spcAft>
            </a:pPr>
            <a:r>
              <a:rPr lang="en-GB" sz="1200" kern="0" dirty="0">
                <a:solidFill>
                  <a:schemeClr val="bg1"/>
                </a:solidFill>
              </a:rPr>
              <a:t>Embargoes</a:t>
            </a:r>
          </a:p>
          <a:p>
            <a:pPr>
              <a:spcAft>
                <a:spcPts val="1800"/>
              </a:spcAft>
            </a:pPr>
            <a:r>
              <a:rPr lang="en-GB" sz="1200" kern="0" dirty="0">
                <a:solidFill>
                  <a:schemeClr val="bg1"/>
                </a:solidFill>
              </a:rPr>
              <a:t>Evaluation</a:t>
            </a:r>
          </a:p>
          <a:p>
            <a:pPr>
              <a:spcAft>
                <a:spcPts val="1800"/>
              </a:spcAft>
            </a:pPr>
            <a:r>
              <a:rPr lang="en-GB" sz="1200" kern="0" dirty="0">
                <a:solidFill>
                  <a:schemeClr val="bg1"/>
                </a:solidFill>
              </a:rPr>
              <a:t>Contact</a:t>
            </a:r>
          </a:p>
        </p:txBody>
      </p:sp>
      <p:sp>
        <p:nvSpPr>
          <p:cNvPr id="2" name="Rectangle 1">
            <a:hlinkClick r:id="rId3" action="ppaction://hlinksldjump"/>
            <a:extLst>
              <a:ext uri="{FF2B5EF4-FFF2-40B4-BE49-F238E27FC236}">
                <a16:creationId xmlns:a16="http://schemas.microsoft.com/office/drawing/2014/main" id="{92FD89F4-F3C4-5B41-A2E6-EDABC0E54896}"/>
              </a:ext>
            </a:extLst>
          </p:cNvPr>
          <p:cNvSpPr/>
          <p:nvPr userDrawn="1"/>
        </p:nvSpPr>
        <p:spPr>
          <a:xfrm>
            <a:off x="551384" y="1931913"/>
            <a:ext cx="1951439" cy="362235"/>
          </a:xfrm>
          <a:prstGeom prst="rect">
            <a:avLst/>
          </a:prstGeom>
          <a:solidFill>
            <a:srgbClr val="FFFFFF">
              <a:alpha val="0"/>
            </a:srgbClr>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7" name="Rectangle 26">
            <a:hlinkClick r:id="rId4" action="ppaction://hlinksldjump"/>
            <a:extLst>
              <a:ext uri="{FF2B5EF4-FFF2-40B4-BE49-F238E27FC236}">
                <a16:creationId xmlns:a16="http://schemas.microsoft.com/office/drawing/2014/main" id="{2308817F-C350-B14E-862F-D3B2AB5BFE9F}"/>
              </a:ext>
            </a:extLst>
          </p:cNvPr>
          <p:cNvSpPr/>
          <p:nvPr userDrawn="1"/>
        </p:nvSpPr>
        <p:spPr>
          <a:xfrm>
            <a:off x="551384" y="2373134"/>
            <a:ext cx="1951439" cy="362235"/>
          </a:xfrm>
          <a:prstGeom prst="rect">
            <a:avLst/>
          </a:prstGeom>
          <a:solidFill>
            <a:srgbClr val="FFFFFF">
              <a:alpha val="0"/>
            </a:srgbClr>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8" name="Rectangle 27">
            <a:hlinkClick r:id="rId5" action="ppaction://hlinksldjump"/>
            <a:extLst>
              <a:ext uri="{FF2B5EF4-FFF2-40B4-BE49-F238E27FC236}">
                <a16:creationId xmlns:a16="http://schemas.microsoft.com/office/drawing/2014/main" id="{F5257BED-6B74-414E-B40A-F64D49629E2C}"/>
              </a:ext>
            </a:extLst>
          </p:cNvPr>
          <p:cNvSpPr/>
          <p:nvPr userDrawn="1"/>
        </p:nvSpPr>
        <p:spPr>
          <a:xfrm>
            <a:off x="551384" y="6166201"/>
            <a:ext cx="1951439" cy="362235"/>
          </a:xfrm>
          <a:prstGeom prst="rect">
            <a:avLst/>
          </a:prstGeom>
          <a:solidFill>
            <a:srgbClr val="FFFFFF">
              <a:alpha val="0"/>
            </a:srgbClr>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9" name="Rectangle 28">
            <a:hlinkClick r:id="rId6" action="ppaction://hlinksldjump"/>
            <a:extLst>
              <a:ext uri="{FF2B5EF4-FFF2-40B4-BE49-F238E27FC236}">
                <a16:creationId xmlns:a16="http://schemas.microsoft.com/office/drawing/2014/main" id="{3ED6B8DB-C654-0945-95BB-7B7CC2AA5A12}"/>
              </a:ext>
            </a:extLst>
          </p:cNvPr>
          <p:cNvSpPr/>
          <p:nvPr userDrawn="1"/>
        </p:nvSpPr>
        <p:spPr>
          <a:xfrm>
            <a:off x="551384" y="5716092"/>
            <a:ext cx="1951439" cy="362235"/>
          </a:xfrm>
          <a:prstGeom prst="rect">
            <a:avLst/>
          </a:prstGeom>
          <a:solidFill>
            <a:srgbClr val="FFFFFF">
              <a:alpha val="0"/>
            </a:srgbClr>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30" name="Rectangle 29">
            <a:hlinkClick r:id="rId7" action="ppaction://hlinksldjump"/>
            <a:extLst>
              <a:ext uri="{FF2B5EF4-FFF2-40B4-BE49-F238E27FC236}">
                <a16:creationId xmlns:a16="http://schemas.microsoft.com/office/drawing/2014/main" id="{5D10EDE7-1465-0D4B-9A31-8672A8FB389B}"/>
              </a:ext>
            </a:extLst>
          </p:cNvPr>
          <p:cNvSpPr/>
          <p:nvPr userDrawn="1"/>
        </p:nvSpPr>
        <p:spPr>
          <a:xfrm>
            <a:off x="551384" y="5265985"/>
            <a:ext cx="1951439" cy="362235"/>
          </a:xfrm>
          <a:prstGeom prst="rect">
            <a:avLst/>
          </a:prstGeom>
          <a:solidFill>
            <a:srgbClr val="FFFFFF">
              <a:alpha val="0"/>
            </a:srgbClr>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1" name="Rectangle 30">
            <a:hlinkClick r:id="rId8" action="ppaction://hlinksldjump"/>
            <a:extLst>
              <a:ext uri="{FF2B5EF4-FFF2-40B4-BE49-F238E27FC236}">
                <a16:creationId xmlns:a16="http://schemas.microsoft.com/office/drawing/2014/main" id="{49713207-0406-BE40-82FE-4BFEBECA7D61}"/>
              </a:ext>
            </a:extLst>
          </p:cNvPr>
          <p:cNvSpPr/>
          <p:nvPr userDrawn="1"/>
        </p:nvSpPr>
        <p:spPr>
          <a:xfrm>
            <a:off x="551384" y="4815878"/>
            <a:ext cx="1951439" cy="362235"/>
          </a:xfrm>
          <a:prstGeom prst="rect">
            <a:avLst/>
          </a:prstGeom>
          <a:solidFill>
            <a:srgbClr val="FFFFFF">
              <a:alpha val="0"/>
            </a:srgbClr>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32" name="Rectangle 31">
            <a:hlinkClick r:id="rId9" action="ppaction://hlinksldjump"/>
            <a:extLst>
              <a:ext uri="{FF2B5EF4-FFF2-40B4-BE49-F238E27FC236}">
                <a16:creationId xmlns:a16="http://schemas.microsoft.com/office/drawing/2014/main" id="{625BB011-3862-9E4D-9827-9AF470537EA2}"/>
              </a:ext>
            </a:extLst>
          </p:cNvPr>
          <p:cNvSpPr/>
          <p:nvPr userDrawn="1"/>
        </p:nvSpPr>
        <p:spPr>
          <a:xfrm>
            <a:off x="551384" y="4365771"/>
            <a:ext cx="1951439" cy="362235"/>
          </a:xfrm>
          <a:prstGeom prst="rect">
            <a:avLst/>
          </a:prstGeom>
          <a:solidFill>
            <a:srgbClr val="FFFFFF">
              <a:alpha val="0"/>
            </a:srgbClr>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33" name="Rectangle 32">
            <a:hlinkClick r:id="rId10" action="ppaction://hlinksldjump"/>
            <a:extLst>
              <a:ext uri="{FF2B5EF4-FFF2-40B4-BE49-F238E27FC236}">
                <a16:creationId xmlns:a16="http://schemas.microsoft.com/office/drawing/2014/main" id="{766003E4-8840-624A-AAAB-22D15C74FEE1}"/>
              </a:ext>
            </a:extLst>
          </p:cNvPr>
          <p:cNvSpPr/>
          <p:nvPr userDrawn="1"/>
        </p:nvSpPr>
        <p:spPr>
          <a:xfrm>
            <a:off x="551384" y="3915663"/>
            <a:ext cx="1951439" cy="362235"/>
          </a:xfrm>
          <a:prstGeom prst="rect">
            <a:avLst/>
          </a:prstGeom>
          <a:solidFill>
            <a:srgbClr val="FFFFFF">
              <a:alpha val="0"/>
            </a:srgbClr>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34" name="Rectangle 33">
            <a:hlinkClick r:id="rId11" action="ppaction://hlinksldjump"/>
            <a:extLst>
              <a:ext uri="{FF2B5EF4-FFF2-40B4-BE49-F238E27FC236}">
                <a16:creationId xmlns:a16="http://schemas.microsoft.com/office/drawing/2014/main" id="{0878F98A-D26D-574A-8FDB-79D99B73D9E1}"/>
              </a:ext>
            </a:extLst>
          </p:cNvPr>
          <p:cNvSpPr/>
          <p:nvPr userDrawn="1"/>
        </p:nvSpPr>
        <p:spPr>
          <a:xfrm>
            <a:off x="551384" y="3465556"/>
            <a:ext cx="1951439" cy="362235"/>
          </a:xfrm>
          <a:prstGeom prst="rect">
            <a:avLst/>
          </a:prstGeom>
          <a:solidFill>
            <a:srgbClr val="FFFFFF">
              <a:alpha val="0"/>
            </a:srgbClr>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35" name="Rectangle 34">
            <a:hlinkClick r:id="rId12" action="ppaction://hlinksldjump"/>
            <a:extLst>
              <a:ext uri="{FF2B5EF4-FFF2-40B4-BE49-F238E27FC236}">
                <a16:creationId xmlns:a16="http://schemas.microsoft.com/office/drawing/2014/main" id="{DC62048C-2328-F74B-BBA2-D6F8306A4B7C}"/>
              </a:ext>
            </a:extLst>
          </p:cNvPr>
          <p:cNvSpPr/>
          <p:nvPr userDrawn="1"/>
        </p:nvSpPr>
        <p:spPr>
          <a:xfrm>
            <a:off x="551384" y="2827478"/>
            <a:ext cx="1951439" cy="520736"/>
          </a:xfrm>
          <a:prstGeom prst="rect">
            <a:avLst/>
          </a:prstGeom>
          <a:solidFill>
            <a:srgbClr val="FFFFFF">
              <a:alpha val="0"/>
            </a:srgbClr>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36" name="Rectangle 35">
            <a:hlinkClick r:id="" action="ppaction://hlinkshowjump?jump=firstslide"/>
            <a:extLst>
              <a:ext uri="{FF2B5EF4-FFF2-40B4-BE49-F238E27FC236}">
                <a16:creationId xmlns:a16="http://schemas.microsoft.com/office/drawing/2014/main" id="{1EC6EA03-B5E9-5B48-8623-B91FBC004736}"/>
              </a:ext>
            </a:extLst>
          </p:cNvPr>
          <p:cNvSpPr/>
          <p:nvPr userDrawn="1"/>
        </p:nvSpPr>
        <p:spPr>
          <a:xfrm>
            <a:off x="354579" y="413038"/>
            <a:ext cx="1951439" cy="833977"/>
          </a:xfrm>
          <a:prstGeom prst="rect">
            <a:avLst/>
          </a:prstGeom>
          <a:solidFill>
            <a:srgbClr val="FFFFFF">
              <a:alpha val="0"/>
            </a:srgbClr>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166230363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42" name="Image"/>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143" name="Slide Number"/>
          <p:cNvSpPr txBox="1">
            <a:spLocks noGrp="1"/>
          </p:cNvSpPr>
          <p:nvPr>
            <p:ph type="sldNum" sz="quarter" idx="2"/>
          </p:nvPr>
        </p:nvSpPr>
        <p:spPr>
          <a:xfrm>
            <a:off x="8737600" y="6400414"/>
            <a:ext cx="2844800"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4368948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hape 3"/>
          <p:cNvSpPr>
            <a:spLocks noGrp="1"/>
          </p:cNvSpPr>
          <p:nvPr>
            <p:ph type="sldNum" sz="quarter" idx="2"/>
          </p:nvPr>
        </p:nvSpPr>
        <p:spPr>
          <a:xfrm>
            <a:off x="8737600" y="6400414"/>
            <a:ext cx="2844800" cy="276999"/>
          </a:xfrm>
          <a:prstGeom prst="rect">
            <a:avLst/>
          </a:prstGeom>
          <a:ln w="12700">
            <a:miter lim="400000"/>
          </a:ln>
        </p:spPr>
        <p:txBody>
          <a:bodyPr lIns="45719" rIns="45719" anchor="ctr">
            <a:spAutoFit/>
          </a:bodyPr>
          <a:lstStyle>
            <a:lvl1pPr algn="r">
              <a:defRPr sz="1200">
                <a:solidFill>
                  <a:srgbClr val="898989"/>
                </a:solidFill>
              </a:defRPr>
            </a:lvl1pPr>
          </a:lstStyle>
          <a:p>
            <a:fld id="{8382347E-AFA4-4306-A91F-9B2FC3549AFC}" type="slidenum">
              <a:rPr lang="en-GB" smtClean="0"/>
              <a:t>‹#›</a:t>
            </a:fld>
            <a:endParaRPr lang="en-GB"/>
          </a:p>
        </p:txBody>
      </p:sp>
      <p:pic>
        <p:nvPicPr>
          <p:cNvPr id="7" name="Picture 6">
            <a:extLst>
              <a:ext uri="{FF2B5EF4-FFF2-40B4-BE49-F238E27FC236}">
                <a16:creationId xmlns:a16="http://schemas.microsoft.com/office/drawing/2014/main" id="{CC536DF8-6CBF-5446-B647-9AC3BF9A30A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502628" y="505148"/>
            <a:ext cx="1655343" cy="70762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74" r:id="rId2"/>
    <p:sldLayoutId id="2147483673" r:id="rId3"/>
  </p:sldLayoutIdLst>
  <p:transition spd="med"/>
  <p:txStyles>
    <p:titleStyle>
      <a:lvl1pPr marL="0" marR="0" indent="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1pPr>
      <a:lvl2pPr marL="0" marR="0" indent="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2pPr>
      <a:lvl3pPr marL="0" marR="0" indent="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3pPr>
      <a:lvl4pPr marL="0" marR="0" indent="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4pPr>
      <a:lvl5pPr marL="0" marR="0" indent="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5pPr>
      <a:lvl6pPr marL="0" marR="0" indent="45720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6pPr>
      <a:lvl7pPr marL="0" marR="0" indent="91440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7pPr>
      <a:lvl8pPr marL="0" marR="0" indent="137160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8pPr>
      <a:lvl9pPr marL="0" marR="0" indent="182880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9pPr>
    </p:titleStyle>
    <p:bodyStyle>
      <a:lvl1pPr marL="0" marR="0" indent="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1pPr>
      <a:lvl2pPr marL="0" marR="0" indent="4572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2pPr>
      <a:lvl3pPr marL="0" marR="0" indent="9144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3pPr>
      <a:lvl4pPr marL="0" marR="0" indent="13716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4pPr>
      <a:lvl5pPr marL="0" marR="0" indent="18288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5pPr>
      <a:lvl6pPr marL="0" marR="0" indent="22860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6pPr>
      <a:lvl7pPr marL="0" marR="0" indent="27432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7pPr>
      <a:lvl8pPr marL="0" marR="0" indent="32004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8pPr>
      <a:lvl9pPr marL="0" marR="0" indent="36576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hyperlink" Target="http://www.manchester.ac.uk/clearing" TargetMode="External"/><Relationship Id="rId2" Type="http://schemas.openxmlformats.org/officeDocument/2006/relationships/hyperlink" Target="http://www.manchester.ac.uk/manchesters-here" TargetMode="Externa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hyperlink" Target="https://www.manchester.ac.uk/study/undergraduate/applications/after-you-apply/offer-holder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hyperlink" Target="https://www.manchester.ac.uk/study/undergraduate/applications/after-you-apply/offer-holders/" TargetMode="External"/><Relationship Id="rId7" Type="http://schemas.openxmlformats.org/officeDocument/2006/relationships/slide" Target="slide14.xml"/><Relationship Id="rId2" Type="http://schemas.openxmlformats.org/officeDocument/2006/relationships/hyperlink" Target="https://docs.google.com/spreadsheets/d/1oQiqy8wzsEoL8IZ3X2yK3loW3Mc1JsKU74GAgL7fBJ8/edit?usp=sharing" TargetMode="Externa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hyperlink" Target="http://www.manchester.ac.uk/manchesters-her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manchester.ac.uk/clearing" TargetMode="External"/><Relationship Id="rId7" Type="http://schemas.openxmlformats.org/officeDocument/2006/relationships/image" Target="../media/image18.emf"/><Relationship Id="rId2" Type="http://schemas.openxmlformats.org/officeDocument/2006/relationships/hyperlink" Target="http://www.manchester.ac.uk/manchesters-here" TargetMode="Externa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4.xml"/><Relationship Id="rId4" Type="http://schemas.openxmlformats.org/officeDocument/2006/relationships/slide" Target="slide15.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3.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slide" Target="slide12.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7.emf"/><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slide" Target="slide6.xml"/><Relationship Id="rId4" Type="http://schemas.openxmlformats.org/officeDocument/2006/relationships/slide" Target="slide8.xml"/><Relationship Id="rId9"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hyperlink" Target="mailto:studentmarketing@manchester.ac.uk" TargetMode="External"/><Relationship Id="rId2" Type="http://schemas.openxmlformats.org/officeDocument/2006/relationships/hyperlink" Target="https://www.staffnet.manchester.ac.uk/brand/visual-identity/guidelines/other" TargetMode="External"/><Relationship Id="rId1" Type="http://schemas.openxmlformats.org/officeDocument/2006/relationships/slideLayout" Target="../slideLayouts/slideLayout2.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posing for the camera&#10;&#10;Description automatically generated">
            <a:extLst>
              <a:ext uri="{FF2B5EF4-FFF2-40B4-BE49-F238E27FC236}">
                <a16:creationId xmlns:a16="http://schemas.microsoft.com/office/drawing/2014/main" id="{34E2266A-7D18-674E-8646-E568192019D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605"/>
          <a:stretch/>
        </p:blipFill>
        <p:spPr>
          <a:xfrm>
            <a:off x="-8360" y="4905"/>
            <a:ext cx="12200360" cy="6858000"/>
          </a:xfrm>
          <a:prstGeom prst="rect">
            <a:avLst/>
          </a:prstGeom>
        </p:spPr>
      </p:pic>
      <p:sp>
        <p:nvSpPr>
          <p:cNvPr id="11" name="Rectangle 10">
            <a:extLst>
              <a:ext uri="{FF2B5EF4-FFF2-40B4-BE49-F238E27FC236}">
                <a16:creationId xmlns:a16="http://schemas.microsoft.com/office/drawing/2014/main" id="{37DC1EEE-4A3E-ED41-895D-52ED537F3240}"/>
              </a:ext>
            </a:extLst>
          </p:cNvPr>
          <p:cNvSpPr/>
          <p:nvPr/>
        </p:nvSpPr>
        <p:spPr>
          <a:xfrm>
            <a:off x="0" y="0"/>
            <a:ext cx="8328248" cy="6858000"/>
          </a:xfrm>
          <a:prstGeom prst="rect">
            <a:avLst/>
          </a:prstGeom>
          <a:gradFill>
            <a:gsLst>
              <a:gs pos="35000">
                <a:srgbClr val="DADDD6"/>
              </a:gs>
              <a:gs pos="100000">
                <a:srgbClr val="DADDD6">
                  <a:alpha val="0"/>
                </a:srgbClr>
              </a:gs>
            </a:gsLst>
            <a:lin ang="0" scaled="0"/>
          </a:gra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3" name="Freeform 22">
            <a:extLst>
              <a:ext uri="{FF2B5EF4-FFF2-40B4-BE49-F238E27FC236}">
                <a16:creationId xmlns:a16="http://schemas.microsoft.com/office/drawing/2014/main" id="{8058BC3A-C269-9B43-B914-7606BC4FAD6D}"/>
              </a:ext>
            </a:extLst>
          </p:cNvPr>
          <p:cNvSpPr/>
          <p:nvPr/>
        </p:nvSpPr>
        <p:spPr>
          <a:xfrm>
            <a:off x="-28144" y="12668"/>
            <a:ext cx="8336608" cy="6872716"/>
          </a:xfrm>
          <a:custGeom>
            <a:avLst/>
            <a:gdLst>
              <a:gd name="connsiteX0" fmla="*/ 17092 w 8336608"/>
              <a:gd name="connsiteY0" fmla="*/ 0 h 6872716"/>
              <a:gd name="connsiteX1" fmla="*/ 4800083 w 8336608"/>
              <a:gd name="connsiteY1" fmla="*/ 0 h 6872716"/>
              <a:gd name="connsiteX2" fmla="*/ 4800083 w 8336608"/>
              <a:gd name="connsiteY2" fmla="*/ 1 h 6872716"/>
              <a:gd name="connsiteX3" fmla="*/ 8336608 w 8336608"/>
              <a:gd name="connsiteY3" fmla="*/ 1 h 6872716"/>
              <a:gd name="connsiteX4" fmla="*/ 7165056 w 8336608"/>
              <a:gd name="connsiteY4" fmla="*/ 6872716 h 6872716"/>
              <a:gd name="connsiteX5" fmla="*/ 0 w 8336608"/>
              <a:gd name="connsiteY5" fmla="*/ 6872716 h 6872716"/>
              <a:gd name="connsiteX6" fmla="*/ 8360 w 8336608"/>
              <a:gd name="connsiteY6" fmla="*/ 6823674 h 6872716"/>
              <a:gd name="connsiteX7" fmla="*/ 8360 w 8336608"/>
              <a:gd name="connsiteY7" fmla="*/ 1157033 h 6872716"/>
              <a:gd name="connsiteX8" fmla="*/ 8360 w 8336608"/>
              <a:gd name="connsiteY8" fmla="*/ 15057 h 6872716"/>
              <a:gd name="connsiteX9" fmla="*/ 8360 w 8336608"/>
              <a:gd name="connsiteY9" fmla="*/ 4905 h 6872716"/>
              <a:gd name="connsiteX10" fmla="*/ 17092 w 8336608"/>
              <a:gd name="connsiteY10" fmla="*/ 4905 h 687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36608" h="6872716">
                <a:moveTo>
                  <a:pt x="17092" y="0"/>
                </a:moveTo>
                <a:lnTo>
                  <a:pt x="4800083" y="0"/>
                </a:lnTo>
                <a:lnTo>
                  <a:pt x="4800083" y="1"/>
                </a:lnTo>
                <a:lnTo>
                  <a:pt x="8336608" y="1"/>
                </a:lnTo>
                <a:lnTo>
                  <a:pt x="7165056" y="6872716"/>
                </a:lnTo>
                <a:lnTo>
                  <a:pt x="0" y="6872716"/>
                </a:lnTo>
                <a:lnTo>
                  <a:pt x="8360" y="6823674"/>
                </a:lnTo>
                <a:lnTo>
                  <a:pt x="8360" y="1157033"/>
                </a:lnTo>
                <a:lnTo>
                  <a:pt x="8360" y="15057"/>
                </a:lnTo>
                <a:lnTo>
                  <a:pt x="8360" y="4905"/>
                </a:lnTo>
                <a:lnTo>
                  <a:pt x="17092" y="4905"/>
                </a:lnTo>
                <a:close/>
              </a:path>
            </a:pathLst>
          </a:custGeom>
          <a:solidFill>
            <a:schemeClr val="tx1">
              <a:alpha val="78000"/>
            </a:schemeClr>
          </a:solidFill>
          <a:ln w="9525"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12" name="Picture 11">
            <a:extLst>
              <a:ext uri="{FF2B5EF4-FFF2-40B4-BE49-F238E27FC236}">
                <a16:creationId xmlns:a16="http://schemas.microsoft.com/office/drawing/2014/main" id="{4F412505-EA72-7548-86F3-CA3C9845F0D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2628" y="505148"/>
            <a:ext cx="1655343" cy="707627"/>
          </a:xfrm>
          <a:prstGeom prst="rect">
            <a:avLst/>
          </a:prstGeom>
        </p:spPr>
      </p:pic>
      <p:grpSp>
        <p:nvGrpSpPr>
          <p:cNvPr id="14" name="Group 13">
            <a:extLst>
              <a:ext uri="{FF2B5EF4-FFF2-40B4-BE49-F238E27FC236}">
                <a16:creationId xmlns:a16="http://schemas.microsoft.com/office/drawing/2014/main" id="{3FDCBADF-5D98-474B-9287-CA8C4695413E}"/>
              </a:ext>
            </a:extLst>
          </p:cNvPr>
          <p:cNvGrpSpPr/>
          <p:nvPr/>
        </p:nvGrpSpPr>
        <p:grpSpPr>
          <a:xfrm>
            <a:off x="-33585" y="2349718"/>
            <a:ext cx="6129585" cy="2663745"/>
            <a:chOff x="-33585" y="1776553"/>
            <a:chExt cx="7510433" cy="3263823"/>
          </a:xfrm>
        </p:grpSpPr>
        <p:pic>
          <p:nvPicPr>
            <p:cNvPr id="9" name="Picture 8">
              <a:extLst>
                <a:ext uri="{FF2B5EF4-FFF2-40B4-BE49-F238E27FC236}">
                  <a16:creationId xmlns:a16="http://schemas.microsoft.com/office/drawing/2014/main" id="{4D8C47C9-0522-A14E-9193-293C2760A023}"/>
                </a:ext>
              </a:extLst>
            </p:cNvPr>
            <p:cNvPicPr>
              <a:picLocks noChangeAspect="1"/>
            </p:cNvPicPr>
            <p:nvPr/>
          </p:nvPicPr>
          <p:blipFill rotWithShape="1">
            <a:blip r:embed="rId5">
              <a:extLst>
                <a:ext uri="{28A0092B-C50C-407E-A947-70E740481C1C}">
                  <a14:useLocalDpi xmlns:a14="http://schemas.microsoft.com/office/drawing/2010/main" val="0"/>
                </a:ext>
              </a:extLst>
            </a:blip>
            <a:srcRect l="-4248" r="46206" b="40468"/>
            <a:stretch/>
          </p:blipFill>
          <p:spPr>
            <a:xfrm>
              <a:off x="-33585" y="1776553"/>
              <a:ext cx="7510433" cy="1820785"/>
            </a:xfrm>
            <a:prstGeom prst="parallelogram">
              <a:avLst>
                <a:gd name="adj" fmla="val 16321"/>
              </a:avLst>
            </a:prstGeom>
          </p:spPr>
        </p:pic>
        <p:pic>
          <p:nvPicPr>
            <p:cNvPr id="13" name="Picture 12">
              <a:extLst>
                <a:ext uri="{FF2B5EF4-FFF2-40B4-BE49-F238E27FC236}">
                  <a16:creationId xmlns:a16="http://schemas.microsoft.com/office/drawing/2014/main" id="{A3B89C8C-7596-6B40-A50E-E0EC765F7E4B}"/>
                </a:ext>
              </a:extLst>
            </p:cNvPr>
            <p:cNvPicPr>
              <a:picLocks noChangeAspect="1"/>
            </p:cNvPicPr>
            <p:nvPr/>
          </p:nvPicPr>
          <p:blipFill rotWithShape="1">
            <a:blip r:embed="rId5">
              <a:extLst>
                <a:ext uri="{28A0092B-C50C-407E-A947-70E740481C1C}">
                  <a14:useLocalDpi xmlns:a14="http://schemas.microsoft.com/office/drawing/2010/main" val="0"/>
                </a:ext>
              </a:extLst>
            </a:blip>
            <a:srcRect l="51569" r="-3033" b="40468"/>
            <a:stretch/>
          </p:blipFill>
          <p:spPr>
            <a:xfrm>
              <a:off x="163511" y="3219591"/>
              <a:ext cx="6659479" cy="1820785"/>
            </a:xfrm>
            <a:prstGeom prst="parallelogram">
              <a:avLst>
                <a:gd name="adj" fmla="val 16321"/>
              </a:avLst>
            </a:prstGeom>
          </p:spPr>
        </p:pic>
      </p:grpSp>
      <p:pic>
        <p:nvPicPr>
          <p:cNvPr id="19" name="Picture 18">
            <a:extLst>
              <a:ext uri="{FF2B5EF4-FFF2-40B4-BE49-F238E27FC236}">
                <a16:creationId xmlns:a16="http://schemas.microsoft.com/office/drawing/2014/main" id="{32CF8F24-7F47-4F47-87C8-2955FBD544B5}"/>
              </a:ext>
            </a:extLst>
          </p:cNvPr>
          <p:cNvPicPr>
            <a:picLocks noChangeAspect="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85780" y="5982119"/>
            <a:ext cx="2037812" cy="588234"/>
          </a:xfrm>
          <a:prstGeom prst="rect">
            <a:avLst/>
          </a:prstGeom>
        </p:spPr>
      </p:pic>
      <p:sp>
        <p:nvSpPr>
          <p:cNvPr id="16" name="TextBox 15">
            <a:extLst>
              <a:ext uri="{FF2B5EF4-FFF2-40B4-BE49-F238E27FC236}">
                <a16:creationId xmlns:a16="http://schemas.microsoft.com/office/drawing/2014/main" id="{E055F796-0DB0-F643-B866-CC1DF9C4A3A3}"/>
              </a:ext>
            </a:extLst>
          </p:cNvPr>
          <p:cNvSpPr txBox="1"/>
          <p:nvPr/>
        </p:nvSpPr>
        <p:spPr>
          <a:xfrm>
            <a:off x="492396" y="2016744"/>
            <a:ext cx="6214276" cy="3231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46800" numCol="1" spcCol="38100" rtlCol="0" anchor="t">
            <a:spAutoFit/>
          </a:bodyPr>
          <a:lstStyle/>
          <a:p>
            <a:pPr marL="0" marR="0" indent="0" defTabSz="914400" rtl="0" fontAlgn="auto" latinLnBrk="0" hangingPunct="0">
              <a:spcBef>
                <a:spcPts val="0"/>
              </a:spcBef>
              <a:buClrTx/>
              <a:buSzTx/>
              <a:buFontTx/>
              <a:buNone/>
              <a:tabLst/>
            </a:pPr>
            <a:r>
              <a:rPr lang="en-GB" dirty="0">
                <a:solidFill>
                  <a:schemeClr val="bg1"/>
                </a:solidFill>
                <a:latin typeface="Arial" panose="020B0604020202020204" pitchFamily="34" charset="0"/>
                <a:ea typeface="Calibri"/>
                <a:cs typeface="Arial" panose="020B0604020202020204" pitchFamily="34" charset="0"/>
                <a:sym typeface="Calibri"/>
              </a:rPr>
              <a:t>Conversion and late recruitment campaign 2020</a:t>
            </a:r>
          </a:p>
        </p:txBody>
      </p:sp>
      <p:sp>
        <p:nvSpPr>
          <p:cNvPr id="24" name="Rectangle 23">
            <a:extLst>
              <a:ext uri="{FF2B5EF4-FFF2-40B4-BE49-F238E27FC236}">
                <a16:creationId xmlns:a16="http://schemas.microsoft.com/office/drawing/2014/main" id="{2793BD7F-B8A8-F84E-8796-6B76885C064B}"/>
              </a:ext>
            </a:extLst>
          </p:cNvPr>
          <p:cNvSpPr/>
          <p:nvPr/>
        </p:nvSpPr>
        <p:spPr>
          <a:xfrm>
            <a:off x="14952984" y="4386551"/>
            <a:ext cx="2736304" cy="1634737"/>
          </a:xfrm>
          <a:prstGeom prst="rect">
            <a:avLst/>
          </a:prstGeom>
          <a:solidFill>
            <a:srgbClr val="FFFFFF"/>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28380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2302671-A6FA-5742-B429-AA14A5B0607B}"/>
              </a:ext>
            </a:extLst>
          </p:cNvPr>
          <p:cNvSpPr txBox="1"/>
          <p:nvPr/>
        </p:nvSpPr>
        <p:spPr>
          <a:xfrm>
            <a:off x="407368" y="3865612"/>
            <a:ext cx="2448272" cy="456783"/>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Campaign call to action</a:t>
            </a:r>
          </a:p>
        </p:txBody>
      </p:sp>
      <p:sp>
        <p:nvSpPr>
          <p:cNvPr id="13" name="Text Placeholder 12">
            <a:extLst>
              <a:ext uri="{FF2B5EF4-FFF2-40B4-BE49-F238E27FC236}">
                <a16:creationId xmlns:a16="http://schemas.microsoft.com/office/drawing/2014/main" id="{F9764467-48E9-8442-B289-33C2E4DF0D18}"/>
              </a:ext>
            </a:extLst>
          </p:cNvPr>
          <p:cNvSpPr>
            <a:spLocks noGrp="1"/>
          </p:cNvSpPr>
          <p:nvPr>
            <p:ph type="body" sz="quarter" idx="11"/>
          </p:nvPr>
        </p:nvSpPr>
        <p:spPr>
          <a:xfrm>
            <a:off x="3502116" y="2024063"/>
            <a:ext cx="8138500" cy="1116905"/>
          </a:xfrm>
        </p:spPr>
        <p:txBody>
          <a:bodyPr/>
          <a:lstStyle/>
          <a:p>
            <a:pPr lvl="1"/>
            <a:r>
              <a:rPr lang="en-GB" dirty="0"/>
              <a:t>The main thrust of the campaign is to differentiate The University of Manchester at a time where we have to balance showcasing a world-leading university with caring and supportive messaging, as well as the detailed information our offer-holders and applicants need at this time. </a:t>
            </a:r>
          </a:p>
          <a:p>
            <a:pPr lvl="1"/>
            <a:r>
              <a:rPr lang="en-GB" dirty="0"/>
              <a:t>There are two main types of audiences and these are detailed below.</a:t>
            </a:r>
          </a:p>
          <a:p>
            <a:endParaRPr lang="en-GB" dirty="0"/>
          </a:p>
        </p:txBody>
      </p:sp>
      <p:grpSp>
        <p:nvGrpSpPr>
          <p:cNvPr id="19" name="Group 18">
            <a:extLst>
              <a:ext uri="{FF2B5EF4-FFF2-40B4-BE49-F238E27FC236}">
                <a16:creationId xmlns:a16="http://schemas.microsoft.com/office/drawing/2014/main" id="{BF2F10F9-C730-2A48-AE07-5CE8327B1DBB}"/>
              </a:ext>
            </a:extLst>
          </p:cNvPr>
          <p:cNvGrpSpPr/>
          <p:nvPr/>
        </p:nvGrpSpPr>
        <p:grpSpPr>
          <a:xfrm>
            <a:off x="3502116" y="3160538"/>
            <a:ext cx="8138500" cy="2513621"/>
            <a:chOff x="3502116" y="3160538"/>
            <a:chExt cx="7792436" cy="2513621"/>
          </a:xfrm>
        </p:grpSpPr>
        <p:sp>
          <p:nvSpPr>
            <p:cNvPr id="15" name="TextBox 14">
              <a:extLst>
                <a:ext uri="{FF2B5EF4-FFF2-40B4-BE49-F238E27FC236}">
                  <a16:creationId xmlns:a16="http://schemas.microsoft.com/office/drawing/2014/main" id="{6C5B8091-B441-7A48-BDBE-94FC998E94BC}"/>
                </a:ext>
              </a:extLst>
            </p:cNvPr>
            <p:cNvSpPr txBox="1"/>
            <p:nvPr/>
          </p:nvSpPr>
          <p:spPr>
            <a:xfrm>
              <a:off x="7464152" y="3160538"/>
              <a:ext cx="3830400" cy="2513621"/>
            </a:xfrm>
            <a:prstGeom prst="rect">
              <a:avLst/>
            </a:prstGeom>
            <a:solidFill>
              <a:schemeClr val="accent6">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chemeClr val="bg1"/>
                  </a:solidFill>
                  <a:effectLst/>
                  <a:uFillTx/>
                  <a:latin typeface="Arial" panose="020B0604020202020204" pitchFamily="34" charset="0"/>
                  <a:ea typeface="Calibri"/>
                  <a:cs typeface="Arial" panose="020B0604020202020204" pitchFamily="34" charset="0"/>
                  <a:sym typeface="Calibri"/>
                </a:rPr>
                <a:t>New applicants</a:t>
              </a:r>
              <a:r>
                <a:rPr kumimoji="0" lang="en-GB" sz="1400" b="1" i="0" u="none" strike="noStrike" cap="none" spc="0" normalizeH="0" dirty="0">
                  <a:ln>
                    <a:noFill/>
                  </a:ln>
                  <a:solidFill>
                    <a:schemeClr val="bg1"/>
                  </a:solidFill>
                  <a:effectLst/>
                  <a:uFillTx/>
                  <a:latin typeface="Arial" panose="020B0604020202020204" pitchFamily="34" charset="0"/>
                  <a:ea typeface="Calibri"/>
                  <a:cs typeface="Arial" panose="020B0604020202020204" pitchFamily="34" charset="0"/>
                  <a:sym typeface="Calibri"/>
                </a:rPr>
                <a:t> – </a:t>
              </a:r>
              <a:br>
                <a:rPr kumimoji="0" lang="en-GB" sz="1400" b="1" i="0" u="none" strike="noStrike" cap="none" spc="0" normalizeH="0" dirty="0">
                  <a:ln>
                    <a:noFill/>
                  </a:ln>
                  <a:solidFill>
                    <a:schemeClr val="bg1"/>
                  </a:solidFill>
                  <a:effectLst/>
                  <a:uFillTx/>
                  <a:latin typeface="Arial" panose="020B0604020202020204" pitchFamily="34" charset="0"/>
                  <a:ea typeface="Calibri"/>
                  <a:cs typeface="Arial" panose="020B0604020202020204" pitchFamily="34" charset="0"/>
                  <a:sym typeface="Calibri"/>
                </a:rPr>
              </a:br>
              <a:r>
                <a:rPr kumimoji="0" lang="en-GB" sz="1400" b="1" i="0" u="none" strike="noStrike" cap="none" spc="0" normalizeH="0" dirty="0">
                  <a:ln>
                    <a:noFill/>
                  </a:ln>
                  <a:solidFill>
                    <a:schemeClr val="bg1"/>
                  </a:solidFill>
                  <a:effectLst/>
                  <a:uFillTx/>
                  <a:latin typeface="Arial" panose="020B0604020202020204" pitchFamily="34" charset="0"/>
                  <a:ea typeface="Calibri"/>
                  <a:cs typeface="Arial" panose="020B0604020202020204" pitchFamily="34" charset="0"/>
                  <a:sym typeface="Calibri"/>
                </a:rPr>
                <a:t>late recruitment / clearing</a:t>
              </a:r>
            </a:p>
            <a:p>
              <a:pPr marL="0" marR="0" indent="0" algn="l" defTabSz="914400" rtl="0" fontAlgn="auto" latinLnBrk="0" hangingPunct="0">
                <a:lnSpc>
                  <a:spcPct val="100000"/>
                </a:lnSpc>
                <a:spcBef>
                  <a:spcPts val="0"/>
                </a:spcBef>
                <a:spcAft>
                  <a:spcPts val="0"/>
                </a:spcAft>
                <a:buClrTx/>
                <a:buSzTx/>
                <a:buFontTx/>
                <a:buNone/>
                <a:tabLst/>
              </a:pPr>
              <a:endParaRPr lang="en-GB" sz="1100" b="1" dirty="0">
                <a:solidFill>
                  <a:schemeClr val="bg1"/>
                </a:solidFill>
                <a:latin typeface="Arial" panose="020B0604020202020204" pitchFamily="34" charset="0"/>
                <a:ea typeface="Calibri"/>
                <a:cs typeface="Arial" panose="020B0604020202020204" pitchFamily="34" charset="0"/>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GB" sz="1000" b="1" dirty="0">
                  <a:solidFill>
                    <a:schemeClr val="bg1"/>
                  </a:solidFill>
                  <a:latin typeface="Arial" panose="020B0604020202020204" pitchFamily="34" charset="0"/>
                  <a:ea typeface="Calibri"/>
                  <a:cs typeface="Arial" panose="020B0604020202020204" pitchFamily="34" charset="0"/>
                  <a:sym typeface="Calibri"/>
                </a:rPr>
                <a:t>19 June – 5 July </a:t>
              </a:r>
              <a:r>
                <a:rPr lang="en-GB" sz="1000" dirty="0">
                  <a:solidFill>
                    <a:schemeClr val="bg1"/>
                  </a:solidFill>
                  <a:latin typeface="Arial" panose="020B0604020202020204" pitchFamily="34" charset="0"/>
                  <a:ea typeface="Calibri"/>
                  <a:cs typeface="Arial" panose="020B0604020202020204" pitchFamily="34" charset="0"/>
                  <a:sym typeface="Calibri"/>
                </a:rPr>
                <a:t/>
              </a:r>
              <a:br>
                <a:rPr lang="en-GB" sz="1000" dirty="0">
                  <a:solidFill>
                    <a:schemeClr val="bg1"/>
                  </a:solidFill>
                  <a:latin typeface="Arial" panose="020B0604020202020204" pitchFamily="34" charset="0"/>
                  <a:ea typeface="Calibri"/>
                  <a:cs typeface="Arial" panose="020B0604020202020204" pitchFamily="34" charset="0"/>
                  <a:sym typeface="Calibri"/>
                </a:rPr>
              </a:br>
              <a:r>
                <a:rPr lang="en-GB" sz="1000" dirty="0">
                  <a:solidFill>
                    <a:schemeClr val="bg1"/>
                  </a:solidFill>
                  <a:latin typeface="Arial" panose="020B0604020202020204" pitchFamily="34" charset="0"/>
                  <a:ea typeface="Calibri"/>
                  <a:cs typeface="Arial" panose="020B0604020202020204" pitchFamily="34" charset="0"/>
                  <a:sym typeface="Calibri"/>
                </a:rPr>
                <a:t>Visit our new recruitment landing pages – </a:t>
              </a:r>
              <a:r>
                <a:rPr lang="en-GB" sz="1000" dirty="0">
                  <a:solidFill>
                    <a:schemeClr val="bg1"/>
                  </a:solidFill>
                  <a:latin typeface="Arial" panose="020B0604020202020204" pitchFamily="34" charset="0"/>
                  <a:ea typeface="Calibri"/>
                  <a:cs typeface="Arial" panose="020B0604020202020204" pitchFamily="34" charset="0"/>
                  <a:sym typeface="Calibri"/>
                  <a:hlinkClick r:id="rId2">
                    <a:extLst>
                      <a:ext uri="{A12FA001-AC4F-418D-AE19-62706E023703}">
                        <ahyp:hlinkClr xmlns:ahyp="http://schemas.microsoft.com/office/drawing/2018/hyperlinkcolor" xmlns="" val="tx"/>
                      </a:ext>
                    </a:extLst>
                  </a:hlinkClick>
                </a:rPr>
                <a:t>www.manchester.ac.uk/manchesters-here</a:t>
              </a:r>
              <a:r>
                <a:rPr lang="en-GB" sz="1000" dirty="0">
                  <a:solidFill>
                    <a:schemeClr val="bg1"/>
                  </a:solidFill>
                  <a:latin typeface="Arial" panose="020B0604020202020204" pitchFamily="34" charset="0"/>
                  <a:ea typeface="Calibri"/>
                  <a:cs typeface="Arial" panose="020B0604020202020204" pitchFamily="34" charset="0"/>
                  <a:sym typeface="Calibri"/>
                </a:rPr>
                <a:t>. Will signpost to a set of pages like the offer-holders but with some content replaced </a:t>
              </a:r>
              <a:br>
                <a:rPr lang="en-GB" sz="1000" dirty="0">
                  <a:solidFill>
                    <a:schemeClr val="bg1"/>
                  </a:solidFill>
                  <a:latin typeface="Arial" panose="020B0604020202020204" pitchFamily="34" charset="0"/>
                  <a:ea typeface="Calibri"/>
                  <a:cs typeface="Arial" panose="020B0604020202020204" pitchFamily="34" charset="0"/>
                  <a:sym typeface="Calibri"/>
                </a:rPr>
              </a:br>
              <a:r>
                <a:rPr lang="en-GB" sz="1000" dirty="0">
                  <a:solidFill>
                    <a:schemeClr val="bg1"/>
                  </a:solidFill>
                  <a:latin typeface="Arial" panose="020B0604020202020204" pitchFamily="34" charset="0"/>
                  <a:ea typeface="Calibri"/>
                  <a:cs typeface="Arial" panose="020B0604020202020204" pitchFamily="34" charset="0"/>
                  <a:sym typeface="Calibri"/>
                </a:rPr>
                <a:t>(‘accept your offer’ will become ‘it’s not to late to apply to Manchester’ etc).</a:t>
              </a:r>
            </a:p>
            <a:p>
              <a:pPr marL="0" marR="0" indent="0" algn="l" defTabSz="914400" rtl="0" fontAlgn="auto" latinLnBrk="0" hangingPunct="0">
                <a:lnSpc>
                  <a:spcPct val="100000"/>
                </a:lnSpc>
                <a:spcBef>
                  <a:spcPts val="0"/>
                </a:spcBef>
                <a:spcAft>
                  <a:spcPts val="0"/>
                </a:spcAft>
                <a:buClrTx/>
                <a:buSzTx/>
                <a:buFontTx/>
                <a:buNone/>
                <a:tabLst/>
              </a:pPr>
              <a:endParaRPr kumimoji="0" lang="en-GB" sz="1000" i="0" u="none" strike="noStrike" cap="none" spc="0" normalizeH="0" baseline="0" dirty="0">
                <a:ln>
                  <a:noFill/>
                </a:ln>
                <a:solidFill>
                  <a:schemeClr val="bg1"/>
                </a:solidFill>
                <a:effectLst/>
                <a:uFillTx/>
                <a:latin typeface="Arial" panose="020B0604020202020204" pitchFamily="34" charset="0"/>
                <a:ea typeface="Calibri"/>
                <a:cs typeface="Arial" panose="020B0604020202020204" pitchFamily="34" charset="0"/>
                <a:sym typeface="Calibri"/>
              </a:endParaRPr>
            </a:p>
            <a:p>
              <a:pPr hangingPunct="0"/>
              <a:r>
                <a:rPr lang="en-GB" sz="1000" b="1" dirty="0">
                  <a:solidFill>
                    <a:schemeClr val="bg1"/>
                  </a:solidFill>
                  <a:latin typeface="Arial" panose="020B0604020202020204" pitchFamily="34" charset="0"/>
                  <a:ea typeface="Calibri"/>
                  <a:cs typeface="Arial" panose="020B0604020202020204" pitchFamily="34" charset="0"/>
                  <a:sym typeface="Calibri"/>
                </a:rPr>
                <a:t>6 July – early September </a:t>
              </a:r>
              <a:r>
                <a:rPr lang="en-GB" sz="1000" dirty="0">
                  <a:solidFill>
                    <a:schemeClr val="bg1"/>
                  </a:solidFill>
                  <a:latin typeface="Arial" panose="020B0604020202020204" pitchFamily="34" charset="0"/>
                  <a:ea typeface="Calibri"/>
                  <a:cs typeface="Arial" panose="020B0604020202020204" pitchFamily="34" charset="0"/>
                  <a:sym typeface="Calibri"/>
                  <a:hlinkClick r:id="rId2">
                    <a:extLst>
                      <a:ext uri="{A12FA001-AC4F-418D-AE19-62706E023703}">
                        <ahyp:hlinkClr xmlns:ahyp="http://schemas.microsoft.com/office/drawing/2018/hyperlinkcolor" xmlns="" val="tx"/>
                      </a:ext>
                    </a:extLst>
                  </a:hlinkClick>
                </a:rPr>
                <a:t>www.manchester.ac.uk/manchesters-here</a:t>
              </a:r>
              <a:r>
                <a:rPr lang="en-GB" sz="1000" dirty="0">
                  <a:solidFill>
                    <a:schemeClr val="bg1"/>
                  </a:solidFill>
                  <a:latin typeface="Arial" panose="020B0604020202020204" pitchFamily="34" charset="0"/>
                  <a:ea typeface="Calibri"/>
                  <a:cs typeface="Arial" panose="020B0604020202020204" pitchFamily="34" charset="0"/>
                  <a:sym typeface="Calibri"/>
                </a:rPr>
                <a:t> </a:t>
              </a:r>
              <a:r>
                <a:rPr lang="en-GB" sz="1000" dirty="0" err="1">
                  <a:solidFill>
                    <a:schemeClr val="bg1"/>
                  </a:solidFill>
                  <a:latin typeface="Arial" panose="020B0604020202020204" pitchFamily="34" charset="0"/>
                  <a:ea typeface="Calibri"/>
                  <a:cs typeface="Arial" panose="020B0604020202020204" pitchFamily="34" charset="0"/>
                  <a:sym typeface="Calibri"/>
                </a:rPr>
                <a:t>url</a:t>
              </a:r>
              <a:r>
                <a:rPr lang="en-GB" sz="1000" dirty="0">
                  <a:solidFill>
                    <a:schemeClr val="bg1"/>
                  </a:solidFill>
                  <a:latin typeface="Arial" panose="020B0604020202020204" pitchFamily="34" charset="0"/>
                  <a:ea typeface="Calibri"/>
                  <a:cs typeface="Arial" panose="020B0604020202020204" pitchFamily="34" charset="0"/>
                  <a:sym typeface="Calibri"/>
                </a:rPr>
                <a:t> will switch to </a:t>
              </a:r>
              <a:r>
                <a:rPr lang="en-GB" sz="1000" dirty="0">
                  <a:solidFill>
                    <a:schemeClr val="bg1"/>
                  </a:solidFill>
                  <a:latin typeface="Arial" panose="020B0604020202020204" pitchFamily="34" charset="0"/>
                  <a:ea typeface="Calibri"/>
                  <a:cs typeface="Arial" panose="020B0604020202020204" pitchFamily="34" charset="0"/>
                  <a:sym typeface="Calibri"/>
                  <a:hlinkClick r:id="rId3">
                    <a:extLst>
                      <a:ext uri="{A12FA001-AC4F-418D-AE19-62706E023703}">
                        <ahyp:hlinkClr xmlns:ahyp="http://schemas.microsoft.com/office/drawing/2018/hyperlinkcolor" xmlns="" val="tx"/>
                      </a:ext>
                    </a:extLst>
                  </a:hlinkClick>
                </a:rPr>
                <a:t>www.manchester.ac.uk/clearing</a:t>
              </a:r>
              <a:r>
                <a:rPr lang="en-GB" sz="1000" dirty="0">
                  <a:solidFill>
                    <a:schemeClr val="bg1"/>
                  </a:solidFill>
                  <a:latin typeface="Arial" panose="020B0604020202020204" pitchFamily="34" charset="0"/>
                  <a:ea typeface="Calibri"/>
                  <a:cs typeface="Arial" panose="020B0604020202020204" pitchFamily="34" charset="0"/>
                  <a:sym typeface="Calibri"/>
                </a:rPr>
                <a:t> highlighting our vacancies and other IAG information. Will then evolve from early clearing to A-level results (main clearing) on 13 August.</a:t>
              </a:r>
              <a:endParaRPr kumimoji="0" lang="en-GB" sz="1000" i="0" u="none" strike="noStrike" cap="none" spc="0" normalizeH="0" baseline="0" dirty="0">
                <a:ln>
                  <a:noFill/>
                </a:ln>
                <a:solidFill>
                  <a:schemeClr val="bg1"/>
                </a:solidFill>
                <a:effectLst/>
                <a:uFillTx/>
                <a:latin typeface="Arial" panose="020B0604020202020204" pitchFamily="34" charset="0"/>
                <a:ea typeface="Calibri"/>
                <a:cs typeface="Arial" panose="020B0604020202020204" pitchFamily="34" charset="0"/>
                <a:sym typeface="Calibri"/>
              </a:endParaRPr>
            </a:p>
          </p:txBody>
        </p:sp>
        <p:sp>
          <p:nvSpPr>
            <p:cNvPr id="16" name="TextBox 15">
              <a:extLst>
                <a:ext uri="{FF2B5EF4-FFF2-40B4-BE49-F238E27FC236}">
                  <a16:creationId xmlns:a16="http://schemas.microsoft.com/office/drawing/2014/main" id="{704C8455-25C9-5040-848D-72D1A9FA13CF}"/>
                </a:ext>
              </a:extLst>
            </p:cNvPr>
            <p:cNvSpPr txBox="1"/>
            <p:nvPr/>
          </p:nvSpPr>
          <p:spPr>
            <a:xfrm>
              <a:off x="3502116" y="3160539"/>
              <a:ext cx="3830400" cy="2513620"/>
            </a:xfrm>
            <a:prstGeom prst="rect">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chemeClr val="bg1"/>
                  </a:solidFill>
                  <a:effectLst/>
                  <a:uFillTx/>
                  <a:latin typeface="Arial" panose="020B0604020202020204" pitchFamily="34" charset="0"/>
                  <a:ea typeface="Calibri"/>
                  <a:cs typeface="Arial" panose="020B0604020202020204" pitchFamily="34" charset="0"/>
                  <a:sym typeface="Calibri"/>
                </a:rPr>
                <a:t>Offer-holders</a:t>
              </a:r>
              <a:r>
                <a:rPr kumimoji="0" lang="en-GB" sz="1200" b="1" i="0" u="none" strike="noStrike" cap="none" spc="0" normalizeH="0" dirty="0">
                  <a:ln>
                    <a:noFill/>
                  </a:ln>
                  <a:solidFill>
                    <a:schemeClr val="bg1"/>
                  </a:solidFill>
                  <a:effectLst/>
                  <a:uFillTx/>
                  <a:latin typeface="Arial" panose="020B0604020202020204" pitchFamily="34" charset="0"/>
                  <a:ea typeface="Calibri"/>
                  <a:cs typeface="Arial" panose="020B0604020202020204" pitchFamily="34" charset="0"/>
                  <a:sym typeface="Calibri"/>
                </a:rPr>
                <a:t/>
              </a:r>
              <a:br>
                <a:rPr kumimoji="0" lang="en-GB" sz="1200" b="1" i="0" u="none" strike="noStrike" cap="none" spc="0" normalizeH="0" dirty="0">
                  <a:ln>
                    <a:noFill/>
                  </a:ln>
                  <a:solidFill>
                    <a:schemeClr val="bg1"/>
                  </a:solidFill>
                  <a:effectLst/>
                  <a:uFillTx/>
                  <a:latin typeface="Arial" panose="020B0604020202020204" pitchFamily="34" charset="0"/>
                  <a:ea typeface="Calibri"/>
                  <a:cs typeface="Arial" panose="020B0604020202020204" pitchFamily="34" charset="0"/>
                  <a:sym typeface="Calibri"/>
                </a:rPr>
              </a:br>
              <a:endParaRPr kumimoji="0" lang="en-GB" sz="1200" b="1" i="0" u="none" strike="noStrike" cap="none" spc="0" normalizeH="0" dirty="0">
                <a:ln>
                  <a:noFill/>
                </a:ln>
                <a:solidFill>
                  <a:schemeClr val="bg1"/>
                </a:solidFill>
                <a:effectLst/>
                <a:uFillTx/>
                <a:latin typeface="Arial" panose="020B0604020202020204" pitchFamily="34" charset="0"/>
                <a:ea typeface="Calibri"/>
                <a:cs typeface="Arial" panose="020B0604020202020204" pitchFamily="34" charset="0"/>
                <a:sym typeface="Calibri"/>
              </a:endParaRPr>
            </a:p>
            <a:p>
              <a:pPr hangingPunct="0"/>
              <a:endParaRPr lang="en-GB" sz="1100" b="1" dirty="0">
                <a:solidFill>
                  <a:schemeClr val="bg1"/>
                </a:solidFill>
                <a:latin typeface="Arial" panose="020B0604020202020204" pitchFamily="34" charset="0"/>
                <a:ea typeface="Calibri"/>
                <a:cs typeface="Arial" panose="020B0604020202020204" pitchFamily="34" charset="0"/>
                <a:sym typeface="Calibri"/>
              </a:endParaRPr>
            </a:p>
            <a:p>
              <a:pPr hangingPunct="0"/>
              <a:r>
                <a:rPr lang="en-GB" sz="1000" b="1" dirty="0">
                  <a:solidFill>
                    <a:schemeClr val="bg1"/>
                  </a:solidFill>
                  <a:latin typeface="Arial" panose="020B0604020202020204" pitchFamily="34" charset="0"/>
                  <a:ea typeface="Calibri"/>
                  <a:cs typeface="Arial" panose="020B0604020202020204" pitchFamily="34" charset="0"/>
                  <a:sym typeface="Calibri"/>
                </a:rPr>
                <a:t>Present day to arrival </a:t>
              </a:r>
              <a:r>
                <a:rPr lang="en-GB" sz="1000" dirty="0">
                  <a:solidFill>
                    <a:schemeClr val="bg1"/>
                  </a:solidFill>
                  <a:latin typeface="Arial" panose="020B0604020202020204" pitchFamily="34" charset="0"/>
                  <a:ea typeface="Calibri"/>
                  <a:cs typeface="Arial" panose="020B0604020202020204" pitchFamily="34" charset="0"/>
                  <a:sym typeface="Calibri"/>
                </a:rPr>
                <a:t/>
              </a:r>
              <a:br>
                <a:rPr lang="en-GB" sz="1000" dirty="0">
                  <a:solidFill>
                    <a:schemeClr val="bg1"/>
                  </a:solidFill>
                  <a:latin typeface="Arial" panose="020B0604020202020204" pitchFamily="34" charset="0"/>
                  <a:ea typeface="Calibri"/>
                  <a:cs typeface="Arial" panose="020B0604020202020204" pitchFamily="34" charset="0"/>
                  <a:sym typeface="Calibri"/>
                </a:rPr>
              </a:br>
              <a:r>
                <a:rPr lang="en-GB" sz="1000" dirty="0">
                  <a:solidFill>
                    <a:schemeClr val="bg1"/>
                  </a:solidFill>
                  <a:latin typeface="Arial" panose="020B0604020202020204" pitchFamily="34" charset="0"/>
                  <a:ea typeface="Calibri"/>
                  <a:cs typeface="Arial" panose="020B0604020202020204" pitchFamily="34" charset="0"/>
                  <a:sym typeface="Calibri"/>
                </a:rPr>
                <a:t>Call to action is to click through to new offer-holder landing pages – </a:t>
              </a:r>
              <a:r>
                <a:rPr lang="en-GB" sz="10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https://www.manchester.ac.uk/study/undergraduate/applications/after-you-apply/offer-holders/</a:t>
              </a:r>
              <a:endParaRPr lang="en-GB" sz="1000" dirty="0">
                <a:solidFill>
                  <a:schemeClr val="bg1"/>
                </a:solidFill>
                <a:latin typeface="Arial" panose="020B0604020202020204" pitchFamily="34" charset="0"/>
                <a:cs typeface="Arial" panose="020B0604020202020204" pitchFamily="34" charset="0"/>
              </a:endParaRPr>
            </a:p>
            <a:p>
              <a:pPr hangingPunct="0"/>
              <a:endParaRPr kumimoji="0" lang="en-GB" sz="1000" i="0" u="none" strike="noStrike" cap="none" spc="0" normalizeH="0" baseline="0" dirty="0">
                <a:ln>
                  <a:noFill/>
                </a:ln>
                <a:solidFill>
                  <a:schemeClr val="bg1"/>
                </a:solidFill>
                <a:effectLst/>
                <a:uFillTx/>
                <a:latin typeface="Arial" panose="020B0604020202020204" pitchFamily="34" charset="0"/>
                <a:ea typeface="Calibri"/>
                <a:cs typeface="Arial" panose="020B0604020202020204" pitchFamily="34" charset="0"/>
                <a:sym typeface="Calibri"/>
              </a:endParaRPr>
            </a:p>
            <a:p>
              <a:pPr hangingPunct="0"/>
              <a:r>
                <a:rPr lang="en-GB" sz="1000" dirty="0">
                  <a:solidFill>
                    <a:schemeClr val="bg1"/>
                  </a:solidFill>
                  <a:latin typeface="Arial" panose="020B0604020202020204" pitchFamily="34" charset="0"/>
                  <a:ea typeface="Calibri"/>
                  <a:cs typeface="Arial" panose="020B0604020202020204" pitchFamily="34" charset="0"/>
                  <a:sym typeface="Calibri"/>
                </a:rPr>
                <a:t>These are enhanced pages that have been developed by a number of colleagues to give our offer-holders everything they need to make their final decision, and houses all essential information. They will also receive other need-to-know information via print and digital.</a:t>
              </a:r>
              <a:endParaRPr kumimoji="0" lang="en-GB" sz="1000" i="0" u="none" strike="noStrike" cap="none" spc="0" normalizeH="0" baseline="0" dirty="0">
                <a:ln>
                  <a:noFill/>
                </a:ln>
                <a:solidFill>
                  <a:schemeClr val="bg1"/>
                </a:solidFill>
                <a:effectLst/>
                <a:uFillTx/>
                <a:latin typeface="Arial" panose="020B0604020202020204" pitchFamily="34" charset="0"/>
                <a:ea typeface="Calibri"/>
                <a:cs typeface="Arial" panose="020B0604020202020204" pitchFamily="34" charset="0"/>
                <a:sym typeface="Calibri"/>
              </a:endParaRPr>
            </a:p>
          </p:txBody>
        </p:sp>
      </p:grpSp>
      <p:pic>
        <p:nvPicPr>
          <p:cNvPr id="3" name="Picture 2">
            <a:extLst>
              <a:ext uri="{FF2B5EF4-FFF2-40B4-BE49-F238E27FC236}">
                <a16:creationId xmlns:a16="http://schemas.microsoft.com/office/drawing/2014/main" id="{58C9DF66-9D20-EB4B-90AF-939802330C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5766" y="1200476"/>
            <a:ext cx="2882900" cy="457200"/>
          </a:xfrm>
          <a:prstGeom prst="rect">
            <a:avLst/>
          </a:prstGeom>
        </p:spPr>
      </p:pic>
    </p:spTree>
    <p:extLst>
      <p:ext uri="{BB962C8B-B14F-4D97-AF65-F5344CB8AC3E}">
        <p14:creationId xmlns:p14="http://schemas.microsoft.com/office/powerpoint/2010/main" val="48379118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02116" y="2024063"/>
            <a:ext cx="7922476" cy="4095750"/>
          </a:xfrm>
        </p:spPr>
        <p:txBody>
          <a:bodyPr/>
          <a:lstStyle/>
          <a:p>
            <a:pPr lvl="1"/>
            <a:r>
              <a:rPr lang="en-GB" dirty="0"/>
              <a:t>The Welcome Pack has historically been sent to all UF offer-holders and in 2019 contained a cover letter, the Arrival Guide (how to become a student, register, get your University email address etc), an It’s Time luggage tag and a poem by Chancellor </a:t>
            </a:r>
            <a:r>
              <a:rPr lang="en-GB" dirty="0" err="1"/>
              <a:t>Lemn</a:t>
            </a:r>
            <a:r>
              <a:rPr lang="en-GB" dirty="0"/>
              <a:t> </a:t>
            </a:r>
            <a:r>
              <a:rPr lang="en-GB" dirty="0" err="1"/>
              <a:t>Sissay</a:t>
            </a:r>
            <a:r>
              <a:rPr lang="en-GB" dirty="0"/>
              <a:t> on an A5 postcard, all packaged in an It’s Time branded box.</a:t>
            </a:r>
          </a:p>
          <a:p>
            <a:pPr lvl="1"/>
            <a:r>
              <a:rPr lang="en-GB" dirty="0"/>
              <a:t>For 2020, we are still working with teams across the University to establish what we can communicate, when and via what channel. The aspiration is to undertake an effective mixture of digital and print, so once any decisions are reached this will be communicated widely.</a:t>
            </a:r>
          </a:p>
          <a:p>
            <a:pPr lvl="1"/>
            <a:r>
              <a:rPr lang="en-GB" dirty="0"/>
              <a:t>We want to balance communicating the detail of study at Manchester, with exciting and motivating students to choose us, and sending then marketing that differentiates us as an institution. </a:t>
            </a:r>
          </a:p>
        </p:txBody>
      </p:sp>
      <p:sp>
        <p:nvSpPr>
          <p:cNvPr id="5" name="TextBox 4">
            <a:extLst>
              <a:ext uri="{FF2B5EF4-FFF2-40B4-BE49-F238E27FC236}">
                <a16:creationId xmlns:a16="http://schemas.microsoft.com/office/drawing/2014/main" id="{BCD31ECA-9E73-E945-807A-0ED63A4E4DCB}"/>
              </a:ext>
            </a:extLst>
          </p:cNvPr>
          <p:cNvSpPr txBox="1"/>
          <p:nvPr/>
        </p:nvSpPr>
        <p:spPr>
          <a:xfrm>
            <a:off x="407368" y="4313776"/>
            <a:ext cx="2448272" cy="456783"/>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Welcome pack</a:t>
            </a:r>
          </a:p>
        </p:txBody>
      </p:sp>
      <p:pic>
        <p:nvPicPr>
          <p:cNvPr id="4" name="Picture 3">
            <a:extLst>
              <a:ext uri="{FF2B5EF4-FFF2-40B4-BE49-F238E27FC236}">
                <a16:creationId xmlns:a16="http://schemas.microsoft.com/office/drawing/2014/main" id="{3FB968E1-6145-594B-BCB2-98D0851F2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766" y="1197812"/>
            <a:ext cx="1676400" cy="457200"/>
          </a:xfrm>
          <a:prstGeom prst="rect">
            <a:avLst/>
          </a:prstGeom>
        </p:spPr>
      </p:pic>
    </p:spTree>
    <p:extLst>
      <p:ext uri="{BB962C8B-B14F-4D97-AF65-F5344CB8AC3E}">
        <p14:creationId xmlns:p14="http://schemas.microsoft.com/office/powerpoint/2010/main" val="266703260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02116" y="2276871"/>
            <a:ext cx="7634444" cy="3168353"/>
          </a:xfrm>
        </p:spPr>
        <p:txBody>
          <a:bodyPr/>
          <a:lstStyle/>
          <a:p>
            <a:pPr lvl="2"/>
            <a:r>
              <a:rPr lang="en-GB" sz="1600" b="1" dirty="0" smtClean="0"/>
              <a:t>The detail of all digital campaign activity, </a:t>
            </a:r>
            <a:r>
              <a:rPr lang="en-GB" sz="1600" b="1" smtClean="0"/>
              <a:t>June – September, </a:t>
            </a:r>
            <a:r>
              <a:rPr lang="en-GB" sz="1600" b="1" dirty="0" smtClean="0"/>
              <a:t>can be found </a:t>
            </a:r>
            <a:r>
              <a:rPr lang="en-GB" sz="1600" b="1" dirty="0"/>
              <a:t>at </a:t>
            </a:r>
            <a:r>
              <a:rPr lang="en-GB" sz="1600" b="1" dirty="0">
                <a:hlinkClick r:id="rId2"/>
              </a:rPr>
              <a:t>https://</a:t>
            </a:r>
            <a:r>
              <a:rPr lang="en-GB" sz="1600" b="1" dirty="0" smtClean="0">
                <a:hlinkClick r:id="rId2"/>
              </a:rPr>
              <a:t>docs.google.com/spreadsheets/d/1oQiqy8wzsEoL8IZ3X2yK3loW3Mc1JsKU74GAgL7fBJ8/edit?usp=sharing</a:t>
            </a:r>
            <a:r>
              <a:rPr lang="en-GB" sz="1600" b="1" dirty="0" smtClean="0"/>
              <a:t> </a:t>
            </a:r>
            <a:r>
              <a:rPr lang="en-GB" b="1" dirty="0" smtClean="0"/>
              <a:t/>
            </a:r>
            <a:br>
              <a:rPr lang="en-GB" b="1" dirty="0" smtClean="0"/>
            </a:br>
            <a:endParaRPr lang="en-GB" b="1" dirty="0" smtClean="0"/>
          </a:p>
          <a:p>
            <a:pPr lvl="2"/>
            <a:r>
              <a:rPr lang="en-GB" dirty="0" smtClean="0"/>
              <a:t>Early </a:t>
            </a:r>
            <a:r>
              <a:rPr lang="en-GB" dirty="0"/>
              <a:t>June – new offer-holder ages launched and pushed via homepage, My Manchester </a:t>
            </a:r>
            <a:br>
              <a:rPr lang="en-GB" dirty="0"/>
            </a:br>
            <a:r>
              <a:rPr lang="en-GB" dirty="0"/>
              <a:t>e-newsletters, and organic and paid social campaigns – </a:t>
            </a:r>
            <a:r>
              <a:rPr lang="en-GB" dirty="0">
                <a:hlinkClick r:id="rId3"/>
              </a:rPr>
              <a:t>https://www.manchester.ac.uk/study/undergraduate/applications/after-you-apply/offer-holders/</a:t>
            </a:r>
            <a:endParaRPr lang="en-GB" dirty="0"/>
          </a:p>
          <a:p>
            <a:pPr lvl="2"/>
            <a:r>
              <a:rPr lang="en-GB" dirty="0"/>
              <a:t>Early June – ask Faculties and other teams for their digital asset requirements </a:t>
            </a:r>
          </a:p>
          <a:p>
            <a:pPr lvl="2"/>
            <a:r>
              <a:rPr lang="en-GB" dirty="0"/>
              <a:t>Early-mid June – launch ‘Manchester’s Here Campaign’ to colleagues via local channels </a:t>
            </a:r>
            <a:br>
              <a:rPr lang="en-GB" dirty="0"/>
            </a:br>
            <a:r>
              <a:rPr lang="en-GB" dirty="0"/>
              <a:t>and </a:t>
            </a:r>
            <a:r>
              <a:rPr lang="en-GB" dirty="0" err="1"/>
              <a:t>StaffNet</a:t>
            </a:r>
            <a:endParaRPr lang="en-GB" dirty="0"/>
          </a:p>
          <a:p>
            <a:pPr lvl="2"/>
            <a:r>
              <a:rPr lang="en-GB" dirty="0"/>
              <a:t>19 June – new recruitment landing pages go live, with content for those who are interested in Manchester but are not currently offer-holders (vanity URL: </a:t>
            </a:r>
            <a:r>
              <a:rPr lang="en-GB" dirty="0">
                <a:hlinkClick r:id="rId4"/>
              </a:rPr>
              <a:t>www.manchester.ac.uk/manchesters-here</a:t>
            </a:r>
            <a:r>
              <a:rPr lang="en-GB" dirty="0"/>
              <a:t>)</a:t>
            </a:r>
          </a:p>
          <a:p>
            <a:pPr lvl="2"/>
            <a:endParaRPr lang="en-GB" dirty="0"/>
          </a:p>
          <a:p>
            <a:pPr lvl="2"/>
            <a:endParaRPr lang="en-GB" dirty="0"/>
          </a:p>
          <a:p>
            <a:pPr lvl="2"/>
            <a:endParaRPr lang="en-GB" dirty="0"/>
          </a:p>
        </p:txBody>
      </p:sp>
      <p:sp>
        <p:nvSpPr>
          <p:cNvPr id="5" name="TextBox 4">
            <a:extLst>
              <a:ext uri="{FF2B5EF4-FFF2-40B4-BE49-F238E27FC236}">
                <a16:creationId xmlns:a16="http://schemas.microsoft.com/office/drawing/2014/main" id="{4461E751-E715-BC40-9133-2092A603F14C}"/>
              </a:ext>
            </a:extLst>
          </p:cNvPr>
          <p:cNvSpPr txBox="1"/>
          <p:nvPr/>
        </p:nvSpPr>
        <p:spPr>
          <a:xfrm>
            <a:off x="407368" y="4764253"/>
            <a:ext cx="2448272" cy="468147"/>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Timescales</a:t>
            </a:r>
          </a:p>
        </p:txBody>
      </p:sp>
      <p:graphicFrame>
        <p:nvGraphicFramePr>
          <p:cNvPr id="7" name="Table 6">
            <a:extLst>
              <a:ext uri="{FF2B5EF4-FFF2-40B4-BE49-F238E27FC236}">
                <a16:creationId xmlns:a16="http://schemas.microsoft.com/office/drawing/2014/main" id="{1F5075E6-92EF-4A42-A143-B724719ECD7A}"/>
              </a:ext>
            </a:extLst>
          </p:cNvPr>
          <p:cNvGraphicFramePr>
            <a:graphicFrameLocks noGrp="1"/>
          </p:cNvGraphicFramePr>
          <p:nvPr>
            <p:extLst>
              <p:ext uri="{D42A27DB-BD31-4B8C-83A1-F6EECF244321}">
                <p14:modId xmlns:p14="http://schemas.microsoft.com/office/powerpoint/2010/main" val="2059012073"/>
              </p:ext>
            </p:extLst>
          </p:nvPr>
        </p:nvGraphicFramePr>
        <p:xfrm>
          <a:off x="3502116" y="1800585"/>
          <a:ext cx="7994484" cy="370840"/>
        </p:xfrm>
        <a:graphic>
          <a:graphicData uri="http://schemas.openxmlformats.org/drawingml/2006/table">
            <a:tbl>
              <a:tblPr firstRow="1" bandRow="1">
                <a:tableStyleId>{5C22544A-7EE6-4342-B048-85BDC9FD1C3A}</a:tableStyleId>
              </a:tblPr>
              <a:tblGrid>
                <a:gridCol w="1998621">
                  <a:extLst>
                    <a:ext uri="{9D8B030D-6E8A-4147-A177-3AD203B41FA5}">
                      <a16:colId xmlns:a16="http://schemas.microsoft.com/office/drawing/2014/main" val="796937737"/>
                    </a:ext>
                  </a:extLst>
                </a:gridCol>
                <a:gridCol w="1998621">
                  <a:extLst>
                    <a:ext uri="{9D8B030D-6E8A-4147-A177-3AD203B41FA5}">
                      <a16:colId xmlns:a16="http://schemas.microsoft.com/office/drawing/2014/main" val="3233201390"/>
                    </a:ext>
                  </a:extLst>
                </a:gridCol>
                <a:gridCol w="1998621">
                  <a:extLst>
                    <a:ext uri="{9D8B030D-6E8A-4147-A177-3AD203B41FA5}">
                      <a16:colId xmlns:a16="http://schemas.microsoft.com/office/drawing/2014/main" val="24639657"/>
                    </a:ext>
                  </a:extLst>
                </a:gridCol>
                <a:gridCol w="1998621">
                  <a:extLst>
                    <a:ext uri="{9D8B030D-6E8A-4147-A177-3AD203B41FA5}">
                      <a16:colId xmlns:a16="http://schemas.microsoft.com/office/drawing/2014/main" val="388878095"/>
                    </a:ext>
                  </a:extLst>
                </a:gridCol>
              </a:tblGrid>
              <a:tr h="370840">
                <a:tc>
                  <a:txBody>
                    <a:bodyPr/>
                    <a:lstStyle/>
                    <a:p>
                      <a:pPr algn="ctr"/>
                      <a:r>
                        <a:rPr lang="en-GB" dirty="0">
                          <a:latin typeface="Arial" panose="020B0604020202020204" pitchFamily="34" charset="0"/>
                          <a:cs typeface="Arial" panose="020B0604020202020204" pitchFamily="34" charset="0"/>
                        </a:rPr>
                        <a:t>June</a:t>
                      </a:r>
                    </a:p>
                  </a:txBody>
                  <a:tcPr anchor="ctr">
                    <a:solidFill>
                      <a:schemeClr val="accent4">
                        <a:lumMod val="50000"/>
                      </a:schemeClr>
                    </a:solidFill>
                  </a:tcPr>
                </a:tc>
                <a:tc>
                  <a:txBody>
                    <a:bodyPr/>
                    <a:lstStyle/>
                    <a:p>
                      <a:pPr algn="ctr"/>
                      <a:r>
                        <a:rPr lang="en-GB" dirty="0">
                          <a:latin typeface="Arial" panose="020B0604020202020204" pitchFamily="34" charset="0"/>
                          <a:cs typeface="Arial" panose="020B0604020202020204" pitchFamily="34" charset="0"/>
                        </a:rPr>
                        <a:t>July </a:t>
                      </a:r>
                    </a:p>
                  </a:txBody>
                  <a:tcPr anchor="ctr"/>
                </a:tc>
                <a:tc>
                  <a:txBody>
                    <a:bodyPr/>
                    <a:lstStyle/>
                    <a:p>
                      <a:pPr algn="ctr"/>
                      <a:r>
                        <a:rPr lang="en-GB" dirty="0">
                          <a:latin typeface="Arial" panose="020B0604020202020204" pitchFamily="34" charset="0"/>
                          <a:cs typeface="Arial" panose="020B0604020202020204" pitchFamily="34" charset="0"/>
                        </a:rPr>
                        <a:t>August</a:t>
                      </a:r>
                    </a:p>
                  </a:txBody>
                  <a:tcPr anchor="ctr"/>
                </a:tc>
                <a:tc>
                  <a:txBody>
                    <a:bodyPr/>
                    <a:lstStyle/>
                    <a:p>
                      <a:pPr algn="ctr"/>
                      <a:r>
                        <a:rPr lang="en-GB" dirty="0">
                          <a:latin typeface="Arial" panose="020B0604020202020204" pitchFamily="34" charset="0"/>
                          <a:cs typeface="Arial" panose="020B0604020202020204" pitchFamily="34" charset="0"/>
                        </a:rPr>
                        <a:t>September</a:t>
                      </a:r>
                    </a:p>
                  </a:txBody>
                  <a:tcPr anchor="ctr"/>
                </a:tc>
                <a:extLst>
                  <a:ext uri="{0D108BD9-81ED-4DB2-BD59-A6C34878D82A}">
                    <a16:rowId xmlns:a16="http://schemas.microsoft.com/office/drawing/2014/main" val="3352511350"/>
                  </a:ext>
                </a:extLst>
              </a:tr>
            </a:tbl>
          </a:graphicData>
        </a:graphic>
      </p:graphicFrame>
      <p:sp>
        <p:nvSpPr>
          <p:cNvPr id="9" name="Rectangle 8">
            <a:hlinkClick r:id="rId5" action="ppaction://hlinksldjump"/>
            <a:extLst>
              <a:ext uri="{FF2B5EF4-FFF2-40B4-BE49-F238E27FC236}">
                <a16:creationId xmlns:a16="http://schemas.microsoft.com/office/drawing/2014/main" id="{BCEFBB33-893E-A342-88B7-7AE31722EA39}"/>
              </a:ext>
            </a:extLst>
          </p:cNvPr>
          <p:cNvSpPr/>
          <p:nvPr/>
        </p:nvSpPr>
        <p:spPr>
          <a:xfrm>
            <a:off x="5553546" y="1800585"/>
            <a:ext cx="1945812" cy="370840"/>
          </a:xfrm>
          <a:prstGeom prst="rect">
            <a:avLst/>
          </a:prstGeom>
          <a:solidFill>
            <a:srgbClr val="FFFFFF">
              <a:alpha val="0"/>
            </a:srgbClr>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0" name="Rectangle 9">
            <a:hlinkClick r:id="rId6" action="ppaction://hlinksldjump"/>
            <a:extLst>
              <a:ext uri="{FF2B5EF4-FFF2-40B4-BE49-F238E27FC236}">
                <a16:creationId xmlns:a16="http://schemas.microsoft.com/office/drawing/2014/main" id="{4D2E698A-44D2-1549-8850-BB5C8DF9BDB3}"/>
              </a:ext>
            </a:extLst>
          </p:cNvPr>
          <p:cNvSpPr/>
          <p:nvPr/>
        </p:nvSpPr>
        <p:spPr>
          <a:xfrm>
            <a:off x="9523566" y="1800585"/>
            <a:ext cx="1945812" cy="370840"/>
          </a:xfrm>
          <a:prstGeom prst="rect">
            <a:avLst/>
          </a:prstGeom>
          <a:solidFill>
            <a:srgbClr val="FFFFFF">
              <a:alpha val="0"/>
            </a:srgbClr>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1" name="Rectangle 10">
            <a:hlinkClick r:id="rId7" action="ppaction://hlinksldjump"/>
            <a:extLst>
              <a:ext uri="{FF2B5EF4-FFF2-40B4-BE49-F238E27FC236}">
                <a16:creationId xmlns:a16="http://schemas.microsoft.com/office/drawing/2014/main" id="{1EAF292A-F57A-7D48-90C9-9A0C03B4A6B2}"/>
              </a:ext>
            </a:extLst>
          </p:cNvPr>
          <p:cNvSpPr/>
          <p:nvPr/>
        </p:nvSpPr>
        <p:spPr>
          <a:xfrm>
            <a:off x="7534746" y="1800585"/>
            <a:ext cx="1945812" cy="370840"/>
          </a:xfrm>
          <a:prstGeom prst="rect">
            <a:avLst/>
          </a:prstGeom>
          <a:solidFill>
            <a:srgbClr val="FFFFFF">
              <a:alpha val="0"/>
            </a:srgbClr>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15" name="Picture 14">
            <a:extLst>
              <a:ext uri="{FF2B5EF4-FFF2-40B4-BE49-F238E27FC236}">
                <a16:creationId xmlns:a16="http://schemas.microsoft.com/office/drawing/2014/main" id="{C93BA477-3983-0F4F-813B-CD47792866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2116" y="1184176"/>
            <a:ext cx="1295400" cy="457200"/>
          </a:xfrm>
          <a:prstGeom prst="rect">
            <a:avLst/>
          </a:prstGeom>
        </p:spPr>
      </p:pic>
    </p:spTree>
    <p:extLst>
      <p:ext uri="{BB962C8B-B14F-4D97-AF65-F5344CB8AC3E}">
        <p14:creationId xmlns:p14="http://schemas.microsoft.com/office/powerpoint/2010/main" val="47092394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61E751-E715-BC40-9133-2092A603F14C}"/>
              </a:ext>
            </a:extLst>
          </p:cNvPr>
          <p:cNvSpPr txBox="1"/>
          <p:nvPr/>
        </p:nvSpPr>
        <p:spPr>
          <a:xfrm>
            <a:off x="407368" y="4764253"/>
            <a:ext cx="2448272" cy="468147"/>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Timescales</a:t>
            </a:r>
          </a:p>
        </p:txBody>
      </p:sp>
      <p:graphicFrame>
        <p:nvGraphicFramePr>
          <p:cNvPr id="7" name="Table 6">
            <a:extLst>
              <a:ext uri="{FF2B5EF4-FFF2-40B4-BE49-F238E27FC236}">
                <a16:creationId xmlns:a16="http://schemas.microsoft.com/office/drawing/2014/main" id="{1F5075E6-92EF-4A42-A143-B724719ECD7A}"/>
              </a:ext>
            </a:extLst>
          </p:cNvPr>
          <p:cNvGraphicFramePr>
            <a:graphicFrameLocks noGrp="1"/>
          </p:cNvGraphicFramePr>
          <p:nvPr>
            <p:extLst>
              <p:ext uri="{D42A27DB-BD31-4B8C-83A1-F6EECF244321}">
                <p14:modId xmlns:p14="http://schemas.microsoft.com/office/powerpoint/2010/main" val="2452948216"/>
              </p:ext>
            </p:extLst>
          </p:nvPr>
        </p:nvGraphicFramePr>
        <p:xfrm>
          <a:off x="3502116" y="1800585"/>
          <a:ext cx="7994484" cy="370840"/>
        </p:xfrm>
        <a:graphic>
          <a:graphicData uri="http://schemas.openxmlformats.org/drawingml/2006/table">
            <a:tbl>
              <a:tblPr firstRow="1" bandRow="1">
                <a:tableStyleId>{5C22544A-7EE6-4342-B048-85BDC9FD1C3A}</a:tableStyleId>
              </a:tblPr>
              <a:tblGrid>
                <a:gridCol w="1998621">
                  <a:extLst>
                    <a:ext uri="{9D8B030D-6E8A-4147-A177-3AD203B41FA5}">
                      <a16:colId xmlns:a16="http://schemas.microsoft.com/office/drawing/2014/main" val="796937737"/>
                    </a:ext>
                  </a:extLst>
                </a:gridCol>
                <a:gridCol w="1998621">
                  <a:extLst>
                    <a:ext uri="{9D8B030D-6E8A-4147-A177-3AD203B41FA5}">
                      <a16:colId xmlns:a16="http://schemas.microsoft.com/office/drawing/2014/main" val="3233201390"/>
                    </a:ext>
                  </a:extLst>
                </a:gridCol>
                <a:gridCol w="1998621">
                  <a:extLst>
                    <a:ext uri="{9D8B030D-6E8A-4147-A177-3AD203B41FA5}">
                      <a16:colId xmlns:a16="http://schemas.microsoft.com/office/drawing/2014/main" val="24639657"/>
                    </a:ext>
                  </a:extLst>
                </a:gridCol>
                <a:gridCol w="1998621">
                  <a:extLst>
                    <a:ext uri="{9D8B030D-6E8A-4147-A177-3AD203B41FA5}">
                      <a16:colId xmlns:a16="http://schemas.microsoft.com/office/drawing/2014/main" val="388878095"/>
                    </a:ext>
                  </a:extLst>
                </a:gridCol>
              </a:tblGrid>
              <a:tr h="370840">
                <a:tc>
                  <a:txBody>
                    <a:bodyPr/>
                    <a:lstStyle/>
                    <a:p>
                      <a:pPr algn="ctr"/>
                      <a:r>
                        <a:rPr lang="en-GB" dirty="0">
                          <a:latin typeface="Arial" panose="020B0604020202020204" pitchFamily="34" charset="0"/>
                          <a:cs typeface="Arial" panose="020B0604020202020204" pitchFamily="34" charset="0"/>
                        </a:rPr>
                        <a:t>June</a:t>
                      </a:r>
                    </a:p>
                  </a:txBody>
                  <a:tcPr anchor="ctr"/>
                </a:tc>
                <a:tc>
                  <a:txBody>
                    <a:bodyPr/>
                    <a:lstStyle/>
                    <a:p>
                      <a:pPr algn="ctr"/>
                      <a:r>
                        <a:rPr lang="en-GB" dirty="0">
                          <a:latin typeface="Arial" panose="020B0604020202020204" pitchFamily="34" charset="0"/>
                          <a:cs typeface="Arial" panose="020B0604020202020204" pitchFamily="34" charset="0"/>
                        </a:rPr>
                        <a:t>July </a:t>
                      </a:r>
                    </a:p>
                  </a:txBody>
                  <a:tcPr anchor="ctr">
                    <a:solidFill>
                      <a:schemeClr val="accent4">
                        <a:lumMod val="50000"/>
                      </a:schemeClr>
                    </a:solidFill>
                  </a:tcPr>
                </a:tc>
                <a:tc>
                  <a:txBody>
                    <a:bodyPr/>
                    <a:lstStyle/>
                    <a:p>
                      <a:pPr algn="ctr"/>
                      <a:r>
                        <a:rPr lang="en-GB" dirty="0">
                          <a:latin typeface="Arial" panose="020B0604020202020204" pitchFamily="34" charset="0"/>
                          <a:cs typeface="Arial" panose="020B0604020202020204" pitchFamily="34" charset="0"/>
                        </a:rPr>
                        <a:t>August</a:t>
                      </a:r>
                    </a:p>
                  </a:txBody>
                  <a:tcPr anchor="ctr"/>
                </a:tc>
                <a:tc>
                  <a:txBody>
                    <a:bodyPr/>
                    <a:lstStyle/>
                    <a:p>
                      <a:pPr algn="ctr"/>
                      <a:r>
                        <a:rPr lang="en-GB" dirty="0">
                          <a:latin typeface="Arial" panose="020B0604020202020204" pitchFamily="34" charset="0"/>
                          <a:cs typeface="Arial" panose="020B0604020202020204" pitchFamily="34" charset="0"/>
                        </a:rPr>
                        <a:t>September</a:t>
                      </a:r>
                    </a:p>
                  </a:txBody>
                  <a:tcPr anchor="ctr"/>
                </a:tc>
                <a:extLst>
                  <a:ext uri="{0D108BD9-81ED-4DB2-BD59-A6C34878D82A}">
                    <a16:rowId xmlns:a16="http://schemas.microsoft.com/office/drawing/2014/main" val="3352511350"/>
                  </a:ext>
                </a:extLst>
              </a:tr>
            </a:tbl>
          </a:graphicData>
        </a:graphic>
      </p:graphicFrame>
      <p:sp>
        <p:nvSpPr>
          <p:cNvPr id="4" name="Text Placeholder 3">
            <a:extLst>
              <a:ext uri="{FF2B5EF4-FFF2-40B4-BE49-F238E27FC236}">
                <a16:creationId xmlns:a16="http://schemas.microsoft.com/office/drawing/2014/main" id="{F6295D22-8597-404C-AFE9-10772747F327}"/>
              </a:ext>
            </a:extLst>
          </p:cNvPr>
          <p:cNvSpPr>
            <a:spLocks noGrp="1"/>
          </p:cNvSpPr>
          <p:nvPr>
            <p:ph type="body" sz="quarter" idx="11"/>
          </p:nvPr>
        </p:nvSpPr>
        <p:spPr>
          <a:xfrm>
            <a:off x="3502116" y="2276871"/>
            <a:ext cx="7994484" cy="3842942"/>
          </a:xfrm>
        </p:spPr>
        <p:txBody>
          <a:bodyPr/>
          <a:lstStyle/>
          <a:p>
            <a:pPr lvl="2"/>
            <a:r>
              <a:rPr lang="en-GB" dirty="0" smtClean="0"/>
              <a:t>Early July -  UG and PGT conversion social media for 2 weeks – paid and social - Instagram</a:t>
            </a:r>
            <a:r>
              <a:rPr lang="en-GB" dirty="0"/>
              <a:t>, </a:t>
            </a:r>
            <a:r>
              <a:rPr lang="en-GB" dirty="0" smtClean="0"/>
              <a:t>Facebook</a:t>
            </a:r>
            <a:endParaRPr lang="en-GB" dirty="0" smtClean="0"/>
          </a:p>
          <a:p>
            <a:pPr lvl="2"/>
            <a:r>
              <a:rPr lang="en-GB" dirty="0" smtClean="0"/>
              <a:t>6 </a:t>
            </a:r>
            <a:r>
              <a:rPr lang="en-GB" dirty="0"/>
              <a:t>July – early clearing opens – </a:t>
            </a:r>
            <a:r>
              <a:rPr lang="en-GB" dirty="0">
                <a:hlinkClick r:id="rId2"/>
              </a:rPr>
              <a:t>www.manchester.ac.uk/manchesters-here</a:t>
            </a:r>
            <a:r>
              <a:rPr lang="en-GB" dirty="0"/>
              <a:t> moves to </a:t>
            </a:r>
            <a:r>
              <a:rPr lang="en-GB" dirty="0">
                <a:hlinkClick r:id="rId3"/>
              </a:rPr>
              <a:t>www.manchester.ac.uk/clearing</a:t>
            </a:r>
            <a:r>
              <a:rPr lang="en-GB" dirty="0"/>
              <a:t>. Vacancies listed as well as additional IAG </a:t>
            </a:r>
            <a:r>
              <a:rPr lang="en-GB" dirty="0" smtClean="0"/>
              <a:t>pages, and pushed through to via </a:t>
            </a:r>
            <a:r>
              <a:rPr lang="en-GB" dirty="0" smtClean="0"/>
              <a:t>Facebook</a:t>
            </a:r>
            <a:r>
              <a:rPr lang="en-GB" dirty="0"/>
              <a:t>, Instagram, Twitter and YouTube </a:t>
            </a:r>
            <a:r>
              <a:rPr lang="en-GB" dirty="0" err="1"/>
              <a:t>preroll</a:t>
            </a:r>
            <a:r>
              <a:rPr lang="en-GB" dirty="0"/>
              <a:t>. Includes separate campaign for commuters </a:t>
            </a:r>
            <a:r>
              <a:rPr lang="en-GB" dirty="0"/>
              <a:t/>
            </a:r>
            <a:br>
              <a:rPr lang="en-GB" dirty="0"/>
            </a:br>
            <a:endParaRPr lang="en-GB" dirty="0"/>
          </a:p>
          <a:p>
            <a:pPr lvl="2"/>
            <a:r>
              <a:rPr lang="en-GB" dirty="0"/>
              <a:t>Launch hero video piece across all digital channels</a:t>
            </a:r>
          </a:p>
          <a:p>
            <a:pPr lvl="2"/>
            <a:endParaRPr lang="en-GB" dirty="0"/>
          </a:p>
        </p:txBody>
      </p:sp>
      <p:sp>
        <p:nvSpPr>
          <p:cNvPr id="11" name="Rectangle 10">
            <a:hlinkClick r:id="rId4" action="ppaction://hlinksldjump"/>
            <a:extLst>
              <a:ext uri="{FF2B5EF4-FFF2-40B4-BE49-F238E27FC236}">
                <a16:creationId xmlns:a16="http://schemas.microsoft.com/office/drawing/2014/main" id="{43CFC4ED-B623-C740-8AA2-32C7DAC47310}"/>
              </a:ext>
            </a:extLst>
          </p:cNvPr>
          <p:cNvSpPr/>
          <p:nvPr/>
        </p:nvSpPr>
        <p:spPr>
          <a:xfrm>
            <a:off x="9523566" y="1800585"/>
            <a:ext cx="1945812" cy="370840"/>
          </a:xfrm>
          <a:prstGeom prst="rect">
            <a:avLst/>
          </a:prstGeom>
          <a:solidFill>
            <a:srgbClr val="FFFFFF">
              <a:alpha val="0"/>
            </a:srgbClr>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2" name="Rectangle 11">
            <a:hlinkClick r:id="rId5" action="ppaction://hlinksldjump"/>
            <a:extLst>
              <a:ext uri="{FF2B5EF4-FFF2-40B4-BE49-F238E27FC236}">
                <a16:creationId xmlns:a16="http://schemas.microsoft.com/office/drawing/2014/main" id="{8B09DC9C-1305-7040-A0B2-93EE0B467B0D}"/>
              </a:ext>
            </a:extLst>
          </p:cNvPr>
          <p:cNvSpPr/>
          <p:nvPr/>
        </p:nvSpPr>
        <p:spPr>
          <a:xfrm>
            <a:off x="7534746" y="1800585"/>
            <a:ext cx="1945812" cy="370840"/>
          </a:xfrm>
          <a:prstGeom prst="rect">
            <a:avLst/>
          </a:prstGeom>
          <a:solidFill>
            <a:srgbClr val="FFFFFF">
              <a:alpha val="0"/>
            </a:srgbClr>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3" name="Rectangle 12">
            <a:hlinkClick r:id="rId6" action="ppaction://hlinksldjump"/>
            <a:extLst>
              <a:ext uri="{FF2B5EF4-FFF2-40B4-BE49-F238E27FC236}">
                <a16:creationId xmlns:a16="http://schemas.microsoft.com/office/drawing/2014/main" id="{96BB4EA1-03E1-0942-B50F-E67B828270D3}"/>
              </a:ext>
            </a:extLst>
          </p:cNvPr>
          <p:cNvSpPr/>
          <p:nvPr/>
        </p:nvSpPr>
        <p:spPr>
          <a:xfrm>
            <a:off x="3503712" y="1800585"/>
            <a:ext cx="1945812" cy="370840"/>
          </a:xfrm>
          <a:prstGeom prst="rect">
            <a:avLst/>
          </a:prstGeom>
          <a:solidFill>
            <a:srgbClr val="FFFFFF">
              <a:alpha val="0"/>
            </a:srgbClr>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14" name="Picture 13">
            <a:extLst>
              <a:ext uri="{FF2B5EF4-FFF2-40B4-BE49-F238E27FC236}">
                <a16:creationId xmlns:a16="http://schemas.microsoft.com/office/drawing/2014/main" id="{C4E30460-CC4E-A943-B4B1-D511FE9ACD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2116" y="1184176"/>
            <a:ext cx="1295400" cy="457200"/>
          </a:xfrm>
          <a:prstGeom prst="rect">
            <a:avLst/>
          </a:prstGeom>
        </p:spPr>
      </p:pic>
    </p:spTree>
    <p:extLst>
      <p:ext uri="{BB962C8B-B14F-4D97-AF65-F5344CB8AC3E}">
        <p14:creationId xmlns:p14="http://schemas.microsoft.com/office/powerpoint/2010/main" val="225094857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61E751-E715-BC40-9133-2092A603F14C}"/>
              </a:ext>
            </a:extLst>
          </p:cNvPr>
          <p:cNvSpPr txBox="1"/>
          <p:nvPr/>
        </p:nvSpPr>
        <p:spPr>
          <a:xfrm>
            <a:off x="407368" y="4764253"/>
            <a:ext cx="2448272" cy="468147"/>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Timescales</a:t>
            </a:r>
          </a:p>
        </p:txBody>
      </p:sp>
      <p:graphicFrame>
        <p:nvGraphicFramePr>
          <p:cNvPr id="7" name="Table 6">
            <a:extLst>
              <a:ext uri="{FF2B5EF4-FFF2-40B4-BE49-F238E27FC236}">
                <a16:creationId xmlns:a16="http://schemas.microsoft.com/office/drawing/2014/main" id="{1F5075E6-92EF-4A42-A143-B724719ECD7A}"/>
              </a:ext>
            </a:extLst>
          </p:cNvPr>
          <p:cNvGraphicFramePr>
            <a:graphicFrameLocks noGrp="1"/>
          </p:cNvGraphicFramePr>
          <p:nvPr>
            <p:extLst>
              <p:ext uri="{D42A27DB-BD31-4B8C-83A1-F6EECF244321}">
                <p14:modId xmlns:p14="http://schemas.microsoft.com/office/powerpoint/2010/main" val="162746629"/>
              </p:ext>
            </p:extLst>
          </p:nvPr>
        </p:nvGraphicFramePr>
        <p:xfrm>
          <a:off x="3502116" y="1800585"/>
          <a:ext cx="7994484" cy="370840"/>
        </p:xfrm>
        <a:graphic>
          <a:graphicData uri="http://schemas.openxmlformats.org/drawingml/2006/table">
            <a:tbl>
              <a:tblPr firstRow="1" bandRow="1">
                <a:tableStyleId>{5C22544A-7EE6-4342-B048-85BDC9FD1C3A}</a:tableStyleId>
              </a:tblPr>
              <a:tblGrid>
                <a:gridCol w="1998621">
                  <a:extLst>
                    <a:ext uri="{9D8B030D-6E8A-4147-A177-3AD203B41FA5}">
                      <a16:colId xmlns:a16="http://schemas.microsoft.com/office/drawing/2014/main" val="796937737"/>
                    </a:ext>
                  </a:extLst>
                </a:gridCol>
                <a:gridCol w="1998621">
                  <a:extLst>
                    <a:ext uri="{9D8B030D-6E8A-4147-A177-3AD203B41FA5}">
                      <a16:colId xmlns:a16="http://schemas.microsoft.com/office/drawing/2014/main" val="3233201390"/>
                    </a:ext>
                  </a:extLst>
                </a:gridCol>
                <a:gridCol w="1998621">
                  <a:extLst>
                    <a:ext uri="{9D8B030D-6E8A-4147-A177-3AD203B41FA5}">
                      <a16:colId xmlns:a16="http://schemas.microsoft.com/office/drawing/2014/main" val="24639657"/>
                    </a:ext>
                  </a:extLst>
                </a:gridCol>
                <a:gridCol w="1998621">
                  <a:extLst>
                    <a:ext uri="{9D8B030D-6E8A-4147-A177-3AD203B41FA5}">
                      <a16:colId xmlns:a16="http://schemas.microsoft.com/office/drawing/2014/main" val="388878095"/>
                    </a:ext>
                  </a:extLst>
                </a:gridCol>
              </a:tblGrid>
              <a:tr h="370840">
                <a:tc>
                  <a:txBody>
                    <a:bodyPr/>
                    <a:lstStyle/>
                    <a:p>
                      <a:pPr algn="ctr"/>
                      <a:r>
                        <a:rPr lang="en-GB" dirty="0">
                          <a:latin typeface="Arial" panose="020B0604020202020204" pitchFamily="34" charset="0"/>
                          <a:cs typeface="Arial" panose="020B0604020202020204" pitchFamily="34" charset="0"/>
                        </a:rPr>
                        <a:t>June</a:t>
                      </a:r>
                    </a:p>
                  </a:txBody>
                  <a:tcPr anchor="ctr"/>
                </a:tc>
                <a:tc>
                  <a:txBody>
                    <a:bodyPr/>
                    <a:lstStyle/>
                    <a:p>
                      <a:pPr algn="ctr"/>
                      <a:r>
                        <a:rPr lang="en-GB" dirty="0">
                          <a:latin typeface="Arial" panose="020B0604020202020204" pitchFamily="34" charset="0"/>
                          <a:cs typeface="Arial" panose="020B0604020202020204" pitchFamily="34" charset="0"/>
                        </a:rPr>
                        <a:t>July </a:t>
                      </a:r>
                    </a:p>
                  </a:txBody>
                  <a:tcPr anchor="ctr"/>
                </a:tc>
                <a:tc>
                  <a:txBody>
                    <a:bodyPr/>
                    <a:lstStyle/>
                    <a:p>
                      <a:pPr algn="ctr"/>
                      <a:r>
                        <a:rPr lang="en-GB" dirty="0">
                          <a:latin typeface="Arial" panose="020B0604020202020204" pitchFamily="34" charset="0"/>
                          <a:cs typeface="Arial" panose="020B0604020202020204" pitchFamily="34" charset="0"/>
                        </a:rPr>
                        <a:t>August</a:t>
                      </a:r>
                    </a:p>
                  </a:txBody>
                  <a:tcPr anchor="ctr">
                    <a:solidFill>
                      <a:schemeClr val="accent4">
                        <a:lumMod val="50000"/>
                      </a:schemeClr>
                    </a:solidFill>
                  </a:tcPr>
                </a:tc>
                <a:tc>
                  <a:txBody>
                    <a:bodyPr/>
                    <a:lstStyle/>
                    <a:p>
                      <a:pPr algn="ctr"/>
                      <a:r>
                        <a:rPr lang="en-GB" dirty="0">
                          <a:latin typeface="Arial" panose="020B0604020202020204" pitchFamily="34" charset="0"/>
                          <a:cs typeface="Arial" panose="020B0604020202020204" pitchFamily="34" charset="0"/>
                        </a:rPr>
                        <a:t>September</a:t>
                      </a:r>
                    </a:p>
                  </a:txBody>
                  <a:tcPr anchor="ctr"/>
                </a:tc>
                <a:extLst>
                  <a:ext uri="{0D108BD9-81ED-4DB2-BD59-A6C34878D82A}">
                    <a16:rowId xmlns:a16="http://schemas.microsoft.com/office/drawing/2014/main" val="3352511350"/>
                  </a:ext>
                </a:extLst>
              </a:tr>
            </a:tbl>
          </a:graphicData>
        </a:graphic>
      </p:graphicFrame>
      <p:sp>
        <p:nvSpPr>
          <p:cNvPr id="4" name="Text Placeholder 3">
            <a:extLst>
              <a:ext uri="{FF2B5EF4-FFF2-40B4-BE49-F238E27FC236}">
                <a16:creationId xmlns:a16="http://schemas.microsoft.com/office/drawing/2014/main" id="{3E80685B-18DF-1747-8060-4241A3BC57D3}"/>
              </a:ext>
            </a:extLst>
          </p:cNvPr>
          <p:cNvSpPr>
            <a:spLocks noGrp="1"/>
          </p:cNvSpPr>
          <p:nvPr>
            <p:ph type="body" sz="quarter" idx="11"/>
          </p:nvPr>
        </p:nvSpPr>
        <p:spPr>
          <a:xfrm>
            <a:off x="3502116" y="2276871"/>
            <a:ext cx="7131050" cy="3842942"/>
          </a:xfrm>
        </p:spPr>
        <p:txBody>
          <a:bodyPr/>
          <a:lstStyle/>
          <a:p>
            <a:pPr lvl="2"/>
            <a:r>
              <a:rPr lang="en-GB" dirty="0"/>
              <a:t>From 10 August </a:t>
            </a:r>
            <a:r>
              <a:rPr lang="en-GB" dirty="0" smtClean="0"/>
              <a:t>– paid clearing </a:t>
            </a:r>
            <a:r>
              <a:rPr lang="en-GB" dirty="0"/>
              <a:t>push via Facebook and </a:t>
            </a:r>
            <a:r>
              <a:rPr lang="en-GB" dirty="0" smtClean="0"/>
              <a:t>Instagram</a:t>
            </a:r>
            <a:r>
              <a:rPr lang="en-GB" dirty="0"/>
              <a:t/>
            </a:r>
            <a:br>
              <a:rPr lang="en-GB" dirty="0"/>
            </a:br>
            <a:endParaRPr lang="en-GB" dirty="0"/>
          </a:p>
          <a:p>
            <a:pPr lvl="2"/>
            <a:r>
              <a:rPr lang="en-GB" dirty="0"/>
              <a:t>13 August: A-level results day:</a:t>
            </a:r>
            <a:br>
              <a:rPr lang="en-GB" dirty="0"/>
            </a:br>
            <a:r>
              <a:rPr lang="en-GB" dirty="0"/>
              <a:t>- All UG UFs receive congratulatory My Manchester e-newsletter</a:t>
            </a:r>
            <a:br>
              <a:rPr lang="en-GB" dirty="0"/>
            </a:br>
            <a:r>
              <a:rPr lang="en-GB" dirty="0"/>
              <a:t>- Welcome pack arrives at their address – TBC</a:t>
            </a:r>
            <a:br>
              <a:rPr lang="en-GB" dirty="0"/>
            </a:br>
            <a:r>
              <a:rPr lang="en-GB" dirty="0"/>
              <a:t>- Social media – extra help from SC&amp;M to respond to posts with personalised videos from alumni – this is following the success of the 2019 alumni campaign which won a CASE award</a:t>
            </a:r>
          </a:p>
        </p:txBody>
      </p:sp>
      <p:sp>
        <p:nvSpPr>
          <p:cNvPr id="10" name="Rectangle 9">
            <a:hlinkClick r:id="rId2" action="ppaction://hlinksldjump"/>
            <a:extLst>
              <a:ext uri="{FF2B5EF4-FFF2-40B4-BE49-F238E27FC236}">
                <a16:creationId xmlns:a16="http://schemas.microsoft.com/office/drawing/2014/main" id="{CE63EA67-16A8-C84F-8413-927F0954371D}"/>
              </a:ext>
            </a:extLst>
          </p:cNvPr>
          <p:cNvSpPr/>
          <p:nvPr/>
        </p:nvSpPr>
        <p:spPr>
          <a:xfrm>
            <a:off x="5553546" y="1800585"/>
            <a:ext cx="1945812" cy="370840"/>
          </a:xfrm>
          <a:prstGeom prst="rect">
            <a:avLst/>
          </a:prstGeom>
          <a:solidFill>
            <a:srgbClr val="FFFFFF">
              <a:alpha val="0"/>
            </a:srgbClr>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1" name="Rectangle 10">
            <a:hlinkClick r:id="rId3" action="ppaction://hlinksldjump"/>
            <a:extLst>
              <a:ext uri="{FF2B5EF4-FFF2-40B4-BE49-F238E27FC236}">
                <a16:creationId xmlns:a16="http://schemas.microsoft.com/office/drawing/2014/main" id="{9E5EAD2F-EAF6-A04A-90E2-A154D0A30FC6}"/>
              </a:ext>
            </a:extLst>
          </p:cNvPr>
          <p:cNvSpPr/>
          <p:nvPr/>
        </p:nvSpPr>
        <p:spPr>
          <a:xfrm>
            <a:off x="9523566" y="1800585"/>
            <a:ext cx="1945812" cy="370840"/>
          </a:xfrm>
          <a:prstGeom prst="rect">
            <a:avLst/>
          </a:prstGeom>
          <a:solidFill>
            <a:srgbClr val="FFFFFF">
              <a:alpha val="0"/>
            </a:srgbClr>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3" name="Rectangle 12">
            <a:hlinkClick r:id="rId4" action="ppaction://hlinksldjump"/>
            <a:extLst>
              <a:ext uri="{FF2B5EF4-FFF2-40B4-BE49-F238E27FC236}">
                <a16:creationId xmlns:a16="http://schemas.microsoft.com/office/drawing/2014/main" id="{8CC72CF4-A7D1-534E-8DB0-4D422F6C1FF0}"/>
              </a:ext>
            </a:extLst>
          </p:cNvPr>
          <p:cNvSpPr/>
          <p:nvPr/>
        </p:nvSpPr>
        <p:spPr>
          <a:xfrm>
            <a:off x="3503712" y="1800585"/>
            <a:ext cx="1945812" cy="370840"/>
          </a:xfrm>
          <a:prstGeom prst="rect">
            <a:avLst/>
          </a:prstGeom>
          <a:solidFill>
            <a:srgbClr val="FFFFFF">
              <a:alpha val="0"/>
            </a:srgbClr>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14" name="Picture 13">
            <a:extLst>
              <a:ext uri="{FF2B5EF4-FFF2-40B4-BE49-F238E27FC236}">
                <a16:creationId xmlns:a16="http://schemas.microsoft.com/office/drawing/2014/main" id="{EBC23713-8811-2948-8E3E-2FB892E57C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2116" y="1184176"/>
            <a:ext cx="1295400" cy="457200"/>
          </a:xfrm>
          <a:prstGeom prst="rect">
            <a:avLst/>
          </a:prstGeom>
        </p:spPr>
      </p:pic>
    </p:spTree>
    <p:extLst>
      <p:ext uri="{BB962C8B-B14F-4D97-AF65-F5344CB8AC3E}">
        <p14:creationId xmlns:p14="http://schemas.microsoft.com/office/powerpoint/2010/main" val="253575032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61E751-E715-BC40-9133-2092A603F14C}"/>
              </a:ext>
            </a:extLst>
          </p:cNvPr>
          <p:cNvSpPr txBox="1"/>
          <p:nvPr/>
        </p:nvSpPr>
        <p:spPr>
          <a:xfrm>
            <a:off x="407368" y="4764253"/>
            <a:ext cx="2448272" cy="468147"/>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Timescales</a:t>
            </a:r>
          </a:p>
        </p:txBody>
      </p:sp>
      <p:graphicFrame>
        <p:nvGraphicFramePr>
          <p:cNvPr id="7" name="Table 6">
            <a:extLst>
              <a:ext uri="{FF2B5EF4-FFF2-40B4-BE49-F238E27FC236}">
                <a16:creationId xmlns:a16="http://schemas.microsoft.com/office/drawing/2014/main" id="{1F5075E6-92EF-4A42-A143-B724719ECD7A}"/>
              </a:ext>
            </a:extLst>
          </p:cNvPr>
          <p:cNvGraphicFramePr>
            <a:graphicFrameLocks noGrp="1"/>
          </p:cNvGraphicFramePr>
          <p:nvPr>
            <p:extLst>
              <p:ext uri="{D42A27DB-BD31-4B8C-83A1-F6EECF244321}">
                <p14:modId xmlns:p14="http://schemas.microsoft.com/office/powerpoint/2010/main" val="4112109259"/>
              </p:ext>
            </p:extLst>
          </p:nvPr>
        </p:nvGraphicFramePr>
        <p:xfrm>
          <a:off x="3502116" y="1800585"/>
          <a:ext cx="7994484" cy="370840"/>
        </p:xfrm>
        <a:graphic>
          <a:graphicData uri="http://schemas.openxmlformats.org/drawingml/2006/table">
            <a:tbl>
              <a:tblPr firstRow="1" bandRow="1">
                <a:tableStyleId>{5C22544A-7EE6-4342-B048-85BDC9FD1C3A}</a:tableStyleId>
              </a:tblPr>
              <a:tblGrid>
                <a:gridCol w="1998621">
                  <a:extLst>
                    <a:ext uri="{9D8B030D-6E8A-4147-A177-3AD203B41FA5}">
                      <a16:colId xmlns:a16="http://schemas.microsoft.com/office/drawing/2014/main" val="796937737"/>
                    </a:ext>
                  </a:extLst>
                </a:gridCol>
                <a:gridCol w="1998621">
                  <a:extLst>
                    <a:ext uri="{9D8B030D-6E8A-4147-A177-3AD203B41FA5}">
                      <a16:colId xmlns:a16="http://schemas.microsoft.com/office/drawing/2014/main" val="3233201390"/>
                    </a:ext>
                  </a:extLst>
                </a:gridCol>
                <a:gridCol w="1998621">
                  <a:extLst>
                    <a:ext uri="{9D8B030D-6E8A-4147-A177-3AD203B41FA5}">
                      <a16:colId xmlns:a16="http://schemas.microsoft.com/office/drawing/2014/main" val="24639657"/>
                    </a:ext>
                  </a:extLst>
                </a:gridCol>
                <a:gridCol w="1998621">
                  <a:extLst>
                    <a:ext uri="{9D8B030D-6E8A-4147-A177-3AD203B41FA5}">
                      <a16:colId xmlns:a16="http://schemas.microsoft.com/office/drawing/2014/main" val="388878095"/>
                    </a:ext>
                  </a:extLst>
                </a:gridCol>
              </a:tblGrid>
              <a:tr h="370840">
                <a:tc>
                  <a:txBody>
                    <a:bodyPr/>
                    <a:lstStyle/>
                    <a:p>
                      <a:pPr algn="ctr"/>
                      <a:r>
                        <a:rPr lang="en-GB" dirty="0">
                          <a:latin typeface="Arial" panose="020B0604020202020204" pitchFamily="34" charset="0"/>
                          <a:cs typeface="Arial" panose="020B0604020202020204" pitchFamily="34" charset="0"/>
                        </a:rPr>
                        <a:t>June</a:t>
                      </a:r>
                    </a:p>
                  </a:txBody>
                  <a:tcPr anchor="ctr"/>
                </a:tc>
                <a:tc>
                  <a:txBody>
                    <a:bodyPr/>
                    <a:lstStyle/>
                    <a:p>
                      <a:pPr algn="ctr"/>
                      <a:r>
                        <a:rPr lang="en-GB" dirty="0">
                          <a:latin typeface="Arial" panose="020B0604020202020204" pitchFamily="34" charset="0"/>
                          <a:cs typeface="Arial" panose="020B0604020202020204" pitchFamily="34" charset="0"/>
                        </a:rPr>
                        <a:t>July </a:t>
                      </a:r>
                    </a:p>
                  </a:txBody>
                  <a:tcPr anchor="ctr"/>
                </a:tc>
                <a:tc>
                  <a:txBody>
                    <a:bodyPr/>
                    <a:lstStyle/>
                    <a:p>
                      <a:pPr algn="ctr"/>
                      <a:r>
                        <a:rPr lang="en-GB" dirty="0">
                          <a:latin typeface="Arial" panose="020B0604020202020204" pitchFamily="34" charset="0"/>
                          <a:cs typeface="Arial" panose="020B0604020202020204" pitchFamily="34" charset="0"/>
                        </a:rPr>
                        <a:t>August</a:t>
                      </a:r>
                    </a:p>
                  </a:txBody>
                  <a:tcPr anchor="ctr"/>
                </a:tc>
                <a:tc>
                  <a:txBody>
                    <a:bodyPr/>
                    <a:lstStyle/>
                    <a:p>
                      <a:pPr algn="ctr"/>
                      <a:r>
                        <a:rPr lang="en-GB" dirty="0">
                          <a:latin typeface="Arial" panose="020B0604020202020204" pitchFamily="34" charset="0"/>
                          <a:cs typeface="Arial" panose="020B0604020202020204" pitchFamily="34" charset="0"/>
                        </a:rPr>
                        <a:t>September</a:t>
                      </a:r>
                    </a:p>
                  </a:txBody>
                  <a:tcPr anchor="ctr">
                    <a:solidFill>
                      <a:schemeClr val="accent4">
                        <a:lumMod val="50000"/>
                      </a:schemeClr>
                    </a:solidFill>
                  </a:tcPr>
                </a:tc>
                <a:extLst>
                  <a:ext uri="{0D108BD9-81ED-4DB2-BD59-A6C34878D82A}">
                    <a16:rowId xmlns:a16="http://schemas.microsoft.com/office/drawing/2014/main" val="3352511350"/>
                  </a:ext>
                </a:extLst>
              </a:tr>
            </a:tbl>
          </a:graphicData>
        </a:graphic>
      </p:graphicFrame>
      <p:sp>
        <p:nvSpPr>
          <p:cNvPr id="4" name="Text Placeholder 3">
            <a:extLst>
              <a:ext uri="{FF2B5EF4-FFF2-40B4-BE49-F238E27FC236}">
                <a16:creationId xmlns:a16="http://schemas.microsoft.com/office/drawing/2014/main" id="{AB8542AA-DCE5-F341-AD0F-5BFD1C7F6365}"/>
              </a:ext>
            </a:extLst>
          </p:cNvPr>
          <p:cNvSpPr>
            <a:spLocks noGrp="1"/>
          </p:cNvSpPr>
          <p:nvPr>
            <p:ph type="body" sz="quarter" idx="11"/>
          </p:nvPr>
        </p:nvSpPr>
        <p:spPr>
          <a:xfrm>
            <a:off x="3502116" y="2276871"/>
            <a:ext cx="7131050" cy="3842942"/>
          </a:xfrm>
        </p:spPr>
        <p:txBody>
          <a:bodyPr/>
          <a:lstStyle/>
          <a:p>
            <a:pPr lvl="2"/>
            <a:r>
              <a:rPr lang="en-GB" dirty="0"/>
              <a:t>Activity across September for the run-up to arrival is TBD in the coming weeks </a:t>
            </a:r>
            <a:br>
              <a:rPr lang="en-GB" dirty="0"/>
            </a:br>
            <a:r>
              <a:rPr lang="en-GB" dirty="0"/>
              <a:t/>
            </a:r>
            <a:br>
              <a:rPr lang="en-GB" dirty="0"/>
            </a:br>
            <a:endParaRPr lang="en-GB" dirty="0"/>
          </a:p>
        </p:txBody>
      </p:sp>
      <p:sp>
        <p:nvSpPr>
          <p:cNvPr id="10" name="Rectangle 9">
            <a:hlinkClick r:id="rId2" action="ppaction://hlinksldjump"/>
            <a:extLst>
              <a:ext uri="{FF2B5EF4-FFF2-40B4-BE49-F238E27FC236}">
                <a16:creationId xmlns:a16="http://schemas.microsoft.com/office/drawing/2014/main" id="{FDBD5036-7028-0C46-8F4F-6A4CC621262E}"/>
              </a:ext>
            </a:extLst>
          </p:cNvPr>
          <p:cNvSpPr/>
          <p:nvPr/>
        </p:nvSpPr>
        <p:spPr>
          <a:xfrm>
            <a:off x="5553546" y="1800585"/>
            <a:ext cx="1945812" cy="370840"/>
          </a:xfrm>
          <a:prstGeom prst="rect">
            <a:avLst/>
          </a:prstGeom>
          <a:solidFill>
            <a:srgbClr val="FFFFFF">
              <a:alpha val="0"/>
            </a:srgbClr>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2" name="Rectangle 11">
            <a:hlinkClick r:id="rId3" action="ppaction://hlinksldjump"/>
            <a:extLst>
              <a:ext uri="{FF2B5EF4-FFF2-40B4-BE49-F238E27FC236}">
                <a16:creationId xmlns:a16="http://schemas.microsoft.com/office/drawing/2014/main" id="{C83A4F4B-4458-FE4E-AF18-7B6F12170EDF}"/>
              </a:ext>
            </a:extLst>
          </p:cNvPr>
          <p:cNvSpPr/>
          <p:nvPr/>
        </p:nvSpPr>
        <p:spPr>
          <a:xfrm>
            <a:off x="7534746" y="1800585"/>
            <a:ext cx="1945812" cy="370840"/>
          </a:xfrm>
          <a:prstGeom prst="rect">
            <a:avLst/>
          </a:prstGeom>
          <a:solidFill>
            <a:srgbClr val="FFFFFF">
              <a:alpha val="0"/>
            </a:srgbClr>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3" name="Rectangle 12">
            <a:hlinkClick r:id="rId4" action="ppaction://hlinksldjump"/>
            <a:extLst>
              <a:ext uri="{FF2B5EF4-FFF2-40B4-BE49-F238E27FC236}">
                <a16:creationId xmlns:a16="http://schemas.microsoft.com/office/drawing/2014/main" id="{72E631D0-5732-E545-9DBF-DA5A33D80C90}"/>
              </a:ext>
            </a:extLst>
          </p:cNvPr>
          <p:cNvSpPr/>
          <p:nvPr/>
        </p:nvSpPr>
        <p:spPr>
          <a:xfrm>
            <a:off x="3503712" y="1800585"/>
            <a:ext cx="1945812" cy="370840"/>
          </a:xfrm>
          <a:prstGeom prst="rect">
            <a:avLst/>
          </a:prstGeom>
          <a:solidFill>
            <a:srgbClr val="FFFFFF">
              <a:alpha val="0"/>
            </a:srgbClr>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14" name="Picture 13">
            <a:extLst>
              <a:ext uri="{FF2B5EF4-FFF2-40B4-BE49-F238E27FC236}">
                <a16:creationId xmlns:a16="http://schemas.microsoft.com/office/drawing/2014/main" id="{7252C44F-F5DA-9446-837E-4A74F38A1F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2116" y="1184176"/>
            <a:ext cx="1295400" cy="457200"/>
          </a:xfrm>
          <a:prstGeom prst="rect">
            <a:avLst/>
          </a:prstGeom>
        </p:spPr>
      </p:pic>
    </p:spTree>
    <p:extLst>
      <p:ext uri="{BB962C8B-B14F-4D97-AF65-F5344CB8AC3E}">
        <p14:creationId xmlns:p14="http://schemas.microsoft.com/office/powerpoint/2010/main" val="294325913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lvl="1"/>
            <a:r>
              <a:rPr lang="en-GB" dirty="0"/>
              <a:t>As always, there are strict embargoes around exams and communicating with offer-holders and </a:t>
            </a:r>
            <a:r>
              <a:rPr lang="en-GB" b="1" dirty="0"/>
              <a:t>these must ALWAYS be adhered to</a:t>
            </a:r>
            <a:r>
              <a:rPr lang="en-GB" dirty="0"/>
              <a:t>. If you have queries around this please direct these to the Central Admissions Team. </a:t>
            </a:r>
          </a:p>
          <a:p>
            <a:pPr lvl="1"/>
            <a:r>
              <a:rPr lang="en-GB" dirty="0"/>
              <a:t/>
            </a:r>
            <a:br>
              <a:rPr lang="en-GB" dirty="0"/>
            </a:br>
            <a:r>
              <a:rPr lang="en-GB" dirty="0"/>
              <a:t>For this year they are:</a:t>
            </a:r>
          </a:p>
          <a:p>
            <a:r>
              <a:rPr lang="en-GB" dirty="0"/>
              <a:t>SQA – 6pm on Monday, 27 July until 9am on Tuesday, 4 August 2020</a:t>
            </a:r>
          </a:p>
          <a:p>
            <a:r>
              <a:rPr lang="en-GB" dirty="0"/>
              <a:t>JCQ – 2pm on Friday, 7 August until 8am on Thursday, 13 August 2020</a:t>
            </a:r>
          </a:p>
          <a:p>
            <a:pPr lvl="1"/>
            <a:endParaRPr lang="en-GB" dirty="0"/>
          </a:p>
          <a:p>
            <a:pPr lvl="1"/>
            <a:r>
              <a:rPr lang="en-GB" dirty="0"/>
              <a:t/>
            </a:r>
            <a:br>
              <a:rPr lang="en-GB" dirty="0"/>
            </a:br>
            <a:endParaRPr lang="en-GB" dirty="0"/>
          </a:p>
          <a:p>
            <a:pPr lvl="1"/>
            <a:endParaRPr lang="en-GB" dirty="0"/>
          </a:p>
          <a:p>
            <a:pPr lvl="1"/>
            <a:endParaRPr lang="en-GB" dirty="0"/>
          </a:p>
          <a:p>
            <a:pPr lvl="1"/>
            <a:endParaRPr lang="en-GB" dirty="0"/>
          </a:p>
          <a:p>
            <a:pPr lvl="1"/>
            <a:endParaRPr lang="en-GB" dirty="0"/>
          </a:p>
        </p:txBody>
      </p:sp>
      <p:sp>
        <p:nvSpPr>
          <p:cNvPr id="5" name="TextBox 4">
            <a:extLst>
              <a:ext uri="{FF2B5EF4-FFF2-40B4-BE49-F238E27FC236}">
                <a16:creationId xmlns:a16="http://schemas.microsoft.com/office/drawing/2014/main" id="{15CAFD46-FA35-DF45-B32B-A7EDF0831D1D}"/>
              </a:ext>
            </a:extLst>
          </p:cNvPr>
          <p:cNvSpPr txBox="1"/>
          <p:nvPr/>
        </p:nvSpPr>
        <p:spPr>
          <a:xfrm>
            <a:off x="407368" y="5215829"/>
            <a:ext cx="2448272" cy="465304"/>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Embargoes</a:t>
            </a:r>
          </a:p>
        </p:txBody>
      </p:sp>
      <p:pic>
        <p:nvPicPr>
          <p:cNvPr id="7" name="Picture 6">
            <a:extLst>
              <a:ext uri="{FF2B5EF4-FFF2-40B4-BE49-F238E27FC236}">
                <a16:creationId xmlns:a16="http://schemas.microsoft.com/office/drawing/2014/main" id="{4B3BE4D0-A477-554E-B1A0-3A5B25205D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116" y="1175174"/>
            <a:ext cx="1308100" cy="457200"/>
          </a:xfrm>
          <a:prstGeom prst="rect">
            <a:avLst/>
          </a:prstGeom>
        </p:spPr>
      </p:pic>
    </p:spTree>
    <p:extLst>
      <p:ext uri="{BB962C8B-B14F-4D97-AF65-F5344CB8AC3E}">
        <p14:creationId xmlns:p14="http://schemas.microsoft.com/office/powerpoint/2010/main" val="262047285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02116" y="2024063"/>
            <a:ext cx="7922476" cy="4095750"/>
          </a:xfrm>
        </p:spPr>
        <p:txBody>
          <a:bodyPr/>
          <a:lstStyle/>
          <a:p>
            <a:pPr lvl="1"/>
            <a:r>
              <a:rPr lang="en-GB" dirty="0"/>
              <a:t>Evaluation and ROI will be key to this project, so we ask that you share any stats and evaluation of work done under the campaign with us. We can then include in the wider evaluation and measure success at each level and make decisions for the next recruitment cycle.</a:t>
            </a:r>
          </a:p>
          <a:p>
            <a:pPr lvl="1"/>
            <a:r>
              <a:rPr lang="en-GB" dirty="0"/>
              <a:t>We will of course share the evaluation very widely later this year and consult widely regarding approaches for the next cycle – whatever it looks like compared to 2020!</a:t>
            </a:r>
          </a:p>
        </p:txBody>
      </p:sp>
      <p:sp>
        <p:nvSpPr>
          <p:cNvPr id="4" name="TextBox 3">
            <a:extLst>
              <a:ext uri="{FF2B5EF4-FFF2-40B4-BE49-F238E27FC236}">
                <a16:creationId xmlns:a16="http://schemas.microsoft.com/office/drawing/2014/main" id="{9E11408C-3E96-6147-95FF-E0879BA6679C}"/>
              </a:ext>
            </a:extLst>
          </p:cNvPr>
          <p:cNvSpPr txBox="1"/>
          <p:nvPr/>
        </p:nvSpPr>
        <p:spPr>
          <a:xfrm>
            <a:off x="407368" y="5671249"/>
            <a:ext cx="2448272" cy="456783"/>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Evaluation</a:t>
            </a:r>
          </a:p>
        </p:txBody>
      </p:sp>
      <p:pic>
        <p:nvPicPr>
          <p:cNvPr id="7" name="Picture 6">
            <a:extLst>
              <a:ext uri="{FF2B5EF4-FFF2-40B4-BE49-F238E27FC236}">
                <a16:creationId xmlns:a16="http://schemas.microsoft.com/office/drawing/2014/main" id="{039CC352-4A3D-2344-8597-ABFA0E935C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116" y="1184176"/>
            <a:ext cx="1257300" cy="457200"/>
          </a:xfrm>
          <a:prstGeom prst="rect">
            <a:avLst/>
          </a:prstGeom>
        </p:spPr>
      </p:pic>
    </p:spTree>
    <p:extLst>
      <p:ext uri="{BB962C8B-B14F-4D97-AF65-F5344CB8AC3E}">
        <p14:creationId xmlns:p14="http://schemas.microsoft.com/office/powerpoint/2010/main" val="108492406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02116" y="2024063"/>
            <a:ext cx="4610108" cy="4095750"/>
          </a:xfrm>
        </p:spPr>
        <p:txBody>
          <a:bodyPr/>
          <a:lstStyle/>
          <a:p>
            <a:pPr lvl="1"/>
            <a:r>
              <a:rPr lang="en-GB" dirty="0"/>
              <a:t>We very much welcome questions, feedback and suggestions on the campaign, so please contact us on </a:t>
            </a:r>
            <a:r>
              <a:rPr lang="en-GB" b="1" dirty="0"/>
              <a:t>studentmarketing@manchester.ac.uk</a:t>
            </a:r>
          </a:p>
        </p:txBody>
      </p:sp>
      <p:sp>
        <p:nvSpPr>
          <p:cNvPr id="5" name="TextBox 4">
            <a:extLst>
              <a:ext uri="{FF2B5EF4-FFF2-40B4-BE49-F238E27FC236}">
                <a16:creationId xmlns:a16="http://schemas.microsoft.com/office/drawing/2014/main" id="{3C6DD977-F302-3F43-92AE-B8E1E4488C73}"/>
              </a:ext>
            </a:extLst>
          </p:cNvPr>
          <p:cNvSpPr txBox="1"/>
          <p:nvPr/>
        </p:nvSpPr>
        <p:spPr>
          <a:xfrm>
            <a:off x="407368" y="6110059"/>
            <a:ext cx="2448272" cy="456783"/>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Contact</a:t>
            </a:r>
          </a:p>
        </p:txBody>
      </p:sp>
      <p:sp>
        <p:nvSpPr>
          <p:cNvPr id="6" name="Title 1">
            <a:extLst>
              <a:ext uri="{FF2B5EF4-FFF2-40B4-BE49-F238E27FC236}">
                <a16:creationId xmlns:a16="http://schemas.microsoft.com/office/drawing/2014/main" id="{DD4D19B4-7799-6F4D-B87D-21AD6113D15C}"/>
              </a:ext>
            </a:extLst>
          </p:cNvPr>
          <p:cNvSpPr txBox="1">
            <a:spLocks/>
          </p:cNvSpPr>
          <p:nvPr/>
        </p:nvSpPr>
        <p:spPr>
          <a:xfrm>
            <a:off x="3502116" y="1183840"/>
            <a:ext cx="5842994" cy="616745"/>
          </a:xfrm>
          <a:prstGeom prst="rect">
            <a:avLst/>
          </a:prstGeom>
        </p:spPr>
        <p:txBody>
          <a:bodyPr lIns="0" tIns="0" rIns="0" bIns="0"/>
          <a:lstStyle>
            <a:lvl1pPr marL="0" marR="0" indent="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1pPr>
            <a:lvl2pPr marL="0" marR="0" indent="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2pPr>
            <a:lvl3pPr marL="0" marR="0" indent="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3pPr>
            <a:lvl4pPr marL="0" marR="0" indent="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4pPr>
            <a:lvl5pPr marL="0" marR="0" indent="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5pPr>
            <a:lvl6pPr marL="0" marR="0" indent="45720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6pPr>
            <a:lvl7pPr marL="0" marR="0" indent="91440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7pPr>
            <a:lvl8pPr marL="0" marR="0" indent="137160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8pPr>
            <a:lvl9pPr marL="0" marR="0" indent="182880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9pPr>
          </a:lstStyle>
          <a:p>
            <a:endParaRPr lang="en-GB" kern="0" dirty="0">
              <a:solidFill>
                <a:schemeClr val="tx1">
                  <a:lumMod val="75000"/>
                  <a:lumOff val="25000"/>
                </a:schemeClr>
              </a:solidFill>
            </a:endParaRPr>
          </a:p>
        </p:txBody>
      </p:sp>
      <p:pic>
        <p:nvPicPr>
          <p:cNvPr id="4" name="Picture 3">
            <a:extLst>
              <a:ext uri="{FF2B5EF4-FFF2-40B4-BE49-F238E27FC236}">
                <a16:creationId xmlns:a16="http://schemas.microsoft.com/office/drawing/2014/main" id="{B28E6623-CF1D-AC48-A07F-DEDEE24B7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116" y="1183840"/>
            <a:ext cx="977900" cy="457200"/>
          </a:xfrm>
          <a:prstGeom prst="rect">
            <a:avLst/>
          </a:prstGeom>
        </p:spPr>
      </p:pic>
    </p:spTree>
    <p:extLst>
      <p:ext uri="{BB962C8B-B14F-4D97-AF65-F5344CB8AC3E}">
        <p14:creationId xmlns:p14="http://schemas.microsoft.com/office/powerpoint/2010/main" val="205648727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8000">
              <a:srgbClr val="EBEDF3"/>
            </a:gs>
            <a:gs pos="100000">
              <a:srgbClr val="D4DDE5"/>
            </a:gs>
          </a:gsLst>
          <a:lin ang="5400000" scaled="0"/>
        </a:gradFill>
        <a:effectLst/>
      </p:bgPr>
    </p:bg>
    <p:spTree>
      <p:nvGrpSpPr>
        <p:cNvPr id="1" name=""/>
        <p:cNvGrpSpPr/>
        <p:nvPr/>
      </p:nvGrpSpPr>
      <p:grpSpPr>
        <a:xfrm>
          <a:off x="0" y="0"/>
          <a:ext cx="0" cy="0"/>
          <a:chOff x="0" y="0"/>
          <a:chExt cx="0" cy="0"/>
        </a:xfrm>
      </p:grpSpPr>
      <p:sp>
        <p:nvSpPr>
          <p:cNvPr id="74" name="Text Placeholder 73">
            <a:extLst>
              <a:ext uri="{FF2B5EF4-FFF2-40B4-BE49-F238E27FC236}">
                <a16:creationId xmlns:a16="http://schemas.microsoft.com/office/drawing/2014/main" id="{8323B771-F812-DF4D-B1FC-D8B6C3C838C6}"/>
              </a:ext>
            </a:extLst>
          </p:cNvPr>
          <p:cNvSpPr>
            <a:spLocks noGrp="1"/>
          </p:cNvSpPr>
          <p:nvPr>
            <p:ph type="body" sz="quarter" idx="11"/>
          </p:nvPr>
        </p:nvSpPr>
        <p:spPr>
          <a:xfrm>
            <a:off x="3502116" y="2024063"/>
            <a:ext cx="7634444" cy="3781201"/>
          </a:xfrm>
        </p:spPr>
        <p:txBody>
          <a:bodyPr/>
          <a:lstStyle/>
          <a:p>
            <a:r>
              <a:rPr lang="en-GB" dirty="0"/>
              <a:t>A campaign born out of a completely different 2020 landscape</a:t>
            </a:r>
          </a:p>
          <a:p>
            <a:pPr lvl="1"/>
            <a:r>
              <a:rPr lang="en-GB" sz="1400" dirty="0"/>
              <a:t>Following the success of the 2019 It’s Time campaign, colleagues from across the </a:t>
            </a:r>
            <a:r>
              <a:rPr lang="en-GB" sz="1400"/>
              <a:t>University </a:t>
            </a:r>
            <a:r>
              <a:rPr lang="en-GB" sz="1400" smtClean="0"/>
              <a:t>convened </a:t>
            </a:r>
            <a:r>
              <a:rPr lang="en-GB" sz="1400" dirty="0"/>
              <a:t>to roll out a 2020 iteration, with some updates and increased budget. However, since the start of COVID-19 and campus lockdown, plans had to change and the messaging and creative tweaked so that it was more appropriate for our current situation. </a:t>
            </a:r>
          </a:p>
          <a:p>
            <a:endParaRPr lang="en-GB" dirty="0"/>
          </a:p>
          <a:p>
            <a:r>
              <a:rPr lang="en-GB" dirty="0"/>
              <a:t>How has the campaign been developed?</a:t>
            </a:r>
          </a:p>
          <a:p>
            <a:pPr lvl="1"/>
            <a:r>
              <a:rPr lang="en-GB" sz="1400" dirty="0"/>
              <a:t>Colleagues from teams including the three Faculties, Student Communications and Marketing (SCM), the Division of Communications and Marketing (DCM), UMW and DDAR created a Marketing Campaigns Working Group at the request of the Intake Management Contingency Group (IMCG), and from the UG and PGT strategies. Together, the group provided steer on </a:t>
            </a:r>
            <a:br>
              <a:rPr lang="en-GB" sz="1400" dirty="0"/>
            </a:br>
            <a:r>
              <a:rPr lang="en-GB" sz="1400" dirty="0"/>
              <a:t>what the campaign should look like for 2020 – more detail of this can be found on </a:t>
            </a:r>
            <a:r>
              <a:rPr lang="en-GB" sz="1400" b="1" dirty="0"/>
              <a:t>slide 5</a:t>
            </a:r>
            <a:r>
              <a:rPr lang="en-GB" sz="1400" dirty="0"/>
              <a:t>. Colleagues in DCM and SCM took this information and created nuanced messaging and creatives for a range of channels and audiences, which was signed off by IMCG and shared widely with colleagues.</a:t>
            </a:r>
          </a:p>
          <a:p>
            <a:endParaRPr lang="en-GB" dirty="0"/>
          </a:p>
          <a:p>
            <a:endParaRPr lang="en-GB" dirty="0"/>
          </a:p>
          <a:p>
            <a:endParaRPr lang="en-GB" dirty="0"/>
          </a:p>
          <a:p>
            <a:endParaRPr lang="en-GB" dirty="0"/>
          </a:p>
        </p:txBody>
      </p:sp>
      <p:sp>
        <p:nvSpPr>
          <p:cNvPr id="5" name="TextBox 4">
            <a:extLst>
              <a:ext uri="{FF2B5EF4-FFF2-40B4-BE49-F238E27FC236}">
                <a16:creationId xmlns:a16="http://schemas.microsoft.com/office/drawing/2014/main" id="{087118E8-344B-CC43-8BEA-206D7ACBC426}"/>
              </a:ext>
            </a:extLst>
          </p:cNvPr>
          <p:cNvSpPr txBox="1"/>
          <p:nvPr/>
        </p:nvSpPr>
        <p:spPr>
          <a:xfrm>
            <a:off x="407368" y="1889312"/>
            <a:ext cx="2448272" cy="450476"/>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Background</a:t>
            </a:r>
          </a:p>
        </p:txBody>
      </p:sp>
      <p:pic>
        <p:nvPicPr>
          <p:cNvPr id="6" name="Picture 5">
            <a:extLst>
              <a:ext uri="{FF2B5EF4-FFF2-40B4-BE49-F238E27FC236}">
                <a16:creationId xmlns:a16="http://schemas.microsoft.com/office/drawing/2014/main" id="{CB10455D-E203-994D-9DF4-B17A6365C5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116" y="1196752"/>
            <a:ext cx="1422400" cy="457200"/>
          </a:xfrm>
          <a:prstGeom prst="rect">
            <a:avLst/>
          </a:prstGeom>
        </p:spPr>
      </p:pic>
    </p:spTree>
    <p:extLst>
      <p:ext uri="{BB962C8B-B14F-4D97-AF65-F5344CB8AC3E}">
        <p14:creationId xmlns:p14="http://schemas.microsoft.com/office/powerpoint/2010/main" val="3502137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lvl="2"/>
            <a:r>
              <a:rPr lang="en-GB" dirty="0"/>
              <a:t>Secure student number targets for entry 2020. This is an objective in every cycle, but is essential this year due to the impact of the pandemic and the need to attract students at such an uncertain time</a:t>
            </a:r>
          </a:p>
          <a:p>
            <a:pPr lvl="2"/>
            <a:r>
              <a:rPr lang="en-GB" dirty="0"/>
              <a:t>Deliver an effective late conversion campaign to reduce drop-off prior to registration and when OHs may be having doubts about making a step like coming to university, while COVID-19 is still prevalent and the future uncertain</a:t>
            </a:r>
          </a:p>
          <a:p>
            <a:pPr lvl="2"/>
            <a:r>
              <a:rPr lang="en-GB" dirty="0"/>
              <a:t>Attract new appropriately qualified students through clearing and adjustment</a:t>
            </a:r>
          </a:p>
          <a:p>
            <a:pPr lvl="2"/>
            <a:r>
              <a:rPr lang="en-GB" dirty="0"/>
              <a:t>Provide segmented communications for audiences including UG, PGT and PGR, commuters, UG finalists, OBL and international audiences</a:t>
            </a:r>
          </a:p>
          <a:p>
            <a:pPr lvl="2"/>
            <a:r>
              <a:rPr lang="en-GB" dirty="0"/>
              <a:t>Drive traffic to our offer-holder conversion and recruitment landing pages</a:t>
            </a:r>
          </a:p>
          <a:p>
            <a:pPr lvl="2"/>
            <a:r>
              <a:rPr lang="en-GB" dirty="0"/>
              <a:t>Channel enquiries to relevant contacts in academic Schools for more in-depth content and information</a:t>
            </a:r>
          </a:p>
        </p:txBody>
      </p:sp>
      <p:sp>
        <p:nvSpPr>
          <p:cNvPr id="6" name="TextBox 5">
            <a:extLst>
              <a:ext uri="{FF2B5EF4-FFF2-40B4-BE49-F238E27FC236}">
                <a16:creationId xmlns:a16="http://schemas.microsoft.com/office/drawing/2014/main" id="{8BC5516F-7E3D-0C4F-8EA3-08BFC846ABF2}"/>
              </a:ext>
            </a:extLst>
          </p:cNvPr>
          <p:cNvSpPr txBox="1"/>
          <p:nvPr/>
        </p:nvSpPr>
        <p:spPr>
          <a:xfrm>
            <a:off x="407368" y="2333065"/>
            <a:ext cx="2448272" cy="450476"/>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Objectives</a:t>
            </a:r>
          </a:p>
        </p:txBody>
      </p:sp>
      <p:pic>
        <p:nvPicPr>
          <p:cNvPr id="8" name="Picture 7">
            <a:extLst>
              <a:ext uri="{FF2B5EF4-FFF2-40B4-BE49-F238E27FC236}">
                <a16:creationId xmlns:a16="http://schemas.microsoft.com/office/drawing/2014/main" id="{BE2D3F0F-8D0C-5441-BCA9-F15D8B5E8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2116" y="1196752"/>
            <a:ext cx="1193800" cy="457200"/>
          </a:xfrm>
          <a:prstGeom prst="rect">
            <a:avLst/>
          </a:prstGeom>
        </p:spPr>
      </p:pic>
    </p:spTree>
    <p:extLst>
      <p:ext uri="{BB962C8B-B14F-4D97-AF65-F5344CB8AC3E}">
        <p14:creationId xmlns:p14="http://schemas.microsoft.com/office/powerpoint/2010/main" val="213905646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BDD868-A31E-2B43-8B6D-3702CC752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2116" y="1196752"/>
            <a:ext cx="4368800" cy="457200"/>
          </a:xfrm>
          <a:prstGeom prst="rect">
            <a:avLst/>
          </a:prstGeom>
        </p:spPr>
      </p:pic>
      <p:sp>
        <p:nvSpPr>
          <p:cNvPr id="3" name="Text Placeholder 2">
            <a:extLst>
              <a:ext uri="{FF2B5EF4-FFF2-40B4-BE49-F238E27FC236}">
                <a16:creationId xmlns:a16="http://schemas.microsoft.com/office/drawing/2014/main" id="{46A33704-28A9-5543-8453-4176F56A4FE6}"/>
              </a:ext>
            </a:extLst>
          </p:cNvPr>
          <p:cNvSpPr>
            <a:spLocks noGrp="1"/>
          </p:cNvSpPr>
          <p:nvPr>
            <p:ph type="body" sz="quarter" idx="11"/>
          </p:nvPr>
        </p:nvSpPr>
        <p:spPr>
          <a:xfrm>
            <a:off x="3502116" y="2024064"/>
            <a:ext cx="7131050" cy="753004"/>
          </a:xfrm>
        </p:spPr>
        <p:txBody>
          <a:bodyPr/>
          <a:lstStyle/>
          <a:p>
            <a:pPr lvl="1"/>
            <a:r>
              <a:rPr lang="en-GB" dirty="0">
                <a:sym typeface="Calibri"/>
              </a:rPr>
              <a:t>Key for 2020 is ensuring that our tone is appropriate while still showcasing Manchester </a:t>
            </a:r>
            <a:br>
              <a:rPr lang="en-GB" dirty="0">
                <a:sym typeface="Calibri"/>
              </a:rPr>
            </a:br>
            <a:r>
              <a:rPr lang="en-GB" dirty="0">
                <a:sym typeface="Calibri"/>
              </a:rPr>
              <a:t>in the right way. This all had to be complemented by recognising the need to support our audiences and reassure them. </a:t>
            </a:r>
          </a:p>
        </p:txBody>
      </p:sp>
      <p:sp>
        <p:nvSpPr>
          <p:cNvPr id="7" name="TextBox 6">
            <a:extLst>
              <a:ext uri="{FF2B5EF4-FFF2-40B4-BE49-F238E27FC236}">
                <a16:creationId xmlns:a16="http://schemas.microsoft.com/office/drawing/2014/main" id="{8B3398F7-58F6-6D41-92E4-45F154904612}"/>
              </a:ext>
            </a:extLst>
          </p:cNvPr>
          <p:cNvSpPr txBox="1"/>
          <p:nvPr/>
        </p:nvSpPr>
        <p:spPr>
          <a:xfrm>
            <a:off x="407368" y="2777067"/>
            <a:ext cx="2448272" cy="651933"/>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The concept</a:t>
            </a:r>
            <a:b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b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(key messaging and design)</a:t>
            </a:r>
          </a:p>
        </p:txBody>
      </p:sp>
      <p:sp>
        <p:nvSpPr>
          <p:cNvPr id="8" name="Rectangle 7">
            <a:extLst>
              <a:ext uri="{FF2B5EF4-FFF2-40B4-BE49-F238E27FC236}">
                <a16:creationId xmlns:a16="http://schemas.microsoft.com/office/drawing/2014/main" id="{164C96D6-F9BC-8441-ACB3-E5EF1E64322F}"/>
              </a:ext>
            </a:extLst>
          </p:cNvPr>
          <p:cNvSpPr/>
          <p:nvPr/>
        </p:nvSpPr>
        <p:spPr>
          <a:xfrm>
            <a:off x="3502116" y="2924944"/>
            <a:ext cx="2305852" cy="2304256"/>
          </a:xfrm>
          <a:prstGeom prst="rect">
            <a:avLst/>
          </a:prstGeom>
          <a:solidFill>
            <a:srgbClr val="D4DDE5"/>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972000" rIns="45719" bIns="45719" numCol="1" spcCol="38100" rtlCol="0" anchor="t">
            <a:noAutofit/>
          </a:bodyPr>
          <a:lstStyle/>
          <a:p>
            <a:pPr marL="6350" lvl="2" algn="ctr"/>
            <a:r>
              <a:rPr lang="en-GB" dirty="0">
                <a:sym typeface="Calibri"/>
              </a:rPr>
              <a:t>We used the </a:t>
            </a:r>
            <a:br>
              <a:rPr lang="en-GB" dirty="0">
                <a:sym typeface="Calibri"/>
              </a:rPr>
            </a:br>
            <a:r>
              <a:rPr lang="en-GB" dirty="0">
                <a:sym typeface="Calibri"/>
              </a:rPr>
              <a:t>three pillars to develop key messages</a:t>
            </a:r>
          </a:p>
        </p:txBody>
      </p:sp>
      <p:sp>
        <p:nvSpPr>
          <p:cNvPr id="9" name="Rectangle 8">
            <a:extLst>
              <a:ext uri="{FF2B5EF4-FFF2-40B4-BE49-F238E27FC236}">
                <a16:creationId xmlns:a16="http://schemas.microsoft.com/office/drawing/2014/main" id="{0722B842-CD0B-A142-9EF7-520F2617A3D2}"/>
              </a:ext>
            </a:extLst>
          </p:cNvPr>
          <p:cNvSpPr/>
          <p:nvPr/>
        </p:nvSpPr>
        <p:spPr>
          <a:xfrm>
            <a:off x="6077676" y="2924944"/>
            <a:ext cx="2305852" cy="2304256"/>
          </a:xfrm>
          <a:prstGeom prst="rect">
            <a:avLst/>
          </a:prstGeom>
          <a:solidFill>
            <a:srgbClr val="D4DDE5"/>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972000" rIns="45719" bIns="45719" numCol="1" spcCol="38100" rtlCol="0" anchor="t">
            <a:noAutofit/>
          </a:bodyPr>
          <a:lstStyle/>
          <a:p>
            <a:pPr marL="6350" lvl="2" algn="ctr"/>
            <a:r>
              <a:rPr lang="en-GB" dirty="0">
                <a:sym typeface="Calibri"/>
              </a:rPr>
              <a:t>The different messages for each audience</a:t>
            </a:r>
          </a:p>
        </p:txBody>
      </p:sp>
      <p:sp>
        <p:nvSpPr>
          <p:cNvPr id="10" name="Rectangle 9">
            <a:extLst>
              <a:ext uri="{FF2B5EF4-FFF2-40B4-BE49-F238E27FC236}">
                <a16:creationId xmlns:a16="http://schemas.microsoft.com/office/drawing/2014/main" id="{08230678-6806-834A-B413-B541C39CE445}"/>
              </a:ext>
            </a:extLst>
          </p:cNvPr>
          <p:cNvSpPr/>
          <p:nvPr/>
        </p:nvSpPr>
        <p:spPr>
          <a:xfrm>
            <a:off x="8615136" y="2924944"/>
            <a:ext cx="2305852" cy="2304256"/>
          </a:xfrm>
          <a:prstGeom prst="rect">
            <a:avLst/>
          </a:prstGeom>
          <a:solidFill>
            <a:srgbClr val="D4DDE5"/>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972000" rIns="45719" bIns="45719" numCol="1" spcCol="38100" rtlCol="0" anchor="t">
            <a:noAutofit/>
          </a:bodyPr>
          <a:lstStyle/>
          <a:p>
            <a:pPr marL="6350" lvl="2" algn="ctr"/>
            <a:r>
              <a:rPr lang="en-GB" dirty="0">
                <a:sym typeface="Calibri"/>
              </a:rPr>
              <a:t>Visual</a:t>
            </a:r>
            <a:br>
              <a:rPr lang="en-GB" dirty="0">
                <a:sym typeface="Calibri"/>
              </a:rPr>
            </a:br>
            <a:r>
              <a:rPr lang="en-GB" dirty="0">
                <a:sym typeface="Calibri"/>
              </a:rPr>
              <a:t>concepts</a:t>
            </a:r>
            <a:r>
              <a:rPr lang="en-GB" dirty="0">
                <a:sym typeface="Calibri"/>
                <a:hlinkClick r:id="rId4" action="ppaction://hlinksldjump"/>
              </a:rPr>
              <a:t> </a:t>
            </a:r>
            <a:endParaRPr lang="en-GB" dirty="0">
              <a:sym typeface="Calibri"/>
            </a:endParaRPr>
          </a:p>
        </p:txBody>
      </p:sp>
      <p:grpSp>
        <p:nvGrpSpPr>
          <p:cNvPr id="12" name="Group 11">
            <a:extLst>
              <a:ext uri="{FF2B5EF4-FFF2-40B4-BE49-F238E27FC236}">
                <a16:creationId xmlns:a16="http://schemas.microsoft.com/office/drawing/2014/main" id="{77676316-65D3-E14A-AFF2-FBF7A5E08268}"/>
              </a:ext>
            </a:extLst>
          </p:cNvPr>
          <p:cNvGrpSpPr/>
          <p:nvPr/>
        </p:nvGrpSpPr>
        <p:grpSpPr>
          <a:xfrm>
            <a:off x="4272284" y="3076648"/>
            <a:ext cx="765515" cy="704703"/>
            <a:chOff x="4965599" y="1431752"/>
            <a:chExt cx="4991807" cy="4595264"/>
          </a:xfrm>
        </p:grpSpPr>
        <p:sp>
          <p:nvSpPr>
            <p:cNvPr id="13" name="Oval 12">
              <a:extLst>
                <a:ext uri="{FF2B5EF4-FFF2-40B4-BE49-F238E27FC236}">
                  <a16:creationId xmlns:a16="http://schemas.microsoft.com/office/drawing/2014/main" id="{B3F6E4B0-E1FA-FD47-A798-DBE16E8FDE7C}"/>
                </a:ext>
              </a:extLst>
            </p:cNvPr>
            <p:cNvSpPr/>
            <p:nvPr/>
          </p:nvSpPr>
          <p:spPr>
            <a:xfrm>
              <a:off x="6021496" y="1431752"/>
              <a:ext cx="2880004" cy="2879995"/>
            </a:xfrm>
            <a:prstGeom prst="ellipse">
              <a:avLst/>
            </a:prstGeom>
            <a:solidFill>
              <a:schemeClr val="accent6">
                <a:alpha val="41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41B0BDB7-ED2B-5247-B168-D65519FC1895}"/>
                </a:ext>
              </a:extLst>
            </p:cNvPr>
            <p:cNvSpPr/>
            <p:nvPr/>
          </p:nvSpPr>
          <p:spPr>
            <a:xfrm>
              <a:off x="4965599" y="3147016"/>
              <a:ext cx="2880000" cy="2880000"/>
            </a:xfrm>
            <a:prstGeom prst="ellipse">
              <a:avLst/>
            </a:prstGeom>
            <a:solidFill>
              <a:schemeClr val="accent2">
                <a:alpha val="46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365C8251-4402-C144-B5E6-ADC613BB025B}"/>
                </a:ext>
              </a:extLst>
            </p:cNvPr>
            <p:cNvSpPr/>
            <p:nvPr/>
          </p:nvSpPr>
          <p:spPr>
            <a:xfrm>
              <a:off x="7077402" y="3147021"/>
              <a:ext cx="2880004" cy="2879995"/>
            </a:xfrm>
            <a:prstGeom prst="ellipse">
              <a:avLst/>
            </a:prstGeom>
            <a:solidFill>
              <a:schemeClr val="accent1">
                <a:alpha val="48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Arial" panose="020B0604020202020204" pitchFamily="34" charset="0"/>
                <a:cs typeface="Arial" panose="020B0604020202020204" pitchFamily="34" charset="0"/>
              </a:endParaRPr>
            </a:p>
          </p:txBody>
        </p:sp>
      </p:grpSp>
      <p:pic>
        <p:nvPicPr>
          <p:cNvPr id="5" name="Graphic 4" descr="Eye">
            <a:extLst>
              <a:ext uri="{FF2B5EF4-FFF2-40B4-BE49-F238E27FC236}">
                <a16:creationId xmlns:a16="http://schemas.microsoft.com/office/drawing/2014/main" id="{A8BD0F01-E9D2-E044-B6B7-3FC689599F3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310862" y="3061107"/>
            <a:ext cx="914400" cy="914400"/>
          </a:xfrm>
          <a:prstGeom prst="rect">
            <a:avLst/>
          </a:prstGeom>
        </p:spPr>
      </p:pic>
      <p:pic>
        <p:nvPicPr>
          <p:cNvPr id="11" name="Graphic 10" descr="Chat">
            <a:extLst>
              <a:ext uri="{FF2B5EF4-FFF2-40B4-BE49-F238E27FC236}">
                <a16:creationId xmlns:a16="http://schemas.microsoft.com/office/drawing/2014/main" id="{FD47FF71-D7DF-9847-B485-DCC95E123C1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773402" y="3046168"/>
            <a:ext cx="914400" cy="914400"/>
          </a:xfrm>
          <a:prstGeom prst="rect">
            <a:avLst/>
          </a:prstGeom>
        </p:spPr>
      </p:pic>
      <p:sp>
        <p:nvSpPr>
          <p:cNvPr id="16" name="Rectangle 15">
            <a:hlinkClick r:id="rId9" action="ppaction://hlinksldjump"/>
            <a:extLst>
              <a:ext uri="{FF2B5EF4-FFF2-40B4-BE49-F238E27FC236}">
                <a16:creationId xmlns:a16="http://schemas.microsoft.com/office/drawing/2014/main" id="{D2BE5765-F58D-D14F-B478-29B676C7FF62}"/>
              </a:ext>
            </a:extLst>
          </p:cNvPr>
          <p:cNvSpPr/>
          <p:nvPr/>
        </p:nvSpPr>
        <p:spPr>
          <a:xfrm>
            <a:off x="3502116" y="2928805"/>
            <a:ext cx="2305852" cy="2304256"/>
          </a:xfrm>
          <a:prstGeom prst="rect">
            <a:avLst/>
          </a:prstGeom>
          <a:solidFill>
            <a:srgbClr val="D4DDE5">
              <a:alpha val="0"/>
            </a:srgbClr>
          </a:solidFill>
          <a:ln w="12700" cap="flat">
            <a:solidFill>
              <a:srgbClr val="AEA6A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972000" rIns="45719" bIns="45719" numCol="1" spcCol="38100" rtlCol="0" anchor="t">
            <a:noAutofit/>
          </a:bodyPr>
          <a:lstStyle/>
          <a:p>
            <a:pPr marL="6350" lvl="2" algn="ctr"/>
            <a:endParaRPr lang="en-GB" dirty="0">
              <a:sym typeface="Calibri"/>
            </a:endParaRPr>
          </a:p>
        </p:txBody>
      </p:sp>
      <p:sp>
        <p:nvSpPr>
          <p:cNvPr id="17" name="Rectangle 16">
            <a:hlinkClick r:id="rId10" action="ppaction://hlinksldjump"/>
            <a:extLst>
              <a:ext uri="{FF2B5EF4-FFF2-40B4-BE49-F238E27FC236}">
                <a16:creationId xmlns:a16="http://schemas.microsoft.com/office/drawing/2014/main" id="{AA4E8108-D094-924A-9933-6EE25A62598A}"/>
              </a:ext>
            </a:extLst>
          </p:cNvPr>
          <p:cNvSpPr/>
          <p:nvPr/>
        </p:nvSpPr>
        <p:spPr>
          <a:xfrm>
            <a:off x="6077676" y="2928805"/>
            <a:ext cx="2305852" cy="2304256"/>
          </a:xfrm>
          <a:prstGeom prst="rect">
            <a:avLst/>
          </a:prstGeom>
          <a:solidFill>
            <a:srgbClr val="D4DDE5">
              <a:alpha val="0"/>
            </a:srgbClr>
          </a:solidFill>
          <a:ln w="12700" cap="flat">
            <a:solidFill>
              <a:srgbClr val="AEA6A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972000" rIns="45719" bIns="45719" numCol="1" spcCol="38100" rtlCol="0" anchor="t">
            <a:noAutofit/>
          </a:bodyPr>
          <a:lstStyle/>
          <a:p>
            <a:pPr marL="6350" lvl="2" algn="ctr"/>
            <a:endParaRPr lang="en-GB" dirty="0">
              <a:sym typeface="Calibri"/>
            </a:endParaRPr>
          </a:p>
        </p:txBody>
      </p:sp>
      <p:sp>
        <p:nvSpPr>
          <p:cNvPr id="18" name="Rectangle 17">
            <a:hlinkClick r:id="rId4" action="ppaction://hlinksldjump"/>
            <a:extLst>
              <a:ext uri="{FF2B5EF4-FFF2-40B4-BE49-F238E27FC236}">
                <a16:creationId xmlns:a16="http://schemas.microsoft.com/office/drawing/2014/main" id="{47783933-0ABF-3547-B2D6-5E8F2BE25630}"/>
              </a:ext>
            </a:extLst>
          </p:cNvPr>
          <p:cNvSpPr/>
          <p:nvPr/>
        </p:nvSpPr>
        <p:spPr>
          <a:xfrm>
            <a:off x="8615136" y="2924944"/>
            <a:ext cx="2305852" cy="2304256"/>
          </a:xfrm>
          <a:prstGeom prst="rect">
            <a:avLst/>
          </a:prstGeom>
          <a:solidFill>
            <a:srgbClr val="D4DDE5">
              <a:alpha val="0"/>
            </a:srgbClr>
          </a:solidFill>
          <a:ln w="12700" cap="flat">
            <a:solidFill>
              <a:srgbClr val="AEA6A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972000" rIns="45719" bIns="45719" numCol="1" spcCol="38100" rtlCol="0" anchor="t">
            <a:noAutofit/>
          </a:bodyPr>
          <a:lstStyle/>
          <a:p>
            <a:pPr marL="6350" lvl="2" algn="ctr"/>
            <a:endParaRPr lang="en-GB" dirty="0">
              <a:sym typeface="Calibri"/>
            </a:endParaRPr>
          </a:p>
        </p:txBody>
      </p:sp>
    </p:spTree>
    <p:extLst>
      <p:ext uri="{BB962C8B-B14F-4D97-AF65-F5344CB8AC3E}">
        <p14:creationId xmlns:p14="http://schemas.microsoft.com/office/powerpoint/2010/main" val="93355835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C2077E-7D78-454B-8A4B-BB4976B7F839}"/>
              </a:ext>
            </a:extLst>
          </p:cNvPr>
          <p:cNvGrpSpPr/>
          <p:nvPr/>
        </p:nvGrpSpPr>
        <p:grpSpPr>
          <a:xfrm>
            <a:off x="5098402" y="895552"/>
            <a:ext cx="5438704" cy="5066896"/>
            <a:chOff x="4965599" y="797480"/>
            <a:chExt cx="5613279" cy="5229536"/>
          </a:xfrm>
        </p:grpSpPr>
        <p:sp>
          <p:nvSpPr>
            <p:cNvPr id="8" name="Oval 7"/>
            <p:cNvSpPr/>
            <p:nvPr/>
          </p:nvSpPr>
          <p:spPr>
            <a:xfrm>
              <a:off x="6309204" y="797480"/>
              <a:ext cx="2880000" cy="2880000"/>
            </a:xfrm>
            <a:prstGeom prst="ellipse">
              <a:avLst/>
            </a:prstGeom>
            <a:solidFill>
              <a:schemeClr val="accent6">
                <a:alpha val="41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Arial" panose="020B0604020202020204" pitchFamily="34" charset="0"/>
                <a:cs typeface="Arial" panose="020B0604020202020204" pitchFamily="34" charset="0"/>
              </a:endParaRPr>
            </a:p>
          </p:txBody>
        </p:sp>
        <p:sp>
          <p:nvSpPr>
            <p:cNvPr id="9" name="Oval 8"/>
            <p:cNvSpPr/>
            <p:nvPr/>
          </p:nvSpPr>
          <p:spPr>
            <a:xfrm>
              <a:off x="4965599" y="3147016"/>
              <a:ext cx="2880000" cy="2880000"/>
            </a:xfrm>
            <a:prstGeom prst="ellipse">
              <a:avLst/>
            </a:prstGeom>
            <a:solidFill>
              <a:schemeClr val="accent2">
                <a:alpha val="46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Arial" panose="020B0604020202020204" pitchFamily="34" charset="0"/>
                <a:cs typeface="Arial" panose="020B0604020202020204" pitchFamily="34" charset="0"/>
              </a:endParaRPr>
            </a:p>
          </p:txBody>
        </p:sp>
        <p:sp>
          <p:nvSpPr>
            <p:cNvPr id="10" name="Oval 9"/>
            <p:cNvSpPr/>
            <p:nvPr/>
          </p:nvSpPr>
          <p:spPr>
            <a:xfrm>
              <a:off x="7698878" y="3147016"/>
              <a:ext cx="2880000" cy="2880000"/>
            </a:xfrm>
            <a:prstGeom prst="ellipse">
              <a:avLst/>
            </a:prstGeom>
            <a:solidFill>
              <a:schemeClr val="accent1">
                <a:alpha val="48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Arial" panose="020B0604020202020204" pitchFamily="34" charset="0"/>
                <a:cs typeface="Arial" panose="020B0604020202020204" pitchFamily="34" charset="0"/>
              </a:endParaRPr>
            </a:p>
          </p:txBody>
        </p:sp>
        <p:sp>
          <p:nvSpPr>
            <p:cNvPr id="11" name="TextBox 10"/>
            <p:cNvSpPr txBox="1"/>
            <p:nvPr/>
          </p:nvSpPr>
          <p:spPr>
            <a:xfrm>
              <a:off x="6827693" y="844888"/>
              <a:ext cx="1843023" cy="428835"/>
            </a:xfrm>
            <a:prstGeom prst="rect">
              <a:avLst/>
            </a:prstGeom>
            <a:noFill/>
          </p:spPr>
          <p:txBody>
            <a:bodyPr wrap="square" rtlCol="0">
              <a:spAutoFit/>
            </a:bodyPr>
            <a:lstStyle/>
            <a:p>
              <a:pPr algn="ctr"/>
              <a:r>
                <a:rPr lang="en-GB" sz="1050" b="1" dirty="0">
                  <a:solidFill>
                    <a:srgbClr val="7030A0"/>
                  </a:solidFill>
                  <a:latin typeface="Arial" panose="020B0604020202020204" pitchFamily="34" charset="0"/>
                  <a:cs typeface="Arial" panose="020B0604020202020204" pitchFamily="34" charset="0"/>
                </a:rPr>
                <a:t>1. </a:t>
              </a:r>
              <a:br>
                <a:rPr lang="en-GB" sz="1050" b="1" dirty="0">
                  <a:solidFill>
                    <a:srgbClr val="7030A0"/>
                  </a:solidFill>
                  <a:latin typeface="Arial" panose="020B0604020202020204" pitchFamily="34" charset="0"/>
                  <a:cs typeface="Arial" panose="020B0604020202020204" pitchFamily="34" charset="0"/>
                </a:rPr>
              </a:br>
              <a:r>
                <a:rPr lang="en-GB" sz="1050" b="1" dirty="0">
                  <a:solidFill>
                    <a:srgbClr val="7030A0"/>
                  </a:solidFill>
                  <a:latin typeface="Arial" panose="020B0604020202020204" pitchFamily="34" charset="0"/>
                  <a:cs typeface="Arial" panose="020B0604020202020204" pitchFamily="34" charset="0"/>
                </a:rPr>
                <a:t>Clarity and reassurance</a:t>
              </a:r>
            </a:p>
          </p:txBody>
        </p:sp>
        <p:sp>
          <p:nvSpPr>
            <p:cNvPr id="12" name="TextBox 11"/>
            <p:cNvSpPr txBox="1"/>
            <p:nvPr/>
          </p:nvSpPr>
          <p:spPr>
            <a:xfrm>
              <a:off x="5409931" y="3277370"/>
              <a:ext cx="1991337" cy="412953"/>
            </a:xfrm>
            <a:prstGeom prst="rect">
              <a:avLst/>
            </a:prstGeom>
            <a:noFill/>
          </p:spPr>
          <p:txBody>
            <a:bodyPr wrap="square" rtlCol="0">
              <a:spAutoFit/>
            </a:bodyPr>
            <a:lstStyle/>
            <a:p>
              <a:pPr algn="ctr"/>
              <a:r>
                <a:rPr lang="en-GB" sz="1000" b="1" dirty="0">
                  <a:solidFill>
                    <a:schemeClr val="accent2">
                      <a:lumMod val="50000"/>
                    </a:schemeClr>
                  </a:solidFill>
                  <a:latin typeface="Arial" panose="020B0604020202020204" pitchFamily="34" charset="0"/>
                  <a:cs typeface="Arial" panose="020B0604020202020204" pitchFamily="34" charset="0"/>
                </a:rPr>
                <a:t>2.</a:t>
              </a:r>
              <a:br>
                <a:rPr lang="en-GB" sz="1000" b="1" dirty="0">
                  <a:solidFill>
                    <a:schemeClr val="accent2">
                      <a:lumMod val="50000"/>
                    </a:schemeClr>
                  </a:solidFill>
                  <a:latin typeface="Arial" panose="020B0604020202020204" pitchFamily="34" charset="0"/>
                  <a:cs typeface="Arial" panose="020B0604020202020204" pitchFamily="34" charset="0"/>
                </a:rPr>
              </a:br>
              <a:r>
                <a:rPr lang="en-GB" sz="1000" b="1" dirty="0">
                  <a:solidFill>
                    <a:schemeClr val="accent2">
                      <a:lumMod val="50000"/>
                    </a:schemeClr>
                  </a:solidFill>
                  <a:latin typeface="Arial" panose="020B0604020202020204" pitchFamily="34" charset="0"/>
                  <a:cs typeface="Arial" panose="020B0604020202020204" pitchFamily="34" charset="0"/>
                </a:rPr>
                <a:t>UoM’s response to COVID</a:t>
              </a:r>
            </a:p>
          </p:txBody>
        </p:sp>
        <p:sp>
          <p:nvSpPr>
            <p:cNvPr id="13" name="TextBox 12"/>
            <p:cNvSpPr txBox="1"/>
            <p:nvPr/>
          </p:nvSpPr>
          <p:spPr>
            <a:xfrm>
              <a:off x="7982170" y="3277370"/>
              <a:ext cx="2313416" cy="412953"/>
            </a:xfrm>
            <a:prstGeom prst="rect">
              <a:avLst/>
            </a:prstGeom>
            <a:noFill/>
          </p:spPr>
          <p:txBody>
            <a:bodyPr wrap="square" rtlCol="0">
              <a:spAutoFit/>
            </a:bodyPr>
            <a:lstStyle/>
            <a:p>
              <a:pPr algn="ctr"/>
              <a:r>
                <a:rPr lang="en-GB" sz="1000" b="1" dirty="0">
                  <a:latin typeface="Arial" panose="020B0604020202020204" pitchFamily="34" charset="0"/>
                  <a:cs typeface="Arial" panose="020B0604020202020204" pitchFamily="34" charset="0"/>
                </a:rPr>
                <a:t>3. </a:t>
              </a:r>
              <a:br>
                <a:rPr lang="en-GB" sz="1000" b="1" dirty="0">
                  <a:latin typeface="Arial" panose="020B0604020202020204" pitchFamily="34" charset="0"/>
                  <a:cs typeface="Arial" panose="020B0604020202020204" pitchFamily="34" charset="0"/>
                </a:rPr>
              </a:br>
              <a:r>
                <a:rPr lang="en-GB" sz="1000" b="1" dirty="0">
                  <a:latin typeface="Arial" panose="020B0604020202020204" pitchFamily="34" charset="0"/>
                  <a:cs typeface="Arial" panose="020B0604020202020204" pitchFamily="34" charset="0"/>
                </a:rPr>
                <a:t>Excitement &amp; differentiation </a:t>
              </a:r>
            </a:p>
          </p:txBody>
        </p:sp>
      </p:grpSp>
      <p:sp>
        <p:nvSpPr>
          <p:cNvPr id="18" name="TextBox 17"/>
          <p:cNvSpPr txBox="1"/>
          <p:nvPr/>
        </p:nvSpPr>
        <p:spPr>
          <a:xfrm>
            <a:off x="5404901" y="3710984"/>
            <a:ext cx="2257066" cy="2251464"/>
          </a:xfrm>
          <a:prstGeom prst="rect">
            <a:avLst/>
          </a:prstGeom>
          <a:noFill/>
        </p:spPr>
        <p:txBody>
          <a:bodyPr wrap="square" lIns="0" tIns="0" rIns="0" bIns="0" rtlCol="0">
            <a:noAutofit/>
          </a:bodyPr>
          <a:lstStyle/>
          <a:p>
            <a:pPr algn="ctr">
              <a:spcAft>
                <a:spcPts val="600"/>
              </a:spcAft>
            </a:pPr>
            <a:r>
              <a:rPr lang="en-GB" sz="800" dirty="0">
                <a:latin typeface="Arial" panose="020B0604020202020204" pitchFamily="34" charset="0"/>
                <a:cs typeface="Arial" panose="020B0604020202020204" pitchFamily="34" charset="0"/>
              </a:rPr>
              <a:t>Showcase how the University is responding </a:t>
            </a:r>
            <a:br>
              <a:rPr lang="en-GB" sz="800" dirty="0">
                <a:latin typeface="Arial" panose="020B0604020202020204" pitchFamily="34" charset="0"/>
                <a:cs typeface="Arial" panose="020B0604020202020204" pitchFamily="34" charset="0"/>
              </a:rPr>
            </a:br>
            <a:r>
              <a:rPr lang="en-GB" sz="800" dirty="0">
                <a:latin typeface="Arial" panose="020B0604020202020204" pitchFamily="34" charset="0"/>
                <a:cs typeface="Arial" panose="020B0604020202020204" pitchFamily="34" charset="0"/>
              </a:rPr>
              <a:t>to the crisis proactively via our research </a:t>
            </a:r>
            <a:br>
              <a:rPr lang="en-GB" sz="800" dirty="0">
                <a:latin typeface="Arial" panose="020B0604020202020204" pitchFamily="34" charset="0"/>
                <a:cs typeface="Arial" panose="020B0604020202020204" pitchFamily="34" charset="0"/>
              </a:rPr>
            </a:br>
            <a:r>
              <a:rPr lang="en-GB" sz="800" dirty="0">
                <a:latin typeface="Arial" panose="020B0604020202020204" pitchFamily="34" charset="0"/>
                <a:cs typeface="Arial" panose="020B0604020202020204" pitchFamily="34" charset="0"/>
              </a:rPr>
              <a:t>and people. This content already exists, </a:t>
            </a:r>
            <a:br>
              <a:rPr lang="en-GB" sz="800" dirty="0">
                <a:latin typeface="Arial" panose="020B0604020202020204" pitchFamily="34" charset="0"/>
                <a:cs typeface="Arial" panose="020B0604020202020204" pitchFamily="34" charset="0"/>
              </a:rPr>
            </a:br>
            <a:r>
              <a:rPr lang="en-GB" sz="800" dirty="0">
                <a:latin typeface="Arial" panose="020B0604020202020204" pitchFamily="34" charset="0"/>
                <a:cs typeface="Arial" panose="020B0604020202020204" pitchFamily="34" charset="0"/>
              </a:rPr>
              <a:t>so just need to surface </a:t>
            </a:r>
          </a:p>
          <a:p>
            <a:pPr algn="ctr">
              <a:spcAft>
                <a:spcPts val="600"/>
              </a:spcAft>
            </a:pPr>
            <a:r>
              <a:rPr lang="en-GB" sz="800" dirty="0">
                <a:latin typeface="Arial" panose="020B0604020202020204" pitchFamily="34" charset="0"/>
                <a:cs typeface="Arial" panose="020B0604020202020204" pitchFamily="34" charset="0"/>
              </a:rPr>
              <a:t>Tangible examples like Lockdown Lectures</a:t>
            </a:r>
            <a:br>
              <a:rPr lang="en-GB" sz="800" dirty="0">
                <a:latin typeface="Arial" panose="020B0604020202020204" pitchFamily="34" charset="0"/>
                <a:cs typeface="Arial" panose="020B0604020202020204" pitchFamily="34" charset="0"/>
              </a:rPr>
            </a:br>
            <a:r>
              <a:rPr lang="en-GB" sz="800" dirty="0">
                <a:latin typeface="Arial" panose="020B0604020202020204" pitchFamily="34" charset="0"/>
                <a:cs typeface="Arial" panose="020B0604020202020204" pitchFamily="34" charset="0"/>
              </a:rPr>
              <a:t>will resonate well with our audience</a:t>
            </a:r>
          </a:p>
          <a:p>
            <a:pPr algn="ctr">
              <a:spcAft>
                <a:spcPts val="600"/>
              </a:spcAft>
            </a:pPr>
            <a:r>
              <a:rPr lang="en-GB" sz="800" dirty="0">
                <a:latin typeface="Arial" panose="020B0604020202020204" pitchFamily="34" charset="0"/>
                <a:cs typeface="Arial" panose="020B0604020202020204" pitchFamily="34" charset="0"/>
              </a:rPr>
              <a:t>Constantly bring back to our standing as a research-intensive university that is </a:t>
            </a:r>
            <a:br>
              <a:rPr lang="en-GB" sz="800" dirty="0">
                <a:latin typeface="Arial" panose="020B0604020202020204" pitchFamily="34" charset="0"/>
                <a:cs typeface="Arial" panose="020B0604020202020204" pitchFamily="34" charset="0"/>
              </a:rPr>
            </a:br>
            <a:r>
              <a:rPr lang="en-GB" sz="800" dirty="0">
                <a:latin typeface="Arial" panose="020B0604020202020204" pitchFamily="34" charset="0"/>
                <a:cs typeface="Arial" panose="020B0604020202020204" pitchFamily="34" charset="0"/>
              </a:rPr>
              <a:t>forward thinking and world changing</a:t>
            </a:r>
          </a:p>
          <a:p>
            <a:pPr algn="ctr">
              <a:spcAft>
                <a:spcPts val="600"/>
              </a:spcAft>
            </a:pPr>
            <a:r>
              <a:rPr lang="en-GB" sz="800" dirty="0">
                <a:latin typeface="Arial" panose="020B0604020202020204" pitchFamily="34" charset="0"/>
                <a:cs typeface="Arial" panose="020B0604020202020204" pitchFamily="34" charset="0"/>
              </a:rPr>
              <a:t>What are we doing in this area that</a:t>
            </a:r>
            <a:br>
              <a:rPr lang="en-GB" sz="800" dirty="0">
                <a:latin typeface="Arial" panose="020B0604020202020204" pitchFamily="34" charset="0"/>
                <a:cs typeface="Arial" panose="020B0604020202020204" pitchFamily="34" charset="0"/>
              </a:rPr>
            </a:br>
            <a:r>
              <a:rPr lang="en-GB" sz="800" dirty="0">
                <a:latin typeface="Arial" panose="020B0604020202020204" pitchFamily="34" charset="0"/>
                <a:cs typeface="Arial" panose="020B0604020202020204" pitchFamily="34" charset="0"/>
              </a:rPr>
              <a:t> is different/better to other </a:t>
            </a:r>
            <a:br>
              <a:rPr lang="en-GB" sz="800" dirty="0">
                <a:latin typeface="Arial" panose="020B0604020202020204" pitchFamily="34" charset="0"/>
                <a:cs typeface="Arial" panose="020B0604020202020204" pitchFamily="34" charset="0"/>
              </a:rPr>
            </a:br>
            <a:r>
              <a:rPr lang="en-GB" sz="800" dirty="0">
                <a:latin typeface="Arial" panose="020B0604020202020204" pitchFamily="34" charset="0"/>
                <a:cs typeface="Arial" panose="020B0604020202020204" pitchFamily="34" charset="0"/>
              </a:rPr>
              <a:t>research universities? </a:t>
            </a:r>
          </a:p>
          <a:p>
            <a:pPr algn="ctr">
              <a:spcAft>
                <a:spcPts val="600"/>
              </a:spcAft>
            </a:pPr>
            <a:endParaRPr lang="en-GB" sz="8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0077B4F-DE4F-B843-B677-0C9208E057C5}"/>
              </a:ext>
            </a:extLst>
          </p:cNvPr>
          <p:cNvSpPr txBox="1"/>
          <p:nvPr/>
        </p:nvSpPr>
        <p:spPr>
          <a:xfrm>
            <a:off x="407368" y="2777067"/>
            <a:ext cx="2448272" cy="651933"/>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The concept</a:t>
            </a:r>
            <a:b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b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(key messaging and design)</a:t>
            </a:r>
          </a:p>
        </p:txBody>
      </p:sp>
      <p:sp>
        <p:nvSpPr>
          <p:cNvPr id="28" name="TextBox 27">
            <a:extLst>
              <a:ext uri="{FF2B5EF4-FFF2-40B4-BE49-F238E27FC236}">
                <a16:creationId xmlns:a16="http://schemas.microsoft.com/office/drawing/2014/main" id="{F119B377-3458-824B-B202-9F2FECD39B64}"/>
              </a:ext>
            </a:extLst>
          </p:cNvPr>
          <p:cNvSpPr txBox="1"/>
          <p:nvPr/>
        </p:nvSpPr>
        <p:spPr>
          <a:xfrm>
            <a:off x="8041421" y="3710984"/>
            <a:ext cx="2257066" cy="2251464"/>
          </a:xfrm>
          <a:prstGeom prst="rect">
            <a:avLst/>
          </a:prstGeom>
          <a:noFill/>
        </p:spPr>
        <p:txBody>
          <a:bodyPr wrap="square" lIns="0" tIns="0" rIns="0" bIns="0" rtlCol="0">
            <a:noAutofit/>
          </a:bodyPr>
          <a:lstStyle>
            <a:defPPr>
              <a:defRPr lang="en-US"/>
            </a:defPPr>
            <a:lvl1pPr algn="ctr">
              <a:spcAft>
                <a:spcPts val="600"/>
              </a:spcAft>
              <a:defRPr sz="900">
                <a:latin typeface="Arial" panose="020B0604020202020204" pitchFamily="34" charset="0"/>
                <a:cs typeface="Arial" panose="020B0604020202020204" pitchFamily="34" charset="0"/>
              </a:defRPr>
            </a:lvl1pPr>
          </a:lstStyle>
          <a:p>
            <a:r>
              <a:rPr lang="en-GB" sz="800" dirty="0"/>
              <a:t>How we differentiate Manchester in the </a:t>
            </a:r>
            <a:br>
              <a:rPr lang="en-GB" sz="800" dirty="0"/>
            </a:br>
            <a:r>
              <a:rPr lang="en-GB" sz="800" dirty="0"/>
              <a:t>other two areas mentioned – many other universities can claim similar. Needs to be packaged attractively in an exciting way. </a:t>
            </a:r>
            <a:br>
              <a:rPr lang="en-GB" sz="800" dirty="0"/>
            </a:br>
            <a:r>
              <a:rPr lang="en-GB" sz="800" dirty="0"/>
              <a:t>We’re still trying to attract people to choose Manchester above others </a:t>
            </a:r>
          </a:p>
          <a:p>
            <a:r>
              <a:rPr lang="en-GB" sz="800" dirty="0"/>
              <a:t>Balance of polished campaign material to showcase UoM brand, alongside more </a:t>
            </a:r>
            <a:br>
              <a:rPr lang="en-GB" sz="800" dirty="0"/>
            </a:br>
            <a:r>
              <a:rPr lang="en-GB" sz="800" dirty="0"/>
              <a:t>authentic, raw components. </a:t>
            </a:r>
          </a:p>
          <a:p>
            <a:r>
              <a:rPr lang="en-GB" sz="800" dirty="0"/>
              <a:t>Make audiences feel something – emotion, excitement. This is what has made past campaigns successful and is what people </a:t>
            </a:r>
            <a:br>
              <a:rPr lang="en-GB" sz="800" dirty="0"/>
            </a:br>
            <a:r>
              <a:rPr lang="en-GB" sz="800" dirty="0"/>
              <a:t>are craving at the moment. A sense of hope</a:t>
            </a:r>
            <a:br>
              <a:rPr lang="en-GB" sz="800" dirty="0"/>
            </a:br>
            <a:r>
              <a:rPr lang="en-GB" sz="800" dirty="0"/>
              <a:t>and a future to look forward to.</a:t>
            </a:r>
          </a:p>
          <a:p>
            <a:endParaRPr lang="en-GB" sz="800" dirty="0"/>
          </a:p>
          <a:p>
            <a:endParaRPr lang="en-GB" sz="800" dirty="0"/>
          </a:p>
        </p:txBody>
      </p:sp>
      <p:sp>
        <p:nvSpPr>
          <p:cNvPr id="29" name="TextBox 28">
            <a:extLst>
              <a:ext uri="{FF2B5EF4-FFF2-40B4-BE49-F238E27FC236}">
                <a16:creationId xmlns:a16="http://schemas.microsoft.com/office/drawing/2014/main" id="{0A9FCA7F-420A-EF4A-A995-CFA4C29D8A5D}"/>
              </a:ext>
            </a:extLst>
          </p:cNvPr>
          <p:cNvSpPr txBox="1"/>
          <p:nvPr/>
        </p:nvSpPr>
        <p:spPr>
          <a:xfrm>
            <a:off x="6645230" y="1378114"/>
            <a:ext cx="2257066" cy="2251464"/>
          </a:xfrm>
          <a:prstGeom prst="rect">
            <a:avLst/>
          </a:prstGeom>
          <a:noFill/>
        </p:spPr>
        <p:txBody>
          <a:bodyPr wrap="square" lIns="0" tIns="0" rIns="0" bIns="0" rtlCol="0">
            <a:noAutofit/>
          </a:bodyPr>
          <a:lstStyle>
            <a:defPPr>
              <a:defRPr lang="en-US"/>
            </a:defPPr>
            <a:lvl1pPr algn="ctr">
              <a:spcAft>
                <a:spcPts val="600"/>
              </a:spcAft>
              <a:defRPr sz="900">
                <a:latin typeface="Arial" panose="020B0604020202020204" pitchFamily="34" charset="0"/>
                <a:cs typeface="Arial" panose="020B0604020202020204" pitchFamily="34" charset="0"/>
              </a:defRPr>
            </a:lvl1pPr>
          </a:lstStyle>
          <a:p>
            <a:r>
              <a:rPr lang="en-GB" sz="800" dirty="0"/>
              <a:t>Constantly communicate our next steps, </a:t>
            </a:r>
            <a:br>
              <a:rPr lang="en-GB" sz="800" dirty="0"/>
            </a:br>
            <a:r>
              <a:rPr lang="en-GB" sz="800" dirty="0"/>
              <a:t>ensuring we’re clear on what is happening and when, as soon as we know – </a:t>
            </a:r>
            <a:r>
              <a:rPr lang="en-GB" sz="800" dirty="0" err="1"/>
              <a:t>eg</a:t>
            </a:r>
            <a:r>
              <a:rPr lang="en-GB" sz="800" dirty="0"/>
              <a:t> term dates</a:t>
            </a:r>
          </a:p>
          <a:p>
            <a:r>
              <a:rPr lang="en-GB" sz="800" dirty="0"/>
              <a:t>Ensure we’re concise, open, honest and approachable. Use student voice wherever possible</a:t>
            </a:r>
          </a:p>
          <a:p>
            <a:r>
              <a:rPr lang="en-GB" sz="800" dirty="0"/>
              <a:t> Make a large part of our focus wellbeing, </a:t>
            </a:r>
            <a:br>
              <a:rPr lang="en-GB" sz="800" dirty="0"/>
            </a:br>
            <a:r>
              <a:rPr lang="en-GB" sz="800" dirty="0"/>
              <a:t>in an authentic way – Nancy McDonald videos, content ambassadors etc</a:t>
            </a:r>
          </a:p>
          <a:p>
            <a:r>
              <a:rPr lang="en-GB" sz="800" dirty="0"/>
              <a:t>Create a feeling of ‘we’re in this too’, </a:t>
            </a:r>
            <a:br>
              <a:rPr lang="en-GB" sz="800" dirty="0"/>
            </a:br>
            <a:r>
              <a:rPr lang="en-GB" sz="800" dirty="0"/>
              <a:t>empathy and understanding</a:t>
            </a:r>
          </a:p>
          <a:p>
            <a:r>
              <a:rPr lang="en-GB" sz="800" dirty="0"/>
              <a:t>What does online learning look like?</a:t>
            </a:r>
            <a:br>
              <a:rPr lang="en-GB" sz="800" dirty="0"/>
            </a:br>
            <a:r>
              <a:rPr lang="en-GB" sz="800" dirty="0"/>
              <a:t>They want to know detail</a:t>
            </a:r>
          </a:p>
          <a:p>
            <a:endParaRPr lang="en-GB" sz="800" dirty="0"/>
          </a:p>
        </p:txBody>
      </p:sp>
      <p:pic>
        <p:nvPicPr>
          <p:cNvPr id="14" name="Picture 13">
            <a:extLst>
              <a:ext uri="{FF2B5EF4-FFF2-40B4-BE49-F238E27FC236}">
                <a16:creationId xmlns:a16="http://schemas.microsoft.com/office/drawing/2014/main" id="{3C9F8A95-8FC4-634B-BECD-4F173D6E0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712" y="1196752"/>
            <a:ext cx="1511300" cy="457200"/>
          </a:xfrm>
          <a:prstGeom prst="rect">
            <a:avLst/>
          </a:prstGeom>
        </p:spPr>
      </p:pic>
    </p:spTree>
    <p:extLst>
      <p:ext uri="{BB962C8B-B14F-4D97-AF65-F5344CB8AC3E}">
        <p14:creationId xmlns:p14="http://schemas.microsoft.com/office/powerpoint/2010/main" val="2335765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3642BB-6516-F94B-BFEA-47B6808CDAF4}"/>
              </a:ext>
            </a:extLst>
          </p:cNvPr>
          <p:cNvSpPr>
            <a:spLocks noGrp="1"/>
          </p:cNvSpPr>
          <p:nvPr>
            <p:ph type="body" sz="quarter" idx="11"/>
          </p:nvPr>
        </p:nvSpPr>
        <p:spPr>
          <a:xfrm>
            <a:off x="3502116" y="2024063"/>
            <a:ext cx="7131050" cy="616745"/>
          </a:xfrm>
        </p:spPr>
        <p:txBody>
          <a:bodyPr/>
          <a:lstStyle/>
          <a:p>
            <a:r>
              <a:rPr lang="en-GB" sz="1600" b="0" dirty="0">
                <a:latin typeface="Arial" panose="020B0604020202020204" pitchFamily="34" charset="0"/>
                <a:ea typeface="Calibri"/>
                <a:cs typeface="Arial" panose="020B0604020202020204" pitchFamily="34" charset="0"/>
                <a:sym typeface="Calibri"/>
              </a:rPr>
              <a:t>Top strapline is </a:t>
            </a:r>
            <a:r>
              <a:rPr lang="en-GB" sz="1600" dirty="0">
                <a:latin typeface="Arial" panose="020B0604020202020204" pitchFamily="34" charset="0"/>
                <a:ea typeface="Calibri"/>
                <a:cs typeface="Arial" panose="020B0604020202020204" pitchFamily="34" charset="0"/>
                <a:sym typeface="Calibri"/>
              </a:rPr>
              <a:t>Manchester’s here for you</a:t>
            </a:r>
            <a:r>
              <a:rPr lang="en-GB" sz="1600" b="0" dirty="0">
                <a:latin typeface="Arial" panose="020B0604020202020204" pitchFamily="34" charset="0"/>
                <a:ea typeface="Calibri"/>
                <a:cs typeface="Arial" panose="020B0604020202020204" pitchFamily="34" charset="0"/>
                <a:sym typeface="Calibri"/>
              </a:rPr>
              <a:t>, followed by:</a:t>
            </a:r>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56781772"/>
              </p:ext>
            </p:extLst>
          </p:nvPr>
        </p:nvGraphicFramePr>
        <p:xfrm>
          <a:off x="3502116" y="2492896"/>
          <a:ext cx="7994484" cy="3198034"/>
        </p:xfrm>
        <a:graphic>
          <a:graphicData uri="http://schemas.openxmlformats.org/drawingml/2006/table">
            <a:tbl>
              <a:tblPr firstRow="1" firstCol="1" bandRow="1">
                <a:tableStyleId>{5C22544A-7EE6-4342-B048-85BDC9FD1C3A}</a:tableStyleId>
              </a:tblPr>
              <a:tblGrid>
                <a:gridCol w="2881863">
                  <a:extLst>
                    <a:ext uri="{9D8B030D-6E8A-4147-A177-3AD203B41FA5}">
                      <a16:colId xmlns:a16="http://schemas.microsoft.com/office/drawing/2014/main" val="753505889"/>
                    </a:ext>
                  </a:extLst>
                </a:gridCol>
                <a:gridCol w="5112621">
                  <a:extLst>
                    <a:ext uri="{9D8B030D-6E8A-4147-A177-3AD203B41FA5}">
                      <a16:colId xmlns:a16="http://schemas.microsoft.com/office/drawing/2014/main" val="983442236"/>
                    </a:ext>
                  </a:extLst>
                </a:gridCol>
              </a:tblGrid>
              <a:tr h="319804">
                <a:tc>
                  <a:txBody>
                    <a:bodyPr/>
                    <a:lstStyle/>
                    <a:p>
                      <a:pPr>
                        <a:lnSpc>
                          <a:spcPct val="107000"/>
                        </a:lnSpc>
                        <a:spcAft>
                          <a:spcPts val="0"/>
                        </a:spcAft>
                      </a:pPr>
                      <a:r>
                        <a:rPr lang="en-GB" sz="1400" dirty="0">
                          <a:effectLst/>
                        </a:rPr>
                        <a:t>TARGET</a:t>
                      </a:r>
                      <a:r>
                        <a:rPr lang="en-GB" sz="1400" baseline="0" dirty="0">
                          <a:effectLst/>
                        </a:rPr>
                        <a:t> AUDIENCE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a:txBody>
                    <a:bodyPr/>
                    <a:lstStyle/>
                    <a:p>
                      <a:pPr>
                        <a:lnSpc>
                          <a:spcPct val="107000"/>
                        </a:lnSpc>
                        <a:spcAft>
                          <a:spcPts val="0"/>
                        </a:spcAft>
                      </a:pPr>
                      <a:r>
                        <a:rPr lang="en-GB" sz="1400" dirty="0">
                          <a:effectLst/>
                        </a:rPr>
                        <a:t>SECONDARY STRAPLINE</a:t>
                      </a:r>
                      <a:r>
                        <a:rPr lang="en-GB" sz="1400" baseline="0" dirty="0">
                          <a:effectLst/>
                        </a:rPr>
                        <a:t> </a:t>
                      </a:r>
                      <a:r>
                        <a:rPr lang="en-GB" sz="1400" dirty="0">
                          <a:effectLst/>
                        </a:rPr>
                        <a:t>(audience-specific)</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extLst>
                  <a:ext uri="{0D108BD9-81ED-4DB2-BD59-A6C34878D82A}">
                    <a16:rowId xmlns:a16="http://schemas.microsoft.com/office/drawing/2014/main" val="4106045992"/>
                  </a:ext>
                </a:extLst>
              </a:tr>
              <a:tr h="575646">
                <a:tc>
                  <a:txBody>
                    <a:bodyPr/>
                    <a:lstStyle/>
                    <a:p>
                      <a:pPr>
                        <a:lnSpc>
                          <a:spcPct val="107000"/>
                        </a:lnSpc>
                        <a:spcAft>
                          <a:spcPts val="0"/>
                        </a:spcAft>
                      </a:pPr>
                      <a:r>
                        <a:rPr lang="en-GB" sz="1400" b="1" dirty="0">
                          <a:effectLst/>
                        </a:rPr>
                        <a:t>Undergraduate</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nSpc>
                          <a:spcPct val="107000"/>
                        </a:lnSpc>
                        <a:spcAft>
                          <a:spcPts val="0"/>
                        </a:spcAft>
                      </a:pPr>
                      <a:r>
                        <a:rPr lang="en-GB" sz="1400" dirty="0">
                          <a:effectLst/>
                        </a:rPr>
                        <a:t>Today, tomorrow, always.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1263140473"/>
                  </a:ext>
                </a:extLst>
              </a:tr>
              <a:tr h="575646">
                <a:tc>
                  <a:txBody>
                    <a:bodyPr/>
                    <a:lstStyle/>
                    <a:p>
                      <a:pPr>
                        <a:lnSpc>
                          <a:spcPct val="107000"/>
                        </a:lnSpc>
                        <a:spcAft>
                          <a:spcPts val="0"/>
                        </a:spcAft>
                      </a:pPr>
                      <a:r>
                        <a:rPr lang="en-GB" sz="1400" b="1" dirty="0">
                          <a:effectLst/>
                        </a:rPr>
                        <a:t>International, postgraduate taught, and online and blended</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nSpc>
                          <a:spcPct val="107000"/>
                        </a:lnSpc>
                        <a:spcAft>
                          <a:spcPts val="0"/>
                        </a:spcAft>
                      </a:pPr>
                      <a:r>
                        <a:rPr lang="en-GB" sz="1400" dirty="0">
                          <a:effectLst/>
                        </a:rPr>
                        <a:t>We’ll help you find your future.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50392560"/>
                  </a:ext>
                </a:extLst>
              </a:tr>
              <a:tr h="575646">
                <a:tc>
                  <a:txBody>
                    <a:bodyPr/>
                    <a:lstStyle/>
                    <a:p>
                      <a:pPr>
                        <a:lnSpc>
                          <a:spcPct val="107000"/>
                        </a:lnSpc>
                        <a:spcAft>
                          <a:spcPts val="0"/>
                        </a:spcAft>
                      </a:pPr>
                      <a:r>
                        <a:rPr lang="en-GB" sz="1400" b="1" dirty="0">
                          <a:effectLst/>
                        </a:rPr>
                        <a:t>Postgraduate research</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nSpc>
                          <a:spcPct val="107000"/>
                        </a:lnSpc>
                        <a:spcAft>
                          <a:spcPts val="0"/>
                        </a:spcAft>
                      </a:pPr>
                      <a:r>
                        <a:rPr lang="en-GB" sz="1400" dirty="0">
                          <a:effectLst/>
                        </a:rPr>
                        <a:t>We’ll help you shape the future.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830929113"/>
                  </a:ext>
                </a:extLst>
              </a:tr>
              <a:tr h="575646">
                <a:tc>
                  <a:txBody>
                    <a:bodyPr/>
                    <a:lstStyle/>
                    <a:p>
                      <a:pPr>
                        <a:lnSpc>
                          <a:spcPct val="107000"/>
                        </a:lnSpc>
                        <a:spcAft>
                          <a:spcPts val="0"/>
                        </a:spcAft>
                      </a:pPr>
                      <a:r>
                        <a:rPr lang="en-GB" sz="1400" b="1" dirty="0">
                          <a:effectLst/>
                        </a:rPr>
                        <a:t>Commuter applicants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nSpc>
                          <a:spcPct val="107000"/>
                        </a:lnSpc>
                        <a:spcAft>
                          <a:spcPts val="0"/>
                        </a:spcAft>
                      </a:pPr>
                      <a:r>
                        <a:rPr lang="en-GB" sz="1400" dirty="0">
                          <a:effectLst/>
                        </a:rPr>
                        <a:t>Shape your future, close to home.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2137235934"/>
                  </a:ext>
                </a:extLst>
              </a:tr>
              <a:tr h="575646">
                <a:tc>
                  <a:txBody>
                    <a:bodyPr/>
                    <a:lstStyle/>
                    <a:p>
                      <a:pPr>
                        <a:lnSpc>
                          <a:spcPct val="107000"/>
                        </a:lnSpc>
                        <a:spcAft>
                          <a:spcPts val="0"/>
                        </a:spcAft>
                      </a:pPr>
                      <a:r>
                        <a:rPr lang="en-GB" sz="1400" b="1" dirty="0">
                          <a:effectLst/>
                        </a:rPr>
                        <a:t>Final-year current undergraduate</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nSpc>
                          <a:spcPct val="107000"/>
                        </a:lnSpc>
                        <a:spcAft>
                          <a:spcPts val="0"/>
                        </a:spcAft>
                      </a:pPr>
                      <a:r>
                        <a:rPr lang="en-GB" sz="1400" dirty="0">
                          <a:effectLst/>
                        </a:rPr>
                        <a:t>Your journey’s just begun.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937507088"/>
                  </a:ext>
                </a:extLst>
              </a:tr>
            </a:tbl>
          </a:graphicData>
        </a:graphic>
      </p:graphicFrame>
      <p:sp>
        <p:nvSpPr>
          <p:cNvPr id="8" name="TextBox 7">
            <a:extLst>
              <a:ext uri="{FF2B5EF4-FFF2-40B4-BE49-F238E27FC236}">
                <a16:creationId xmlns:a16="http://schemas.microsoft.com/office/drawing/2014/main" id="{961FC9FF-FADC-EB41-94E3-B7F260EFD89D}"/>
              </a:ext>
            </a:extLst>
          </p:cNvPr>
          <p:cNvSpPr txBox="1"/>
          <p:nvPr/>
        </p:nvSpPr>
        <p:spPr>
          <a:xfrm>
            <a:off x="407368" y="2777067"/>
            <a:ext cx="2448272" cy="651933"/>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The concept</a:t>
            </a:r>
            <a:b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b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(key messaging and design)</a:t>
            </a:r>
          </a:p>
        </p:txBody>
      </p:sp>
      <p:pic>
        <p:nvPicPr>
          <p:cNvPr id="9" name="Picture 8">
            <a:extLst>
              <a:ext uri="{FF2B5EF4-FFF2-40B4-BE49-F238E27FC236}">
                <a16:creationId xmlns:a16="http://schemas.microsoft.com/office/drawing/2014/main" id="{7094A1F7-036F-484D-89C6-D049AE092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2116" y="1197812"/>
            <a:ext cx="1701800" cy="457200"/>
          </a:xfrm>
          <a:prstGeom prst="rect">
            <a:avLst/>
          </a:prstGeom>
        </p:spPr>
      </p:pic>
    </p:spTree>
    <p:extLst>
      <p:ext uri="{BB962C8B-B14F-4D97-AF65-F5344CB8AC3E}">
        <p14:creationId xmlns:p14="http://schemas.microsoft.com/office/powerpoint/2010/main" val="3686567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3642BB-6516-F94B-BFEA-47B6808CDAF4}"/>
              </a:ext>
            </a:extLst>
          </p:cNvPr>
          <p:cNvSpPr>
            <a:spLocks noGrp="1"/>
          </p:cNvSpPr>
          <p:nvPr>
            <p:ph type="body" sz="quarter" idx="11"/>
          </p:nvPr>
        </p:nvSpPr>
        <p:spPr>
          <a:xfrm>
            <a:off x="3502116" y="2024063"/>
            <a:ext cx="7131050" cy="616745"/>
          </a:xfrm>
        </p:spPr>
        <p:txBody>
          <a:bodyPr/>
          <a:lstStyle/>
          <a:p>
            <a:r>
              <a:rPr lang="en-GB" sz="1600" b="0" dirty="0">
                <a:latin typeface="Arial" panose="020B0604020202020204" pitchFamily="34" charset="0"/>
                <a:ea typeface="Calibri"/>
                <a:cs typeface="Arial" panose="020B0604020202020204" pitchFamily="34" charset="0"/>
                <a:sym typeface="Calibri"/>
              </a:rPr>
              <a:t>Example messages </a:t>
            </a:r>
            <a:r>
              <a:rPr lang="en-GB" sz="1600" b="0">
                <a:latin typeface="Arial" panose="020B0604020202020204" pitchFamily="34" charset="0"/>
                <a:ea typeface="Calibri"/>
                <a:cs typeface="Arial" panose="020B0604020202020204" pitchFamily="34" charset="0"/>
                <a:sym typeface="Calibri"/>
              </a:rPr>
              <a:t>for </a:t>
            </a:r>
            <a:r>
              <a:rPr lang="en-GB" sz="1600" b="0" smtClean="0">
                <a:latin typeface="Arial" panose="020B0604020202020204" pitchFamily="34" charset="0"/>
                <a:ea typeface="Calibri"/>
                <a:cs typeface="Arial" panose="020B0604020202020204" pitchFamily="34" charset="0"/>
                <a:sym typeface="Calibri"/>
              </a:rPr>
              <a:t>pillars </a:t>
            </a:r>
            <a:r>
              <a:rPr lang="en-GB" sz="1600" b="0" dirty="0">
                <a:latin typeface="Arial" panose="020B0604020202020204" pitchFamily="34" charset="0"/>
                <a:ea typeface="Calibri"/>
                <a:cs typeface="Arial" panose="020B0604020202020204" pitchFamily="34" charset="0"/>
                <a:sym typeface="Calibri"/>
              </a:rPr>
              <a:t>2</a:t>
            </a:r>
            <a:r>
              <a:rPr lang="en-GB" sz="1600" b="0" smtClean="0">
                <a:latin typeface="Arial" panose="020B0604020202020204" pitchFamily="34" charset="0"/>
                <a:ea typeface="Calibri"/>
                <a:cs typeface="Arial" panose="020B0604020202020204" pitchFamily="34" charset="0"/>
                <a:sym typeface="Calibri"/>
              </a:rPr>
              <a:t> </a:t>
            </a:r>
            <a:r>
              <a:rPr lang="en-GB" sz="1600" b="0">
                <a:latin typeface="Arial" panose="020B0604020202020204" pitchFamily="34" charset="0"/>
                <a:ea typeface="Calibri"/>
                <a:cs typeface="Arial" panose="020B0604020202020204" pitchFamily="34" charset="0"/>
                <a:sym typeface="Calibri"/>
              </a:rPr>
              <a:t>and 3</a:t>
            </a:r>
            <a:r>
              <a:rPr lang="en-GB" sz="1600" b="0" smtClean="0">
                <a:latin typeface="Arial" panose="020B0604020202020204" pitchFamily="34" charset="0"/>
                <a:ea typeface="Calibri"/>
                <a:cs typeface="Arial" panose="020B0604020202020204" pitchFamily="34" charset="0"/>
                <a:sym typeface="Calibri"/>
              </a:rPr>
              <a:t>:</a:t>
            </a:r>
            <a:endParaRPr lang="en-GB" sz="1600" b="0" dirty="0">
              <a:latin typeface="Arial" panose="020B0604020202020204" pitchFamily="34" charset="0"/>
              <a:ea typeface="Calibri"/>
              <a:cs typeface="Arial" panose="020B0604020202020204" pitchFamily="34" charset="0"/>
              <a:sym typeface="Calibri"/>
            </a:endParaRPr>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317241269"/>
              </p:ext>
            </p:extLst>
          </p:nvPr>
        </p:nvGraphicFramePr>
        <p:xfrm>
          <a:off x="3502116" y="2492896"/>
          <a:ext cx="7994484" cy="1471096"/>
        </p:xfrm>
        <a:graphic>
          <a:graphicData uri="http://schemas.openxmlformats.org/drawingml/2006/table">
            <a:tbl>
              <a:tblPr firstRow="1" firstCol="1" bandRow="1">
                <a:tableStyleId>{5C22544A-7EE6-4342-B048-85BDC9FD1C3A}</a:tableStyleId>
              </a:tblPr>
              <a:tblGrid>
                <a:gridCol w="2881863">
                  <a:extLst>
                    <a:ext uri="{9D8B030D-6E8A-4147-A177-3AD203B41FA5}">
                      <a16:colId xmlns:a16="http://schemas.microsoft.com/office/drawing/2014/main" val="753505889"/>
                    </a:ext>
                  </a:extLst>
                </a:gridCol>
                <a:gridCol w="5112621">
                  <a:extLst>
                    <a:ext uri="{9D8B030D-6E8A-4147-A177-3AD203B41FA5}">
                      <a16:colId xmlns:a16="http://schemas.microsoft.com/office/drawing/2014/main" val="983442236"/>
                    </a:ext>
                  </a:extLst>
                </a:gridCol>
              </a:tblGrid>
              <a:tr h="319804">
                <a:tc>
                  <a:txBody>
                    <a:bodyPr/>
                    <a:lstStyle/>
                    <a:p>
                      <a:pPr>
                        <a:lnSpc>
                          <a:spcPct val="107000"/>
                        </a:lnSpc>
                        <a:spcAft>
                          <a:spcPts val="0"/>
                        </a:spcAft>
                      </a:pPr>
                      <a:r>
                        <a:rPr lang="en-GB" sz="1400" dirty="0">
                          <a:effectLst/>
                        </a:rPr>
                        <a:t>EXAMPLE HEADING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a:txBody>
                    <a:bodyPr/>
                    <a:lstStyle/>
                    <a:p>
                      <a:pPr>
                        <a:lnSpc>
                          <a:spcPct val="107000"/>
                        </a:lnSpc>
                        <a:spcAft>
                          <a:spcPts val="0"/>
                        </a:spcAft>
                      </a:pPr>
                      <a:r>
                        <a:rPr lang="en-GB" sz="1400" dirty="0">
                          <a:effectLst/>
                        </a:rPr>
                        <a:t>EXAMPLE TEXT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extLst>
                  <a:ext uri="{0D108BD9-81ED-4DB2-BD59-A6C34878D82A}">
                    <a16:rowId xmlns:a16="http://schemas.microsoft.com/office/drawing/2014/main" val="4106045992"/>
                  </a:ext>
                </a:extLst>
              </a:tr>
              <a:tr h="575646">
                <a:tc>
                  <a:txBody>
                    <a:bodyPr/>
                    <a:lstStyle/>
                    <a:p>
                      <a:pPr>
                        <a:lnSpc>
                          <a:spcPct val="107000"/>
                        </a:lnSpc>
                        <a:spcAft>
                          <a:spcPts val="0"/>
                        </a:spcAft>
                      </a:pPr>
                      <a:r>
                        <a:rPr lang="en-GB" sz="1400" b="1" i="0" u="none" strike="noStrike" cap="none" spc="0" baseline="0" dirty="0">
                          <a:ln>
                            <a:noFill/>
                          </a:ln>
                          <a:solidFill>
                            <a:schemeClr val="lt1"/>
                          </a:solidFill>
                          <a:uFillTx/>
                          <a:latin typeface="+mn-lt"/>
                          <a:ea typeface="+mn-ea"/>
                          <a:cs typeface="+mn-cs"/>
                          <a:sym typeface="Calibri"/>
                        </a:rPr>
                        <a:t>United against COVID-19 </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nSpc>
                          <a:spcPct val="107000"/>
                        </a:lnSpc>
                        <a:spcAft>
                          <a:spcPts val="0"/>
                        </a:spcAft>
                      </a:pPr>
                      <a:r>
                        <a:rPr lang="en-GB" sz="1400" b="0" i="0" u="none" strike="noStrike" cap="none" spc="0" baseline="0" dirty="0">
                          <a:ln>
                            <a:noFill/>
                          </a:ln>
                          <a:solidFill>
                            <a:schemeClr val="dk1"/>
                          </a:solidFill>
                          <a:uFillTx/>
                          <a:latin typeface="+mn-lt"/>
                          <a:ea typeface="+mn-ea"/>
                          <a:cs typeface="+mn-cs"/>
                          <a:sym typeface="Calibri"/>
                        </a:rPr>
                        <a:t>From international research to helping our communities, Manchester’s people are tackling the pandemic as one.</a:t>
                      </a: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1263140473"/>
                  </a:ext>
                </a:extLst>
              </a:tr>
              <a:tr h="575646">
                <a:tc>
                  <a:txBody>
                    <a:bodyPr/>
                    <a:lstStyle/>
                    <a:p>
                      <a:pPr>
                        <a:lnSpc>
                          <a:spcPct val="107000"/>
                        </a:lnSpc>
                        <a:spcAft>
                          <a:spcPts val="0"/>
                        </a:spcAft>
                      </a:pPr>
                      <a:r>
                        <a:rPr lang="en-GB" sz="1400" b="1" i="0" u="none" strike="noStrike" cap="none" spc="0" baseline="0" dirty="0">
                          <a:ln>
                            <a:noFill/>
                          </a:ln>
                          <a:solidFill>
                            <a:schemeClr val="lt1"/>
                          </a:solidFill>
                          <a:uFillTx/>
                          <a:latin typeface="+mn-lt"/>
                          <a:ea typeface="+mn-ea"/>
                          <a:cs typeface="+mn-cs"/>
                          <a:sym typeface="Calibri"/>
                        </a:rPr>
                        <a:t>Reinvent the future </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nSpc>
                          <a:spcPct val="107000"/>
                        </a:lnSpc>
                        <a:spcAft>
                          <a:spcPts val="0"/>
                        </a:spcAft>
                      </a:pPr>
                      <a:r>
                        <a:rPr lang="en-GB" sz="1400" b="0" i="0" u="none" strike="noStrike" cap="none" spc="0" baseline="0" dirty="0">
                          <a:ln>
                            <a:noFill/>
                          </a:ln>
                          <a:solidFill>
                            <a:schemeClr val="dk1"/>
                          </a:solidFill>
                          <a:uFillTx/>
                          <a:latin typeface="+mn-lt"/>
                          <a:ea typeface="+mn-ea"/>
                          <a:cs typeface="+mn-cs"/>
                          <a:sym typeface="Calibri"/>
                        </a:rPr>
                        <a:t>For 200 years, Manchester’s ideas have changed the world. Join us and help shape tomorrow.</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50392560"/>
                  </a:ext>
                </a:extLst>
              </a:tr>
            </a:tbl>
          </a:graphicData>
        </a:graphic>
      </p:graphicFrame>
      <p:sp>
        <p:nvSpPr>
          <p:cNvPr id="8" name="TextBox 7">
            <a:extLst>
              <a:ext uri="{FF2B5EF4-FFF2-40B4-BE49-F238E27FC236}">
                <a16:creationId xmlns:a16="http://schemas.microsoft.com/office/drawing/2014/main" id="{961FC9FF-FADC-EB41-94E3-B7F260EFD89D}"/>
              </a:ext>
            </a:extLst>
          </p:cNvPr>
          <p:cNvSpPr txBox="1"/>
          <p:nvPr/>
        </p:nvSpPr>
        <p:spPr>
          <a:xfrm>
            <a:off x="407368" y="2777067"/>
            <a:ext cx="2448272" cy="651933"/>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The concept</a:t>
            </a:r>
            <a:b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b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(key messaging and design)</a:t>
            </a:r>
          </a:p>
        </p:txBody>
      </p:sp>
      <p:pic>
        <p:nvPicPr>
          <p:cNvPr id="9" name="Picture 8">
            <a:extLst>
              <a:ext uri="{FF2B5EF4-FFF2-40B4-BE49-F238E27FC236}">
                <a16:creationId xmlns:a16="http://schemas.microsoft.com/office/drawing/2014/main" id="{7094A1F7-036F-484D-89C6-D049AE092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2116" y="1197812"/>
            <a:ext cx="1701800" cy="457200"/>
          </a:xfrm>
          <a:prstGeom prst="rect">
            <a:avLst/>
          </a:prstGeom>
        </p:spPr>
      </p:pic>
    </p:spTree>
    <p:extLst>
      <p:ext uri="{BB962C8B-B14F-4D97-AF65-F5344CB8AC3E}">
        <p14:creationId xmlns:p14="http://schemas.microsoft.com/office/powerpoint/2010/main" val="3655690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3431704" y="1991170"/>
            <a:ext cx="4118758" cy="3574199"/>
          </a:xfrm>
          <a:prstGeom prst="rect">
            <a:avLst/>
          </a:prstGeom>
        </p:spPr>
      </p:pic>
      <p:pic>
        <p:nvPicPr>
          <p:cNvPr id="7" name="Picture 6">
            <a:extLst>
              <a:ext uri="{FF2B5EF4-FFF2-40B4-BE49-F238E27FC236}">
                <a16:creationId xmlns:a16="http://schemas.microsoft.com/office/drawing/2014/main" id="{DC838B31-62BE-C748-BBDE-E3CA2A98859C}"/>
              </a:ext>
            </a:extLst>
          </p:cNvPr>
          <p:cNvPicPr>
            <a:picLocks noChangeAspect="1"/>
          </p:cNvPicPr>
          <p:nvPr/>
        </p:nvPicPr>
        <p:blipFill>
          <a:blip r:embed="rId4"/>
          <a:stretch>
            <a:fillRect/>
          </a:stretch>
        </p:blipFill>
        <p:spPr>
          <a:xfrm>
            <a:off x="7615319" y="1991170"/>
            <a:ext cx="4055468" cy="3583557"/>
          </a:xfrm>
          <a:prstGeom prst="rect">
            <a:avLst/>
          </a:prstGeom>
        </p:spPr>
      </p:pic>
      <p:sp>
        <p:nvSpPr>
          <p:cNvPr id="8" name="TextBox 7">
            <a:extLst>
              <a:ext uri="{FF2B5EF4-FFF2-40B4-BE49-F238E27FC236}">
                <a16:creationId xmlns:a16="http://schemas.microsoft.com/office/drawing/2014/main" id="{40F86DE1-7864-144C-B173-ADD422FA19F4}"/>
              </a:ext>
            </a:extLst>
          </p:cNvPr>
          <p:cNvSpPr txBox="1"/>
          <p:nvPr/>
        </p:nvSpPr>
        <p:spPr>
          <a:xfrm>
            <a:off x="407368" y="2777067"/>
            <a:ext cx="2448272" cy="651933"/>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The concept</a:t>
            </a:r>
            <a:b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b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(key messaging and design)</a:t>
            </a:r>
          </a:p>
        </p:txBody>
      </p:sp>
      <p:pic>
        <p:nvPicPr>
          <p:cNvPr id="3" name="Picture 2">
            <a:extLst>
              <a:ext uri="{FF2B5EF4-FFF2-40B4-BE49-F238E27FC236}">
                <a16:creationId xmlns:a16="http://schemas.microsoft.com/office/drawing/2014/main" id="{4A50E7D2-1733-524B-981E-FF65CF55D6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8319" y="1484784"/>
            <a:ext cx="5334000" cy="457200"/>
          </a:xfrm>
          <a:prstGeom prst="rect">
            <a:avLst/>
          </a:prstGeom>
        </p:spPr>
      </p:pic>
    </p:spTree>
    <p:extLst>
      <p:ext uri="{BB962C8B-B14F-4D97-AF65-F5344CB8AC3E}">
        <p14:creationId xmlns:p14="http://schemas.microsoft.com/office/powerpoint/2010/main" val="77925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lvl="1"/>
            <a:r>
              <a:rPr lang="en-GB" dirty="0"/>
              <a:t>A style guide won’t be created this year as the internal Design Team are creating all assets for those teams that require them for any marketing – this is both to help with resource and to ensure consistency across the University. </a:t>
            </a:r>
          </a:p>
          <a:p>
            <a:pPr lvl="1"/>
            <a:r>
              <a:rPr lang="en-GB" dirty="0"/>
              <a:t>However, we will house this content pack and any assets created as part of the campaign on the intranet for use by colleagues on </a:t>
            </a:r>
            <a:r>
              <a:rPr lang="en-GB" b="1" u="sng" dirty="0">
                <a:hlinkClick r:id="rId2"/>
              </a:rPr>
              <a:t>our guidelines page on </a:t>
            </a:r>
            <a:r>
              <a:rPr lang="en-GB" b="1" u="sng" dirty="0" err="1">
                <a:hlinkClick r:id="rId2"/>
              </a:rPr>
              <a:t>StaffNet</a:t>
            </a:r>
            <a:r>
              <a:rPr lang="en-GB" b="1" u="sng" dirty="0">
                <a:hlinkClick r:id="rId2"/>
              </a:rPr>
              <a:t>.</a:t>
            </a:r>
            <a:r>
              <a:rPr lang="en-GB" b="1" u="sng" dirty="0"/>
              <a:t> </a:t>
            </a:r>
          </a:p>
          <a:p>
            <a:pPr lvl="1"/>
            <a:r>
              <a:rPr lang="en-GB" dirty="0"/>
              <a:t>If you need any digital assets producing and would like to talk this through, please contact </a:t>
            </a:r>
            <a:r>
              <a:rPr lang="en-GB" dirty="0">
                <a:hlinkClick r:id="rId3"/>
              </a:rPr>
              <a:t>studentmarketing@manchester.ac.uk</a:t>
            </a:r>
            <a:r>
              <a:rPr lang="en-GB" dirty="0"/>
              <a:t>. Assets can be created for all channels – web banners, social media and HTML emails.</a:t>
            </a:r>
          </a:p>
        </p:txBody>
      </p:sp>
      <p:sp>
        <p:nvSpPr>
          <p:cNvPr id="4" name="TextBox 3">
            <a:extLst>
              <a:ext uri="{FF2B5EF4-FFF2-40B4-BE49-F238E27FC236}">
                <a16:creationId xmlns:a16="http://schemas.microsoft.com/office/drawing/2014/main" id="{B17CE09B-4174-0348-98AE-F59EDF3B56F0}"/>
              </a:ext>
            </a:extLst>
          </p:cNvPr>
          <p:cNvSpPr txBox="1"/>
          <p:nvPr/>
        </p:nvSpPr>
        <p:spPr>
          <a:xfrm>
            <a:off x="407368" y="3415969"/>
            <a:ext cx="2448272" cy="456783"/>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Style guide and digital assets</a:t>
            </a:r>
          </a:p>
        </p:txBody>
      </p:sp>
      <p:pic>
        <p:nvPicPr>
          <p:cNvPr id="8" name="Picture 7">
            <a:extLst>
              <a:ext uri="{FF2B5EF4-FFF2-40B4-BE49-F238E27FC236}">
                <a16:creationId xmlns:a16="http://schemas.microsoft.com/office/drawing/2014/main" id="{A19044EB-BF82-8240-BC66-B788B0A8BB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5766" y="1197812"/>
            <a:ext cx="3416300" cy="457200"/>
          </a:xfrm>
          <a:prstGeom prst="rect">
            <a:avLst/>
          </a:prstGeom>
        </p:spPr>
      </p:pic>
    </p:spTree>
    <p:extLst>
      <p:ext uri="{BB962C8B-B14F-4D97-AF65-F5344CB8AC3E}">
        <p14:creationId xmlns:p14="http://schemas.microsoft.com/office/powerpoint/2010/main" val="113273668"/>
      </p:ext>
    </p:extLst>
  </p:cSld>
  <p:clrMapOvr>
    <a:masterClrMapping/>
  </p:clrMapOvr>
  <p:transition spd="med"/>
</p:sld>
</file>

<file path=ppt/theme/theme1.xml><?xml version="1.0" encoding="utf-8"?>
<a:theme xmlns:a="http://schemas.openxmlformats.org/drawingml/2006/main" name="Default">
  <a:themeElements>
    <a:clrScheme name="UoM ">
      <a:dk1>
        <a:srgbClr val="000000"/>
      </a:dk1>
      <a:lt1>
        <a:srgbClr val="FFFFFF"/>
      </a:lt1>
      <a:dk2>
        <a:srgbClr val="5D2979"/>
      </a:dk2>
      <a:lt2>
        <a:srgbClr val="EEECE1"/>
      </a:lt2>
      <a:accent1>
        <a:srgbClr val="878A8E"/>
      </a:accent1>
      <a:accent2>
        <a:srgbClr val="FDB822"/>
      </a:accent2>
      <a:accent3>
        <a:srgbClr val="EFCA89"/>
      </a:accent3>
      <a:accent4>
        <a:srgbClr val="D3C6E2"/>
      </a:accent4>
      <a:accent5>
        <a:srgbClr val="B3B1B6"/>
      </a:accent5>
      <a:accent6>
        <a:srgbClr val="8253A3"/>
      </a:accent6>
      <a:hlink>
        <a:srgbClr val="000000"/>
      </a:hlink>
      <a:folHlink>
        <a:srgbClr val="000100"/>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example from AB_ November 2018 Content Pack</Template>
  <TotalTime>6212</TotalTime>
  <Words>1803</Words>
  <Application>Microsoft Office PowerPoint</Application>
  <PresentationFormat>Widescreen</PresentationFormat>
  <Paragraphs>133</Paragraphs>
  <Slides>18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Helvetica Neue</vt:lpstr>
      <vt:lpstr>Times New Roman</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Cheyenne Brown</dc:creator>
  <cp:lastModifiedBy>Marieke Mollitt</cp:lastModifiedBy>
  <cp:revision>196</cp:revision>
  <dcterms:created xsi:type="dcterms:W3CDTF">2019-02-07T08:32:04Z</dcterms:created>
  <dcterms:modified xsi:type="dcterms:W3CDTF">2020-07-03T09:50:16Z</dcterms:modified>
</cp:coreProperties>
</file>