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8" r:id="rId3"/>
    <p:sldId id="286" r:id="rId4"/>
    <p:sldId id="28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C76"/>
    <a:srgbClr val="000000"/>
    <a:srgbClr val="162867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59"/>
    <p:restoredTop sz="94651"/>
  </p:normalViewPr>
  <p:slideViewPr>
    <p:cSldViewPr snapToGrid="0" snapToObjects="1">
      <p:cViewPr varScale="1">
        <p:scale>
          <a:sx n="72" d="100"/>
          <a:sy n="72" d="100"/>
        </p:scale>
        <p:origin x="570" y="5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C5354-43B3-EF46-8D25-BC99D1D34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2D3781-6631-9944-805C-D822DCCE9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8DFC1-3783-674A-9A0D-B20DE98C2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EAFEE-D579-8341-8E74-BAAC670F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A7E9F-FD9F-5D4D-A712-1AD3D516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9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3DDF-4DFD-904E-A0AD-E051E80C5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5A9E7E-2797-FC41-90A7-DBF388F66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7462E-38EE-A549-98FC-57C4AA64D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4A3A5-333D-DB4A-9494-D88A4CFFF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5D0B4-12F5-AC4C-9304-D7AA8513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5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911531-304C-0E46-BB68-7242E87CE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7AAB2-5585-2341-893D-F8FE29A52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F7633-A99B-9947-AD33-762382CA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F0CDF-6C9D-814F-A9F9-DE6B8E60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5E323-9092-E949-84F2-35AF929D1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2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5A188-7AC4-4847-A199-FCF8B801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2176E-B80B-D84E-BB61-3F540A521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DF873-8982-CB42-A34D-915B5DB4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29263-3EE0-1043-99F5-7C4F5697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4F81-CFF7-C54C-A34F-74EEA9E42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2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B3E10-E290-434F-995E-614B072E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CF1C9-B8B0-504D-8733-E5351A7DD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7F30A-8741-A348-A504-AE853C3E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631A8-F6BF-554D-A7A4-9AB07AA65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FDC23-F474-6E45-8C24-C83E40B5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6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EC4F6-A447-4946-A4B0-2A9450D7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AB008-2F07-4742-A162-06EB8DA88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9CFFC-1152-024C-99EF-D4183D3FC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B3503-8A3A-1D4E-B784-089AE1A5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9420B-9407-2C4E-B70C-AA552FEE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9F758-EB22-DB47-9E9B-7D215539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78E7A-DFEB-2142-9F59-E4951EE03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91FB0-D6FC-0744-AD3B-DD2798FA7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38CF9-19C8-1E40-801D-D0BD2D8D7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3EB4D-3F84-DF4E-AEB0-912C30A50D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41CEF-8628-594F-96E1-495BFE96C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493F7C-D6CF-4146-BBDA-0657006D7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7A73B8-B80F-EF46-A2DE-FCBE886E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20F64-CC13-9F41-9C9D-669974F3F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0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55D69-966B-FB4C-9FDD-C8A66B90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53DA53-AE63-4644-A129-E5F25865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FA784-C24F-0145-BBBD-03D1B080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C1DA8-A3A2-2540-9F10-BCE37865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4F6F02-FF7A-1443-9C6A-B444A7139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8F2A67-8974-E047-8B77-E9FDC819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34629-3AF1-D34E-B3B3-5B900F8A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0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87EF0-9F36-E64F-9D5C-5008D481D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10233-7E43-7C46-A4CB-44E1BCF8D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6C519-B15F-C045-A9CC-1B3EE2639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27C9C-03A2-4A4C-B4CE-FE7192C7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4EBCA-AA12-6442-BE9B-E5BCCBA20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C8802-BB05-E245-A59C-F664E0F6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7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E8644-77CD-AE48-A837-EEA9F540C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357E94-56BF-334B-8879-17F80E0BF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87126-7518-9E46-BCCE-FDFC4D920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59C86-ACAE-BE41-8D7D-D5FCB279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BA445-CFA2-6445-8882-F0C61064D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565A9-4303-BD45-8832-C39179AD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7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E26D5-3FF3-6B4F-9488-7596EBB42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9EFD2-91BE-D744-8962-179A2A3B2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4E02F-FCBF-0D4C-8FDC-DDAAF0203E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93F07-6607-2D4B-B94E-31BA0231FDF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230BA-E7C9-ED4A-BCA2-E7DD06C44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80FEC-3E3B-FE4C-A2D3-FCE8F360A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DF0F-57F5-6B4E-839F-A7D28A46E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2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D9AD0A-A9FC-1C47-9C4A-CFD21DF207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rgbClr val="162666"/>
              </a:gs>
              <a:gs pos="100000">
                <a:srgbClr val="236A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3DB38-E448-994F-89E3-DE29248FC429}"/>
              </a:ext>
            </a:extLst>
          </p:cNvPr>
          <p:cNvSpPr/>
          <p:nvPr/>
        </p:nvSpPr>
        <p:spPr>
          <a:xfrm>
            <a:off x="0" y="5903893"/>
            <a:ext cx="16572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GRAPHENE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ENGINEERING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INNOVATION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CENTRE</a:t>
            </a:r>
            <a:endParaRPr lang="en-GB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FD5DA49-6A38-4443-909A-6F20F9383FB3}"/>
              </a:ext>
            </a:extLst>
          </p:cNvPr>
          <p:cNvSpPr/>
          <p:nvPr/>
        </p:nvSpPr>
        <p:spPr>
          <a:xfrm rot="5400000">
            <a:off x="7746282" y="-574734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B6393DB8-42A7-0140-898F-CBC4EC7E4E03}"/>
              </a:ext>
            </a:extLst>
          </p:cNvPr>
          <p:cNvSpPr/>
          <p:nvPr/>
        </p:nvSpPr>
        <p:spPr>
          <a:xfrm rot="5400000">
            <a:off x="8182720" y="6090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4ADCE1C0-D07E-2844-AE3F-871840FCD508}"/>
              </a:ext>
            </a:extLst>
          </p:cNvPr>
          <p:cNvSpPr/>
          <p:nvPr/>
        </p:nvSpPr>
        <p:spPr>
          <a:xfrm rot="5400000">
            <a:off x="9400802" y="16844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D30D3060-7045-004C-B7DB-E8A9346544AD}"/>
              </a:ext>
            </a:extLst>
          </p:cNvPr>
          <p:cNvSpPr/>
          <p:nvPr/>
        </p:nvSpPr>
        <p:spPr>
          <a:xfrm rot="5400000">
            <a:off x="9067564" y="1517299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D21D0CA-CB0D-694C-A9D4-FD59519F6FC7}"/>
              </a:ext>
            </a:extLst>
          </p:cNvPr>
          <p:cNvSpPr/>
          <p:nvPr/>
        </p:nvSpPr>
        <p:spPr>
          <a:xfrm rot="5400000">
            <a:off x="10932695" y="-35453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EE292B6B-869C-D34C-8024-AE5E2EEDEDE4}"/>
              </a:ext>
            </a:extLst>
          </p:cNvPr>
          <p:cNvSpPr/>
          <p:nvPr/>
        </p:nvSpPr>
        <p:spPr>
          <a:xfrm rot="5400000">
            <a:off x="10697684" y="1795256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4B853C34-6062-E548-AFA2-7323C779FC5E}"/>
              </a:ext>
            </a:extLst>
          </p:cNvPr>
          <p:cNvSpPr/>
          <p:nvPr/>
        </p:nvSpPr>
        <p:spPr>
          <a:xfrm rot="5400000">
            <a:off x="10462673" y="301256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12127D0F-50AA-314A-863B-47E1249EDEE6}"/>
              </a:ext>
            </a:extLst>
          </p:cNvPr>
          <p:cNvSpPr/>
          <p:nvPr/>
        </p:nvSpPr>
        <p:spPr>
          <a:xfrm rot="5400000">
            <a:off x="5856695" y="-1462451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22B2C4-EF4A-5A47-8473-8B0F2D707BDF}"/>
              </a:ext>
            </a:extLst>
          </p:cNvPr>
          <p:cNvSpPr txBox="1"/>
          <p:nvPr/>
        </p:nvSpPr>
        <p:spPr>
          <a:xfrm>
            <a:off x="1575881" y="2456958"/>
            <a:ext cx="9035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GEIC </a:t>
            </a:r>
            <a:r>
              <a:rPr lang="en-US" sz="5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Partners Project Process</a:t>
            </a:r>
            <a:endParaRPr lang="en-US" sz="5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EF48885-C893-034B-A512-71AAC7992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11" y="179048"/>
            <a:ext cx="1124230" cy="47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48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D9AD0A-A9FC-1C47-9C4A-CFD21DF207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rgbClr val="162666"/>
              </a:gs>
              <a:gs pos="100000">
                <a:srgbClr val="236A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3DB38-E448-994F-89E3-DE29248FC429}"/>
              </a:ext>
            </a:extLst>
          </p:cNvPr>
          <p:cNvSpPr/>
          <p:nvPr/>
        </p:nvSpPr>
        <p:spPr>
          <a:xfrm>
            <a:off x="0" y="5903893"/>
            <a:ext cx="16572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GRAPHENE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ENGINEERING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INNOVATION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CENTRE</a:t>
            </a:r>
            <a:endParaRPr lang="en-GB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FD5DA49-6A38-4443-909A-6F20F9383FB3}"/>
              </a:ext>
            </a:extLst>
          </p:cNvPr>
          <p:cNvSpPr/>
          <p:nvPr/>
        </p:nvSpPr>
        <p:spPr>
          <a:xfrm rot="5400000">
            <a:off x="7746282" y="-574734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B6393DB8-42A7-0140-898F-CBC4EC7E4E03}"/>
              </a:ext>
            </a:extLst>
          </p:cNvPr>
          <p:cNvSpPr/>
          <p:nvPr/>
        </p:nvSpPr>
        <p:spPr>
          <a:xfrm rot="5400000">
            <a:off x="8182720" y="6090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4ADCE1C0-D07E-2844-AE3F-871840FCD508}"/>
              </a:ext>
            </a:extLst>
          </p:cNvPr>
          <p:cNvSpPr/>
          <p:nvPr/>
        </p:nvSpPr>
        <p:spPr>
          <a:xfrm rot="5400000">
            <a:off x="9400802" y="16844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D30D3060-7045-004C-B7DB-E8A9346544AD}"/>
              </a:ext>
            </a:extLst>
          </p:cNvPr>
          <p:cNvSpPr/>
          <p:nvPr/>
        </p:nvSpPr>
        <p:spPr>
          <a:xfrm rot="5400000">
            <a:off x="9067564" y="1517299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D21D0CA-CB0D-694C-A9D4-FD59519F6FC7}"/>
              </a:ext>
            </a:extLst>
          </p:cNvPr>
          <p:cNvSpPr/>
          <p:nvPr/>
        </p:nvSpPr>
        <p:spPr>
          <a:xfrm rot="5400000">
            <a:off x="10932695" y="-35453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EE292B6B-869C-D34C-8024-AE5E2EEDEDE4}"/>
              </a:ext>
            </a:extLst>
          </p:cNvPr>
          <p:cNvSpPr/>
          <p:nvPr/>
        </p:nvSpPr>
        <p:spPr>
          <a:xfrm rot="5400000">
            <a:off x="10697684" y="1795256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4B853C34-6062-E548-AFA2-7323C779FC5E}"/>
              </a:ext>
            </a:extLst>
          </p:cNvPr>
          <p:cNvSpPr/>
          <p:nvPr/>
        </p:nvSpPr>
        <p:spPr>
          <a:xfrm rot="5400000">
            <a:off x="10462673" y="301256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12127D0F-50AA-314A-863B-47E1249EDEE6}"/>
              </a:ext>
            </a:extLst>
          </p:cNvPr>
          <p:cNvSpPr/>
          <p:nvPr/>
        </p:nvSpPr>
        <p:spPr>
          <a:xfrm rot="5400000">
            <a:off x="5856695" y="-1462451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5E1068-0CD5-FF4F-80DB-E44A863C961A}"/>
              </a:ext>
            </a:extLst>
          </p:cNvPr>
          <p:cNvSpPr txBox="1"/>
          <p:nvPr/>
        </p:nvSpPr>
        <p:spPr>
          <a:xfrm>
            <a:off x="1351642" y="273310"/>
            <a:ext cx="5567815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Updated Process</a:t>
            </a:r>
            <a:endParaRPr lang="en-US" sz="32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50F007-2729-924D-AF77-B9EE9ED9D47C}"/>
              </a:ext>
            </a:extLst>
          </p:cNvPr>
          <p:cNvSpPr txBox="1"/>
          <p:nvPr/>
        </p:nvSpPr>
        <p:spPr>
          <a:xfrm>
            <a:off x="1396906" y="911855"/>
            <a:ext cx="949634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Step 1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Partner fills out a Quote Request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form 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Step 2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Application team responded with Statement of Work, BD &amp; CTO are made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aware of the request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NB: If the project is over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£40,000.00, </a:t>
            </a:r>
            <a:r>
              <a:rPr lang="en-GB" sz="16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Masdar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are to be made aware and BD &amp; CTO to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review. </a:t>
            </a:r>
            <a:r>
              <a:rPr lang="en-GB" sz="16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Masdar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are only informed of the company name &amp; lab the project is taking place. We make </a:t>
            </a:r>
            <a:r>
              <a:rPr lang="en-GB" sz="16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Masdar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aware through our monthly reporting to them, so it does not hold up the process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Step 3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Partner agrees to quote,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Application team will send a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Schedule 4 form to be signed.   Once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form has been signed, it is then approved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and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signed by GEIC CEO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Starts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Step 4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Application team will send out handover reports and interim reports if required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Closes</a:t>
            </a:r>
          </a:p>
          <a:p>
            <a:endParaRPr lang="en-GB" sz="16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Step </a:t>
            </a:r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5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 feedback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form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will be sent on closing the project and tokens deducted 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If at any point in the project there is a request to change ANYTHING then the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partner MUST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complete the Project Change Request form and the Application team MUST complete the Confirmation of Project Change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form NB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: If there is a change to the project, you will go back to step 3.</a:t>
            </a: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D9AD0A-A9FC-1C47-9C4A-CFD21DF207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rgbClr val="162666"/>
              </a:gs>
              <a:gs pos="100000">
                <a:srgbClr val="236A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3DB38-E448-994F-89E3-DE29248FC429}"/>
              </a:ext>
            </a:extLst>
          </p:cNvPr>
          <p:cNvSpPr/>
          <p:nvPr/>
        </p:nvSpPr>
        <p:spPr>
          <a:xfrm>
            <a:off x="0" y="5763325"/>
            <a:ext cx="16572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GRAPHENE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ENGINEERING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INNOVATION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CENTRE</a:t>
            </a:r>
            <a:endParaRPr lang="en-GB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FD5DA49-6A38-4443-909A-6F20F9383FB3}"/>
              </a:ext>
            </a:extLst>
          </p:cNvPr>
          <p:cNvSpPr/>
          <p:nvPr/>
        </p:nvSpPr>
        <p:spPr>
          <a:xfrm rot="5400000">
            <a:off x="7746282" y="-574734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B6393DB8-42A7-0140-898F-CBC4EC7E4E03}"/>
              </a:ext>
            </a:extLst>
          </p:cNvPr>
          <p:cNvSpPr/>
          <p:nvPr/>
        </p:nvSpPr>
        <p:spPr>
          <a:xfrm rot="5400000">
            <a:off x="8182720" y="6090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4ADCE1C0-D07E-2844-AE3F-871840FCD508}"/>
              </a:ext>
            </a:extLst>
          </p:cNvPr>
          <p:cNvSpPr/>
          <p:nvPr/>
        </p:nvSpPr>
        <p:spPr>
          <a:xfrm rot="5400000">
            <a:off x="9400802" y="16844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D30D3060-7045-004C-B7DB-E8A9346544AD}"/>
              </a:ext>
            </a:extLst>
          </p:cNvPr>
          <p:cNvSpPr/>
          <p:nvPr/>
        </p:nvSpPr>
        <p:spPr>
          <a:xfrm rot="5400000">
            <a:off x="9067564" y="1517299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D21D0CA-CB0D-694C-A9D4-FD59519F6FC7}"/>
              </a:ext>
            </a:extLst>
          </p:cNvPr>
          <p:cNvSpPr/>
          <p:nvPr/>
        </p:nvSpPr>
        <p:spPr>
          <a:xfrm rot="5400000">
            <a:off x="10932695" y="-35453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EE292B6B-869C-D34C-8024-AE5E2EEDEDE4}"/>
              </a:ext>
            </a:extLst>
          </p:cNvPr>
          <p:cNvSpPr/>
          <p:nvPr/>
        </p:nvSpPr>
        <p:spPr>
          <a:xfrm rot="5400000">
            <a:off x="10697684" y="1795256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4B853C34-6062-E548-AFA2-7323C779FC5E}"/>
              </a:ext>
            </a:extLst>
          </p:cNvPr>
          <p:cNvSpPr/>
          <p:nvPr/>
        </p:nvSpPr>
        <p:spPr>
          <a:xfrm rot="5400000">
            <a:off x="10462673" y="301256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12127D0F-50AA-314A-863B-47E1249EDEE6}"/>
              </a:ext>
            </a:extLst>
          </p:cNvPr>
          <p:cNvSpPr/>
          <p:nvPr/>
        </p:nvSpPr>
        <p:spPr>
          <a:xfrm rot="5400000">
            <a:off x="5856695" y="-1462451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5E1068-0CD5-FF4F-80DB-E44A863C961A}"/>
              </a:ext>
            </a:extLst>
          </p:cNvPr>
          <p:cNvSpPr txBox="1"/>
          <p:nvPr/>
        </p:nvSpPr>
        <p:spPr>
          <a:xfrm>
            <a:off x="989215" y="283495"/>
            <a:ext cx="5567815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Changes</a:t>
            </a:r>
            <a:endParaRPr lang="en-US" sz="2400" b="1" dirty="0"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50F007-2729-924D-AF77-B9EE9ED9D47C}"/>
              </a:ext>
            </a:extLst>
          </p:cNvPr>
          <p:cNvSpPr txBox="1"/>
          <p:nvPr/>
        </p:nvSpPr>
        <p:spPr>
          <a:xfrm>
            <a:off x="989215" y="900103"/>
            <a:ext cx="902105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Process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•Any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 over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£40,000.00 GEIC BD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&amp;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CSO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review, ALL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projects GEIC BD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&amp;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CSO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be made aware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</a:t>
            </a:r>
            <a:r>
              <a:rPr lang="en-GB" sz="16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Masdar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be made aware of any project over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£40,000.00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only company name and lab it involves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•CEO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check scope &amp; field of use as part of the approval of the project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•Change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of scope added in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•Project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Start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dates</a:t>
            </a:r>
          </a:p>
          <a:p>
            <a:pPr lvl="1"/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SoW</a:t>
            </a:r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&amp; Project Reporting 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•New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front cover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•Set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layout and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headers</a:t>
            </a:r>
          </a:p>
          <a:p>
            <a:pPr lvl="1"/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Project Quote Request, Change Request and Change Confirmation</a:t>
            </a:r>
          </a:p>
          <a:p>
            <a:pPr lvl="1"/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•New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forms</a:t>
            </a: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9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D9AD0A-A9FC-1C47-9C4A-CFD21DF207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rgbClr val="162666"/>
              </a:gs>
              <a:gs pos="100000">
                <a:srgbClr val="236A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C3DB38-E448-994F-89E3-DE29248FC429}"/>
              </a:ext>
            </a:extLst>
          </p:cNvPr>
          <p:cNvSpPr/>
          <p:nvPr/>
        </p:nvSpPr>
        <p:spPr>
          <a:xfrm>
            <a:off x="0" y="5763325"/>
            <a:ext cx="16572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GRAPHENE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ENGINEERING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INNOVATION</a:t>
            </a:r>
          </a:p>
          <a:p>
            <a:r>
              <a:rPr lang="en-GB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CENTRE</a:t>
            </a:r>
            <a:endParaRPr lang="en-GB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FD5DA49-6A38-4443-909A-6F20F9383FB3}"/>
              </a:ext>
            </a:extLst>
          </p:cNvPr>
          <p:cNvSpPr/>
          <p:nvPr/>
        </p:nvSpPr>
        <p:spPr>
          <a:xfrm rot="5400000">
            <a:off x="7746282" y="-574734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B6393DB8-42A7-0140-898F-CBC4EC7E4E03}"/>
              </a:ext>
            </a:extLst>
          </p:cNvPr>
          <p:cNvSpPr/>
          <p:nvPr/>
        </p:nvSpPr>
        <p:spPr>
          <a:xfrm rot="5400000">
            <a:off x="8182720" y="6090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4ADCE1C0-D07E-2844-AE3F-871840FCD508}"/>
              </a:ext>
            </a:extLst>
          </p:cNvPr>
          <p:cNvSpPr/>
          <p:nvPr/>
        </p:nvSpPr>
        <p:spPr>
          <a:xfrm rot="5400000">
            <a:off x="9400802" y="168442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D30D3060-7045-004C-B7DB-E8A9346544AD}"/>
              </a:ext>
            </a:extLst>
          </p:cNvPr>
          <p:cNvSpPr/>
          <p:nvPr/>
        </p:nvSpPr>
        <p:spPr>
          <a:xfrm rot="5400000">
            <a:off x="9067564" y="1517299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D21D0CA-CB0D-694C-A9D4-FD59519F6FC7}"/>
              </a:ext>
            </a:extLst>
          </p:cNvPr>
          <p:cNvSpPr/>
          <p:nvPr/>
        </p:nvSpPr>
        <p:spPr>
          <a:xfrm rot="5400000">
            <a:off x="10932695" y="-35453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EE292B6B-869C-D34C-8024-AE5E2EEDEDE4}"/>
              </a:ext>
            </a:extLst>
          </p:cNvPr>
          <p:cNvSpPr/>
          <p:nvPr/>
        </p:nvSpPr>
        <p:spPr>
          <a:xfrm rot="5400000">
            <a:off x="10697684" y="1795256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4B853C34-6062-E548-AFA2-7323C779FC5E}"/>
              </a:ext>
            </a:extLst>
          </p:cNvPr>
          <p:cNvSpPr/>
          <p:nvPr/>
        </p:nvSpPr>
        <p:spPr>
          <a:xfrm rot="5400000">
            <a:off x="10462673" y="3012565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12127D0F-50AA-314A-863B-47E1249EDEE6}"/>
              </a:ext>
            </a:extLst>
          </p:cNvPr>
          <p:cNvSpPr/>
          <p:nvPr/>
        </p:nvSpPr>
        <p:spPr>
          <a:xfrm rot="5400000">
            <a:off x="5856695" y="-1462451"/>
            <a:ext cx="2518610" cy="2181726"/>
          </a:xfrm>
          <a:prstGeom prst="hexagon">
            <a:avLst/>
          </a:prstGeom>
          <a:noFill/>
          <a:ln w="38100">
            <a:solidFill>
              <a:srgbClr val="236A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36A9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5E1068-0CD5-FF4F-80DB-E44A863C961A}"/>
              </a:ext>
            </a:extLst>
          </p:cNvPr>
          <p:cNvSpPr txBox="1"/>
          <p:nvPr/>
        </p:nvSpPr>
        <p:spPr>
          <a:xfrm>
            <a:off x="866479" y="149099"/>
            <a:ext cx="5567815" cy="58477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Next Steps</a:t>
            </a:r>
            <a:endParaRPr lang="en-US" sz="3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50F007-2729-924D-AF77-B9EE9ED9D47C}"/>
              </a:ext>
            </a:extLst>
          </p:cNvPr>
          <p:cNvSpPr txBox="1"/>
          <p:nvPr/>
        </p:nvSpPr>
        <p:spPr>
          <a:xfrm>
            <a:off x="866479" y="847269"/>
            <a:ext cx="90210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From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August 2020,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are using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new process.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GEIC Application team </a:t>
            </a:r>
            <a:r>
              <a:rPr lang="en-GB" sz="16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have </a:t>
            </a:r>
            <a:r>
              <a:rPr lang="en-GB" sz="160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been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taken through the new process and will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use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forms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Please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delete 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any previous copies of the quote request form you may have saved on your </a:t>
            </a:r>
            <a:r>
              <a:rPr lang="en-GB" sz="16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PC</a:t>
            </a:r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endParaRPr lang="en-GB" sz="16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GB" sz="16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Our long term aim is to have all our forms online, so there is no need to have documents saved on your PC. </a:t>
            </a:r>
          </a:p>
          <a:p>
            <a:endParaRPr lang="en-GB" sz="16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GB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US" sz="1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1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3863</TotalTime>
  <Words>408</Words>
  <Application>Microsoft Office PowerPoint</Application>
  <PresentationFormat>Widescreen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Helvetica Neue Condensed</vt:lpstr>
      <vt:lpstr>Open Sans</vt:lpstr>
      <vt:lpstr>Open Sans Light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 Gowland</dc:creator>
  <cp:lastModifiedBy>Alan Beck</cp:lastModifiedBy>
  <cp:revision>48</cp:revision>
  <dcterms:created xsi:type="dcterms:W3CDTF">2020-04-08T15:25:53Z</dcterms:created>
  <dcterms:modified xsi:type="dcterms:W3CDTF">2020-08-13T15:32:05Z</dcterms:modified>
</cp:coreProperties>
</file>