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4" r:id="rId6"/>
    <p:sldId id="261" r:id="rId7"/>
    <p:sldId id="262" r:id="rId8"/>
    <p:sldId id="263"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7AEAD9-15C9-4800-BE78-A353642242D5}" type="datetimeFigureOut">
              <a:rPr lang="en-GB" smtClean="0"/>
              <a:t>06/03/2017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66C6D4-F721-405E-ACBE-4543D3AB2857}" type="slidenum">
              <a:rPr lang="en-GB" smtClean="0"/>
              <a:t>‹#›</a:t>
            </a:fld>
            <a:endParaRPr lang="en-GB"/>
          </a:p>
        </p:txBody>
      </p:sp>
    </p:spTree>
    <p:extLst>
      <p:ext uri="{BB962C8B-B14F-4D97-AF65-F5344CB8AC3E}">
        <p14:creationId xmlns:p14="http://schemas.microsoft.com/office/powerpoint/2010/main" val="12244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Breen </a:t>
            </a:r>
            <a:r>
              <a:rPr lang="en-GB" smtClean="0"/>
              <a:t>1985 classification</a:t>
            </a:r>
            <a:endParaRPr lang="en-GB" dirty="0"/>
          </a:p>
        </p:txBody>
      </p:sp>
      <p:sp>
        <p:nvSpPr>
          <p:cNvPr id="4" name="Slide Number Placeholder 3"/>
          <p:cNvSpPr>
            <a:spLocks noGrp="1"/>
          </p:cNvSpPr>
          <p:nvPr>
            <p:ph type="sldNum" sz="quarter" idx="10"/>
          </p:nvPr>
        </p:nvSpPr>
        <p:spPr/>
        <p:txBody>
          <a:bodyPr/>
          <a:lstStyle/>
          <a:p>
            <a:fld id="{C766C6D4-F721-405E-ACBE-4543D3AB2857}" type="slidenum">
              <a:rPr lang="en-GB" smtClean="0"/>
              <a:t>3</a:t>
            </a:fld>
            <a:endParaRPr lang="en-GB"/>
          </a:p>
        </p:txBody>
      </p:sp>
    </p:spTree>
    <p:extLst>
      <p:ext uri="{BB962C8B-B14F-4D97-AF65-F5344CB8AC3E}">
        <p14:creationId xmlns:p14="http://schemas.microsoft.com/office/powerpoint/2010/main" val="2753570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2352AB6-6021-493C-A1A3-A544BE735695}" type="datetimeFigureOut">
              <a:rPr lang="en-GB" smtClean="0"/>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40888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352AB6-6021-493C-A1A3-A544BE735695}" type="datetimeFigureOut">
              <a:rPr lang="en-GB" smtClean="0"/>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542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352AB6-6021-493C-A1A3-A544BE735695}" type="datetimeFigureOut">
              <a:rPr lang="en-GB" smtClean="0"/>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92288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352AB6-6021-493C-A1A3-A544BE735695}" type="datetimeFigureOut">
              <a:rPr lang="en-GB" smtClean="0"/>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3073511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352AB6-6021-493C-A1A3-A544BE735695}" type="datetimeFigureOut">
              <a:rPr lang="en-GB" smtClean="0"/>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391890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2352AB6-6021-493C-A1A3-A544BE735695}" type="datetimeFigureOut">
              <a:rPr lang="en-GB" smtClean="0"/>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3380312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2352AB6-6021-493C-A1A3-A544BE735695}" type="datetimeFigureOut">
              <a:rPr lang="en-GB" smtClean="0"/>
              <a:t>06/03/2017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1452925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2352AB6-6021-493C-A1A3-A544BE735695}" type="datetimeFigureOut">
              <a:rPr lang="en-GB" smtClean="0"/>
              <a:t>06/03/2017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3311050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352AB6-6021-493C-A1A3-A544BE735695}" type="datetimeFigureOut">
              <a:rPr lang="en-GB" smtClean="0"/>
              <a:t>06/03/2017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3449578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352AB6-6021-493C-A1A3-A544BE735695}" type="datetimeFigureOut">
              <a:rPr lang="en-GB" smtClean="0"/>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243219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352AB6-6021-493C-A1A3-A544BE735695}" type="datetimeFigureOut">
              <a:rPr lang="en-GB" smtClean="0"/>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0D2732-CA9D-4E88-91D7-E18ED352E63E}" type="slidenum">
              <a:rPr lang="en-GB" smtClean="0"/>
              <a:t>‹#›</a:t>
            </a:fld>
            <a:endParaRPr lang="en-GB"/>
          </a:p>
        </p:txBody>
      </p:sp>
    </p:spTree>
    <p:extLst>
      <p:ext uri="{BB962C8B-B14F-4D97-AF65-F5344CB8AC3E}">
        <p14:creationId xmlns:p14="http://schemas.microsoft.com/office/powerpoint/2010/main" val="1739996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52AB6-6021-493C-A1A3-A544BE735695}" type="datetimeFigureOut">
              <a:rPr lang="en-GB" smtClean="0"/>
              <a:t>06/03/2017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0D2732-CA9D-4E88-91D7-E18ED352E63E}" type="slidenum">
              <a:rPr lang="en-GB" smtClean="0"/>
              <a:t>‹#›</a:t>
            </a:fld>
            <a:endParaRPr lang="en-GB"/>
          </a:p>
        </p:txBody>
      </p:sp>
    </p:spTree>
    <p:extLst>
      <p:ext uri="{BB962C8B-B14F-4D97-AF65-F5344CB8AC3E}">
        <p14:creationId xmlns:p14="http://schemas.microsoft.com/office/powerpoint/2010/main" val="2401350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600" b="1" dirty="0" smtClean="0"/>
              <a:t>Authenticity in the Language Classroom</a:t>
            </a:r>
            <a:endParaRPr lang="en-GB" sz="3600" dirty="0"/>
          </a:p>
        </p:txBody>
      </p:sp>
      <p:sp>
        <p:nvSpPr>
          <p:cNvPr id="3" name="Subtitle 2"/>
          <p:cNvSpPr>
            <a:spLocks noGrp="1"/>
          </p:cNvSpPr>
          <p:nvPr>
            <p:ph type="subTitle" idx="1"/>
          </p:nvPr>
        </p:nvSpPr>
        <p:spPr/>
        <p:txBody>
          <a:bodyPr>
            <a:normAutofit/>
          </a:bodyPr>
          <a:lstStyle/>
          <a:p>
            <a:pPr algn="l"/>
            <a:r>
              <a:rPr lang="en-GB" dirty="0" smtClean="0"/>
              <a:t>John Morley</a:t>
            </a:r>
            <a:endParaRPr lang="en-GB" dirty="0"/>
          </a:p>
        </p:txBody>
      </p:sp>
    </p:spTree>
    <p:extLst>
      <p:ext uri="{BB962C8B-B14F-4D97-AF65-F5344CB8AC3E}">
        <p14:creationId xmlns:p14="http://schemas.microsoft.com/office/powerpoint/2010/main" val="613960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t>Authenticity in the Language Classroom</a:t>
            </a:r>
            <a:endParaRPr lang="en-GB" sz="3600" b="1" dirty="0"/>
          </a:p>
        </p:txBody>
      </p:sp>
      <p:sp>
        <p:nvSpPr>
          <p:cNvPr id="3" name="Content Placeholder 2"/>
          <p:cNvSpPr>
            <a:spLocks noGrp="1"/>
          </p:cNvSpPr>
          <p:nvPr>
            <p:ph idx="1"/>
          </p:nvPr>
        </p:nvSpPr>
        <p:spPr/>
        <p:txBody>
          <a:bodyPr/>
          <a:lstStyle/>
          <a:p>
            <a:pPr marL="0" indent="0">
              <a:buNone/>
            </a:pPr>
            <a:r>
              <a:rPr lang="en-GB" dirty="0" smtClean="0"/>
              <a:t>How many different kinds of ‘authenticity’ can you think of?</a:t>
            </a:r>
          </a:p>
          <a:p>
            <a:r>
              <a:rPr lang="en-GB" dirty="0" smtClean="0"/>
              <a:t>1.</a:t>
            </a:r>
          </a:p>
          <a:p>
            <a:r>
              <a:rPr lang="en-GB" dirty="0" smtClean="0"/>
              <a:t>2.</a:t>
            </a:r>
          </a:p>
          <a:p>
            <a:r>
              <a:rPr lang="en-GB" dirty="0" smtClean="0"/>
              <a:t>3.</a:t>
            </a:r>
          </a:p>
          <a:p>
            <a:r>
              <a:rPr lang="en-GB" dirty="0" smtClean="0"/>
              <a:t>4.</a:t>
            </a:r>
          </a:p>
          <a:p>
            <a:r>
              <a:rPr lang="en-GB" dirty="0" smtClean="0"/>
              <a:t>5.</a:t>
            </a:r>
          </a:p>
          <a:p>
            <a:endParaRPr lang="en-GB" dirty="0"/>
          </a:p>
        </p:txBody>
      </p:sp>
    </p:spTree>
    <p:extLst>
      <p:ext uri="{BB962C8B-B14F-4D97-AF65-F5344CB8AC3E}">
        <p14:creationId xmlns:p14="http://schemas.microsoft.com/office/powerpoint/2010/main" val="2543103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normAutofit/>
          </a:bodyPr>
          <a:lstStyle/>
          <a:p>
            <a:r>
              <a:rPr lang="en-GB" sz="3600" b="1" dirty="0" smtClean="0"/>
              <a:t>Authenticity in the Language Classroom</a:t>
            </a:r>
            <a:endParaRPr lang="en-GB" sz="3600" b="1" dirty="0"/>
          </a:p>
        </p:txBody>
      </p:sp>
      <p:sp>
        <p:nvSpPr>
          <p:cNvPr id="3" name="Content Placeholder 2"/>
          <p:cNvSpPr>
            <a:spLocks noGrp="1"/>
          </p:cNvSpPr>
          <p:nvPr>
            <p:ph idx="1"/>
          </p:nvPr>
        </p:nvSpPr>
        <p:spPr>
          <a:xfrm>
            <a:off x="457200" y="1340768"/>
            <a:ext cx="8229600" cy="4968552"/>
          </a:xfrm>
        </p:spPr>
        <p:txBody>
          <a:bodyPr>
            <a:normAutofit fontScale="77500" lnSpcReduction="20000"/>
          </a:bodyPr>
          <a:lstStyle/>
          <a:p>
            <a:pPr marL="0" indent="0">
              <a:buNone/>
            </a:pPr>
            <a:r>
              <a:rPr lang="en-GB" dirty="0" smtClean="0"/>
              <a:t>How many different kinds of authenticity can you think of?</a:t>
            </a:r>
          </a:p>
          <a:p>
            <a:r>
              <a:rPr lang="en-GB" dirty="0" smtClean="0"/>
              <a:t>1. input (text; </a:t>
            </a:r>
            <a:r>
              <a:rPr lang="en-GB" dirty="0" smtClean="0"/>
              <a:t>suitability to audience; </a:t>
            </a:r>
            <a:r>
              <a:rPr lang="en-GB" dirty="0" smtClean="0"/>
              <a:t>interpretation of text; how the text is processed)</a:t>
            </a:r>
          </a:p>
          <a:p>
            <a:r>
              <a:rPr lang="en-GB" dirty="0" smtClean="0"/>
              <a:t>2. task (mirror real-world tasks; exchange of information to solve a problem; focus on communicative goal; understanding of </a:t>
            </a:r>
            <a:r>
              <a:rPr lang="en-GB" dirty="0" smtClean="0"/>
              <a:t>the reason for the task</a:t>
            </a:r>
            <a:r>
              <a:rPr lang="en-GB" dirty="0" smtClean="0"/>
              <a:t>)</a:t>
            </a:r>
          </a:p>
          <a:p>
            <a:r>
              <a:rPr lang="en-GB" dirty="0" smtClean="0"/>
              <a:t>3. classroom as a place to find out about other learners; share learning preferences; achievements and problems (real purpose)</a:t>
            </a:r>
          </a:p>
          <a:p>
            <a:r>
              <a:rPr lang="en-GB" dirty="0" smtClean="0"/>
              <a:t>4. output </a:t>
            </a:r>
            <a:r>
              <a:rPr lang="en-GB" dirty="0" smtClean="0"/>
              <a:t>(student output approaches naturalness </a:t>
            </a:r>
            <a:r>
              <a:rPr lang="en-GB" dirty="0" smtClean="0"/>
              <a:t>of TL</a:t>
            </a:r>
            <a:r>
              <a:rPr lang="en-GB" smtClean="0"/>
              <a:t>; </a:t>
            </a:r>
            <a:r>
              <a:rPr lang="en-GB" smtClean="0"/>
              <a:t>stylistic </a:t>
            </a:r>
            <a:r>
              <a:rPr lang="en-GB" dirty="0" smtClean="0"/>
              <a:t>appropriateness</a:t>
            </a:r>
            <a:r>
              <a:rPr lang="en-GB" dirty="0" smtClean="0"/>
              <a:t>)</a:t>
            </a:r>
          </a:p>
          <a:p>
            <a:r>
              <a:rPr lang="en-GB" dirty="0" smtClean="0"/>
              <a:t>5. learning (</a:t>
            </a:r>
            <a:r>
              <a:rPr lang="en-GB" dirty="0" smtClean="0"/>
              <a:t>naturalistic?)</a:t>
            </a:r>
          </a:p>
          <a:p>
            <a:r>
              <a:rPr lang="en-GB" dirty="0" smtClean="0"/>
              <a:t>6. syllabus (new language: natural, useful, frequently used?)</a:t>
            </a:r>
            <a:endParaRPr lang="en-GB" dirty="0" smtClean="0"/>
          </a:p>
          <a:p>
            <a:endParaRPr lang="en-GB" dirty="0"/>
          </a:p>
        </p:txBody>
      </p:sp>
      <p:sp>
        <p:nvSpPr>
          <p:cNvPr id="4" name="Right Arrow 3">
            <a:hlinkClick r:id="rId3" action="ppaction://hlinksldjump"/>
          </p:cNvPr>
          <p:cNvSpPr/>
          <p:nvPr/>
        </p:nvSpPr>
        <p:spPr>
          <a:xfrm>
            <a:off x="4391980" y="5085184"/>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3213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authenticity important?</a:t>
            </a:r>
            <a:endParaRPr lang="en-GB" dirty="0"/>
          </a:p>
        </p:txBody>
      </p:sp>
      <p:sp>
        <p:nvSpPr>
          <p:cNvPr id="3" name="Content Placeholder 2"/>
          <p:cNvSpPr>
            <a:spLocks noGrp="1"/>
          </p:cNvSpPr>
          <p:nvPr>
            <p:ph idx="1"/>
          </p:nvPr>
        </p:nvSpPr>
        <p:spPr/>
        <p:txBody>
          <a:bodyPr/>
          <a:lstStyle/>
          <a:p>
            <a:r>
              <a:rPr lang="en-GB" dirty="0"/>
              <a:t>1.</a:t>
            </a:r>
          </a:p>
          <a:p>
            <a:r>
              <a:rPr lang="en-GB" dirty="0"/>
              <a:t>2.</a:t>
            </a:r>
          </a:p>
          <a:p>
            <a:r>
              <a:rPr lang="en-GB" dirty="0"/>
              <a:t>3.</a:t>
            </a:r>
          </a:p>
          <a:p>
            <a:r>
              <a:rPr lang="en-GB" dirty="0"/>
              <a:t>4.</a:t>
            </a:r>
          </a:p>
          <a:p>
            <a:r>
              <a:rPr lang="en-GB" dirty="0"/>
              <a:t>5.</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483622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authenticity important?</a:t>
            </a:r>
            <a:endParaRPr lang="en-GB" dirty="0"/>
          </a:p>
        </p:txBody>
      </p:sp>
      <p:sp>
        <p:nvSpPr>
          <p:cNvPr id="3" name="Content Placeholder 2"/>
          <p:cNvSpPr>
            <a:spLocks noGrp="1"/>
          </p:cNvSpPr>
          <p:nvPr>
            <p:ph idx="1"/>
          </p:nvPr>
        </p:nvSpPr>
        <p:spPr/>
        <p:txBody>
          <a:bodyPr/>
          <a:lstStyle/>
          <a:p>
            <a:r>
              <a:rPr lang="en-GB" dirty="0" smtClean="0"/>
              <a:t>1. Motivation and engagement? </a:t>
            </a:r>
          </a:p>
          <a:p>
            <a:pPr lvl="1">
              <a:buFont typeface="Courier New" panose="02070309020205020404" pitchFamily="49" charset="0"/>
              <a:buChar char="o"/>
            </a:pPr>
            <a:r>
              <a:rPr lang="en-GB" dirty="0" smtClean="0"/>
              <a:t>connection with TL; </a:t>
            </a:r>
          </a:p>
          <a:p>
            <a:pPr lvl="1">
              <a:buFont typeface="Courier New" panose="02070309020205020404" pitchFamily="49" charset="0"/>
              <a:buChar char="o"/>
            </a:pPr>
            <a:r>
              <a:rPr lang="en-GB" dirty="0" smtClean="0"/>
              <a:t>interest; </a:t>
            </a:r>
          </a:p>
          <a:p>
            <a:pPr lvl="1">
              <a:buFont typeface="Courier New" panose="02070309020205020404" pitchFamily="49" charset="0"/>
              <a:buChar char="o"/>
            </a:pPr>
            <a:r>
              <a:rPr lang="en-GB" dirty="0" smtClean="0"/>
              <a:t>sense of achievement; </a:t>
            </a:r>
          </a:p>
          <a:p>
            <a:pPr lvl="1">
              <a:buFont typeface="Courier New" panose="02070309020205020404" pitchFamily="49" charset="0"/>
              <a:buChar char="o"/>
            </a:pPr>
            <a:r>
              <a:rPr lang="en-GB" dirty="0"/>
              <a:t>l</a:t>
            </a:r>
            <a:r>
              <a:rPr lang="en-GB" dirty="0" smtClean="0"/>
              <a:t>earning goals seem closer</a:t>
            </a:r>
          </a:p>
          <a:p>
            <a:r>
              <a:rPr lang="en-GB" dirty="0" smtClean="0"/>
              <a:t>2. Preparation for real world engagement?</a:t>
            </a:r>
          </a:p>
          <a:p>
            <a:r>
              <a:rPr lang="en-GB" dirty="0" smtClean="0"/>
              <a:t>3. More effective learning?</a:t>
            </a:r>
            <a:endParaRPr lang="en-GB" dirty="0"/>
          </a:p>
        </p:txBody>
      </p:sp>
    </p:spTree>
    <p:extLst>
      <p:ext uri="{BB962C8B-B14F-4D97-AF65-F5344CB8AC3E}">
        <p14:creationId xmlns:p14="http://schemas.microsoft.com/office/powerpoint/2010/main" val="3818148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When is authenticity counter-productive?</a:t>
            </a:r>
            <a:endParaRPr lang="en-GB" sz="3600" dirty="0"/>
          </a:p>
        </p:txBody>
      </p:sp>
      <p:sp>
        <p:nvSpPr>
          <p:cNvPr id="3" name="Content Placeholder 2"/>
          <p:cNvSpPr>
            <a:spLocks noGrp="1"/>
          </p:cNvSpPr>
          <p:nvPr>
            <p:ph idx="1"/>
          </p:nvPr>
        </p:nvSpPr>
        <p:spPr>
          <a:xfrm>
            <a:off x="457200" y="2348880"/>
            <a:ext cx="8229600" cy="3777283"/>
          </a:xfrm>
        </p:spPr>
        <p:txBody>
          <a:bodyPr/>
          <a:lstStyle/>
          <a:p>
            <a:r>
              <a:rPr lang="en-GB" dirty="0" smtClean="0"/>
              <a:t>1.</a:t>
            </a:r>
          </a:p>
          <a:p>
            <a:r>
              <a:rPr lang="en-GB" dirty="0" smtClean="0"/>
              <a:t>2.</a:t>
            </a:r>
          </a:p>
          <a:p>
            <a:r>
              <a:rPr lang="en-GB" dirty="0" smtClean="0"/>
              <a:t>3.</a:t>
            </a:r>
          </a:p>
          <a:p>
            <a:r>
              <a:rPr lang="en-GB" dirty="0" smtClean="0"/>
              <a:t>4.</a:t>
            </a:r>
          </a:p>
          <a:p>
            <a:r>
              <a:rPr lang="en-GB" dirty="0" smtClean="0"/>
              <a:t>5.</a:t>
            </a:r>
          </a:p>
          <a:p>
            <a:endParaRPr lang="en-GB" dirty="0"/>
          </a:p>
        </p:txBody>
      </p:sp>
    </p:spTree>
    <p:extLst>
      <p:ext uri="{BB962C8B-B14F-4D97-AF65-F5344CB8AC3E}">
        <p14:creationId xmlns:p14="http://schemas.microsoft.com/office/powerpoint/2010/main" val="861418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Authentic learning?</a:t>
            </a:r>
            <a:endParaRPr lang="en-GB" dirty="0"/>
          </a:p>
        </p:txBody>
      </p:sp>
      <p:sp>
        <p:nvSpPr>
          <p:cNvPr id="3" name="Content Placeholder 2"/>
          <p:cNvSpPr>
            <a:spLocks noGrp="1"/>
          </p:cNvSpPr>
          <p:nvPr>
            <p:ph idx="1"/>
          </p:nvPr>
        </p:nvSpPr>
        <p:spPr/>
        <p:txBody>
          <a:bodyPr>
            <a:normAutofit/>
          </a:bodyPr>
          <a:lstStyle/>
          <a:p>
            <a:r>
              <a:rPr lang="en-AU" dirty="0"/>
              <a:t>producing the target </a:t>
            </a:r>
            <a:r>
              <a:rPr lang="en-AU" dirty="0" smtClean="0"/>
              <a:t>language may </a:t>
            </a:r>
            <a:r>
              <a:rPr lang="en-AU" dirty="0"/>
              <a:t>prompt second language learners to consciously notice a gap between what they want to say and what they can say, leading them recognise something that they do not know. </a:t>
            </a:r>
            <a:r>
              <a:rPr lang="en-AU" dirty="0" smtClean="0"/>
              <a:t>(Swain, 1995)</a:t>
            </a:r>
            <a:endParaRPr lang="en-AU" dirty="0" smtClean="0"/>
          </a:p>
          <a:p>
            <a:r>
              <a:rPr lang="en-AU" dirty="0" smtClean="0"/>
              <a:t>In </a:t>
            </a:r>
            <a:r>
              <a:rPr lang="en-AU" dirty="0"/>
              <a:t>other words, producing the target language </a:t>
            </a:r>
            <a:r>
              <a:rPr lang="en-AU" dirty="0" smtClean="0"/>
              <a:t>gives </a:t>
            </a:r>
            <a:r>
              <a:rPr lang="en-AU" dirty="0"/>
              <a:t>rise to opportunities for ‘noticing gaps’ </a:t>
            </a:r>
            <a:r>
              <a:rPr lang="en-AU" dirty="0" smtClean="0"/>
              <a:t>.</a:t>
            </a:r>
            <a:endParaRPr lang="en-GB" dirty="0"/>
          </a:p>
        </p:txBody>
      </p:sp>
    </p:spTree>
    <p:extLst>
      <p:ext uri="{BB962C8B-B14F-4D97-AF65-F5344CB8AC3E}">
        <p14:creationId xmlns:p14="http://schemas.microsoft.com/office/powerpoint/2010/main" val="410635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Authentic learning?</a:t>
            </a:r>
          </a:p>
        </p:txBody>
      </p:sp>
      <p:sp>
        <p:nvSpPr>
          <p:cNvPr id="3" name="Content Placeholder 2"/>
          <p:cNvSpPr>
            <a:spLocks noGrp="1"/>
          </p:cNvSpPr>
          <p:nvPr>
            <p:ph idx="1"/>
          </p:nvPr>
        </p:nvSpPr>
        <p:spPr/>
        <p:txBody>
          <a:bodyPr>
            <a:normAutofit fontScale="92500" lnSpcReduction="10000"/>
          </a:bodyPr>
          <a:lstStyle/>
          <a:p>
            <a:r>
              <a:rPr lang="en-AU" dirty="0"/>
              <a:t>negotiation of meaning refers to the efforts learners and their interlocutors make to modify or restructure their utterances so that they are comprehensible. This includes comprehension and confirmation checks, as well as clarification checks. </a:t>
            </a:r>
            <a:r>
              <a:rPr lang="en-AU" dirty="0" smtClean="0"/>
              <a:t>(Long, 1996)</a:t>
            </a:r>
            <a:endParaRPr lang="en-AU" dirty="0" smtClean="0"/>
          </a:p>
          <a:p>
            <a:r>
              <a:rPr lang="en-AU" dirty="0" smtClean="0"/>
              <a:t>interaction </a:t>
            </a:r>
            <a:r>
              <a:rPr lang="en-AU" dirty="0"/>
              <a:t>may </a:t>
            </a:r>
            <a:r>
              <a:rPr lang="en-AU" dirty="0" smtClean="0"/>
              <a:t>also be </a:t>
            </a:r>
            <a:r>
              <a:rPr lang="en-AU" dirty="0"/>
              <a:t>beneficial for learners, because it allows for exposure to negative feedback in response to non-target-like </a:t>
            </a:r>
            <a:r>
              <a:rPr lang="en-AU" dirty="0"/>
              <a:t>utterances. (Long, </a:t>
            </a:r>
            <a:r>
              <a:rPr lang="en-AU" dirty="0" smtClean="0"/>
              <a:t>1996)</a:t>
            </a:r>
            <a:endParaRPr lang="en-AU" dirty="0"/>
          </a:p>
          <a:p>
            <a:endParaRPr lang="en-GB" dirty="0"/>
          </a:p>
        </p:txBody>
      </p:sp>
    </p:spTree>
    <p:extLst>
      <p:ext uri="{BB962C8B-B14F-4D97-AF65-F5344CB8AC3E}">
        <p14:creationId xmlns:p14="http://schemas.microsoft.com/office/powerpoint/2010/main" val="2149300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r>
              <a:rPr lang="en-GB" sz="2000" dirty="0"/>
              <a:t>Breen, </a:t>
            </a:r>
            <a:r>
              <a:rPr lang="en-GB" sz="2000" dirty="0" smtClean="0"/>
              <a:t>M. (1985) ‘Authenticity </a:t>
            </a:r>
            <a:r>
              <a:rPr lang="en-GB" sz="2000" dirty="0"/>
              <a:t>in the language </a:t>
            </a:r>
            <a:r>
              <a:rPr lang="en-GB" sz="2000" dirty="0" smtClean="0"/>
              <a:t>classroom’. </a:t>
            </a:r>
            <a:r>
              <a:rPr lang="en-GB" sz="2000" i="1" dirty="0" smtClean="0"/>
              <a:t>Applied </a:t>
            </a:r>
            <a:r>
              <a:rPr lang="en-GB" sz="2000" i="1" dirty="0"/>
              <a:t>Linguistics</a:t>
            </a:r>
            <a:r>
              <a:rPr lang="en-GB" sz="2000" dirty="0"/>
              <a:t>, 6 (1985), pp. </a:t>
            </a:r>
            <a:r>
              <a:rPr lang="en-GB" sz="2000" dirty="0" smtClean="0"/>
              <a:t>60-70.</a:t>
            </a:r>
          </a:p>
          <a:p>
            <a:endParaRPr lang="en-GB" sz="2000" dirty="0" smtClean="0"/>
          </a:p>
          <a:p>
            <a:r>
              <a:rPr lang="en-GB" sz="2000" dirty="0" err="1" smtClean="0"/>
              <a:t>Guariento</a:t>
            </a:r>
            <a:r>
              <a:rPr lang="en-GB" sz="2000" dirty="0" smtClean="0"/>
              <a:t>, W. </a:t>
            </a:r>
            <a:r>
              <a:rPr lang="en-GB" sz="2000" dirty="0"/>
              <a:t>and Morley, </a:t>
            </a:r>
            <a:r>
              <a:rPr lang="en-GB" sz="2000" dirty="0" smtClean="0"/>
              <a:t>J.(2001) Text </a:t>
            </a:r>
            <a:r>
              <a:rPr lang="en-GB" sz="2000" dirty="0"/>
              <a:t>and task authenticity in the EFL </a:t>
            </a:r>
            <a:r>
              <a:rPr lang="en-GB" sz="2000" dirty="0" smtClean="0"/>
              <a:t>classroom. </a:t>
            </a:r>
            <a:r>
              <a:rPr lang="en-GB" sz="2000" i="1" dirty="0" smtClean="0"/>
              <a:t>ELT </a:t>
            </a:r>
            <a:r>
              <a:rPr lang="en-GB" sz="2000" i="1" dirty="0"/>
              <a:t>Journal</a:t>
            </a:r>
            <a:r>
              <a:rPr lang="en-GB" sz="2000" dirty="0"/>
              <a:t>, 55 (4) (2001), pp. </a:t>
            </a:r>
            <a:r>
              <a:rPr lang="en-GB" sz="2000" dirty="0" smtClean="0"/>
              <a:t>347-353.</a:t>
            </a:r>
          </a:p>
          <a:p>
            <a:endParaRPr lang="en-GB" sz="2000" dirty="0" smtClean="0"/>
          </a:p>
          <a:p>
            <a:r>
              <a:rPr lang="en-GB" sz="2000" dirty="0"/>
              <a:t>Long, </a:t>
            </a:r>
            <a:r>
              <a:rPr lang="en-GB" sz="2000" dirty="0" smtClean="0"/>
              <a:t>M. </a:t>
            </a:r>
            <a:r>
              <a:rPr lang="en-GB" sz="2000" dirty="0"/>
              <a:t>(1996). </a:t>
            </a:r>
            <a:r>
              <a:rPr lang="en-GB" sz="2000" dirty="0" smtClean="0"/>
              <a:t>‘The </a:t>
            </a:r>
            <a:r>
              <a:rPr lang="en-GB" sz="2000" dirty="0"/>
              <a:t>role of the linguistic environment in second language </a:t>
            </a:r>
            <a:r>
              <a:rPr lang="en-GB" sz="2000" dirty="0" smtClean="0"/>
              <a:t>acquisition’. </a:t>
            </a:r>
            <a:r>
              <a:rPr lang="en-GB" sz="2000" dirty="0"/>
              <a:t>In Ritchie, William; Bhatia, </a:t>
            </a:r>
            <a:r>
              <a:rPr lang="en-GB" sz="2000" dirty="0" err="1"/>
              <a:t>Tej</a:t>
            </a:r>
            <a:r>
              <a:rPr lang="en-GB" sz="2000" dirty="0"/>
              <a:t>. </a:t>
            </a:r>
            <a:r>
              <a:rPr lang="en-GB" sz="2000" i="1" dirty="0"/>
              <a:t>Handbook of second language acquisition</a:t>
            </a:r>
            <a:r>
              <a:rPr lang="en-GB" sz="2000" dirty="0"/>
              <a:t>. San Diego: Academic Press. pp. </a:t>
            </a:r>
            <a:r>
              <a:rPr lang="en-GB" sz="2000" dirty="0" smtClean="0"/>
              <a:t>413–468</a:t>
            </a:r>
          </a:p>
          <a:p>
            <a:endParaRPr lang="en-GB" sz="2000" dirty="0" smtClean="0"/>
          </a:p>
          <a:p>
            <a:r>
              <a:rPr lang="en-GB" sz="2000" dirty="0"/>
              <a:t>Swain, M. and </a:t>
            </a:r>
            <a:r>
              <a:rPr lang="en-GB" sz="2000" dirty="0" err="1"/>
              <a:t>Lapkin</a:t>
            </a:r>
            <a:r>
              <a:rPr lang="en-GB" sz="2000" dirty="0"/>
              <a:t>, S. (1995). </a:t>
            </a:r>
            <a:r>
              <a:rPr lang="en-GB" sz="2000" dirty="0" smtClean="0"/>
              <a:t>‘Problems </a:t>
            </a:r>
            <a:r>
              <a:rPr lang="en-GB" sz="2000" dirty="0"/>
              <a:t>in output and the cognitive processes they generate: A step towards second language </a:t>
            </a:r>
            <a:r>
              <a:rPr lang="en-GB" sz="2000" dirty="0" smtClean="0"/>
              <a:t>learning’. </a:t>
            </a:r>
            <a:r>
              <a:rPr lang="en-GB" sz="2000" i="1" dirty="0"/>
              <a:t>Applied Linguistics</a:t>
            </a:r>
            <a:r>
              <a:rPr lang="en-GB" sz="2000" dirty="0"/>
              <a:t> 16: </a:t>
            </a:r>
            <a:r>
              <a:rPr lang="en-GB" sz="2000" dirty="0" smtClean="0"/>
              <a:t>371-391</a:t>
            </a:r>
            <a:r>
              <a:rPr lang="en-GB" sz="2000" dirty="0"/>
              <a:t>.</a:t>
            </a:r>
          </a:p>
        </p:txBody>
      </p:sp>
    </p:spTree>
    <p:extLst>
      <p:ext uri="{BB962C8B-B14F-4D97-AF65-F5344CB8AC3E}">
        <p14:creationId xmlns:p14="http://schemas.microsoft.com/office/powerpoint/2010/main" val="2511596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TotalTime>
  <Words>467</Words>
  <Application>Microsoft Office PowerPoint</Application>
  <PresentationFormat>On-screen Show (4:3)</PresentationFormat>
  <Paragraphs>53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Authenticity in the Language Classroom</vt:lpstr>
      <vt:lpstr>Authenticity in the Language Classroom</vt:lpstr>
      <vt:lpstr>Authenticity in the Language Classroom</vt:lpstr>
      <vt:lpstr>Why is authenticity important?</vt:lpstr>
      <vt:lpstr>Why is authenticity important?</vt:lpstr>
      <vt:lpstr>When is authenticity counter-productive?</vt:lpstr>
      <vt:lpstr>Authentic learning?</vt:lpstr>
      <vt:lpstr>Authentic learning?</vt:lpstr>
      <vt:lpstr>References</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Morley</dc:creator>
  <cp:lastModifiedBy>John Morley</cp:lastModifiedBy>
  <cp:revision>18</cp:revision>
  <dcterms:created xsi:type="dcterms:W3CDTF">2017-02-24T13:11:12Z</dcterms:created>
  <dcterms:modified xsi:type="dcterms:W3CDTF">2017-03-06T14:43:16Z</dcterms:modified>
</cp:coreProperties>
</file>