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7" r:id="rId5"/>
    <p:sldId id="261" r:id="rId6"/>
    <p:sldId id="1504" r:id="rId7"/>
    <p:sldId id="1520" r:id="rId8"/>
    <p:sldId id="1521" r:id="rId9"/>
    <p:sldId id="1522" r:id="rId10"/>
    <p:sldId id="1523" r:id="rId11"/>
    <p:sldId id="1492" r:id="rId12"/>
    <p:sldId id="1524" r:id="rId13"/>
    <p:sldId id="1495" r:id="rId14"/>
    <p:sldId id="1525" r:id="rId15"/>
    <p:sldId id="1539" r:id="rId16"/>
    <p:sldId id="1498" r:id="rId17"/>
    <p:sldId id="1500" r:id="rId18"/>
    <p:sldId id="1493" r:id="rId19"/>
    <p:sldId id="1526" r:id="rId20"/>
    <p:sldId id="1503" r:id="rId21"/>
    <p:sldId id="1508" r:id="rId22"/>
    <p:sldId id="1501" r:id="rId23"/>
    <p:sldId id="1506" r:id="rId24"/>
    <p:sldId id="258" r:id="rId25"/>
    <p:sldId id="1527" r:id="rId26"/>
    <p:sldId id="1528" r:id="rId27"/>
    <p:sldId id="1529" r:id="rId28"/>
    <p:sldId id="1530" r:id="rId29"/>
    <p:sldId id="1531" r:id="rId30"/>
    <p:sldId id="1532" r:id="rId31"/>
    <p:sldId id="1536" r:id="rId32"/>
    <p:sldId id="1502" r:id="rId33"/>
    <p:sldId id="1533" r:id="rId34"/>
    <p:sldId id="1534" r:id="rId35"/>
    <p:sldId id="1535" r:id="rId36"/>
    <p:sldId id="1537" r:id="rId37"/>
    <p:sldId id="25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6BA638-0ED5-4021-A7E5-644A97B3B7FE}">
          <p14:sldIdLst>
            <p14:sldId id="257"/>
            <p14:sldId id="261"/>
            <p14:sldId id="1504"/>
            <p14:sldId id="1520"/>
            <p14:sldId id="1521"/>
            <p14:sldId id="1522"/>
            <p14:sldId id="1523"/>
            <p14:sldId id="1492"/>
            <p14:sldId id="1524"/>
            <p14:sldId id="1495"/>
            <p14:sldId id="1525"/>
            <p14:sldId id="1539"/>
            <p14:sldId id="1498"/>
            <p14:sldId id="1500"/>
            <p14:sldId id="1493"/>
            <p14:sldId id="1526"/>
            <p14:sldId id="1503"/>
            <p14:sldId id="1508"/>
            <p14:sldId id="1501"/>
            <p14:sldId id="1506"/>
            <p14:sldId id="258"/>
            <p14:sldId id="1527"/>
            <p14:sldId id="1528"/>
            <p14:sldId id="1529"/>
            <p14:sldId id="1530"/>
            <p14:sldId id="1531"/>
            <p14:sldId id="1532"/>
            <p14:sldId id="1536"/>
            <p14:sldId id="1502"/>
            <p14:sldId id="1533"/>
            <p14:sldId id="1534"/>
            <p14:sldId id="1535"/>
            <p14:sldId id="1537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6E65"/>
    <a:srgbClr val="00957A"/>
    <a:srgbClr val="BE098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869A7-A7BA-4A18-B9C9-31A07CF043BF}" v="2" dt="2022-06-21T17:44:10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3" autoAdjust="0"/>
  </p:normalViewPr>
  <p:slideViewPr>
    <p:cSldViewPr snapToGrid="0" snapToObjects="1">
      <p:cViewPr varScale="1">
        <p:scale>
          <a:sx n="61" d="100"/>
          <a:sy n="61" d="100"/>
        </p:scale>
        <p:origin x="7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Graney" userId="a98ccfab-2727-4ab1-a10b-873ac31b15de" providerId="ADAL" clId="{A5F869A7-A7BA-4A18-B9C9-31A07CF043BF}"/>
    <pc:docChg chg="modSld">
      <pc:chgData name="Jane Graney" userId="a98ccfab-2727-4ab1-a10b-873ac31b15de" providerId="ADAL" clId="{A5F869A7-A7BA-4A18-B9C9-31A07CF043BF}" dt="2022-06-21T17:44:10.455" v="1" actId="1076"/>
      <pc:docMkLst>
        <pc:docMk/>
      </pc:docMkLst>
      <pc:sldChg chg="modSp">
        <pc:chgData name="Jane Graney" userId="a98ccfab-2727-4ab1-a10b-873ac31b15de" providerId="ADAL" clId="{A5F869A7-A7BA-4A18-B9C9-31A07CF043BF}" dt="2022-06-21T17:44:10.455" v="1" actId="1076"/>
        <pc:sldMkLst>
          <pc:docMk/>
          <pc:sldMk cId="3603683556" sldId="1527"/>
        </pc:sldMkLst>
        <pc:spChg chg="mod">
          <ac:chgData name="Jane Graney" userId="a98ccfab-2727-4ab1-a10b-873ac31b15de" providerId="ADAL" clId="{A5F869A7-A7BA-4A18-B9C9-31A07CF043BF}" dt="2022-06-21T17:44:04.804" v="0" actId="1076"/>
          <ac:spMkLst>
            <pc:docMk/>
            <pc:sldMk cId="3603683556" sldId="1527"/>
            <ac:spMk id="29" creationId="{27CB72CC-5BD0-4F89-852E-FCD979976896}"/>
          </ac:spMkLst>
        </pc:spChg>
        <pc:spChg chg="mod">
          <ac:chgData name="Jane Graney" userId="a98ccfab-2727-4ab1-a10b-873ac31b15de" providerId="ADAL" clId="{A5F869A7-A7BA-4A18-B9C9-31A07CF043BF}" dt="2022-06-21T17:44:10.455" v="1" actId="1076"/>
          <ac:spMkLst>
            <pc:docMk/>
            <pc:sldMk cId="3603683556" sldId="1527"/>
            <ac:spMk id="30" creationId="{6F9E0BBC-5BBF-4786-94E7-39A8417BD61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lks\Age%20specific%20suiicde%20rates%202019%20graph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G:\FIGURES%20TO%20SEND%20DESIGNER%20MATT\CYP%20section%20age%20by%20gender%20CR%2018092018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RTS%20study\PAPER%202%20Analysis\NEW%20Tables%20Figs%20-%20RTS%20poisson%20IRRs%20results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nask.man.ac.uk\home$\Documents\papers%20and%20applications\ECDS\cleaned_%20jan2020_oct2021_ad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68186088495951E-2"/>
          <c:y val="0.15462614964156521"/>
          <c:w val="0.79677235296366733"/>
          <c:h val="0.655252201310940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Persons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Sheet1!$B$2:$B$21</c:f>
              <c:numCache>
                <c:formatCode>0.0</c:formatCode>
                <c:ptCount val="20"/>
                <c:pt idx="0">
                  <c:v>10.5</c:v>
                </c:pt>
                <c:pt idx="1">
                  <c:v>10.200000000000001</c:v>
                </c:pt>
                <c:pt idx="2">
                  <c:v>10.1</c:v>
                </c:pt>
                <c:pt idx="3">
                  <c:v>10.3</c:v>
                </c:pt>
                <c:pt idx="4">
                  <c:v>9.9</c:v>
                </c:pt>
                <c:pt idx="5">
                  <c:v>9.4</c:v>
                </c:pt>
                <c:pt idx="6">
                  <c:v>8.9</c:v>
                </c:pt>
                <c:pt idx="7">
                  <c:v>9.4</c:v>
                </c:pt>
                <c:pt idx="8">
                  <c:v>9.6</c:v>
                </c:pt>
                <c:pt idx="9">
                  <c:v>9.1</c:v>
                </c:pt>
                <c:pt idx="10">
                  <c:v>9.7000000000000011</c:v>
                </c:pt>
                <c:pt idx="11">
                  <c:v>9.6</c:v>
                </c:pt>
                <c:pt idx="12">
                  <c:v>10.1</c:v>
                </c:pt>
                <c:pt idx="13">
                  <c:v>10.3</c:v>
                </c:pt>
                <c:pt idx="14">
                  <c:v>10.1</c:v>
                </c:pt>
                <c:pt idx="15">
                  <c:v>9.5</c:v>
                </c:pt>
                <c:pt idx="16">
                  <c:v>9.2000000000000011</c:v>
                </c:pt>
                <c:pt idx="17">
                  <c:v>10.3</c:v>
                </c:pt>
                <c:pt idx="18">
                  <c:v>10.8</c:v>
                </c:pt>
                <c:pt idx="1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43-415F-8B49-10F786F0BC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Sheet1!$C$2:$C$21</c:f>
              <c:numCache>
                <c:formatCode>0.0</c:formatCode>
                <c:ptCount val="20"/>
                <c:pt idx="0">
                  <c:v>16.5</c:v>
                </c:pt>
                <c:pt idx="1">
                  <c:v>15.6</c:v>
                </c:pt>
                <c:pt idx="2">
                  <c:v>15.6</c:v>
                </c:pt>
                <c:pt idx="3">
                  <c:v>15.6</c:v>
                </c:pt>
                <c:pt idx="4">
                  <c:v>15.2</c:v>
                </c:pt>
                <c:pt idx="5">
                  <c:v>14.5</c:v>
                </c:pt>
                <c:pt idx="6">
                  <c:v>13.9</c:v>
                </c:pt>
                <c:pt idx="7">
                  <c:v>14.7</c:v>
                </c:pt>
                <c:pt idx="8">
                  <c:v>14.9</c:v>
                </c:pt>
                <c:pt idx="9">
                  <c:v>14.2</c:v>
                </c:pt>
                <c:pt idx="10">
                  <c:v>15.1</c:v>
                </c:pt>
                <c:pt idx="11">
                  <c:v>15.2</c:v>
                </c:pt>
                <c:pt idx="12">
                  <c:v>16.100000000000001</c:v>
                </c:pt>
                <c:pt idx="13">
                  <c:v>16</c:v>
                </c:pt>
                <c:pt idx="14">
                  <c:v>15.4</c:v>
                </c:pt>
                <c:pt idx="15">
                  <c:v>14.7</c:v>
                </c:pt>
                <c:pt idx="16">
                  <c:v>14</c:v>
                </c:pt>
                <c:pt idx="17">
                  <c:v>15.9</c:v>
                </c:pt>
                <c:pt idx="18">
                  <c:v>16.7</c:v>
                </c:pt>
                <c:pt idx="19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43-415F-8B49-10F786F0BC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Females</c:v>
                </c:pt>
              </c:strCache>
            </c:strRef>
          </c:tx>
          <c:spPr>
            <a:ln w="28575" cap="rnd">
              <a:solidFill>
                <a:srgbClr val="BE098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Sheet1!$D$2:$D$21</c:f>
              <c:numCache>
                <c:formatCode>0.0</c:formatCode>
                <c:ptCount val="20"/>
                <c:pt idx="0">
                  <c:v>5.0999999999999996</c:v>
                </c:pt>
                <c:pt idx="1">
                  <c:v>5.0999999999999996</c:v>
                </c:pt>
                <c:pt idx="2">
                  <c:v>5.0999999999999996</c:v>
                </c:pt>
                <c:pt idx="3">
                  <c:v>5.4</c:v>
                </c:pt>
                <c:pt idx="4">
                  <c:v>5.0999999999999996</c:v>
                </c:pt>
                <c:pt idx="5">
                  <c:v>4.5999999999999996</c:v>
                </c:pt>
                <c:pt idx="6">
                  <c:v>4.2</c:v>
                </c:pt>
                <c:pt idx="7">
                  <c:v>4.4000000000000004</c:v>
                </c:pt>
                <c:pt idx="8">
                  <c:v>4.5</c:v>
                </c:pt>
                <c:pt idx="9">
                  <c:v>4.4000000000000004</c:v>
                </c:pt>
                <c:pt idx="10">
                  <c:v>4.5999999999999996</c:v>
                </c:pt>
                <c:pt idx="11">
                  <c:v>4.3</c:v>
                </c:pt>
                <c:pt idx="12">
                  <c:v>4.3</c:v>
                </c:pt>
                <c:pt idx="13">
                  <c:v>4.9000000000000004</c:v>
                </c:pt>
                <c:pt idx="14">
                  <c:v>5</c:v>
                </c:pt>
                <c:pt idx="15">
                  <c:v>4.5</c:v>
                </c:pt>
                <c:pt idx="16">
                  <c:v>4.5999999999999996</c:v>
                </c:pt>
                <c:pt idx="17">
                  <c:v>4.9000000000000004</c:v>
                </c:pt>
                <c:pt idx="18">
                  <c:v>5.2</c:v>
                </c:pt>
                <c:pt idx="19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43-415F-8B49-10F786F0B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810304"/>
        <c:axId val="205843840"/>
      </c:lineChart>
      <c:catAx>
        <c:axId val="205810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43840"/>
        <c:crosses val="autoZero"/>
        <c:auto val="1"/>
        <c:lblAlgn val="ctr"/>
        <c:lblOffset val="100"/>
        <c:noMultiLvlLbl val="0"/>
      </c:catAx>
      <c:valAx>
        <c:axId val="205843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Suicide</a:t>
                </a:r>
                <a:r>
                  <a:rPr lang="en-GB" baseline="0" dirty="0"/>
                  <a:t> rate per 100,000 population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1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348265253631207"/>
          <c:y val="0.30613053306393034"/>
          <c:w val="0.13557863470358927"/>
          <c:h val="0.31795352962689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11840186643338"/>
          <c:y val="0.26881174478087871"/>
          <c:w val="0.88773323269231874"/>
          <c:h val="0.5300646265313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rgbClr val="95C11F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80-84</c:v>
                </c:pt>
                <c:pt idx="14">
                  <c:v>85-89</c:v>
                </c:pt>
                <c:pt idx="15">
                  <c:v>90+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6.6</c:v>
                </c:pt>
                <c:pt idx="1">
                  <c:v>13.1</c:v>
                </c:pt>
                <c:pt idx="2">
                  <c:v>15</c:v>
                </c:pt>
                <c:pt idx="3">
                  <c:v>18.2</c:v>
                </c:pt>
                <c:pt idx="4">
                  <c:v>20.2</c:v>
                </c:pt>
                <c:pt idx="5">
                  <c:v>18.399999999999999</c:v>
                </c:pt>
                <c:pt idx="6">
                  <c:v>23.8</c:v>
                </c:pt>
                <c:pt idx="7">
                  <c:v>20.8</c:v>
                </c:pt>
                <c:pt idx="8">
                  <c:v>18.2</c:v>
                </c:pt>
                <c:pt idx="9">
                  <c:v>16.2</c:v>
                </c:pt>
                <c:pt idx="10">
                  <c:v>12.4</c:v>
                </c:pt>
                <c:pt idx="11">
                  <c:v>11.5</c:v>
                </c:pt>
                <c:pt idx="12">
                  <c:v>10.3</c:v>
                </c:pt>
                <c:pt idx="13">
                  <c:v>11.6</c:v>
                </c:pt>
                <c:pt idx="14">
                  <c:v>16.8</c:v>
                </c:pt>
                <c:pt idx="15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9-402C-80D6-5A8DB0FABF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rgbClr val="BE0980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65-69</c:v>
                </c:pt>
                <c:pt idx="11">
                  <c:v>70-74</c:v>
                </c:pt>
                <c:pt idx="12">
                  <c:v>75-79</c:v>
                </c:pt>
                <c:pt idx="13">
                  <c:v>80-84</c:v>
                </c:pt>
                <c:pt idx="14">
                  <c:v>85-89</c:v>
                </c:pt>
                <c:pt idx="15">
                  <c:v>90+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2.7</c:v>
                </c:pt>
                <c:pt idx="1">
                  <c:v>4.3</c:v>
                </c:pt>
                <c:pt idx="2">
                  <c:v>5.7</c:v>
                </c:pt>
                <c:pt idx="3">
                  <c:v>5.7</c:v>
                </c:pt>
                <c:pt idx="4">
                  <c:v>6.1</c:v>
                </c:pt>
                <c:pt idx="5">
                  <c:v>5.4</c:v>
                </c:pt>
                <c:pt idx="6">
                  <c:v>7.1</c:v>
                </c:pt>
                <c:pt idx="7">
                  <c:v>6.9</c:v>
                </c:pt>
                <c:pt idx="8">
                  <c:v>6</c:v>
                </c:pt>
                <c:pt idx="9">
                  <c:v>5.5</c:v>
                </c:pt>
                <c:pt idx="10">
                  <c:v>3.8</c:v>
                </c:pt>
                <c:pt idx="11">
                  <c:v>3.5</c:v>
                </c:pt>
                <c:pt idx="12">
                  <c:v>3.5</c:v>
                </c:pt>
                <c:pt idx="13">
                  <c:v>4.3</c:v>
                </c:pt>
                <c:pt idx="14">
                  <c:v>4.5</c:v>
                </c:pt>
                <c:pt idx="15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19-402C-80D6-5A8DB0FAB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4"/>
        <c:axId val="208655104"/>
        <c:axId val="208657408"/>
      </c:barChart>
      <c:catAx>
        <c:axId val="208655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2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dirty="0">
                    <a:latin typeface="+mj-lt"/>
                  </a:rPr>
                  <a:t>Age groups</a:t>
                </a:r>
              </a:p>
            </c:rich>
          </c:tx>
          <c:layout>
            <c:manualLayout>
              <c:xMode val="edge"/>
              <c:yMode val="edge"/>
              <c:x val="0.4520419373807783"/>
              <c:y val="0.9352000774493354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753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620000" spcFirstLastPara="1" vertOverflow="ellipsis" wrap="square" anchor="ctr" anchorCtr="1"/>
          <a:lstStyle/>
          <a:p>
            <a:pPr>
              <a:defRPr sz="94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57408"/>
        <c:crosses val="autoZero"/>
        <c:auto val="1"/>
        <c:lblAlgn val="ctr"/>
        <c:lblOffset val="100"/>
        <c:noMultiLvlLbl val="0"/>
      </c:catAx>
      <c:valAx>
        <c:axId val="2086574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52" b="0" i="0" u="none" strike="noStrike" baseline="0">
                    <a:solidFill>
                      <a:srgbClr val="333333"/>
                    </a:solidFill>
                    <a:latin typeface="+mj-lt"/>
                    <a:ea typeface="Calibri"/>
                    <a:cs typeface="Calibri"/>
                  </a:defRPr>
                </a:pPr>
                <a:r>
                  <a:rPr lang="en-GB" dirty="0">
                    <a:latin typeface="+mj-lt"/>
                  </a:rPr>
                  <a:t>Age-specific suicide rates per 100,000 population</a:t>
                </a:r>
              </a:p>
            </c:rich>
          </c:tx>
          <c:layout>
            <c:manualLayout>
              <c:xMode val="edge"/>
              <c:yMode val="edge"/>
              <c:x val="1.8637117069738154E-2"/>
              <c:y val="0.1264565016091066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4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55104"/>
        <c:crosses val="autoZero"/>
        <c:crossBetween val="between"/>
      </c:valAx>
      <c:spPr>
        <a:noFill/>
        <a:ln w="20094">
          <a:noFill/>
        </a:ln>
      </c:spPr>
    </c:plotArea>
    <c:legend>
      <c:legendPos val="b"/>
      <c:layout>
        <c:manualLayout>
          <c:xMode val="edge"/>
          <c:yMode val="edge"/>
          <c:x val="0.83192255066477383"/>
          <c:y val="2.1520158340863132E-3"/>
          <c:w val="0.16766461569353003"/>
          <c:h val="5.6027279376963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4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16787611283706E-2"/>
          <c:y val="4.3664321929825528E-2"/>
          <c:w val="0.87268787803537184"/>
          <c:h val="0.750477095033290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Sheet1!$A$21:$A$41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Sheet1!$B$21:$B$41</c:f>
              <c:numCache>
                <c:formatCode>0.0</c:formatCode>
                <c:ptCount val="21"/>
                <c:pt idx="0">
                  <c:v>5.3</c:v>
                </c:pt>
                <c:pt idx="1">
                  <c:v>5.6</c:v>
                </c:pt>
                <c:pt idx="2">
                  <c:v>4.5999999999999996</c:v>
                </c:pt>
                <c:pt idx="3">
                  <c:v>4.2</c:v>
                </c:pt>
                <c:pt idx="4">
                  <c:v>4.7</c:v>
                </c:pt>
                <c:pt idx="5">
                  <c:v>4.2</c:v>
                </c:pt>
                <c:pt idx="6">
                  <c:v>3.5</c:v>
                </c:pt>
                <c:pt idx="7">
                  <c:v>3.6</c:v>
                </c:pt>
                <c:pt idx="8">
                  <c:v>3.7</c:v>
                </c:pt>
                <c:pt idx="9">
                  <c:v>3.7</c:v>
                </c:pt>
                <c:pt idx="10">
                  <c:v>3.1</c:v>
                </c:pt>
                <c:pt idx="11">
                  <c:v>4</c:v>
                </c:pt>
                <c:pt idx="12">
                  <c:v>3.6</c:v>
                </c:pt>
                <c:pt idx="13">
                  <c:v>3.9</c:v>
                </c:pt>
                <c:pt idx="14">
                  <c:v>4.5999999999999996</c:v>
                </c:pt>
                <c:pt idx="15">
                  <c:v>5.5</c:v>
                </c:pt>
                <c:pt idx="16">
                  <c:v>4.8</c:v>
                </c:pt>
                <c:pt idx="17">
                  <c:v>5.4</c:v>
                </c:pt>
                <c:pt idx="18">
                  <c:v>5.9</c:v>
                </c:pt>
                <c:pt idx="19">
                  <c:v>5.7</c:v>
                </c:pt>
                <c:pt idx="20" formatCode="General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96-41B1-B63A-9892096E6BD3}"/>
            </c:ext>
          </c:extLst>
        </c:ser>
        <c:ser>
          <c:idx val="1"/>
          <c:order val="1"/>
          <c:tx>
            <c:strRef>
              <c:f>Sheet1!$C$20</c:f>
              <c:strCache>
                <c:ptCount val="1"/>
                <c:pt idx="0">
                  <c:v>Boys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Sheet1!$A$21:$A$41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Sheet1!$C$21:$C$41</c:f>
              <c:numCache>
                <c:formatCode>0.0</c:formatCode>
                <c:ptCount val="21"/>
                <c:pt idx="0">
                  <c:v>7.5</c:v>
                </c:pt>
                <c:pt idx="1">
                  <c:v>9</c:v>
                </c:pt>
                <c:pt idx="2">
                  <c:v>7.1</c:v>
                </c:pt>
                <c:pt idx="3">
                  <c:v>6.2</c:v>
                </c:pt>
                <c:pt idx="4">
                  <c:v>6.4</c:v>
                </c:pt>
                <c:pt idx="5">
                  <c:v>5.9</c:v>
                </c:pt>
                <c:pt idx="6">
                  <c:v>4.9000000000000004</c:v>
                </c:pt>
                <c:pt idx="7">
                  <c:v>5.3</c:v>
                </c:pt>
                <c:pt idx="8">
                  <c:v>5.4</c:v>
                </c:pt>
                <c:pt idx="9">
                  <c:v>5.5</c:v>
                </c:pt>
                <c:pt idx="10">
                  <c:v>4.0999999999999996</c:v>
                </c:pt>
                <c:pt idx="11">
                  <c:v>5.6</c:v>
                </c:pt>
                <c:pt idx="12">
                  <c:v>5.5</c:v>
                </c:pt>
                <c:pt idx="13">
                  <c:v>6.3</c:v>
                </c:pt>
                <c:pt idx="14">
                  <c:v>6.5</c:v>
                </c:pt>
                <c:pt idx="15">
                  <c:v>7.7</c:v>
                </c:pt>
                <c:pt idx="16">
                  <c:v>6.7</c:v>
                </c:pt>
                <c:pt idx="17">
                  <c:v>7.1</c:v>
                </c:pt>
                <c:pt idx="18">
                  <c:v>8</c:v>
                </c:pt>
                <c:pt idx="19">
                  <c:v>7.2</c:v>
                </c:pt>
                <c:pt idx="20" formatCode="General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96-41B1-B63A-9892096E6BD3}"/>
            </c:ext>
          </c:extLst>
        </c:ser>
        <c:ser>
          <c:idx val="2"/>
          <c:order val="2"/>
          <c:tx>
            <c:strRef>
              <c:f>Sheet1!$D$20</c:f>
              <c:strCache>
                <c:ptCount val="1"/>
                <c:pt idx="0">
                  <c:v>Girls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Sheet1!$A$21:$A$41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Sheet1!$D$21:$D$41</c:f>
              <c:numCache>
                <c:formatCode>0.0</c:formatCode>
                <c:ptCount val="21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2.1</c:v>
                </c:pt>
                <c:pt idx="4">
                  <c:v>2.9</c:v>
                </c:pt>
                <c:pt idx="5">
                  <c:v>2.5</c:v>
                </c:pt>
                <c:pt idx="6">
                  <c:v>2</c:v>
                </c:pt>
                <c:pt idx="7">
                  <c:v>1.8</c:v>
                </c:pt>
                <c:pt idx="8">
                  <c:v>1.9000000000000001</c:v>
                </c:pt>
                <c:pt idx="9">
                  <c:v>1.9000000000000001</c:v>
                </c:pt>
                <c:pt idx="10">
                  <c:v>2.1</c:v>
                </c:pt>
                <c:pt idx="11">
                  <c:v>2.4</c:v>
                </c:pt>
                <c:pt idx="12">
                  <c:v>1.5</c:v>
                </c:pt>
                <c:pt idx="13">
                  <c:v>1.4</c:v>
                </c:pt>
                <c:pt idx="14">
                  <c:v>2.5</c:v>
                </c:pt>
                <c:pt idx="15">
                  <c:v>3.1</c:v>
                </c:pt>
                <c:pt idx="16">
                  <c:v>2.7</c:v>
                </c:pt>
                <c:pt idx="17">
                  <c:v>3.5</c:v>
                </c:pt>
                <c:pt idx="18">
                  <c:v>3.7</c:v>
                </c:pt>
                <c:pt idx="19">
                  <c:v>4</c:v>
                </c:pt>
                <c:pt idx="20" formatCode="General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96-41B1-B63A-9892096E6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804096"/>
        <c:axId val="152216704"/>
      </c:lineChart>
      <c:catAx>
        <c:axId val="144804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 of death registration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6704"/>
        <c:crosses val="autoZero"/>
        <c:auto val="1"/>
        <c:lblAlgn val="ctr"/>
        <c:lblOffset val="100"/>
        <c:noMultiLvlLbl val="0"/>
      </c:catAx>
      <c:valAx>
        <c:axId val="152216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of suicide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0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788797143256398"/>
          <c:y val="2.88373622194034E-4"/>
          <c:w val="0.28805873178896135"/>
          <c:h val="5.7106998681002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189902031927054E-2"/>
          <c:y val="3.7395446825582788E-2"/>
          <c:w val="0.89040790922985757"/>
          <c:h val="0.839192265324179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50" b="1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86E-4A22-A35E-AD8086D02E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86E-4A22-A35E-AD8086D02E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86E-4A22-A35E-AD8086D02EB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19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86E-4A22-A35E-AD8086D02EB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48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86E-4A22-A35E-AD8086D02E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77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86E-4A22-A35E-AD8086D02EB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118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86E-4A22-A35E-AD8086D0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Sheet1!$B$6:$B$13</c:f>
              <c:strCache>
                <c:ptCount val="8"/>
                <c:pt idx="0">
                  <c:v>&lt;13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Sheet1!$C$6:$C$13</c:f>
              <c:numCache>
                <c:formatCode>#,##0</c:formatCode>
                <c:ptCount val="8"/>
                <c:pt idx="1">
                  <c:v>6</c:v>
                </c:pt>
                <c:pt idx="2">
                  <c:v>11</c:v>
                </c:pt>
                <c:pt idx="3">
                  <c:v>19</c:v>
                </c:pt>
                <c:pt idx="4">
                  <c:v>48</c:v>
                </c:pt>
                <c:pt idx="5">
                  <c:v>77</c:v>
                </c:pt>
                <c:pt idx="6">
                  <c:v>118</c:v>
                </c:pt>
                <c:pt idx="7" formatCode="General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6E-4A22-A35E-AD8086D02EBC}"/>
            </c:ext>
          </c:extLst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50" b="1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86E-4A22-A35E-AD8086D02E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86E-4A22-A35E-AD8086D02E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86E-4A22-A35E-AD8086D02EB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21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86E-4A22-A35E-AD8086D02EB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27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86E-4A22-A35E-AD8086D02EB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28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86E-4A22-A35E-AD8086D02EB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rPr>
                      <a:t>36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86E-4A22-A35E-AD8086D0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Sheet1!$B$6:$B$13</c:f>
              <c:strCache>
                <c:ptCount val="8"/>
                <c:pt idx="0">
                  <c:v>&lt;13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Sheet1!$D$6:$D$13</c:f>
              <c:numCache>
                <c:formatCode>General</c:formatCode>
                <c:ptCount val="8"/>
                <c:pt idx="1">
                  <c:v>6</c:v>
                </c:pt>
                <c:pt idx="2">
                  <c:v>7</c:v>
                </c:pt>
                <c:pt idx="3">
                  <c:v>21</c:v>
                </c:pt>
                <c:pt idx="4" formatCode="0">
                  <c:v>27</c:v>
                </c:pt>
                <c:pt idx="5" formatCode="0">
                  <c:v>28</c:v>
                </c:pt>
                <c:pt idx="6" formatCode="0">
                  <c:v>36</c:v>
                </c:pt>
                <c:pt idx="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86E-4A22-A35E-AD8086D02EBC}"/>
            </c:ext>
          </c:extLst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467904098994589E-3"/>
                  <c:y val="-3.3737609066119195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rPr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C86E-4A22-A35E-AD8086D0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Sheet1!$B$6:$B$13</c:f>
              <c:strCache>
                <c:ptCount val="8"/>
                <c:pt idx="0">
                  <c:v>&lt;13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86E-4A22-A35E-AD8086D02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3944704"/>
        <c:axId val="168401152"/>
      </c:barChart>
      <c:catAx>
        <c:axId val="163944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dirty="0">
                    <a:latin typeface="Calibri" panose="020F0502020204030204" pitchFamily="34" charset="0"/>
                  </a:rPr>
                  <a:t>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n-US"/>
          </a:p>
        </c:txPr>
        <c:crossAx val="168401152"/>
        <c:crosses val="autoZero"/>
        <c:auto val="1"/>
        <c:lblAlgn val="ctr"/>
        <c:lblOffset val="100"/>
        <c:noMultiLvlLbl val="0"/>
      </c:catAx>
      <c:valAx>
        <c:axId val="168401152"/>
        <c:scaling>
          <c:orientation val="minMax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r>
                  <a:rPr lang="en-US" sz="1200" dirty="0">
                    <a:latin typeface="Calibri" panose="020F0502020204030204" pitchFamily="34" charset="0"/>
                  </a:rPr>
                  <a:t>Number of suicides</a:t>
                </a:r>
              </a:p>
            </c:rich>
          </c:tx>
          <c:layout>
            <c:manualLayout>
              <c:xMode val="edge"/>
              <c:yMode val="edge"/>
              <c:x val="0"/>
              <c:y val="0.29808584437099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 w="25400">
            <a:solidFill>
              <a:schemeClr val="accent5">
                <a:lumMod val="75000"/>
              </a:schemeClr>
            </a:solidFill>
          </a:ln>
        </c:spPr>
        <c:txPr>
          <a:bodyPr/>
          <a:lstStyle/>
          <a:p>
            <a:pPr>
              <a:defRPr sz="1100">
                <a:latin typeface="Calibri" panose="020F0502020204030204" pitchFamily="34" charset="0"/>
              </a:defRPr>
            </a:pPr>
            <a:endParaRPr lang="en-US"/>
          </a:p>
        </c:txPr>
        <c:crossAx val="163944704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20152932642213742"/>
          <c:y val="4.8290887467191623E-2"/>
          <c:w val="0.43626098998931873"/>
          <c:h val="9.2191190944882248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787559497691614E-2"/>
          <c:y val="5.3790799171537E-2"/>
          <c:w val="0.92863425696271107"/>
          <c:h val="0.68323471686818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Any </c:v>
                </c:pt>
                <c:pt idx="1">
                  <c:v>Information on methods</c:v>
                </c:pt>
                <c:pt idx="2">
                  <c:v>Visiting websites which may have encouarged suicide</c:v>
                </c:pt>
                <c:pt idx="3">
                  <c:v>Communicating intent online</c:v>
                </c:pt>
                <c:pt idx="4">
                  <c:v>Victim of online bullying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</c:v>
                </c:pt>
                <c:pt idx="1">
                  <c:v>0.13</c:v>
                </c:pt>
                <c:pt idx="2">
                  <c:v>3.0000000000000002E-2</c:v>
                </c:pt>
                <c:pt idx="3">
                  <c:v>9.0000000000000011E-2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B-41B0-AAF9-21FAF208D0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Any </c:v>
                </c:pt>
                <c:pt idx="1">
                  <c:v>Information on methods</c:v>
                </c:pt>
                <c:pt idx="2">
                  <c:v>Visiting websites which may have encouarged suicide</c:v>
                </c:pt>
                <c:pt idx="3">
                  <c:v>Communicating intent online</c:v>
                </c:pt>
                <c:pt idx="4">
                  <c:v>Victim of online bullying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0.32000000000000006</c:v>
                </c:pt>
                <c:pt idx="1">
                  <c:v>0.11</c:v>
                </c:pt>
                <c:pt idx="2">
                  <c:v>3.0000000000000002E-2</c:v>
                </c:pt>
                <c:pt idx="3">
                  <c:v>0.13</c:v>
                </c:pt>
                <c:pt idx="4">
                  <c:v>4.0000000000000008E-2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B-41B0-AAF9-21FAF208D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896768"/>
        <c:axId val="233010304"/>
      </c:barChart>
      <c:catAx>
        <c:axId val="2328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10304"/>
        <c:crosses val="autoZero"/>
        <c:auto val="1"/>
        <c:lblAlgn val="ctr"/>
        <c:lblOffset val="100"/>
        <c:noMultiLvlLbl val="0"/>
      </c:catAx>
      <c:valAx>
        <c:axId val="2330103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89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5905184614253"/>
          <c:y val="4.1401987502658916E-2"/>
          <c:w val="0.83888677343900564"/>
          <c:h val="0.790775438743212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General population</c:v>
                </c:pt>
              </c:strCache>
            </c:strRef>
          </c:tx>
          <c:spPr>
            <a:ln cap="sq"/>
          </c:spPr>
          <c:marker>
            <c:symbol val="diamond"/>
            <c:size val="5"/>
          </c:marker>
          <c:dPt>
            <c:idx val="10"/>
            <c:bubble3D val="0"/>
            <c:spPr>
              <a:ln cap="sq"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4-8346-41CC-9D7E-821CBB9240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2F528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85</c:v>
                </c:pt>
                <c:pt idx="1">
                  <c:v>84</c:v>
                </c:pt>
                <c:pt idx="2">
                  <c:v>92</c:v>
                </c:pt>
                <c:pt idx="3">
                  <c:v>89</c:v>
                </c:pt>
                <c:pt idx="4">
                  <c:v>98</c:v>
                </c:pt>
                <c:pt idx="5">
                  <c:v>90</c:v>
                </c:pt>
                <c:pt idx="6">
                  <c:v>89</c:v>
                </c:pt>
                <c:pt idx="7">
                  <c:v>98</c:v>
                </c:pt>
                <c:pt idx="8">
                  <c:v>135</c:v>
                </c:pt>
                <c:pt idx="9">
                  <c:v>125</c:v>
                </c:pt>
                <c:pt idx="10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46-41CC-9D7E-821CBB9240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Patients</c:v>
                </c:pt>
              </c:strCache>
            </c:strRef>
          </c:tx>
          <c:spPr>
            <a:ln cap="rnd">
              <a:solidFill>
                <a:srgbClr val="BE0980"/>
              </a:solidFill>
            </a:ln>
          </c:spPr>
          <c:marker>
            <c:symbol val="circle"/>
            <c:size val="5"/>
            <c:spPr>
              <a:solidFill>
                <a:srgbClr val="BE0980"/>
              </a:solidFill>
              <a:ln cap="rnd">
                <a:solidFill>
                  <a:srgbClr val="BE0980"/>
                </a:solidFill>
              </a:ln>
            </c:spPr>
          </c:marker>
          <c:dPt>
            <c:idx val="10"/>
            <c:bubble3D val="0"/>
            <c:spPr>
              <a:ln cap="rnd">
                <a:solidFill>
                  <a:srgbClr val="BE0980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2-8346-41CC-9D7E-821CBB9240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BE098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10</c:v>
                </c:pt>
                <c:pt idx="1">
                  <c:v>23</c:v>
                </c:pt>
                <c:pt idx="2">
                  <c:v>11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22</c:v>
                </c:pt>
                <c:pt idx="7">
                  <c:v>21</c:v>
                </c:pt>
                <c:pt idx="8">
                  <c:v>28</c:v>
                </c:pt>
                <c:pt idx="9">
                  <c:v>19</c:v>
                </c:pt>
                <c:pt idx="10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46-41CC-9D7E-821CBB924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327296"/>
        <c:axId val="240736128"/>
      </c:lineChart>
      <c:catAx>
        <c:axId val="240327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dirty="0"/>
                  <a:t>Year</a:t>
                </a:r>
                <a:r>
                  <a:rPr lang="en-GB" sz="1200" baseline="0" dirty="0"/>
                  <a:t> 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0.43783655251504788"/>
              <c:y val="0.921953001968503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1200000"/>
          <a:lstStyle/>
          <a:p>
            <a:pPr>
              <a:defRPr sz="1200"/>
            </a:pPr>
            <a:endParaRPr lang="en-US"/>
          </a:p>
        </c:txPr>
        <c:crossAx val="240736128"/>
        <c:crosses val="autoZero"/>
        <c:auto val="1"/>
        <c:lblAlgn val="ctr"/>
        <c:lblOffset val="100"/>
        <c:noMultiLvlLbl val="0"/>
      </c:catAx>
      <c:valAx>
        <c:axId val="2407361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dirty="0"/>
                  <a:t>Number</a:t>
                </a:r>
                <a:r>
                  <a:rPr lang="en-GB" sz="1200" baseline="0" dirty="0"/>
                  <a:t> of suicides 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2.4268563994715164E-2"/>
              <c:y val="0.289739372078605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032729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4615979302874887"/>
          <c:y val="1.493320454768278E-3"/>
          <c:w val="0.35009544839797951"/>
          <c:h val="0.1048006848394839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083250750166256E-2"/>
          <c:y val="9.6917865492388483E-2"/>
          <c:w val="0.90705585800063915"/>
          <c:h val="0.70563362846848976"/>
        </c:manualLayout>
      </c:layout>
      <c:lineChart>
        <c:grouping val="standard"/>
        <c:varyColors val="0"/>
        <c:ser>
          <c:idx val="0"/>
          <c:order val="0"/>
          <c:tx>
            <c:strRef>
              <c:f>'Rates 20-21'!$B$1</c:f>
              <c:strCache>
                <c:ptCount val="1"/>
                <c:pt idx="0">
                  <c:v>Total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cat>
            <c:strRef>
              <c:f>'Rates 20-21'!$A$2:$A$23</c:f>
              <c:strCache>
                <c:ptCount val="22"/>
                <c:pt idx="0">
                  <c:v>Jan-20</c:v>
                </c:pt>
                <c:pt idx="1">
                  <c:v>Feb-20</c:v>
                </c:pt>
                <c:pt idx="2">
                  <c:v>Mar-20</c:v>
                </c:pt>
                <c:pt idx="3">
                  <c:v>Apr-20</c:v>
                </c:pt>
                <c:pt idx="4">
                  <c:v>May-20</c:v>
                </c:pt>
                <c:pt idx="5">
                  <c:v>Jun-20</c:v>
                </c:pt>
                <c:pt idx="6">
                  <c:v>Jul-20</c:v>
                </c:pt>
                <c:pt idx="7">
                  <c:v>Aug-20</c:v>
                </c:pt>
                <c:pt idx="8">
                  <c:v>Sep-20</c:v>
                </c:pt>
                <c:pt idx="9">
                  <c:v>Oct-20</c:v>
                </c:pt>
                <c:pt idx="10">
                  <c:v>Nov-20</c:v>
                </c:pt>
                <c:pt idx="11">
                  <c:v>Dec-20</c:v>
                </c:pt>
                <c:pt idx="12">
                  <c:v>Jan-21</c:v>
                </c:pt>
                <c:pt idx="13">
                  <c:v>Feb-21</c:v>
                </c:pt>
                <c:pt idx="14">
                  <c:v>Mar-21</c:v>
                </c:pt>
                <c:pt idx="15">
                  <c:v>Apr-21</c:v>
                </c:pt>
                <c:pt idx="16">
                  <c:v>May-21</c:v>
                </c:pt>
                <c:pt idx="17">
                  <c:v>Jun-21</c:v>
                </c:pt>
                <c:pt idx="18">
                  <c:v>Jul-21</c:v>
                </c:pt>
                <c:pt idx="19">
                  <c:v>Aug-21</c:v>
                </c:pt>
                <c:pt idx="20">
                  <c:v>Sep-21</c:v>
                </c:pt>
                <c:pt idx="21">
                  <c:v>Oct-21</c:v>
                </c:pt>
              </c:strCache>
            </c:strRef>
          </c:cat>
          <c:val>
            <c:numRef>
              <c:f>'Rates 20-21'!$B$2:$B$23</c:f>
              <c:numCache>
                <c:formatCode>0.0</c:formatCode>
                <c:ptCount val="22"/>
                <c:pt idx="0">
                  <c:v>14</c:v>
                </c:pt>
                <c:pt idx="1">
                  <c:v>13.5</c:v>
                </c:pt>
                <c:pt idx="2">
                  <c:v>14.7</c:v>
                </c:pt>
                <c:pt idx="3">
                  <c:v>13.1</c:v>
                </c:pt>
                <c:pt idx="4">
                  <c:v>14.9</c:v>
                </c:pt>
                <c:pt idx="5">
                  <c:v>12.4</c:v>
                </c:pt>
                <c:pt idx="6">
                  <c:v>15.3</c:v>
                </c:pt>
                <c:pt idx="7">
                  <c:v>12.4</c:v>
                </c:pt>
                <c:pt idx="8">
                  <c:v>12.5</c:v>
                </c:pt>
                <c:pt idx="9">
                  <c:v>11.8</c:v>
                </c:pt>
                <c:pt idx="10">
                  <c:v>10.3</c:v>
                </c:pt>
                <c:pt idx="11">
                  <c:v>10.1</c:v>
                </c:pt>
                <c:pt idx="12">
                  <c:v>12.5</c:v>
                </c:pt>
                <c:pt idx="13">
                  <c:v>14.2</c:v>
                </c:pt>
                <c:pt idx="14">
                  <c:v>10.9</c:v>
                </c:pt>
                <c:pt idx="15">
                  <c:v>14</c:v>
                </c:pt>
                <c:pt idx="16">
                  <c:v>11.3</c:v>
                </c:pt>
                <c:pt idx="17">
                  <c:v>16.3</c:v>
                </c:pt>
                <c:pt idx="18">
                  <c:v>11.6</c:v>
                </c:pt>
                <c:pt idx="19">
                  <c:v>11.3</c:v>
                </c:pt>
                <c:pt idx="20">
                  <c:v>11.8</c:v>
                </c:pt>
                <c:pt idx="21">
                  <c:v>12.3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B-460C-9EA0-658FE4983C39}"/>
            </c:ext>
          </c:extLst>
        </c:ser>
        <c:ser>
          <c:idx val="1"/>
          <c:order val="1"/>
          <c:tx>
            <c:strRef>
              <c:f>'Rates 20-21'!$C$1</c:f>
              <c:strCache>
                <c:ptCount val="1"/>
                <c:pt idx="0">
                  <c:v>Male</c:v>
                </c:pt>
              </c:strCache>
            </c:strRef>
          </c:tx>
          <c:marker>
            <c:symbol val="square"/>
            <c:size val="4"/>
          </c:marker>
          <c:val>
            <c:numRef>
              <c:f>'Rates 20-21'!$C$2:$C$23</c:f>
              <c:numCache>
                <c:formatCode>0.0</c:formatCode>
                <c:ptCount val="22"/>
                <c:pt idx="0">
                  <c:v>21.6</c:v>
                </c:pt>
                <c:pt idx="1">
                  <c:v>20.399999999999999</c:v>
                </c:pt>
                <c:pt idx="2">
                  <c:v>22.2</c:v>
                </c:pt>
                <c:pt idx="3">
                  <c:v>18.8</c:v>
                </c:pt>
                <c:pt idx="4">
                  <c:v>22.2</c:v>
                </c:pt>
                <c:pt idx="5">
                  <c:v>17.7</c:v>
                </c:pt>
                <c:pt idx="6">
                  <c:v>22</c:v>
                </c:pt>
                <c:pt idx="7">
                  <c:v>17.2</c:v>
                </c:pt>
                <c:pt idx="8">
                  <c:v>19</c:v>
                </c:pt>
                <c:pt idx="9">
                  <c:v>16.5</c:v>
                </c:pt>
                <c:pt idx="10">
                  <c:v>14.4</c:v>
                </c:pt>
                <c:pt idx="11">
                  <c:v>14.7</c:v>
                </c:pt>
                <c:pt idx="12">
                  <c:v>20.2</c:v>
                </c:pt>
                <c:pt idx="13">
                  <c:v>19.8</c:v>
                </c:pt>
                <c:pt idx="14">
                  <c:v>17.7</c:v>
                </c:pt>
                <c:pt idx="15">
                  <c:v>20.399999999999999</c:v>
                </c:pt>
                <c:pt idx="16">
                  <c:v>17.3</c:v>
                </c:pt>
                <c:pt idx="17">
                  <c:v>24.5</c:v>
                </c:pt>
                <c:pt idx="18">
                  <c:v>18.3</c:v>
                </c:pt>
                <c:pt idx="19">
                  <c:v>17.3</c:v>
                </c:pt>
                <c:pt idx="20">
                  <c:v>17.600000000000001</c:v>
                </c:pt>
                <c:pt idx="21">
                  <c:v>19.8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B-460C-9EA0-658FE4983C39}"/>
            </c:ext>
          </c:extLst>
        </c:ser>
        <c:ser>
          <c:idx val="2"/>
          <c:order val="2"/>
          <c:tx>
            <c:strRef>
              <c:f>'Rates 20-21'!$D$1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val>
            <c:numRef>
              <c:f>'Rates 20-21'!$D$2:$D$23</c:f>
              <c:numCache>
                <c:formatCode>0.0</c:formatCode>
                <c:ptCount val="22"/>
                <c:pt idx="0">
                  <c:v>6.7</c:v>
                </c:pt>
                <c:pt idx="1">
                  <c:v>6.9</c:v>
                </c:pt>
                <c:pt idx="2">
                  <c:v>7.5</c:v>
                </c:pt>
                <c:pt idx="3">
                  <c:v>7.3</c:v>
                </c:pt>
                <c:pt idx="4">
                  <c:v>7.9</c:v>
                </c:pt>
                <c:pt idx="5">
                  <c:v>7.3</c:v>
                </c:pt>
                <c:pt idx="6">
                  <c:v>8.9</c:v>
                </c:pt>
                <c:pt idx="7">
                  <c:v>7.7</c:v>
                </c:pt>
                <c:pt idx="8">
                  <c:v>6.2</c:v>
                </c:pt>
                <c:pt idx="9">
                  <c:v>6.9</c:v>
                </c:pt>
                <c:pt idx="10">
                  <c:v>6.2</c:v>
                </c:pt>
                <c:pt idx="11">
                  <c:v>5.6</c:v>
                </c:pt>
                <c:pt idx="12">
                  <c:v>5</c:v>
                </c:pt>
                <c:pt idx="13">
                  <c:v>8.9</c:v>
                </c:pt>
                <c:pt idx="14">
                  <c:v>4.2</c:v>
                </c:pt>
                <c:pt idx="15">
                  <c:v>7.9</c:v>
                </c:pt>
                <c:pt idx="16">
                  <c:v>5.6</c:v>
                </c:pt>
                <c:pt idx="17">
                  <c:v>8.5</c:v>
                </c:pt>
                <c:pt idx="18">
                  <c:v>5.2</c:v>
                </c:pt>
                <c:pt idx="19">
                  <c:v>5.6</c:v>
                </c:pt>
                <c:pt idx="20">
                  <c:v>6.2</c:v>
                </c:pt>
                <c:pt idx="21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0B-460C-9EA0-658FE4983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660032"/>
        <c:axId val="175667072"/>
      </c:lineChart>
      <c:catAx>
        <c:axId val="175660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100">
                    <a:latin typeface="Calibri" panose="020F0502020204030204" pitchFamily="34" charset="0"/>
                    <a:cs typeface="Calibri" panose="020F0502020204030204" pitchFamily="34" charset="0"/>
                  </a:rPr>
                  <a:t>Month</a:t>
                </a:r>
              </a:p>
            </c:rich>
          </c:tx>
          <c:layout>
            <c:manualLayout>
              <c:xMode val="edge"/>
              <c:yMode val="edge"/>
              <c:x val="0.48374825413015649"/>
              <c:y val="0.9208818342151691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75667072"/>
        <c:crosses val="autoZero"/>
        <c:auto val="1"/>
        <c:lblAlgn val="ctr"/>
        <c:lblOffset val="100"/>
        <c:noMultiLvlLbl val="0"/>
      </c:catAx>
      <c:valAx>
        <c:axId val="1756670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050">
                    <a:latin typeface="Calibri" panose="020F0502020204030204" pitchFamily="34" charset="0"/>
                    <a:cs typeface="Calibri" panose="020F0502020204030204" pitchFamily="34" charset="0"/>
                  </a:rPr>
                  <a:t>suicide rate per 100,000 population</a:t>
                </a:r>
              </a:p>
            </c:rich>
          </c:tx>
          <c:layout>
            <c:manualLayout>
              <c:xMode val="edge"/>
              <c:yMode val="edge"/>
              <c:x val="8.3962788064937642E-3"/>
              <c:y val="0.21497626130067074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7566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2140321954819286"/>
          <c:y val="2.2849420045195092E-3"/>
          <c:w val="0.27697526788836707"/>
          <c:h val="5.3579002624671856E-2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67</c:v>
                </c:pt>
                <c:pt idx="1">
                  <c:v>61</c:v>
                </c:pt>
                <c:pt idx="2">
                  <c:v>93</c:v>
                </c:pt>
                <c:pt idx="3">
                  <c:v>87</c:v>
                </c:pt>
                <c:pt idx="4">
                  <c:v>79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9-4DCD-9E26-B1EEBF4347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Sheet1!$C$2:$C$7</c:f>
              <c:numCache>
                <c:formatCode>#,##0</c:formatCode>
                <c:ptCount val="6"/>
                <c:pt idx="0">
                  <c:v>41</c:v>
                </c:pt>
                <c:pt idx="1">
                  <c:v>39</c:v>
                </c:pt>
                <c:pt idx="2">
                  <c:v>52</c:v>
                </c:pt>
                <c:pt idx="3">
                  <c:v>53</c:v>
                </c:pt>
                <c:pt idx="4">
                  <c:v>56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9-4DCD-9E26-B1EEBF4347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Sheet1!$D$2:$D$7</c:f>
              <c:numCache>
                <c:formatCode>#,##0</c:formatCode>
                <c:ptCount val="6"/>
                <c:pt idx="0">
                  <c:v>26</c:v>
                </c:pt>
                <c:pt idx="1">
                  <c:v>22</c:v>
                </c:pt>
                <c:pt idx="2">
                  <c:v>41</c:v>
                </c:pt>
                <c:pt idx="3">
                  <c:v>34</c:v>
                </c:pt>
                <c:pt idx="4">
                  <c:v>23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09-4DCD-9E26-B1EEBF434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445312"/>
        <c:axId val="260447232"/>
      </c:barChart>
      <c:catAx>
        <c:axId val="26044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447232"/>
        <c:crosses val="autoZero"/>
        <c:auto val="1"/>
        <c:lblAlgn val="ctr"/>
        <c:lblOffset val="100"/>
        <c:noMultiLvlLbl val="0"/>
      </c:catAx>
      <c:valAx>
        <c:axId val="2604472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44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1932721892909E-2"/>
          <c:y val="8.0573065902578844E-2"/>
          <c:w val="0.89032672414075531"/>
          <c:h val="0.6512387097744585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Sheet5!$B$3:$B$62</c:f>
              <c:numCache>
                <c:formatCode>General</c:formatCode>
                <c:ptCount val="6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  <c:pt idx="50">
                  <c:v>102</c:v>
                </c:pt>
                <c:pt idx="51">
                  <c:v>104</c:v>
                </c:pt>
                <c:pt idx="52">
                  <c:v>106</c:v>
                </c:pt>
                <c:pt idx="53">
                  <c:v>108</c:v>
                </c:pt>
                <c:pt idx="54">
                  <c:v>110</c:v>
                </c:pt>
                <c:pt idx="55">
                  <c:v>112</c:v>
                </c:pt>
                <c:pt idx="56">
                  <c:v>114</c:v>
                </c:pt>
                <c:pt idx="57">
                  <c:v>116</c:v>
                </c:pt>
                <c:pt idx="58">
                  <c:v>118</c:v>
                </c:pt>
                <c:pt idx="59">
                  <c:v>120</c:v>
                </c:pt>
              </c:numCache>
            </c:numRef>
          </c:cat>
          <c:val>
            <c:numRef>
              <c:f>Sheet5!$E$3:$E$62</c:f>
              <c:numCache>
                <c:formatCode>General</c:formatCode>
                <c:ptCount val="60"/>
                <c:pt idx="0">
                  <c:v>11</c:v>
                </c:pt>
                <c:pt idx="1">
                  <c:v>14</c:v>
                </c:pt>
                <c:pt idx="2">
                  <c:v>15</c:v>
                </c:pt>
                <c:pt idx="3">
                  <c:v>9</c:v>
                </c:pt>
                <c:pt idx="4">
                  <c:v>11</c:v>
                </c:pt>
                <c:pt idx="5">
                  <c:v>10</c:v>
                </c:pt>
                <c:pt idx="6">
                  <c:v>4</c:v>
                </c:pt>
                <c:pt idx="7">
                  <c:v>7</c:v>
                </c:pt>
                <c:pt idx="8">
                  <c:v>4</c:v>
                </c:pt>
                <c:pt idx="9">
                  <c:v>10</c:v>
                </c:pt>
                <c:pt idx="10">
                  <c:v>10</c:v>
                </c:pt>
                <c:pt idx="11">
                  <c:v>9</c:v>
                </c:pt>
                <c:pt idx="12">
                  <c:v>8</c:v>
                </c:pt>
                <c:pt idx="13">
                  <c:v>4</c:v>
                </c:pt>
                <c:pt idx="14">
                  <c:v>9</c:v>
                </c:pt>
                <c:pt idx="15">
                  <c:v>10</c:v>
                </c:pt>
                <c:pt idx="16">
                  <c:v>13</c:v>
                </c:pt>
                <c:pt idx="17">
                  <c:v>9</c:v>
                </c:pt>
                <c:pt idx="18">
                  <c:v>12</c:v>
                </c:pt>
                <c:pt idx="19">
                  <c:v>8</c:v>
                </c:pt>
                <c:pt idx="20">
                  <c:v>12</c:v>
                </c:pt>
                <c:pt idx="21">
                  <c:v>16</c:v>
                </c:pt>
                <c:pt idx="22">
                  <c:v>14</c:v>
                </c:pt>
                <c:pt idx="23">
                  <c:v>19</c:v>
                </c:pt>
                <c:pt idx="24">
                  <c:v>15</c:v>
                </c:pt>
                <c:pt idx="25">
                  <c:v>9</c:v>
                </c:pt>
                <c:pt idx="26">
                  <c:v>7</c:v>
                </c:pt>
                <c:pt idx="27">
                  <c:v>17</c:v>
                </c:pt>
                <c:pt idx="28">
                  <c:v>7</c:v>
                </c:pt>
                <c:pt idx="29">
                  <c:v>6</c:v>
                </c:pt>
                <c:pt idx="30">
                  <c:v>12</c:v>
                </c:pt>
                <c:pt idx="31">
                  <c:v>5</c:v>
                </c:pt>
                <c:pt idx="32">
                  <c:v>14</c:v>
                </c:pt>
                <c:pt idx="33">
                  <c:v>11</c:v>
                </c:pt>
                <c:pt idx="34">
                  <c:v>18</c:v>
                </c:pt>
                <c:pt idx="35">
                  <c:v>18</c:v>
                </c:pt>
                <c:pt idx="36">
                  <c:v>19</c:v>
                </c:pt>
                <c:pt idx="37">
                  <c:v>16</c:v>
                </c:pt>
                <c:pt idx="38">
                  <c:v>13</c:v>
                </c:pt>
                <c:pt idx="39">
                  <c:v>11</c:v>
                </c:pt>
                <c:pt idx="40">
                  <c:v>13</c:v>
                </c:pt>
                <c:pt idx="41">
                  <c:v>3</c:v>
                </c:pt>
                <c:pt idx="42">
                  <c:v>6</c:v>
                </c:pt>
                <c:pt idx="43">
                  <c:v>3</c:v>
                </c:pt>
                <c:pt idx="44">
                  <c:v>12</c:v>
                </c:pt>
                <c:pt idx="45">
                  <c:v>13</c:v>
                </c:pt>
                <c:pt idx="46">
                  <c:v>19</c:v>
                </c:pt>
                <c:pt idx="47">
                  <c:v>8</c:v>
                </c:pt>
                <c:pt idx="48">
                  <c:v>11</c:v>
                </c:pt>
                <c:pt idx="49">
                  <c:v>15</c:v>
                </c:pt>
                <c:pt idx="50">
                  <c:v>14</c:v>
                </c:pt>
                <c:pt idx="51">
                  <c:v>5</c:v>
                </c:pt>
                <c:pt idx="52">
                  <c:v>2</c:v>
                </c:pt>
                <c:pt idx="53">
                  <c:v>14</c:v>
                </c:pt>
                <c:pt idx="54">
                  <c:v>11</c:v>
                </c:pt>
                <c:pt idx="55">
                  <c:v>6</c:v>
                </c:pt>
                <c:pt idx="56">
                  <c:v>12</c:v>
                </c:pt>
                <c:pt idx="57">
                  <c:v>13</c:v>
                </c:pt>
                <c:pt idx="58">
                  <c:v>13</c:v>
                </c:pt>
                <c:pt idx="5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C8-40AD-A969-466247D7B811}"/>
            </c:ext>
          </c:extLst>
        </c:ser>
        <c:ser>
          <c:idx val="1"/>
          <c:order val="1"/>
          <c:tx>
            <c:v>Girls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Sheet5!$B$3:$B$62</c:f>
              <c:numCache>
                <c:formatCode>General</c:formatCode>
                <c:ptCount val="6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  <c:pt idx="50">
                  <c:v>102</c:v>
                </c:pt>
                <c:pt idx="51">
                  <c:v>104</c:v>
                </c:pt>
                <c:pt idx="52">
                  <c:v>106</c:v>
                </c:pt>
                <c:pt idx="53">
                  <c:v>108</c:v>
                </c:pt>
                <c:pt idx="54">
                  <c:v>110</c:v>
                </c:pt>
                <c:pt idx="55">
                  <c:v>112</c:v>
                </c:pt>
                <c:pt idx="56">
                  <c:v>114</c:v>
                </c:pt>
                <c:pt idx="57">
                  <c:v>116</c:v>
                </c:pt>
                <c:pt idx="58">
                  <c:v>118</c:v>
                </c:pt>
                <c:pt idx="59">
                  <c:v>120</c:v>
                </c:pt>
              </c:numCache>
            </c:numRef>
          </c:cat>
          <c:val>
            <c:numRef>
              <c:f>Sheet5!$D$3:$D$62</c:f>
              <c:numCache>
                <c:formatCode>General</c:formatCode>
                <c:ptCount val="60"/>
                <c:pt idx="0">
                  <c:v>10</c:v>
                </c:pt>
                <c:pt idx="1">
                  <c:v>10</c:v>
                </c:pt>
                <c:pt idx="2">
                  <c:v>12</c:v>
                </c:pt>
                <c:pt idx="3">
                  <c:v>5</c:v>
                </c:pt>
                <c:pt idx="4">
                  <c:v>8</c:v>
                </c:pt>
                <c:pt idx="5">
                  <c:v>8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8</c:v>
                </c:pt>
                <c:pt idx="10">
                  <c:v>8</c:v>
                </c:pt>
                <c:pt idx="11">
                  <c:v>6</c:v>
                </c:pt>
                <c:pt idx="12">
                  <c:v>7</c:v>
                </c:pt>
                <c:pt idx="13">
                  <c:v>4</c:v>
                </c:pt>
                <c:pt idx="14">
                  <c:v>8</c:v>
                </c:pt>
                <c:pt idx="15">
                  <c:v>8</c:v>
                </c:pt>
                <c:pt idx="16">
                  <c:v>10</c:v>
                </c:pt>
                <c:pt idx="17">
                  <c:v>7</c:v>
                </c:pt>
                <c:pt idx="18">
                  <c:v>12</c:v>
                </c:pt>
                <c:pt idx="19">
                  <c:v>7</c:v>
                </c:pt>
                <c:pt idx="20">
                  <c:v>11</c:v>
                </c:pt>
                <c:pt idx="21">
                  <c:v>15</c:v>
                </c:pt>
                <c:pt idx="22">
                  <c:v>11</c:v>
                </c:pt>
                <c:pt idx="23">
                  <c:v>14</c:v>
                </c:pt>
                <c:pt idx="24">
                  <c:v>12</c:v>
                </c:pt>
                <c:pt idx="25">
                  <c:v>8</c:v>
                </c:pt>
                <c:pt idx="26">
                  <c:v>5</c:v>
                </c:pt>
                <c:pt idx="27">
                  <c:v>17</c:v>
                </c:pt>
                <c:pt idx="28">
                  <c:v>4</c:v>
                </c:pt>
                <c:pt idx="29">
                  <c:v>6</c:v>
                </c:pt>
                <c:pt idx="30">
                  <c:v>11</c:v>
                </c:pt>
                <c:pt idx="31">
                  <c:v>5</c:v>
                </c:pt>
                <c:pt idx="32">
                  <c:v>14</c:v>
                </c:pt>
                <c:pt idx="33">
                  <c:v>9</c:v>
                </c:pt>
                <c:pt idx="34">
                  <c:v>17</c:v>
                </c:pt>
                <c:pt idx="35">
                  <c:v>15</c:v>
                </c:pt>
                <c:pt idx="36">
                  <c:v>16</c:v>
                </c:pt>
                <c:pt idx="37">
                  <c:v>14</c:v>
                </c:pt>
                <c:pt idx="38">
                  <c:v>12</c:v>
                </c:pt>
                <c:pt idx="39">
                  <c:v>9</c:v>
                </c:pt>
                <c:pt idx="40">
                  <c:v>12</c:v>
                </c:pt>
                <c:pt idx="41">
                  <c:v>3</c:v>
                </c:pt>
                <c:pt idx="42">
                  <c:v>5</c:v>
                </c:pt>
                <c:pt idx="43">
                  <c:v>3</c:v>
                </c:pt>
                <c:pt idx="44">
                  <c:v>11</c:v>
                </c:pt>
                <c:pt idx="45">
                  <c:v>11</c:v>
                </c:pt>
                <c:pt idx="46">
                  <c:v>18</c:v>
                </c:pt>
                <c:pt idx="47">
                  <c:v>8</c:v>
                </c:pt>
                <c:pt idx="48">
                  <c:v>10</c:v>
                </c:pt>
                <c:pt idx="49">
                  <c:v>11</c:v>
                </c:pt>
                <c:pt idx="50">
                  <c:v>9</c:v>
                </c:pt>
                <c:pt idx="51">
                  <c:v>5</c:v>
                </c:pt>
                <c:pt idx="52">
                  <c:v>2</c:v>
                </c:pt>
                <c:pt idx="53">
                  <c:v>12</c:v>
                </c:pt>
                <c:pt idx="54">
                  <c:v>6</c:v>
                </c:pt>
                <c:pt idx="55">
                  <c:v>4</c:v>
                </c:pt>
                <c:pt idx="56">
                  <c:v>11</c:v>
                </c:pt>
                <c:pt idx="57">
                  <c:v>11</c:v>
                </c:pt>
                <c:pt idx="58">
                  <c:v>11</c:v>
                </c:pt>
                <c:pt idx="5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C8-40AD-A969-466247D7B811}"/>
            </c:ext>
          </c:extLst>
        </c:ser>
        <c:ser>
          <c:idx val="2"/>
          <c:order val="2"/>
          <c:tx>
            <c:v>Boys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Sheet5!$B$3:$B$62</c:f>
              <c:numCache>
                <c:formatCode>General</c:formatCode>
                <c:ptCount val="6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  <c:pt idx="47">
                  <c:v>96</c:v>
                </c:pt>
                <c:pt idx="48">
                  <c:v>98</c:v>
                </c:pt>
                <c:pt idx="49">
                  <c:v>100</c:v>
                </c:pt>
                <c:pt idx="50">
                  <c:v>102</c:v>
                </c:pt>
                <c:pt idx="51">
                  <c:v>104</c:v>
                </c:pt>
                <c:pt idx="52">
                  <c:v>106</c:v>
                </c:pt>
                <c:pt idx="53">
                  <c:v>108</c:v>
                </c:pt>
                <c:pt idx="54">
                  <c:v>110</c:v>
                </c:pt>
                <c:pt idx="55">
                  <c:v>112</c:v>
                </c:pt>
                <c:pt idx="56">
                  <c:v>114</c:v>
                </c:pt>
                <c:pt idx="57">
                  <c:v>116</c:v>
                </c:pt>
                <c:pt idx="58">
                  <c:v>118</c:v>
                </c:pt>
                <c:pt idx="59">
                  <c:v>120</c:v>
                </c:pt>
              </c:numCache>
            </c:numRef>
          </c:cat>
          <c:val>
            <c:numRef>
              <c:f>Sheet5!$C$3:$C$62</c:f>
              <c:numCache>
                <c:formatCode>General</c:formatCode>
                <c:ptCount val="60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5</c:v>
                </c:pt>
                <c:pt idx="24">
                  <c:v>3</c:v>
                </c:pt>
                <c:pt idx="25">
                  <c:v>1</c:v>
                </c:pt>
                <c:pt idx="26">
                  <c:v>2</c:v>
                </c:pt>
                <c:pt idx="27">
                  <c:v>0</c:v>
                </c:pt>
                <c:pt idx="28">
                  <c:v>3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1</c:v>
                </c:pt>
                <c:pt idx="35">
                  <c:v>3</c:v>
                </c:pt>
                <c:pt idx="36">
                  <c:v>3</c:v>
                </c:pt>
                <c:pt idx="37">
                  <c:v>2</c:v>
                </c:pt>
                <c:pt idx="38">
                  <c:v>1</c:v>
                </c:pt>
                <c:pt idx="39">
                  <c:v>2</c:v>
                </c:pt>
                <c:pt idx="40">
                  <c:v>1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1</c:v>
                </c:pt>
                <c:pt idx="45">
                  <c:v>2</c:v>
                </c:pt>
                <c:pt idx="46">
                  <c:v>1</c:v>
                </c:pt>
                <c:pt idx="47">
                  <c:v>0</c:v>
                </c:pt>
                <c:pt idx="48">
                  <c:v>1</c:v>
                </c:pt>
                <c:pt idx="49">
                  <c:v>4</c:v>
                </c:pt>
                <c:pt idx="50">
                  <c:v>5</c:v>
                </c:pt>
                <c:pt idx="51">
                  <c:v>0</c:v>
                </c:pt>
                <c:pt idx="52">
                  <c:v>0</c:v>
                </c:pt>
                <c:pt idx="53">
                  <c:v>2</c:v>
                </c:pt>
                <c:pt idx="54">
                  <c:v>5</c:v>
                </c:pt>
                <c:pt idx="55">
                  <c:v>2</c:v>
                </c:pt>
                <c:pt idx="56">
                  <c:v>1</c:v>
                </c:pt>
                <c:pt idx="57">
                  <c:v>2</c:v>
                </c:pt>
                <c:pt idx="58">
                  <c:v>2</c:v>
                </c:pt>
                <c:pt idx="5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C8-40AD-A969-466247D7B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282688"/>
        <c:axId val="179284608"/>
      </c:lineChart>
      <c:catAx>
        <c:axId val="179282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84608"/>
        <c:crosses val="autoZero"/>
        <c:auto val="1"/>
        <c:lblAlgn val="ctr"/>
        <c:lblOffset val="100"/>
        <c:noMultiLvlLbl val="0"/>
      </c:catAx>
      <c:valAx>
        <c:axId val="17928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 self-harm presentations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8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42964589429508"/>
          <c:y val="0.8991801326431148"/>
          <c:w val="0.26384067160144342"/>
          <c:h val="6.4470365273108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1A003-798C-4061-92E8-659A92BC0EEB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14E0C2-58D3-4386-97CC-B5E15009C1CC}">
      <dgm:prSet phldrT="[Text]"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1856</a:t>
          </a:r>
        </a:p>
      </dgm:t>
    </dgm:pt>
    <dgm:pt modelId="{72E7C677-CD25-417A-8D80-ADD12779D268}" type="parTrans" cxnId="{91C9AA0F-6763-45E1-88FD-E0A78D184F3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269A331-3665-46E1-8FA6-D59A6BD83D1C}" type="sibTrans" cxnId="{91C9AA0F-6763-45E1-88FD-E0A78D184F3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AE4DDC4-0269-49D8-89CE-D5671A742E07}">
      <dgm:prSet phldrT="[Text]" phldr="1" custT="1"/>
      <dgm:spPr/>
      <dgm:t>
        <a:bodyPr/>
        <a:lstStyle/>
        <a:p>
          <a:endParaRPr lang="en-GB" sz="18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9973FBB1-E4BB-40C1-A65C-B13DFAFB5A65}" type="parTrans" cxnId="{714BE435-0A1D-46B5-84A7-AE131039AAC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095B572-CC74-442B-9782-C4FEF82AC596}" type="sibTrans" cxnId="{714BE435-0A1D-46B5-84A7-AE131039AAC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E4D8AE8-C9D2-4A44-A65C-1DDC28122A1F}">
      <dgm:prSet phldrT="[Text]"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Born in Freiberg, Austria</a:t>
          </a:r>
        </a:p>
      </dgm:t>
    </dgm:pt>
    <dgm:pt modelId="{6901E06D-75AC-4431-BD72-E37BF8CD9AE1}" type="parTrans" cxnId="{E246AA0E-9880-44E0-971A-0C2F738AB3C8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7E930C3-BC19-4362-9401-6866352AB5BE}" type="sibTrans" cxnId="{E246AA0E-9880-44E0-971A-0C2F738AB3C8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E32F69D-7434-4799-967E-15EEA6709E16}">
      <dgm:prSet phldrT="[Text]"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1885 </a:t>
          </a:r>
        </a:p>
      </dgm:t>
    </dgm:pt>
    <dgm:pt modelId="{2705D957-F13A-454A-A55B-B04ADF029D02}" type="parTrans" cxnId="{E3AFD667-5D74-43FC-ADC9-8F52757CD58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B937D5F-44FC-4700-B931-5755B2445F4F}" type="sibTrans" cxnId="{E3AFD667-5D74-43FC-ADC9-8F52757CD58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9FFD926-369A-4E39-BDA8-422DFC89ECAB}">
      <dgm:prSet phldrT="[Text]"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Went to Paris to study </a:t>
          </a:r>
        </a:p>
      </dgm:t>
    </dgm:pt>
    <dgm:pt modelId="{CEECDA2C-A83B-4AAB-9868-2EE60779DA51}" type="parTrans" cxnId="{17B4AD7B-11EA-4974-A859-9433D2F7CCE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706DC9E-32FB-4F92-9BB8-47F0DB254EA6}" type="sibTrans" cxnId="{17B4AD7B-11EA-4974-A859-9433D2F7CCE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EC4C4BC-3C67-4389-9E53-CDE1A5F36EF0}">
      <dgm:prSet phldrT="[Text]"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1895</a:t>
          </a:r>
        </a:p>
      </dgm:t>
    </dgm:pt>
    <dgm:pt modelId="{776A6DBA-9D0B-496D-9D51-6D0648BA670E}" type="parTrans" cxnId="{C3B47490-8E0E-4F97-9658-84C7DB21BC4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D0F867B-6A7A-4570-ADE2-D91799B14B62}" type="sibTrans" cxnId="{C3B47490-8E0E-4F97-9658-84C7DB21BC4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73083C9-604C-4ED8-8532-6C2A7690EB32}">
      <dgm:prSet phldrT="[Text]"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Freud &amp; Breuer publish Studies on Hysteria</a:t>
          </a:r>
        </a:p>
      </dgm:t>
    </dgm:pt>
    <dgm:pt modelId="{9C98B9C9-9259-4741-A007-455FBC1AB263}" type="parTrans" cxnId="{AC6356CE-2EB8-4DAB-936A-A050A38DC55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9A24936-69F2-47D4-A64B-462795C28814}" type="sibTrans" cxnId="{AC6356CE-2EB8-4DAB-936A-A050A38DC55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0E221DB-03A0-444D-BB3C-76CB50129001}">
      <dgm:prSet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1939</a:t>
          </a:r>
        </a:p>
      </dgm:t>
    </dgm:pt>
    <dgm:pt modelId="{41021BCE-A976-4A78-AD46-0AFBB479A3B5}" type="parTrans" cxnId="{84D74397-5079-4CBA-A401-37DC17DAF17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DBC6006-C88B-47D4-849E-EFE70A38845E}" type="sibTrans" cxnId="{84D74397-5079-4CBA-A401-37DC17DAF17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BD1632D-204D-417E-AA87-1A4B796D8DE6}">
      <dgm:prSet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Dies after fleeing Nazis</a:t>
          </a:r>
        </a:p>
      </dgm:t>
    </dgm:pt>
    <dgm:pt modelId="{8EA17EFB-4979-413D-92E7-3A35DFBDF3BE}" type="parTrans" cxnId="{61EE4BBA-9550-4A8F-A111-0F9580F8CC1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FA51E62-3C1C-4B56-897B-5D1EB49F6D23}" type="sibTrans" cxnId="{61EE4BBA-9550-4A8F-A111-0F9580F8CC1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CD7855E-78A5-4747-BCED-5265FD4C46D3}">
      <dgm:prSet custT="1"/>
      <dgm:spPr/>
      <dgm:t>
        <a:bodyPr/>
        <a:lstStyle/>
        <a:p>
          <a:endParaRPr lang="en-GB" sz="1800" dirty="0">
            <a:latin typeface="+mj-lt"/>
            <a:cs typeface="Calibri" panose="020F0502020204030204" pitchFamily="34" charset="0"/>
          </a:endParaRPr>
        </a:p>
      </dgm:t>
    </dgm:pt>
    <dgm:pt modelId="{2D8F421F-B483-4F88-B46B-E17CB1547F89}" type="parTrans" cxnId="{5680E0F7-DB3A-4C3D-8C81-D0D627313F3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36C8D2D-A2D7-4635-B6BD-872AB29105EB}" type="sibTrans" cxnId="{5680E0F7-DB3A-4C3D-8C81-D0D627313F3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131AB16-D927-4286-BF21-381011EAA094}">
      <dgm:prSet phldrT="[Text]" phldr="1" custT="1"/>
      <dgm:spPr/>
      <dgm:t>
        <a:bodyPr/>
        <a:lstStyle/>
        <a:p>
          <a:endParaRPr lang="en-GB" sz="18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E87FF19B-1DDE-495E-9F43-836A085FF828}" type="sibTrans" cxnId="{C8498780-C4FD-41FA-AB1E-4460D4E0771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4B23242-C501-4BB2-A671-A399D7738989}" type="parTrans" cxnId="{C8498780-C4FD-41FA-AB1E-4460D4E0771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4E4E596-A8EE-47F8-B43B-E5C9610BFC96}">
      <dgm:prSet phldrT="[Text]" phldr="1" custT="1"/>
      <dgm:spPr/>
      <dgm:t>
        <a:bodyPr/>
        <a:lstStyle/>
        <a:p>
          <a:endParaRPr lang="en-GB" sz="18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75EDCC38-1700-4306-89F9-98B1059599A4}" type="sibTrans" cxnId="{415EBCDA-F84E-4488-ADF1-3DC69B4B0CA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0639319-DBBE-4B8D-A736-C5E36CC5CE59}" type="parTrans" cxnId="{415EBCDA-F84E-4488-ADF1-3DC69B4B0CA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D34F1C0-744C-4306-8C47-C9A51B3E2522}" type="pres">
      <dgm:prSet presAssocID="{0AA1A003-798C-4061-92E8-659A92BC0EE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143BDEB-D874-4725-AA1F-A086C966681A}" type="pres">
      <dgm:prSet presAssocID="{9614E0C2-58D3-4386-97CC-B5E15009C1CC}" presName="composite" presStyleCnt="0"/>
      <dgm:spPr/>
    </dgm:pt>
    <dgm:pt modelId="{86AA07EE-B1E9-4F3E-905A-FF010DB86FC3}" type="pres">
      <dgm:prSet presAssocID="{9614E0C2-58D3-4386-97CC-B5E15009C1CC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B570273C-E203-47E9-A54D-13364485DADA}" type="pres">
      <dgm:prSet presAssocID="{9614E0C2-58D3-4386-97CC-B5E15009C1CC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EF2A5D6C-D20E-4D4B-9EC6-3D1BDA86692E}" type="pres">
      <dgm:prSet presAssocID="{9614E0C2-58D3-4386-97CC-B5E15009C1CC}" presName="Accent" presStyleLbl="parChTrans1D1" presStyleIdx="0" presStyleCnt="4"/>
      <dgm:spPr/>
    </dgm:pt>
    <dgm:pt modelId="{1A869839-3683-4167-B786-F2B647308B68}" type="pres">
      <dgm:prSet presAssocID="{9614E0C2-58D3-4386-97CC-B5E15009C1CC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D65E7889-B1E8-4267-95C0-BA5B60E1B804}" type="pres">
      <dgm:prSet presAssocID="{2269A331-3665-46E1-8FA6-D59A6BD83D1C}" presName="sibTrans" presStyleCnt="0"/>
      <dgm:spPr/>
    </dgm:pt>
    <dgm:pt modelId="{520D2711-846C-41C7-BFFD-5DE9BC672ECB}" type="pres">
      <dgm:prSet presAssocID="{4E32F69D-7434-4799-967E-15EEA6709E16}" presName="composite" presStyleCnt="0"/>
      <dgm:spPr/>
    </dgm:pt>
    <dgm:pt modelId="{E34F6A87-8593-46EB-AB24-253F8291308B}" type="pres">
      <dgm:prSet presAssocID="{4E32F69D-7434-4799-967E-15EEA6709E16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9BFF6568-50B8-46B9-8C9F-A277265FC092}" type="pres">
      <dgm:prSet presAssocID="{4E32F69D-7434-4799-967E-15EEA6709E16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87BF224F-9DD2-4C95-8C1A-CBDBE09B3649}" type="pres">
      <dgm:prSet presAssocID="{4E32F69D-7434-4799-967E-15EEA6709E16}" presName="Accent" presStyleLbl="parChTrans1D1" presStyleIdx="1" presStyleCnt="4"/>
      <dgm:spPr/>
    </dgm:pt>
    <dgm:pt modelId="{9EDCC081-75C2-49F7-9CC2-0EEACD50CFEC}" type="pres">
      <dgm:prSet presAssocID="{4E32F69D-7434-4799-967E-15EEA6709E16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83308382-9408-4B4F-A8F9-833B9458F187}" type="pres">
      <dgm:prSet presAssocID="{0B937D5F-44FC-4700-B931-5755B2445F4F}" presName="sibTrans" presStyleCnt="0"/>
      <dgm:spPr/>
    </dgm:pt>
    <dgm:pt modelId="{76486BE4-A12E-4345-927D-737549D4A6AE}" type="pres">
      <dgm:prSet presAssocID="{6EC4C4BC-3C67-4389-9E53-CDE1A5F36EF0}" presName="composite" presStyleCnt="0"/>
      <dgm:spPr/>
    </dgm:pt>
    <dgm:pt modelId="{858B308F-C7D5-40D8-83B3-B50890861699}" type="pres">
      <dgm:prSet presAssocID="{6EC4C4BC-3C67-4389-9E53-CDE1A5F36EF0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596FA6DA-8E7B-4569-B19D-B931D7BCA287}" type="pres">
      <dgm:prSet presAssocID="{6EC4C4BC-3C67-4389-9E53-CDE1A5F36EF0}" presName="Parent" presStyleLbl="alignNode1" presStyleIdx="2" presStyleCnt="4" custLinFactNeighborY="8526">
        <dgm:presLayoutVars>
          <dgm:chMax val="3"/>
          <dgm:chPref val="3"/>
          <dgm:bulletEnabled val="1"/>
        </dgm:presLayoutVars>
      </dgm:prSet>
      <dgm:spPr/>
    </dgm:pt>
    <dgm:pt modelId="{7531E2EC-3B3E-481D-AC4D-2465E1226416}" type="pres">
      <dgm:prSet presAssocID="{6EC4C4BC-3C67-4389-9E53-CDE1A5F36EF0}" presName="Accent" presStyleLbl="parChTrans1D1" presStyleIdx="2" presStyleCnt="4"/>
      <dgm:spPr/>
    </dgm:pt>
    <dgm:pt modelId="{01DD4D08-D882-4BD1-8388-CC304F0E6E58}" type="pres">
      <dgm:prSet presAssocID="{6EC4C4BC-3C67-4389-9E53-CDE1A5F36EF0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8CC79252-6E59-4396-AB16-085A7188B26C}" type="pres">
      <dgm:prSet presAssocID="{DD0F867B-6A7A-4570-ADE2-D91799B14B62}" presName="sibTrans" presStyleCnt="0"/>
      <dgm:spPr/>
    </dgm:pt>
    <dgm:pt modelId="{665D7A27-5BA3-4419-9B2E-810F8C7FFF12}" type="pres">
      <dgm:prSet presAssocID="{E0E221DB-03A0-444D-BB3C-76CB50129001}" presName="composite" presStyleCnt="0"/>
      <dgm:spPr/>
    </dgm:pt>
    <dgm:pt modelId="{744F6CA5-F28A-441E-99BF-9D5E11D7CBC8}" type="pres">
      <dgm:prSet presAssocID="{E0E221DB-03A0-444D-BB3C-76CB50129001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F5658496-CC54-405D-881A-CC2655F04D1C}" type="pres">
      <dgm:prSet presAssocID="{E0E221DB-03A0-444D-BB3C-76CB50129001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74D67868-DF90-4A54-9013-D31639103287}" type="pres">
      <dgm:prSet presAssocID="{E0E221DB-03A0-444D-BB3C-76CB50129001}" presName="Accent" presStyleLbl="parChTrans1D1" presStyleIdx="3" presStyleCnt="4"/>
      <dgm:spPr/>
    </dgm:pt>
    <dgm:pt modelId="{49F3AF2C-D511-4537-9C9C-0BD2B02AB0D4}" type="pres">
      <dgm:prSet presAssocID="{E0E221DB-03A0-444D-BB3C-76CB50129001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71EC4005-4769-4D47-820E-12765031A687}" type="presOf" srcId="{1CD7855E-78A5-4747-BCED-5265FD4C46D3}" destId="{744F6CA5-F28A-441E-99BF-9D5E11D7CBC8}" srcOrd="0" destOrd="0" presId="urn:microsoft.com/office/officeart/2011/layout/TabList"/>
    <dgm:cxn modelId="{E246AA0E-9880-44E0-971A-0C2F738AB3C8}" srcId="{9614E0C2-58D3-4386-97CC-B5E15009C1CC}" destId="{1E4D8AE8-C9D2-4A44-A65C-1DDC28122A1F}" srcOrd="1" destOrd="0" parTransId="{6901E06D-75AC-4431-BD72-E37BF8CD9AE1}" sibTransId="{37E930C3-BC19-4362-9401-6866352AB5BE}"/>
    <dgm:cxn modelId="{91C9AA0F-6763-45E1-88FD-E0A78D184F3F}" srcId="{0AA1A003-798C-4061-92E8-659A92BC0EEB}" destId="{9614E0C2-58D3-4386-97CC-B5E15009C1CC}" srcOrd="0" destOrd="0" parTransId="{72E7C677-CD25-417A-8D80-ADD12779D268}" sibTransId="{2269A331-3665-46E1-8FA6-D59A6BD83D1C}"/>
    <dgm:cxn modelId="{99D8C71F-13EB-40E4-A70B-965BB6947577}" type="presOf" srcId="{1E4D8AE8-C9D2-4A44-A65C-1DDC28122A1F}" destId="{1A869839-3683-4167-B786-F2B647308B68}" srcOrd="0" destOrd="0" presId="urn:microsoft.com/office/officeart/2011/layout/TabList"/>
    <dgm:cxn modelId="{714BE435-0A1D-46B5-84A7-AE131039AAC7}" srcId="{9614E0C2-58D3-4386-97CC-B5E15009C1CC}" destId="{3AE4DDC4-0269-49D8-89CE-D5671A742E07}" srcOrd="0" destOrd="0" parTransId="{9973FBB1-E4BB-40C1-A65C-B13DFAFB5A65}" sibTransId="{1095B572-CC74-442B-9782-C4FEF82AC596}"/>
    <dgm:cxn modelId="{4F35F343-7E24-4C09-AA56-79AE950CCC82}" type="presOf" srcId="{CBD1632D-204D-417E-AA87-1A4B796D8DE6}" destId="{49F3AF2C-D511-4537-9C9C-0BD2B02AB0D4}" srcOrd="0" destOrd="0" presId="urn:microsoft.com/office/officeart/2011/layout/TabList"/>
    <dgm:cxn modelId="{E3AFD667-5D74-43FC-ADC9-8F52757CD583}" srcId="{0AA1A003-798C-4061-92E8-659A92BC0EEB}" destId="{4E32F69D-7434-4799-967E-15EEA6709E16}" srcOrd="1" destOrd="0" parTransId="{2705D957-F13A-454A-A55B-B04ADF029D02}" sibTransId="{0B937D5F-44FC-4700-B931-5755B2445F4F}"/>
    <dgm:cxn modelId="{CF1C3248-7419-434F-8241-5478370A891A}" type="presOf" srcId="{E0E221DB-03A0-444D-BB3C-76CB50129001}" destId="{F5658496-CC54-405D-881A-CC2655F04D1C}" srcOrd="0" destOrd="0" presId="urn:microsoft.com/office/officeart/2011/layout/TabList"/>
    <dgm:cxn modelId="{17B4AD7B-11EA-4974-A859-9433D2F7CCE2}" srcId="{4E32F69D-7434-4799-967E-15EEA6709E16}" destId="{09FFD926-369A-4E39-BDA8-422DFC89ECAB}" srcOrd="1" destOrd="0" parTransId="{CEECDA2C-A83B-4AAB-9868-2EE60779DA51}" sibTransId="{0706DC9E-32FB-4F92-9BB8-47F0DB254EA6}"/>
    <dgm:cxn modelId="{C8498780-C4FD-41FA-AB1E-4460D4E07716}" srcId="{6EC4C4BC-3C67-4389-9E53-CDE1A5F36EF0}" destId="{D131AB16-D927-4286-BF21-381011EAA094}" srcOrd="0" destOrd="0" parTransId="{E4B23242-C501-4BB2-A671-A399D7738989}" sibTransId="{E87FF19B-1DDE-495E-9F43-836A085FF828}"/>
    <dgm:cxn modelId="{7A9A4B87-AA37-458F-A4C7-04E1B30A57FA}" type="presOf" srcId="{173083C9-604C-4ED8-8532-6C2A7690EB32}" destId="{01DD4D08-D882-4BD1-8388-CC304F0E6E58}" srcOrd="0" destOrd="0" presId="urn:microsoft.com/office/officeart/2011/layout/TabList"/>
    <dgm:cxn modelId="{7799F78A-D2C9-4B40-B46C-78AA9A499F3A}" type="presOf" srcId="{09FFD926-369A-4E39-BDA8-422DFC89ECAB}" destId="{9EDCC081-75C2-49F7-9CC2-0EEACD50CFEC}" srcOrd="0" destOrd="0" presId="urn:microsoft.com/office/officeart/2011/layout/TabList"/>
    <dgm:cxn modelId="{C3B47490-8E0E-4F97-9658-84C7DB21BC46}" srcId="{0AA1A003-798C-4061-92E8-659A92BC0EEB}" destId="{6EC4C4BC-3C67-4389-9E53-CDE1A5F36EF0}" srcOrd="2" destOrd="0" parTransId="{776A6DBA-9D0B-496D-9D51-6D0648BA670E}" sibTransId="{DD0F867B-6A7A-4570-ADE2-D91799B14B62}"/>
    <dgm:cxn modelId="{84D74397-5079-4CBA-A401-37DC17DAF17E}" srcId="{0AA1A003-798C-4061-92E8-659A92BC0EEB}" destId="{E0E221DB-03A0-444D-BB3C-76CB50129001}" srcOrd="3" destOrd="0" parTransId="{41021BCE-A976-4A78-AD46-0AFBB479A3B5}" sibTransId="{ADBC6006-C88B-47D4-849E-EFE70A38845E}"/>
    <dgm:cxn modelId="{FFE6379D-B0F7-4C3F-8ABE-779D92BED281}" type="presOf" srcId="{0AA1A003-798C-4061-92E8-659A92BC0EEB}" destId="{5D34F1C0-744C-4306-8C47-C9A51B3E2522}" srcOrd="0" destOrd="0" presId="urn:microsoft.com/office/officeart/2011/layout/TabList"/>
    <dgm:cxn modelId="{0AC8CA9E-A647-405F-BB55-5D528B7A70BA}" type="presOf" srcId="{54E4E596-A8EE-47F8-B43B-E5C9610BFC96}" destId="{E34F6A87-8593-46EB-AB24-253F8291308B}" srcOrd="0" destOrd="0" presId="urn:microsoft.com/office/officeart/2011/layout/TabList"/>
    <dgm:cxn modelId="{44EFD3B9-F55D-4A75-90C6-0B9B46A62BA6}" type="presOf" srcId="{3AE4DDC4-0269-49D8-89CE-D5671A742E07}" destId="{86AA07EE-B1E9-4F3E-905A-FF010DB86FC3}" srcOrd="0" destOrd="0" presId="urn:microsoft.com/office/officeart/2011/layout/TabList"/>
    <dgm:cxn modelId="{61EE4BBA-9550-4A8F-A111-0F9580F8CC1E}" srcId="{E0E221DB-03A0-444D-BB3C-76CB50129001}" destId="{CBD1632D-204D-417E-AA87-1A4B796D8DE6}" srcOrd="1" destOrd="0" parTransId="{8EA17EFB-4979-413D-92E7-3A35DFBDF3BE}" sibTransId="{1FA51E62-3C1C-4B56-897B-5D1EB49F6D23}"/>
    <dgm:cxn modelId="{AC6356CE-2EB8-4DAB-936A-A050A38DC554}" srcId="{6EC4C4BC-3C67-4389-9E53-CDE1A5F36EF0}" destId="{173083C9-604C-4ED8-8532-6C2A7690EB32}" srcOrd="1" destOrd="0" parTransId="{9C98B9C9-9259-4741-A007-455FBC1AB263}" sibTransId="{A9A24936-69F2-47D4-A64B-462795C28814}"/>
    <dgm:cxn modelId="{ED9A0BD0-ACE6-409B-A69F-2ECAAA8C70DB}" type="presOf" srcId="{D131AB16-D927-4286-BF21-381011EAA094}" destId="{858B308F-C7D5-40D8-83B3-B50890861699}" srcOrd="0" destOrd="0" presId="urn:microsoft.com/office/officeart/2011/layout/TabList"/>
    <dgm:cxn modelId="{415EBCDA-F84E-4488-ADF1-3DC69B4B0CAB}" srcId="{4E32F69D-7434-4799-967E-15EEA6709E16}" destId="{54E4E596-A8EE-47F8-B43B-E5C9610BFC96}" srcOrd="0" destOrd="0" parTransId="{60639319-DBBE-4B8D-A736-C5E36CC5CE59}" sibTransId="{75EDCC38-1700-4306-89F9-98B1059599A4}"/>
    <dgm:cxn modelId="{E2A258EB-485A-4CCE-A7E7-9E3B77262210}" type="presOf" srcId="{6EC4C4BC-3C67-4389-9E53-CDE1A5F36EF0}" destId="{596FA6DA-8E7B-4569-B19D-B931D7BCA287}" srcOrd="0" destOrd="0" presId="urn:microsoft.com/office/officeart/2011/layout/TabList"/>
    <dgm:cxn modelId="{28D864F4-A167-4C09-AA79-C44EC475C7C7}" type="presOf" srcId="{9614E0C2-58D3-4386-97CC-B5E15009C1CC}" destId="{B570273C-E203-47E9-A54D-13364485DADA}" srcOrd="0" destOrd="0" presId="urn:microsoft.com/office/officeart/2011/layout/TabList"/>
    <dgm:cxn modelId="{5680E0F7-DB3A-4C3D-8C81-D0D627313F33}" srcId="{E0E221DB-03A0-444D-BB3C-76CB50129001}" destId="{1CD7855E-78A5-4747-BCED-5265FD4C46D3}" srcOrd="0" destOrd="0" parTransId="{2D8F421F-B483-4F88-B46B-E17CB1547F89}" sibTransId="{436C8D2D-A2D7-4635-B6BD-872AB29105EB}"/>
    <dgm:cxn modelId="{E3BDD3FE-3130-4CAD-A1F4-3FCAC388E95B}" type="presOf" srcId="{4E32F69D-7434-4799-967E-15EEA6709E16}" destId="{9BFF6568-50B8-46B9-8C9F-A277265FC092}" srcOrd="0" destOrd="0" presId="urn:microsoft.com/office/officeart/2011/layout/TabList"/>
    <dgm:cxn modelId="{11B61BC8-1D49-46CF-B41B-6756FF1434F5}" type="presParOf" srcId="{5D34F1C0-744C-4306-8C47-C9A51B3E2522}" destId="{1143BDEB-D874-4725-AA1F-A086C966681A}" srcOrd="0" destOrd="0" presId="urn:microsoft.com/office/officeart/2011/layout/TabList"/>
    <dgm:cxn modelId="{303ABCDE-CA13-4A31-9A73-7CE0E089D9DF}" type="presParOf" srcId="{1143BDEB-D874-4725-AA1F-A086C966681A}" destId="{86AA07EE-B1E9-4F3E-905A-FF010DB86FC3}" srcOrd="0" destOrd="0" presId="urn:microsoft.com/office/officeart/2011/layout/TabList"/>
    <dgm:cxn modelId="{25DCA4EB-045D-43C2-B6B7-9F3A3123A81B}" type="presParOf" srcId="{1143BDEB-D874-4725-AA1F-A086C966681A}" destId="{B570273C-E203-47E9-A54D-13364485DADA}" srcOrd="1" destOrd="0" presId="urn:microsoft.com/office/officeart/2011/layout/TabList"/>
    <dgm:cxn modelId="{0D12EB52-3790-446D-8591-5D274CA1E938}" type="presParOf" srcId="{1143BDEB-D874-4725-AA1F-A086C966681A}" destId="{EF2A5D6C-D20E-4D4B-9EC6-3D1BDA86692E}" srcOrd="2" destOrd="0" presId="urn:microsoft.com/office/officeart/2011/layout/TabList"/>
    <dgm:cxn modelId="{A6265787-3EEC-4386-963D-4C28596B2182}" type="presParOf" srcId="{5D34F1C0-744C-4306-8C47-C9A51B3E2522}" destId="{1A869839-3683-4167-B786-F2B647308B68}" srcOrd="1" destOrd="0" presId="urn:microsoft.com/office/officeart/2011/layout/TabList"/>
    <dgm:cxn modelId="{D1982A47-3D6F-4085-BE49-E5357A867A51}" type="presParOf" srcId="{5D34F1C0-744C-4306-8C47-C9A51B3E2522}" destId="{D65E7889-B1E8-4267-95C0-BA5B60E1B804}" srcOrd="2" destOrd="0" presId="urn:microsoft.com/office/officeart/2011/layout/TabList"/>
    <dgm:cxn modelId="{AD6671DC-6E7F-4D78-AF64-15C59204CAE1}" type="presParOf" srcId="{5D34F1C0-744C-4306-8C47-C9A51B3E2522}" destId="{520D2711-846C-41C7-BFFD-5DE9BC672ECB}" srcOrd="3" destOrd="0" presId="urn:microsoft.com/office/officeart/2011/layout/TabList"/>
    <dgm:cxn modelId="{6AACF4B8-3E5E-4858-B9A8-385639E6D2BF}" type="presParOf" srcId="{520D2711-846C-41C7-BFFD-5DE9BC672ECB}" destId="{E34F6A87-8593-46EB-AB24-253F8291308B}" srcOrd="0" destOrd="0" presId="urn:microsoft.com/office/officeart/2011/layout/TabList"/>
    <dgm:cxn modelId="{1C0AB4ED-D0F5-4E55-8E83-CF0E4758F09D}" type="presParOf" srcId="{520D2711-846C-41C7-BFFD-5DE9BC672ECB}" destId="{9BFF6568-50B8-46B9-8C9F-A277265FC092}" srcOrd="1" destOrd="0" presId="urn:microsoft.com/office/officeart/2011/layout/TabList"/>
    <dgm:cxn modelId="{8DF92CE1-DC33-4021-A325-C2C46329CF9F}" type="presParOf" srcId="{520D2711-846C-41C7-BFFD-5DE9BC672ECB}" destId="{87BF224F-9DD2-4C95-8C1A-CBDBE09B3649}" srcOrd="2" destOrd="0" presId="urn:microsoft.com/office/officeart/2011/layout/TabList"/>
    <dgm:cxn modelId="{EB05CB4D-69A0-47CC-8132-E9812C5410ED}" type="presParOf" srcId="{5D34F1C0-744C-4306-8C47-C9A51B3E2522}" destId="{9EDCC081-75C2-49F7-9CC2-0EEACD50CFEC}" srcOrd="4" destOrd="0" presId="urn:microsoft.com/office/officeart/2011/layout/TabList"/>
    <dgm:cxn modelId="{BF48445A-A3F3-4FEC-9E84-27F38ACD9A21}" type="presParOf" srcId="{5D34F1C0-744C-4306-8C47-C9A51B3E2522}" destId="{83308382-9408-4B4F-A8F9-833B9458F187}" srcOrd="5" destOrd="0" presId="urn:microsoft.com/office/officeart/2011/layout/TabList"/>
    <dgm:cxn modelId="{492880AE-0ADF-4B17-A2E7-C4B16D5EC279}" type="presParOf" srcId="{5D34F1C0-744C-4306-8C47-C9A51B3E2522}" destId="{76486BE4-A12E-4345-927D-737549D4A6AE}" srcOrd="6" destOrd="0" presId="urn:microsoft.com/office/officeart/2011/layout/TabList"/>
    <dgm:cxn modelId="{50832B43-89C5-41B0-9CEE-DE5BC5B4A1E9}" type="presParOf" srcId="{76486BE4-A12E-4345-927D-737549D4A6AE}" destId="{858B308F-C7D5-40D8-83B3-B50890861699}" srcOrd="0" destOrd="0" presId="urn:microsoft.com/office/officeart/2011/layout/TabList"/>
    <dgm:cxn modelId="{E3CEAA7B-BA66-46B9-97D9-5F909090ECB1}" type="presParOf" srcId="{76486BE4-A12E-4345-927D-737549D4A6AE}" destId="{596FA6DA-8E7B-4569-B19D-B931D7BCA287}" srcOrd="1" destOrd="0" presId="urn:microsoft.com/office/officeart/2011/layout/TabList"/>
    <dgm:cxn modelId="{FF493C0D-B787-45AC-8921-0737975C6503}" type="presParOf" srcId="{76486BE4-A12E-4345-927D-737549D4A6AE}" destId="{7531E2EC-3B3E-481D-AC4D-2465E1226416}" srcOrd="2" destOrd="0" presId="urn:microsoft.com/office/officeart/2011/layout/TabList"/>
    <dgm:cxn modelId="{81F4C267-4642-4FD2-B561-36B263A473F1}" type="presParOf" srcId="{5D34F1C0-744C-4306-8C47-C9A51B3E2522}" destId="{01DD4D08-D882-4BD1-8388-CC304F0E6E58}" srcOrd="7" destOrd="0" presId="urn:microsoft.com/office/officeart/2011/layout/TabList"/>
    <dgm:cxn modelId="{9C2B19F5-199C-4F61-BA90-7B5BCFE4E083}" type="presParOf" srcId="{5D34F1C0-744C-4306-8C47-C9A51B3E2522}" destId="{8CC79252-6E59-4396-AB16-085A7188B26C}" srcOrd="8" destOrd="0" presId="urn:microsoft.com/office/officeart/2011/layout/TabList"/>
    <dgm:cxn modelId="{105FBE48-1AED-4FF4-85BB-E2FD6EE72C04}" type="presParOf" srcId="{5D34F1C0-744C-4306-8C47-C9A51B3E2522}" destId="{665D7A27-5BA3-4419-9B2E-810F8C7FFF12}" srcOrd="9" destOrd="0" presId="urn:microsoft.com/office/officeart/2011/layout/TabList"/>
    <dgm:cxn modelId="{4C5D0891-87B5-4B43-818A-443FBE9FAF1F}" type="presParOf" srcId="{665D7A27-5BA3-4419-9B2E-810F8C7FFF12}" destId="{744F6CA5-F28A-441E-99BF-9D5E11D7CBC8}" srcOrd="0" destOrd="0" presId="urn:microsoft.com/office/officeart/2011/layout/TabList"/>
    <dgm:cxn modelId="{0C30CFA7-66C3-467C-8DEB-AC13BFC108CA}" type="presParOf" srcId="{665D7A27-5BA3-4419-9B2E-810F8C7FFF12}" destId="{F5658496-CC54-405D-881A-CC2655F04D1C}" srcOrd="1" destOrd="0" presId="urn:microsoft.com/office/officeart/2011/layout/TabList"/>
    <dgm:cxn modelId="{9E99090D-3722-4A09-AFF8-53E89D8CD7C9}" type="presParOf" srcId="{665D7A27-5BA3-4419-9B2E-810F8C7FFF12}" destId="{74D67868-DF90-4A54-9013-D31639103287}" srcOrd="2" destOrd="0" presId="urn:microsoft.com/office/officeart/2011/layout/TabList"/>
    <dgm:cxn modelId="{7EE6DEEF-85C1-415B-A9CA-D3898FAC6682}" type="presParOf" srcId="{5D34F1C0-744C-4306-8C47-C9A51B3E2522}" destId="{49F3AF2C-D511-4537-9C9C-0BD2B02AB0D4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1A003-798C-4061-92E8-659A92BC0EEB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14E0C2-58D3-4386-97CC-B5E15009C1CC}">
      <dgm:prSet phldrT="[Text]"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1858</a:t>
          </a:r>
        </a:p>
      </dgm:t>
    </dgm:pt>
    <dgm:pt modelId="{72E7C677-CD25-417A-8D80-ADD12779D268}" type="parTrans" cxnId="{91C9AA0F-6763-45E1-88FD-E0A78D184F3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269A331-3665-46E1-8FA6-D59A6BD83D1C}" type="sibTrans" cxnId="{91C9AA0F-6763-45E1-88FD-E0A78D184F3F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AE4DDC4-0269-49D8-89CE-D5671A742E07}">
      <dgm:prSet phldrT="[Text]" phldr="1" custT="1"/>
      <dgm:spPr/>
      <dgm:t>
        <a:bodyPr/>
        <a:lstStyle/>
        <a:p>
          <a:endParaRPr lang="en-GB" sz="18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9973FBB1-E4BB-40C1-A65C-B13DFAFB5A65}" type="parTrans" cxnId="{714BE435-0A1D-46B5-84A7-AE131039AAC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095B572-CC74-442B-9782-C4FEF82AC596}" type="sibTrans" cxnId="{714BE435-0A1D-46B5-84A7-AE131039AAC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E4D8AE8-C9D2-4A44-A65C-1DDC28122A1F}">
      <dgm:prSet phldrT="[Text]"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Born in </a:t>
          </a:r>
          <a:r>
            <a:rPr lang="en-GB" sz="1800" dirty="0" err="1">
              <a:latin typeface="+mj-lt"/>
              <a:cs typeface="Calibri" panose="020F0502020204030204" pitchFamily="34" charset="0"/>
            </a:rPr>
            <a:t>Epinal</a:t>
          </a:r>
          <a:r>
            <a:rPr lang="en-GB" sz="1800" dirty="0">
              <a:latin typeface="+mj-lt"/>
              <a:cs typeface="Calibri" panose="020F0502020204030204" pitchFamily="34" charset="0"/>
            </a:rPr>
            <a:t>, France</a:t>
          </a:r>
        </a:p>
      </dgm:t>
    </dgm:pt>
    <dgm:pt modelId="{6901E06D-75AC-4431-BD72-E37BF8CD9AE1}" type="parTrans" cxnId="{E246AA0E-9880-44E0-971A-0C2F738AB3C8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37E930C3-BC19-4362-9401-6866352AB5BE}" type="sibTrans" cxnId="{E246AA0E-9880-44E0-971A-0C2F738AB3C8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E32F69D-7434-4799-967E-15EEA6709E16}">
      <dgm:prSet phldrT="[Text]"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1885 </a:t>
          </a:r>
        </a:p>
      </dgm:t>
    </dgm:pt>
    <dgm:pt modelId="{2705D957-F13A-454A-A55B-B04ADF029D02}" type="parTrans" cxnId="{E3AFD667-5D74-43FC-ADC9-8F52757CD58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B937D5F-44FC-4700-B931-5755B2445F4F}" type="sibTrans" cxnId="{E3AFD667-5D74-43FC-ADC9-8F52757CD58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9FFD926-369A-4E39-BDA8-422DFC89ECAB}">
      <dgm:prSet phldrT="[Text]"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Leaves Paris</a:t>
          </a:r>
        </a:p>
      </dgm:t>
    </dgm:pt>
    <dgm:pt modelId="{CEECDA2C-A83B-4AAB-9868-2EE60779DA51}" type="parTrans" cxnId="{17B4AD7B-11EA-4974-A859-9433D2F7CCE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0706DC9E-32FB-4F92-9BB8-47F0DB254EA6}" type="sibTrans" cxnId="{17B4AD7B-11EA-4974-A859-9433D2F7CCE2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EC4C4BC-3C67-4389-9E53-CDE1A5F36EF0}">
      <dgm:prSet phldrT="[Text]"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1897</a:t>
          </a:r>
        </a:p>
      </dgm:t>
    </dgm:pt>
    <dgm:pt modelId="{776A6DBA-9D0B-496D-9D51-6D0648BA670E}" type="parTrans" cxnId="{C3B47490-8E0E-4F97-9658-84C7DB21BC4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D0F867B-6A7A-4570-ADE2-D91799B14B62}" type="sibTrans" cxnId="{C3B47490-8E0E-4F97-9658-84C7DB21BC4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73083C9-604C-4ED8-8532-6C2A7690EB32}">
      <dgm:prSet phldrT="[Text]"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Publishes Le Suicide</a:t>
          </a:r>
        </a:p>
      </dgm:t>
    </dgm:pt>
    <dgm:pt modelId="{9C98B9C9-9259-4741-A007-455FBC1AB263}" type="parTrans" cxnId="{AC6356CE-2EB8-4DAB-936A-A050A38DC55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9A24936-69F2-47D4-A64B-462795C28814}" type="sibTrans" cxnId="{AC6356CE-2EB8-4DAB-936A-A050A38DC55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0E221DB-03A0-444D-BB3C-76CB50129001}">
      <dgm:prSet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1917</a:t>
          </a:r>
        </a:p>
      </dgm:t>
    </dgm:pt>
    <dgm:pt modelId="{41021BCE-A976-4A78-AD46-0AFBB479A3B5}" type="parTrans" cxnId="{84D74397-5079-4CBA-A401-37DC17DAF17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DBC6006-C88B-47D4-849E-EFE70A38845E}" type="sibTrans" cxnId="{84D74397-5079-4CBA-A401-37DC17DAF17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BD1632D-204D-417E-AA87-1A4B796D8DE6}">
      <dgm:prSet custT="1"/>
      <dgm:spPr/>
      <dgm:t>
        <a:bodyPr/>
        <a:lstStyle/>
        <a:p>
          <a:r>
            <a:rPr lang="en-GB" sz="1800" dirty="0">
              <a:latin typeface="+mj-lt"/>
              <a:cs typeface="Calibri" panose="020F0502020204030204" pitchFamily="34" charset="0"/>
            </a:rPr>
            <a:t>Dies after son is killed in WW1</a:t>
          </a:r>
        </a:p>
      </dgm:t>
    </dgm:pt>
    <dgm:pt modelId="{8EA17EFB-4979-413D-92E7-3A35DFBDF3BE}" type="parTrans" cxnId="{61EE4BBA-9550-4A8F-A111-0F9580F8CC1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FA51E62-3C1C-4B56-897B-5D1EB49F6D23}" type="sibTrans" cxnId="{61EE4BBA-9550-4A8F-A111-0F9580F8CC1E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1CD7855E-78A5-4747-BCED-5265FD4C46D3}">
      <dgm:prSet custT="1"/>
      <dgm:spPr/>
      <dgm:t>
        <a:bodyPr/>
        <a:lstStyle/>
        <a:p>
          <a:endParaRPr lang="en-GB" sz="1800">
            <a:latin typeface="+mj-lt"/>
            <a:cs typeface="Calibri" panose="020F0502020204030204" pitchFamily="34" charset="0"/>
          </a:endParaRPr>
        </a:p>
      </dgm:t>
    </dgm:pt>
    <dgm:pt modelId="{2D8F421F-B483-4F88-B46B-E17CB1547F89}" type="parTrans" cxnId="{5680E0F7-DB3A-4C3D-8C81-D0D627313F3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36C8D2D-A2D7-4635-B6BD-872AB29105EB}" type="sibTrans" cxnId="{5680E0F7-DB3A-4C3D-8C81-D0D627313F3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131AB16-D927-4286-BF21-381011EAA094}">
      <dgm:prSet phldrT="[Text]" phldr="1" custT="1"/>
      <dgm:spPr/>
      <dgm:t>
        <a:bodyPr/>
        <a:lstStyle/>
        <a:p>
          <a:endParaRPr lang="en-GB" sz="18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E87FF19B-1DDE-495E-9F43-836A085FF828}" type="sibTrans" cxnId="{C8498780-C4FD-41FA-AB1E-4460D4E0771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4B23242-C501-4BB2-A671-A399D7738989}" type="parTrans" cxnId="{C8498780-C4FD-41FA-AB1E-4460D4E0771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4E4E596-A8EE-47F8-B43B-E5C9610BFC96}">
      <dgm:prSet phldrT="[Text]" phldr="1" custT="1"/>
      <dgm:spPr/>
      <dgm:t>
        <a:bodyPr/>
        <a:lstStyle/>
        <a:p>
          <a:endParaRPr lang="en-GB" sz="18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gm:t>
    </dgm:pt>
    <dgm:pt modelId="{75EDCC38-1700-4306-89F9-98B1059599A4}" type="sibTrans" cxnId="{415EBCDA-F84E-4488-ADF1-3DC69B4B0CA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0639319-DBBE-4B8D-A736-C5E36CC5CE59}" type="parTrans" cxnId="{415EBCDA-F84E-4488-ADF1-3DC69B4B0CAB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D34F1C0-744C-4306-8C47-C9A51B3E2522}" type="pres">
      <dgm:prSet presAssocID="{0AA1A003-798C-4061-92E8-659A92BC0EE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143BDEB-D874-4725-AA1F-A086C966681A}" type="pres">
      <dgm:prSet presAssocID="{9614E0C2-58D3-4386-97CC-B5E15009C1CC}" presName="composite" presStyleCnt="0"/>
      <dgm:spPr/>
    </dgm:pt>
    <dgm:pt modelId="{86AA07EE-B1E9-4F3E-905A-FF010DB86FC3}" type="pres">
      <dgm:prSet presAssocID="{9614E0C2-58D3-4386-97CC-B5E15009C1CC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B570273C-E203-47E9-A54D-13364485DADA}" type="pres">
      <dgm:prSet presAssocID="{9614E0C2-58D3-4386-97CC-B5E15009C1CC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EF2A5D6C-D20E-4D4B-9EC6-3D1BDA86692E}" type="pres">
      <dgm:prSet presAssocID="{9614E0C2-58D3-4386-97CC-B5E15009C1CC}" presName="Accent" presStyleLbl="parChTrans1D1" presStyleIdx="0" presStyleCnt="4"/>
      <dgm:spPr/>
    </dgm:pt>
    <dgm:pt modelId="{1A869839-3683-4167-B786-F2B647308B68}" type="pres">
      <dgm:prSet presAssocID="{9614E0C2-58D3-4386-97CC-B5E15009C1CC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D65E7889-B1E8-4267-95C0-BA5B60E1B804}" type="pres">
      <dgm:prSet presAssocID="{2269A331-3665-46E1-8FA6-D59A6BD83D1C}" presName="sibTrans" presStyleCnt="0"/>
      <dgm:spPr/>
    </dgm:pt>
    <dgm:pt modelId="{520D2711-846C-41C7-BFFD-5DE9BC672ECB}" type="pres">
      <dgm:prSet presAssocID="{4E32F69D-7434-4799-967E-15EEA6709E16}" presName="composite" presStyleCnt="0"/>
      <dgm:spPr/>
    </dgm:pt>
    <dgm:pt modelId="{E34F6A87-8593-46EB-AB24-253F8291308B}" type="pres">
      <dgm:prSet presAssocID="{4E32F69D-7434-4799-967E-15EEA6709E16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9BFF6568-50B8-46B9-8C9F-A277265FC092}" type="pres">
      <dgm:prSet presAssocID="{4E32F69D-7434-4799-967E-15EEA6709E16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87BF224F-9DD2-4C95-8C1A-CBDBE09B3649}" type="pres">
      <dgm:prSet presAssocID="{4E32F69D-7434-4799-967E-15EEA6709E16}" presName="Accent" presStyleLbl="parChTrans1D1" presStyleIdx="1" presStyleCnt="4"/>
      <dgm:spPr/>
    </dgm:pt>
    <dgm:pt modelId="{9EDCC081-75C2-49F7-9CC2-0EEACD50CFEC}" type="pres">
      <dgm:prSet presAssocID="{4E32F69D-7434-4799-967E-15EEA6709E16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83308382-9408-4B4F-A8F9-833B9458F187}" type="pres">
      <dgm:prSet presAssocID="{0B937D5F-44FC-4700-B931-5755B2445F4F}" presName="sibTrans" presStyleCnt="0"/>
      <dgm:spPr/>
    </dgm:pt>
    <dgm:pt modelId="{76486BE4-A12E-4345-927D-737549D4A6AE}" type="pres">
      <dgm:prSet presAssocID="{6EC4C4BC-3C67-4389-9E53-CDE1A5F36EF0}" presName="composite" presStyleCnt="0"/>
      <dgm:spPr/>
    </dgm:pt>
    <dgm:pt modelId="{858B308F-C7D5-40D8-83B3-B50890861699}" type="pres">
      <dgm:prSet presAssocID="{6EC4C4BC-3C67-4389-9E53-CDE1A5F36EF0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596FA6DA-8E7B-4569-B19D-B931D7BCA287}" type="pres">
      <dgm:prSet presAssocID="{6EC4C4BC-3C67-4389-9E53-CDE1A5F36EF0}" presName="Parent" presStyleLbl="alignNode1" presStyleIdx="2" presStyleCnt="4" custLinFactNeighborY="8526">
        <dgm:presLayoutVars>
          <dgm:chMax val="3"/>
          <dgm:chPref val="3"/>
          <dgm:bulletEnabled val="1"/>
        </dgm:presLayoutVars>
      </dgm:prSet>
      <dgm:spPr/>
    </dgm:pt>
    <dgm:pt modelId="{7531E2EC-3B3E-481D-AC4D-2465E1226416}" type="pres">
      <dgm:prSet presAssocID="{6EC4C4BC-3C67-4389-9E53-CDE1A5F36EF0}" presName="Accent" presStyleLbl="parChTrans1D1" presStyleIdx="2" presStyleCnt="4"/>
      <dgm:spPr/>
    </dgm:pt>
    <dgm:pt modelId="{01DD4D08-D882-4BD1-8388-CC304F0E6E58}" type="pres">
      <dgm:prSet presAssocID="{6EC4C4BC-3C67-4389-9E53-CDE1A5F36EF0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8CC79252-6E59-4396-AB16-085A7188B26C}" type="pres">
      <dgm:prSet presAssocID="{DD0F867B-6A7A-4570-ADE2-D91799B14B62}" presName="sibTrans" presStyleCnt="0"/>
      <dgm:spPr/>
    </dgm:pt>
    <dgm:pt modelId="{665D7A27-5BA3-4419-9B2E-810F8C7FFF12}" type="pres">
      <dgm:prSet presAssocID="{E0E221DB-03A0-444D-BB3C-76CB50129001}" presName="composite" presStyleCnt="0"/>
      <dgm:spPr/>
    </dgm:pt>
    <dgm:pt modelId="{744F6CA5-F28A-441E-99BF-9D5E11D7CBC8}" type="pres">
      <dgm:prSet presAssocID="{E0E221DB-03A0-444D-BB3C-76CB50129001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F5658496-CC54-405D-881A-CC2655F04D1C}" type="pres">
      <dgm:prSet presAssocID="{E0E221DB-03A0-444D-BB3C-76CB50129001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74D67868-DF90-4A54-9013-D31639103287}" type="pres">
      <dgm:prSet presAssocID="{E0E221DB-03A0-444D-BB3C-76CB50129001}" presName="Accent" presStyleLbl="parChTrans1D1" presStyleIdx="3" presStyleCnt="4"/>
      <dgm:spPr/>
    </dgm:pt>
    <dgm:pt modelId="{49F3AF2C-D511-4537-9C9C-0BD2B02AB0D4}" type="pres">
      <dgm:prSet presAssocID="{E0E221DB-03A0-444D-BB3C-76CB50129001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71EC4005-4769-4D47-820E-12765031A687}" type="presOf" srcId="{1CD7855E-78A5-4747-BCED-5265FD4C46D3}" destId="{744F6CA5-F28A-441E-99BF-9D5E11D7CBC8}" srcOrd="0" destOrd="0" presId="urn:microsoft.com/office/officeart/2011/layout/TabList"/>
    <dgm:cxn modelId="{E246AA0E-9880-44E0-971A-0C2F738AB3C8}" srcId="{9614E0C2-58D3-4386-97CC-B5E15009C1CC}" destId="{1E4D8AE8-C9D2-4A44-A65C-1DDC28122A1F}" srcOrd="1" destOrd="0" parTransId="{6901E06D-75AC-4431-BD72-E37BF8CD9AE1}" sibTransId="{37E930C3-BC19-4362-9401-6866352AB5BE}"/>
    <dgm:cxn modelId="{91C9AA0F-6763-45E1-88FD-E0A78D184F3F}" srcId="{0AA1A003-798C-4061-92E8-659A92BC0EEB}" destId="{9614E0C2-58D3-4386-97CC-B5E15009C1CC}" srcOrd="0" destOrd="0" parTransId="{72E7C677-CD25-417A-8D80-ADD12779D268}" sibTransId="{2269A331-3665-46E1-8FA6-D59A6BD83D1C}"/>
    <dgm:cxn modelId="{99D8C71F-13EB-40E4-A70B-965BB6947577}" type="presOf" srcId="{1E4D8AE8-C9D2-4A44-A65C-1DDC28122A1F}" destId="{1A869839-3683-4167-B786-F2B647308B68}" srcOrd="0" destOrd="0" presId="urn:microsoft.com/office/officeart/2011/layout/TabList"/>
    <dgm:cxn modelId="{714BE435-0A1D-46B5-84A7-AE131039AAC7}" srcId="{9614E0C2-58D3-4386-97CC-B5E15009C1CC}" destId="{3AE4DDC4-0269-49D8-89CE-D5671A742E07}" srcOrd="0" destOrd="0" parTransId="{9973FBB1-E4BB-40C1-A65C-B13DFAFB5A65}" sibTransId="{1095B572-CC74-442B-9782-C4FEF82AC596}"/>
    <dgm:cxn modelId="{4F35F343-7E24-4C09-AA56-79AE950CCC82}" type="presOf" srcId="{CBD1632D-204D-417E-AA87-1A4B796D8DE6}" destId="{49F3AF2C-D511-4537-9C9C-0BD2B02AB0D4}" srcOrd="0" destOrd="0" presId="urn:microsoft.com/office/officeart/2011/layout/TabList"/>
    <dgm:cxn modelId="{E3AFD667-5D74-43FC-ADC9-8F52757CD583}" srcId="{0AA1A003-798C-4061-92E8-659A92BC0EEB}" destId="{4E32F69D-7434-4799-967E-15EEA6709E16}" srcOrd="1" destOrd="0" parTransId="{2705D957-F13A-454A-A55B-B04ADF029D02}" sibTransId="{0B937D5F-44FC-4700-B931-5755B2445F4F}"/>
    <dgm:cxn modelId="{CF1C3248-7419-434F-8241-5478370A891A}" type="presOf" srcId="{E0E221DB-03A0-444D-BB3C-76CB50129001}" destId="{F5658496-CC54-405D-881A-CC2655F04D1C}" srcOrd="0" destOrd="0" presId="urn:microsoft.com/office/officeart/2011/layout/TabList"/>
    <dgm:cxn modelId="{17B4AD7B-11EA-4974-A859-9433D2F7CCE2}" srcId="{4E32F69D-7434-4799-967E-15EEA6709E16}" destId="{09FFD926-369A-4E39-BDA8-422DFC89ECAB}" srcOrd="1" destOrd="0" parTransId="{CEECDA2C-A83B-4AAB-9868-2EE60779DA51}" sibTransId="{0706DC9E-32FB-4F92-9BB8-47F0DB254EA6}"/>
    <dgm:cxn modelId="{C8498780-C4FD-41FA-AB1E-4460D4E07716}" srcId="{6EC4C4BC-3C67-4389-9E53-CDE1A5F36EF0}" destId="{D131AB16-D927-4286-BF21-381011EAA094}" srcOrd="0" destOrd="0" parTransId="{E4B23242-C501-4BB2-A671-A399D7738989}" sibTransId="{E87FF19B-1DDE-495E-9F43-836A085FF828}"/>
    <dgm:cxn modelId="{7A9A4B87-AA37-458F-A4C7-04E1B30A57FA}" type="presOf" srcId="{173083C9-604C-4ED8-8532-6C2A7690EB32}" destId="{01DD4D08-D882-4BD1-8388-CC304F0E6E58}" srcOrd="0" destOrd="0" presId="urn:microsoft.com/office/officeart/2011/layout/TabList"/>
    <dgm:cxn modelId="{7799F78A-D2C9-4B40-B46C-78AA9A499F3A}" type="presOf" srcId="{09FFD926-369A-4E39-BDA8-422DFC89ECAB}" destId="{9EDCC081-75C2-49F7-9CC2-0EEACD50CFEC}" srcOrd="0" destOrd="0" presId="urn:microsoft.com/office/officeart/2011/layout/TabList"/>
    <dgm:cxn modelId="{C3B47490-8E0E-4F97-9658-84C7DB21BC46}" srcId="{0AA1A003-798C-4061-92E8-659A92BC0EEB}" destId="{6EC4C4BC-3C67-4389-9E53-CDE1A5F36EF0}" srcOrd="2" destOrd="0" parTransId="{776A6DBA-9D0B-496D-9D51-6D0648BA670E}" sibTransId="{DD0F867B-6A7A-4570-ADE2-D91799B14B62}"/>
    <dgm:cxn modelId="{84D74397-5079-4CBA-A401-37DC17DAF17E}" srcId="{0AA1A003-798C-4061-92E8-659A92BC0EEB}" destId="{E0E221DB-03A0-444D-BB3C-76CB50129001}" srcOrd="3" destOrd="0" parTransId="{41021BCE-A976-4A78-AD46-0AFBB479A3B5}" sibTransId="{ADBC6006-C88B-47D4-849E-EFE70A38845E}"/>
    <dgm:cxn modelId="{FFE6379D-B0F7-4C3F-8ABE-779D92BED281}" type="presOf" srcId="{0AA1A003-798C-4061-92E8-659A92BC0EEB}" destId="{5D34F1C0-744C-4306-8C47-C9A51B3E2522}" srcOrd="0" destOrd="0" presId="urn:microsoft.com/office/officeart/2011/layout/TabList"/>
    <dgm:cxn modelId="{0AC8CA9E-A647-405F-BB55-5D528B7A70BA}" type="presOf" srcId="{54E4E596-A8EE-47F8-B43B-E5C9610BFC96}" destId="{E34F6A87-8593-46EB-AB24-253F8291308B}" srcOrd="0" destOrd="0" presId="urn:microsoft.com/office/officeart/2011/layout/TabList"/>
    <dgm:cxn modelId="{44EFD3B9-F55D-4A75-90C6-0B9B46A62BA6}" type="presOf" srcId="{3AE4DDC4-0269-49D8-89CE-D5671A742E07}" destId="{86AA07EE-B1E9-4F3E-905A-FF010DB86FC3}" srcOrd="0" destOrd="0" presId="urn:microsoft.com/office/officeart/2011/layout/TabList"/>
    <dgm:cxn modelId="{61EE4BBA-9550-4A8F-A111-0F9580F8CC1E}" srcId="{E0E221DB-03A0-444D-BB3C-76CB50129001}" destId="{CBD1632D-204D-417E-AA87-1A4B796D8DE6}" srcOrd="1" destOrd="0" parTransId="{8EA17EFB-4979-413D-92E7-3A35DFBDF3BE}" sibTransId="{1FA51E62-3C1C-4B56-897B-5D1EB49F6D23}"/>
    <dgm:cxn modelId="{AC6356CE-2EB8-4DAB-936A-A050A38DC554}" srcId="{6EC4C4BC-3C67-4389-9E53-CDE1A5F36EF0}" destId="{173083C9-604C-4ED8-8532-6C2A7690EB32}" srcOrd="1" destOrd="0" parTransId="{9C98B9C9-9259-4741-A007-455FBC1AB263}" sibTransId="{A9A24936-69F2-47D4-A64B-462795C28814}"/>
    <dgm:cxn modelId="{ED9A0BD0-ACE6-409B-A69F-2ECAAA8C70DB}" type="presOf" srcId="{D131AB16-D927-4286-BF21-381011EAA094}" destId="{858B308F-C7D5-40D8-83B3-B50890861699}" srcOrd="0" destOrd="0" presId="urn:microsoft.com/office/officeart/2011/layout/TabList"/>
    <dgm:cxn modelId="{415EBCDA-F84E-4488-ADF1-3DC69B4B0CAB}" srcId="{4E32F69D-7434-4799-967E-15EEA6709E16}" destId="{54E4E596-A8EE-47F8-B43B-E5C9610BFC96}" srcOrd="0" destOrd="0" parTransId="{60639319-DBBE-4B8D-A736-C5E36CC5CE59}" sibTransId="{75EDCC38-1700-4306-89F9-98B1059599A4}"/>
    <dgm:cxn modelId="{E2A258EB-485A-4CCE-A7E7-9E3B77262210}" type="presOf" srcId="{6EC4C4BC-3C67-4389-9E53-CDE1A5F36EF0}" destId="{596FA6DA-8E7B-4569-B19D-B931D7BCA287}" srcOrd="0" destOrd="0" presId="urn:microsoft.com/office/officeart/2011/layout/TabList"/>
    <dgm:cxn modelId="{28D864F4-A167-4C09-AA79-C44EC475C7C7}" type="presOf" srcId="{9614E0C2-58D3-4386-97CC-B5E15009C1CC}" destId="{B570273C-E203-47E9-A54D-13364485DADA}" srcOrd="0" destOrd="0" presId="urn:microsoft.com/office/officeart/2011/layout/TabList"/>
    <dgm:cxn modelId="{5680E0F7-DB3A-4C3D-8C81-D0D627313F33}" srcId="{E0E221DB-03A0-444D-BB3C-76CB50129001}" destId="{1CD7855E-78A5-4747-BCED-5265FD4C46D3}" srcOrd="0" destOrd="0" parTransId="{2D8F421F-B483-4F88-B46B-E17CB1547F89}" sibTransId="{436C8D2D-A2D7-4635-B6BD-872AB29105EB}"/>
    <dgm:cxn modelId="{E3BDD3FE-3130-4CAD-A1F4-3FCAC388E95B}" type="presOf" srcId="{4E32F69D-7434-4799-967E-15EEA6709E16}" destId="{9BFF6568-50B8-46B9-8C9F-A277265FC092}" srcOrd="0" destOrd="0" presId="urn:microsoft.com/office/officeart/2011/layout/TabList"/>
    <dgm:cxn modelId="{11B61BC8-1D49-46CF-B41B-6756FF1434F5}" type="presParOf" srcId="{5D34F1C0-744C-4306-8C47-C9A51B3E2522}" destId="{1143BDEB-D874-4725-AA1F-A086C966681A}" srcOrd="0" destOrd="0" presId="urn:microsoft.com/office/officeart/2011/layout/TabList"/>
    <dgm:cxn modelId="{303ABCDE-CA13-4A31-9A73-7CE0E089D9DF}" type="presParOf" srcId="{1143BDEB-D874-4725-AA1F-A086C966681A}" destId="{86AA07EE-B1E9-4F3E-905A-FF010DB86FC3}" srcOrd="0" destOrd="0" presId="urn:microsoft.com/office/officeart/2011/layout/TabList"/>
    <dgm:cxn modelId="{25DCA4EB-045D-43C2-B6B7-9F3A3123A81B}" type="presParOf" srcId="{1143BDEB-D874-4725-AA1F-A086C966681A}" destId="{B570273C-E203-47E9-A54D-13364485DADA}" srcOrd="1" destOrd="0" presId="urn:microsoft.com/office/officeart/2011/layout/TabList"/>
    <dgm:cxn modelId="{0D12EB52-3790-446D-8591-5D274CA1E938}" type="presParOf" srcId="{1143BDEB-D874-4725-AA1F-A086C966681A}" destId="{EF2A5D6C-D20E-4D4B-9EC6-3D1BDA86692E}" srcOrd="2" destOrd="0" presId="urn:microsoft.com/office/officeart/2011/layout/TabList"/>
    <dgm:cxn modelId="{A6265787-3EEC-4386-963D-4C28596B2182}" type="presParOf" srcId="{5D34F1C0-744C-4306-8C47-C9A51B3E2522}" destId="{1A869839-3683-4167-B786-F2B647308B68}" srcOrd="1" destOrd="0" presId="urn:microsoft.com/office/officeart/2011/layout/TabList"/>
    <dgm:cxn modelId="{D1982A47-3D6F-4085-BE49-E5357A867A51}" type="presParOf" srcId="{5D34F1C0-744C-4306-8C47-C9A51B3E2522}" destId="{D65E7889-B1E8-4267-95C0-BA5B60E1B804}" srcOrd="2" destOrd="0" presId="urn:microsoft.com/office/officeart/2011/layout/TabList"/>
    <dgm:cxn modelId="{AD6671DC-6E7F-4D78-AF64-15C59204CAE1}" type="presParOf" srcId="{5D34F1C0-744C-4306-8C47-C9A51B3E2522}" destId="{520D2711-846C-41C7-BFFD-5DE9BC672ECB}" srcOrd="3" destOrd="0" presId="urn:microsoft.com/office/officeart/2011/layout/TabList"/>
    <dgm:cxn modelId="{6AACF4B8-3E5E-4858-B9A8-385639E6D2BF}" type="presParOf" srcId="{520D2711-846C-41C7-BFFD-5DE9BC672ECB}" destId="{E34F6A87-8593-46EB-AB24-253F8291308B}" srcOrd="0" destOrd="0" presId="urn:microsoft.com/office/officeart/2011/layout/TabList"/>
    <dgm:cxn modelId="{1C0AB4ED-D0F5-4E55-8E83-CF0E4758F09D}" type="presParOf" srcId="{520D2711-846C-41C7-BFFD-5DE9BC672ECB}" destId="{9BFF6568-50B8-46B9-8C9F-A277265FC092}" srcOrd="1" destOrd="0" presId="urn:microsoft.com/office/officeart/2011/layout/TabList"/>
    <dgm:cxn modelId="{8DF92CE1-DC33-4021-A325-C2C46329CF9F}" type="presParOf" srcId="{520D2711-846C-41C7-BFFD-5DE9BC672ECB}" destId="{87BF224F-9DD2-4C95-8C1A-CBDBE09B3649}" srcOrd="2" destOrd="0" presId="urn:microsoft.com/office/officeart/2011/layout/TabList"/>
    <dgm:cxn modelId="{EB05CB4D-69A0-47CC-8132-E9812C5410ED}" type="presParOf" srcId="{5D34F1C0-744C-4306-8C47-C9A51B3E2522}" destId="{9EDCC081-75C2-49F7-9CC2-0EEACD50CFEC}" srcOrd="4" destOrd="0" presId="urn:microsoft.com/office/officeart/2011/layout/TabList"/>
    <dgm:cxn modelId="{BF48445A-A3F3-4FEC-9E84-27F38ACD9A21}" type="presParOf" srcId="{5D34F1C0-744C-4306-8C47-C9A51B3E2522}" destId="{83308382-9408-4B4F-A8F9-833B9458F187}" srcOrd="5" destOrd="0" presId="urn:microsoft.com/office/officeart/2011/layout/TabList"/>
    <dgm:cxn modelId="{492880AE-0ADF-4B17-A2E7-C4B16D5EC279}" type="presParOf" srcId="{5D34F1C0-744C-4306-8C47-C9A51B3E2522}" destId="{76486BE4-A12E-4345-927D-737549D4A6AE}" srcOrd="6" destOrd="0" presId="urn:microsoft.com/office/officeart/2011/layout/TabList"/>
    <dgm:cxn modelId="{50832B43-89C5-41B0-9CEE-DE5BC5B4A1E9}" type="presParOf" srcId="{76486BE4-A12E-4345-927D-737549D4A6AE}" destId="{858B308F-C7D5-40D8-83B3-B50890861699}" srcOrd="0" destOrd="0" presId="urn:microsoft.com/office/officeart/2011/layout/TabList"/>
    <dgm:cxn modelId="{E3CEAA7B-BA66-46B9-97D9-5F909090ECB1}" type="presParOf" srcId="{76486BE4-A12E-4345-927D-737549D4A6AE}" destId="{596FA6DA-8E7B-4569-B19D-B931D7BCA287}" srcOrd="1" destOrd="0" presId="urn:microsoft.com/office/officeart/2011/layout/TabList"/>
    <dgm:cxn modelId="{FF493C0D-B787-45AC-8921-0737975C6503}" type="presParOf" srcId="{76486BE4-A12E-4345-927D-737549D4A6AE}" destId="{7531E2EC-3B3E-481D-AC4D-2465E1226416}" srcOrd="2" destOrd="0" presId="urn:microsoft.com/office/officeart/2011/layout/TabList"/>
    <dgm:cxn modelId="{81F4C267-4642-4FD2-B561-36B263A473F1}" type="presParOf" srcId="{5D34F1C0-744C-4306-8C47-C9A51B3E2522}" destId="{01DD4D08-D882-4BD1-8388-CC304F0E6E58}" srcOrd="7" destOrd="0" presId="urn:microsoft.com/office/officeart/2011/layout/TabList"/>
    <dgm:cxn modelId="{9C2B19F5-199C-4F61-BA90-7B5BCFE4E083}" type="presParOf" srcId="{5D34F1C0-744C-4306-8C47-C9A51B3E2522}" destId="{8CC79252-6E59-4396-AB16-085A7188B26C}" srcOrd="8" destOrd="0" presId="urn:microsoft.com/office/officeart/2011/layout/TabList"/>
    <dgm:cxn modelId="{105FBE48-1AED-4FF4-85BB-E2FD6EE72C04}" type="presParOf" srcId="{5D34F1C0-744C-4306-8C47-C9A51B3E2522}" destId="{665D7A27-5BA3-4419-9B2E-810F8C7FFF12}" srcOrd="9" destOrd="0" presId="urn:microsoft.com/office/officeart/2011/layout/TabList"/>
    <dgm:cxn modelId="{4C5D0891-87B5-4B43-818A-443FBE9FAF1F}" type="presParOf" srcId="{665D7A27-5BA3-4419-9B2E-810F8C7FFF12}" destId="{744F6CA5-F28A-441E-99BF-9D5E11D7CBC8}" srcOrd="0" destOrd="0" presId="urn:microsoft.com/office/officeart/2011/layout/TabList"/>
    <dgm:cxn modelId="{0C30CFA7-66C3-467C-8DEB-AC13BFC108CA}" type="presParOf" srcId="{665D7A27-5BA3-4419-9B2E-810F8C7FFF12}" destId="{F5658496-CC54-405D-881A-CC2655F04D1C}" srcOrd="1" destOrd="0" presId="urn:microsoft.com/office/officeart/2011/layout/TabList"/>
    <dgm:cxn modelId="{9E99090D-3722-4A09-AFF8-53E89D8CD7C9}" type="presParOf" srcId="{665D7A27-5BA3-4419-9B2E-810F8C7FFF12}" destId="{74D67868-DF90-4A54-9013-D31639103287}" srcOrd="2" destOrd="0" presId="urn:microsoft.com/office/officeart/2011/layout/TabList"/>
    <dgm:cxn modelId="{7EE6DEEF-85C1-415B-A9CA-D3898FAC6682}" type="presParOf" srcId="{5D34F1C0-744C-4306-8C47-C9A51B3E2522}" destId="{49F3AF2C-D511-4537-9C9C-0BD2B02AB0D4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65198D-8A97-4410-87C4-961607D4307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6D633632-1480-46E4-9956-1316EAF83A63}">
      <dgm:prSet phldrT="[Text]" custT="1"/>
      <dgm:spPr/>
      <dgm:t>
        <a:bodyPr/>
        <a:lstStyle/>
        <a:p>
          <a:r>
            <a:rPr lang="en-GB" sz="3000" b="1" dirty="0">
              <a:latin typeface="+mn-lt"/>
              <a:cs typeface="Calibri" panose="020F0502020204030204" pitchFamily="34" charset="0"/>
            </a:rPr>
            <a:t>Freud</a:t>
          </a:r>
        </a:p>
      </dgm:t>
    </dgm:pt>
    <dgm:pt modelId="{4E88FA9D-DAFD-4D61-87CD-F67545E3E0C0}" type="parTrans" cxnId="{ABB865B6-2863-4B1B-808B-A7A61DDD6528}">
      <dgm:prSet/>
      <dgm:spPr/>
      <dgm:t>
        <a:bodyPr/>
        <a:lstStyle/>
        <a:p>
          <a:endParaRPr lang="en-GB"/>
        </a:p>
      </dgm:t>
    </dgm:pt>
    <dgm:pt modelId="{A718C8ED-8684-4514-B872-D56A69FE8ADF}" type="sibTrans" cxnId="{ABB865B6-2863-4B1B-808B-A7A61DDD6528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igmund Freud - Wikipedia">
            <a:extLst>
              <a:ext uri="{FF2B5EF4-FFF2-40B4-BE49-F238E27FC236}">
                <a16:creationId xmlns:a16="http://schemas.microsoft.com/office/drawing/2014/main" id="{807BB580-3310-49BD-AF9E-E4638D87FB8C}"/>
              </a:ext>
            </a:extLst>
          </dgm14:cNvPr>
        </a:ext>
      </dgm:extLst>
    </dgm:pt>
    <dgm:pt modelId="{ABC2B678-28FD-4F14-8D34-6E9790C49883}" type="pres">
      <dgm:prSet presAssocID="{CC65198D-8A97-4410-87C4-961607D43077}" presName="Name0" presStyleCnt="0">
        <dgm:presLayoutVars>
          <dgm:chMax val="7"/>
          <dgm:chPref val="7"/>
          <dgm:dir/>
        </dgm:presLayoutVars>
      </dgm:prSet>
      <dgm:spPr/>
    </dgm:pt>
    <dgm:pt modelId="{38E669B8-20F9-4225-AAC2-8A884D88663C}" type="pres">
      <dgm:prSet presAssocID="{6D633632-1480-46E4-9956-1316EAF83A63}" presName="parTx1" presStyleLbl="node1" presStyleIdx="0" presStyleCnt="1" custScaleY="95440"/>
      <dgm:spPr/>
    </dgm:pt>
    <dgm:pt modelId="{89BF1C9A-60E8-4CFA-957B-949670C01D7D}" type="pres">
      <dgm:prSet presAssocID="{A718C8ED-8684-4514-B872-D56A69FE8ADF}" presName="picture1" presStyleCnt="0"/>
      <dgm:spPr/>
    </dgm:pt>
    <dgm:pt modelId="{8B47A1CB-E86E-44A4-9D64-4C7627DD6536}" type="pres">
      <dgm:prSet presAssocID="{A718C8ED-8684-4514-B872-D56A69FE8ADF}" presName="imageRepeatNode" presStyleLbl="fgImgPlace1" presStyleIdx="0" presStyleCnt="1" custScaleX="95897" custScaleY="95883"/>
      <dgm:spPr/>
    </dgm:pt>
  </dgm:ptLst>
  <dgm:cxnLst>
    <dgm:cxn modelId="{16C37F07-7D26-408D-B195-6C00A41C10AE}" type="presOf" srcId="{CC65198D-8A97-4410-87C4-961607D43077}" destId="{ABC2B678-28FD-4F14-8D34-6E9790C49883}" srcOrd="0" destOrd="0" presId="urn:microsoft.com/office/officeart/2008/layout/AscendingPictureAccentProcess"/>
    <dgm:cxn modelId="{9416EB73-D1DF-4981-A6BC-1B21CD81EDC6}" type="presOf" srcId="{A718C8ED-8684-4514-B872-D56A69FE8ADF}" destId="{8B47A1CB-E86E-44A4-9D64-4C7627DD6536}" srcOrd="0" destOrd="0" presId="urn:microsoft.com/office/officeart/2008/layout/AscendingPictureAccentProcess"/>
    <dgm:cxn modelId="{2B86A874-7D8D-413C-8A07-62AF6FD28E3E}" type="presOf" srcId="{6D633632-1480-46E4-9956-1316EAF83A63}" destId="{38E669B8-20F9-4225-AAC2-8A884D88663C}" srcOrd="0" destOrd="0" presId="urn:microsoft.com/office/officeart/2008/layout/AscendingPictureAccentProcess"/>
    <dgm:cxn modelId="{ABB865B6-2863-4B1B-808B-A7A61DDD6528}" srcId="{CC65198D-8A97-4410-87C4-961607D43077}" destId="{6D633632-1480-46E4-9956-1316EAF83A63}" srcOrd="0" destOrd="0" parTransId="{4E88FA9D-DAFD-4D61-87CD-F67545E3E0C0}" sibTransId="{A718C8ED-8684-4514-B872-D56A69FE8ADF}"/>
    <dgm:cxn modelId="{32D2C476-448B-4FDC-B9A2-DB65CBDDC2E9}" type="presParOf" srcId="{ABC2B678-28FD-4F14-8D34-6E9790C49883}" destId="{38E669B8-20F9-4225-AAC2-8A884D88663C}" srcOrd="0" destOrd="0" presId="urn:microsoft.com/office/officeart/2008/layout/AscendingPictureAccentProcess"/>
    <dgm:cxn modelId="{3E3569B7-C7E6-4A08-A456-09DE554AEDC1}" type="presParOf" srcId="{ABC2B678-28FD-4F14-8D34-6E9790C49883}" destId="{89BF1C9A-60E8-4CFA-957B-949670C01D7D}" srcOrd="1" destOrd="0" presId="urn:microsoft.com/office/officeart/2008/layout/AscendingPictureAccentProcess"/>
    <dgm:cxn modelId="{A0901800-312A-4977-9512-66A6D9AFC1FF}" type="presParOf" srcId="{89BF1C9A-60E8-4CFA-957B-949670C01D7D}" destId="{8B47A1CB-E86E-44A4-9D64-4C7627DD653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65198D-8A97-4410-87C4-961607D4307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6D633632-1480-46E4-9956-1316EAF83A63}">
      <dgm:prSet phldrT="[Text]" custT="1"/>
      <dgm:spPr/>
      <dgm:t>
        <a:bodyPr/>
        <a:lstStyle/>
        <a:p>
          <a:r>
            <a:rPr lang="en-GB" sz="3000" b="1" dirty="0">
              <a:latin typeface="+mn-lt"/>
              <a:cs typeface="Calibri" panose="020F0502020204030204" pitchFamily="34" charset="0"/>
            </a:rPr>
            <a:t>Durkheim</a:t>
          </a:r>
        </a:p>
      </dgm:t>
    </dgm:pt>
    <dgm:pt modelId="{4E88FA9D-DAFD-4D61-87CD-F67545E3E0C0}" type="parTrans" cxnId="{ABB865B6-2863-4B1B-808B-A7A61DDD6528}">
      <dgm:prSet/>
      <dgm:spPr/>
      <dgm:t>
        <a:bodyPr/>
        <a:lstStyle/>
        <a:p>
          <a:endParaRPr lang="en-GB"/>
        </a:p>
      </dgm:t>
    </dgm:pt>
    <dgm:pt modelId="{A718C8ED-8684-4514-B872-D56A69FE8ADF}" type="sibTrans" cxnId="{ABB865B6-2863-4B1B-808B-A7A61DDD6528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igmund Freud - Wikipedia">
            <a:extLst>
              <a:ext uri="{FF2B5EF4-FFF2-40B4-BE49-F238E27FC236}">
                <a16:creationId xmlns:a16="http://schemas.microsoft.com/office/drawing/2014/main" id="{807BB580-3310-49BD-AF9E-E4638D87FB8C}"/>
              </a:ext>
            </a:extLst>
          </dgm14:cNvPr>
        </a:ext>
      </dgm:extLst>
    </dgm:pt>
    <dgm:pt modelId="{ABC2B678-28FD-4F14-8D34-6E9790C49883}" type="pres">
      <dgm:prSet presAssocID="{CC65198D-8A97-4410-87C4-961607D43077}" presName="Name0" presStyleCnt="0">
        <dgm:presLayoutVars>
          <dgm:chMax val="7"/>
          <dgm:chPref val="7"/>
          <dgm:dir/>
        </dgm:presLayoutVars>
      </dgm:prSet>
      <dgm:spPr/>
    </dgm:pt>
    <dgm:pt modelId="{38E669B8-20F9-4225-AAC2-8A884D88663C}" type="pres">
      <dgm:prSet presAssocID="{6D633632-1480-46E4-9956-1316EAF83A63}" presName="parTx1" presStyleLbl="node1" presStyleIdx="0" presStyleCnt="1" custScaleY="95440"/>
      <dgm:spPr/>
    </dgm:pt>
    <dgm:pt modelId="{89BF1C9A-60E8-4CFA-957B-949670C01D7D}" type="pres">
      <dgm:prSet presAssocID="{A718C8ED-8684-4514-B872-D56A69FE8ADF}" presName="picture1" presStyleCnt="0"/>
      <dgm:spPr/>
    </dgm:pt>
    <dgm:pt modelId="{8B47A1CB-E86E-44A4-9D64-4C7627DD6536}" type="pres">
      <dgm:prSet presAssocID="{A718C8ED-8684-4514-B872-D56A69FE8ADF}" presName="imageRepeatNode" presStyleLbl="fgImgPlace1" presStyleIdx="0" presStyleCnt="1" custScaleX="95897" custScaleY="95883"/>
      <dgm:spPr/>
    </dgm:pt>
  </dgm:ptLst>
  <dgm:cxnLst>
    <dgm:cxn modelId="{16C37F07-7D26-408D-B195-6C00A41C10AE}" type="presOf" srcId="{CC65198D-8A97-4410-87C4-961607D43077}" destId="{ABC2B678-28FD-4F14-8D34-6E9790C49883}" srcOrd="0" destOrd="0" presId="urn:microsoft.com/office/officeart/2008/layout/AscendingPictureAccentProcess"/>
    <dgm:cxn modelId="{9416EB73-D1DF-4981-A6BC-1B21CD81EDC6}" type="presOf" srcId="{A718C8ED-8684-4514-B872-D56A69FE8ADF}" destId="{8B47A1CB-E86E-44A4-9D64-4C7627DD6536}" srcOrd="0" destOrd="0" presId="urn:microsoft.com/office/officeart/2008/layout/AscendingPictureAccentProcess"/>
    <dgm:cxn modelId="{2B86A874-7D8D-413C-8A07-62AF6FD28E3E}" type="presOf" srcId="{6D633632-1480-46E4-9956-1316EAF83A63}" destId="{38E669B8-20F9-4225-AAC2-8A884D88663C}" srcOrd="0" destOrd="0" presId="urn:microsoft.com/office/officeart/2008/layout/AscendingPictureAccentProcess"/>
    <dgm:cxn modelId="{ABB865B6-2863-4B1B-808B-A7A61DDD6528}" srcId="{CC65198D-8A97-4410-87C4-961607D43077}" destId="{6D633632-1480-46E4-9956-1316EAF83A63}" srcOrd="0" destOrd="0" parTransId="{4E88FA9D-DAFD-4D61-87CD-F67545E3E0C0}" sibTransId="{A718C8ED-8684-4514-B872-D56A69FE8ADF}"/>
    <dgm:cxn modelId="{32D2C476-448B-4FDC-B9A2-DB65CBDDC2E9}" type="presParOf" srcId="{ABC2B678-28FD-4F14-8D34-6E9790C49883}" destId="{38E669B8-20F9-4225-AAC2-8A884D88663C}" srcOrd="0" destOrd="0" presId="urn:microsoft.com/office/officeart/2008/layout/AscendingPictureAccentProcess"/>
    <dgm:cxn modelId="{3E3569B7-C7E6-4A08-A456-09DE554AEDC1}" type="presParOf" srcId="{ABC2B678-28FD-4F14-8D34-6E9790C49883}" destId="{89BF1C9A-60E8-4CFA-957B-949670C01D7D}" srcOrd="1" destOrd="0" presId="urn:microsoft.com/office/officeart/2008/layout/AscendingPictureAccentProcess"/>
    <dgm:cxn modelId="{A0901800-312A-4977-9512-66A6D9AFC1FF}" type="presParOf" srcId="{89BF1C9A-60E8-4CFA-957B-949670C01D7D}" destId="{8B47A1CB-E86E-44A4-9D64-4C7627DD653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65198D-8A97-4410-87C4-961607D4307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ABC2B678-28FD-4F14-8D34-6E9790C49883}" type="pres">
      <dgm:prSet presAssocID="{CC65198D-8A97-4410-87C4-961607D43077}" presName="Name0" presStyleCnt="0">
        <dgm:presLayoutVars>
          <dgm:chMax val="7"/>
          <dgm:chPref val="7"/>
          <dgm:dir/>
        </dgm:presLayoutVars>
      </dgm:prSet>
      <dgm:spPr/>
    </dgm:pt>
  </dgm:ptLst>
  <dgm:cxnLst>
    <dgm:cxn modelId="{16C37F07-7D26-408D-B195-6C00A41C10AE}" type="presOf" srcId="{CC65198D-8A97-4410-87C4-961607D43077}" destId="{ABC2B678-28FD-4F14-8D34-6E9790C4988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65198D-8A97-4410-87C4-961607D4307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ABC2B678-28FD-4F14-8D34-6E9790C49883}" type="pres">
      <dgm:prSet presAssocID="{CC65198D-8A97-4410-87C4-961607D43077}" presName="Name0" presStyleCnt="0">
        <dgm:presLayoutVars>
          <dgm:chMax val="7"/>
          <dgm:chPref val="7"/>
          <dgm:dir/>
        </dgm:presLayoutVars>
      </dgm:prSet>
      <dgm:spPr/>
    </dgm:pt>
  </dgm:ptLst>
  <dgm:cxnLst>
    <dgm:cxn modelId="{16C37F07-7D26-408D-B195-6C00A41C10AE}" type="presOf" srcId="{CC65198D-8A97-4410-87C4-961607D43077}" destId="{ABC2B678-28FD-4F14-8D34-6E9790C4988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67868-DF90-4A54-9013-D31639103287}">
      <dsp:nvSpPr>
        <dsp:cNvPr id="0" name=""/>
        <dsp:cNvSpPr/>
      </dsp:nvSpPr>
      <dsp:spPr>
        <a:xfrm>
          <a:off x="0" y="3307642"/>
          <a:ext cx="289388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1E2EC-3B3E-481D-AC4D-2465E1226416}">
      <dsp:nvSpPr>
        <dsp:cNvPr id="0" name=""/>
        <dsp:cNvSpPr/>
      </dsp:nvSpPr>
      <dsp:spPr>
        <a:xfrm>
          <a:off x="0" y="2313922"/>
          <a:ext cx="289388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F224F-9DD2-4C95-8C1A-CBDBE09B3649}">
      <dsp:nvSpPr>
        <dsp:cNvPr id="0" name=""/>
        <dsp:cNvSpPr/>
      </dsp:nvSpPr>
      <dsp:spPr>
        <a:xfrm>
          <a:off x="0" y="1320201"/>
          <a:ext cx="289388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A5D6C-D20E-4D4B-9EC6-3D1BDA86692E}">
      <dsp:nvSpPr>
        <dsp:cNvPr id="0" name=""/>
        <dsp:cNvSpPr/>
      </dsp:nvSpPr>
      <dsp:spPr>
        <a:xfrm>
          <a:off x="0" y="326481"/>
          <a:ext cx="289388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A07EE-B1E9-4F3E-905A-FF010DB86FC3}">
      <dsp:nvSpPr>
        <dsp:cNvPr id="0" name=""/>
        <dsp:cNvSpPr/>
      </dsp:nvSpPr>
      <dsp:spPr>
        <a:xfrm>
          <a:off x="752410" y="703"/>
          <a:ext cx="2141476" cy="32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752410" y="703"/>
        <a:ext cx="2141476" cy="325777"/>
      </dsp:txXfrm>
    </dsp:sp>
    <dsp:sp modelId="{B570273C-E203-47E9-A54D-13364485DADA}">
      <dsp:nvSpPr>
        <dsp:cNvPr id="0" name=""/>
        <dsp:cNvSpPr/>
      </dsp:nvSpPr>
      <dsp:spPr>
        <a:xfrm>
          <a:off x="0" y="703"/>
          <a:ext cx="752410" cy="3257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1856</a:t>
          </a:r>
        </a:p>
      </dsp:txBody>
      <dsp:txXfrm>
        <a:off x="0" y="703"/>
        <a:ext cx="752410" cy="325777"/>
      </dsp:txXfrm>
    </dsp:sp>
    <dsp:sp modelId="{1A869839-3683-4167-B786-F2B647308B68}">
      <dsp:nvSpPr>
        <dsp:cNvPr id="0" name=""/>
        <dsp:cNvSpPr/>
      </dsp:nvSpPr>
      <dsp:spPr>
        <a:xfrm>
          <a:off x="0" y="326481"/>
          <a:ext cx="2893887" cy="65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Born in Freiberg, Austria</a:t>
          </a:r>
        </a:p>
      </dsp:txBody>
      <dsp:txXfrm>
        <a:off x="0" y="326481"/>
        <a:ext cx="2893887" cy="651653"/>
      </dsp:txXfrm>
    </dsp:sp>
    <dsp:sp modelId="{E34F6A87-8593-46EB-AB24-253F8291308B}">
      <dsp:nvSpPr>
        <dsp:cNvPr id="0" name=""/>
        <dsp:cNvSpPr/>
      </dsp:nvSpPr>
      <dsp:spPr>
        <a:xfrm>
          <a:off x="752410" y="994423"/>
          <a:ext cx="2141476" cy="32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752410" y="994423"/>
        <a:ext cx="2141476" cy="325777"/>
      </dsp:txXfrm>
    </dsp:sp>
    <dsp:sp modelId="{9BFF6568-50B8-46B9-8C9F-A277265FC092}">
      <dsp:nvSpPr>
        <dsp:cNvPr id="0" name=""/>
        <dsp:cNvSpPr/>
      </dsp:nvSpPr>
      <dsp:spPr>
        <a:xfrm>
          <a:off x="0" y="994423"/>
          <a:ext cx="752410" cy="3257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1885 </a:t>
          </a:r>
        </a:p>
      </dsp:txBody>
      <dsp:txXfrm>
        <a:off x="0" y="994423"/>
        <a:ext cx="752410" cy="325777"/>
      </dsp:txXfrm>
    </dsp:sp>
    <dsp:sp modelId="{9EDCC081-75C2-49F7-9CC2-0EEACD50CFEC}">
      <dsp:nvSpPr>
        <dsp:cNvPr id="0" name=""/>
        <dsp:cNvSpPr/>
      </dsp:nvSpPr>
      <dsp:spPr>
        <a:xfrm>
          <a:off x="0" y="1320201"/>
          <a:ext cx="2893887" cy="65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Went to Paris to study </a:t>
          </a:r>
        </a:p>
      </dsp:txBody>
      <dsp:txXfrm>
        <a:off x="0" y="1320201"/>
        <a:ext cx="2893887" cy="651653"/>
      </dsp:txXfrm>
    </dsp:sp>
    <dsp:sp modelId="{858B308F-C7D5-40D8-83B3-B50890861699}">
      <dsp:nvSpPr>
        <dsp:cNvPr id="0" name=""/>
        <dsp:cNvSpPr/>
      </dsp:nvSpPr>
      <dsp:spPr>
        <a:xfrm>
          <a:off x="752410" y="1988144"/>
          <a:ext cx="2141476" cy="32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752410" y="1988144"/>
        <a:ext cx="2141476" cy="325777"/>
      </dsp:txXfrm>
    </dsp:sp>
    <dsp:sp modelId="{596FA6DA-8E7B-4569-B19D-B931D7BCA287}">
      <dsp:nvSpPr>
        <dsp:cNvPr id="0" name=""/>
        <dsp:cNvSpPr/>
      </dsp:nvSpPr>
      <dsp:spPr>
        <a:xfrm>
          <a:off x="0" y="2015920"/>
          <a:ext cx="752410" cy="3257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1895</a:t>
          </a:r>
        </a:p>
      </dsp:txBody>
      <dsp:txXfrm>
        <a:off x="0" y="2015920"/>
        <a:ext cx="752410" cy="325777"/>
      </dsp:txXfrm>
    </dsp:sp>
    <dsp:sp modelId="{01DD4D08-D882-4BD1-8388-CC304F0E6E58}">
      <dsp:nvSpPr>
        <dsp:cNvPr id="0" name=""/>
        <dsp:cNvSpPr/>
      </dsp:nvSpPr>
      <dsp:spPr>
        <a:xfrm>
          <a:off x="0" y="2313922"/>
          <a:ext cx="2893887" cy="65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Freud &amp; Breuer publish Studies on Hysteria</a:t>
          </a:r>
        </a:p>
      </dsp:txBody>
      <dsp:txXfrm>
        <a:off x="0" y="2313922"/>
        <a:ext cx="2893887" cy="651653"/>
      </dsp:txXfrm>
    </dsp:sp>
    <dsp:sp modelId="{744F6CA5-F28A-441E-99BF-9D5E11D7CBC8}">
      <dsp:nvSpPr>
        <dsp:cNvPr id="0" name=""/>
        <dsp:cNvSpPr/>
      </dsp:nvSpPr>
      <dsp:spPr>
        <a:xfrm>
          <a:off x="752410" y="2981864"/>
          <a:ext cx="2141476" cy="32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latin typeface="+mj-lt"/>
            <a:cs typeface="Calibri" panose="020F0502020204030204" pitchFamily="34" charset="0"/>
          </a:endParaRPr>
        </a:p>
      </dsp:txBody>
      <dsp:txXfrm>
        <a:off x="752410" y="2981864"/>
        <a:ext cx="2141476" cy="325777"/>
      </dsp:txXfrm>
    </dsp:sp>
    <dsp:sp modelId="{F5658496-CC54-405D-881A-CC2655F04D1C}">
      <dsp:nvSpPr>
        <dsp:cNvPr id="0" name=""/>
        <dsp:cNvSpPr/>
      </dsp:nvSpPr>
      <dsp:spPr>
        <a:xfrm>
          <a:off x="0" y="2981864"/>
          <a:ext cx="752410" cy="3257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1939</a:t>
          </a:r>
        </a:p>
      </dsp:txBody>
      <dsp:txXfrm>
        <a:off x="0" y="2981864"/>
        <a:ext cx="752410" cy="325777"/>
      </dsp:txXfrm>
    </dsp:sp>
    <dsp:sp modelId="{49F3AF2C-D511-4537-9C9C-0BD2B02AB0D4}">
      <dsp:nvSpPr>
        <dsp:cNvPr id="0" name=""/>
        <dsp:cNvSpPr/>
      </dsp:nvSpPr>
      <dsp:spPr>
        <a:xfrm>
          <a:off x="0" y="3307642"/>
          <a:ext cx="2893887" cy="65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Dies after fleeing Nazis</a:t>
          </a:r>
        </a:p>
      </dsp:txBody>
      <dsp:txXfrm>
        <a:off x="0" y="3307642"/>
        <a:ext cx="2893887" cy="651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67868-DF90-4A54-9013-D31639103287}">
      <dsp:nvSpPr>
        <dsp:cNvPr id="0" name=""/>
        <dsp:cNvSpPr/>
      </dsp:nvSpPr>
      <dsp:spPr>
        <a:xfrm>
          <a:off x="0" y="3307642"/>
          <a:ext cx="289388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1E2EC-3B3E-481D-AC4D-2465E1226416}">
      <dsp:nvSpPr>
        <dsp:cNvPr id="0" name=""/>
        <dsp:cNvSpPr/>
      </dsp:nvSpPr>
      <dsp:spPr>
        <a:xfrm>
          <a:off x="0" y="2313922"/>
          <a:ext cx="289388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F224F-9DD2-4C95-8C1A-CBDBE09B3649}">
      <dsp:nvSpPr>
        <dsp:cNvPr id="0" name=""/>
        <dsp:cNvSpPr/>
      </dsp:nvSpPr>
      <dsp:spPr>
        <a:xfrm>
          <a:off x="0" y="1320201"/>
          <a:ext cx="289388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A5D6C-D20E-4D4B-9EC6-3D1BDA86692E}">
      <dsp:nvSpPr>
        <dsp:cNvPr id="0" name=""/>
        <dsp:cNvSpPr/>
      </dsp:nvSpPr>
      <dsp:spPr>
        <a:xfrm>
          <a:off x="0" y="326481"/>
          <a:ext cx="289388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A07EE-B1E9-4F3E-905A-FF010DB86FC3}">
      <dsp:nvSpPr>
        <dsp:cNvPr id="0" name=""/>
        <dsp:cNvSpPr/>
      </dsp:nvSpPr>
      <dsp:spPr>
        <a:xfrm>
          <a:off x="752410" y="703"/>
          <a:ext cx="2141476" cy="32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752410" y="703"/>
        <a:ext cx="2141476" cy="325777"/>
      </dsp:txXfrm>
    </dsp:sp>
    <dsp:sp modelId="{B570273C-E203-47E9-A54D-13364485DADA}">
      <dsp:nvSpPr>
        <dsp:cNvPr id="0" name=""/>
        <dsp:cNvSpPr/>
      </dsp:nvSpPr>
      <dsp:spPr>
        <a:xfrm>
          <a:off x="0" y="703"/>
          <a:ext cx="752410" cy="3257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1858</a:t>
          </a:r>
        </a:p>
      </dsp:txBody>
      <dsp:txXfrm>
        <a:off x="0" y="703"/>
        <a:ext cx="752410" cy="325777"/>
      </dsp:txXfrm>
    </dsp:sp>
    <dsp:sp modelId="{1A869839-3683-4167-B786-F2B647308B68}">
      <dsp:nvSpPr>
        <dsp:cNvPr id="0" name=""/>
        <dsp:cNvSpPr/>
      </dsp:nvSpPr>
      <dsp:spPr>
        <a:xfrm>
          <a:off x="0" y="326481"/>
          <a:ext cx="2893887" cy="65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Born in </a:t>
          </a:r>
          <a:r>
            <a:rPr lang="en-GB" sz="1800" kern="1200" dirty="0" err="1">
              <a:latin typeface="+mj-lt"/>
              <a:cs typeface="Calibri" panose="020F0502020204030204" pitchFamily="34" charset="0"/>
            </a:rPr>
            <a:t>Epinal</a:t>
          </a:r>
          <a:r>
            <a:rPr lang="en-GB" sz="1800" kern="1200" dirty="0">
              <a:latin typeface="+mj-lt"/>
              <a:cs typeface="Calibri" panose="020F0502020204030204" pitchFamily="34" charset="0"/>
            </a:rPr>
            <a:t>, France</a:t>
          </a:r>
        </a:p>
      </dsp:txBody>
      <dsp:txXfrm>
        <a:off x="0" y="326481"/>
        <a:ext cx="2893887" cy="651653"/>
      </dsp:txXfrm>
    </dsp:sp>
    <dsp:sp modelId="{E34F6A87-8593-46EB-AB24-253F8291308B}">
      <dsp:nvSpPr>
        <dsp:cNvPr id="0" name=""/>
        <dsp:cNvSpPr/>
      </dsp:nvSpPr>
      <dsp:spPr>
        <a:xfrm>
          <a:off x="752410" y="994423"/>
          <a:ext cx="2141476" cy="32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752410" y="994423"/>
        <a:ext cx="2141476" cy="325777"/>
      </dsp:txXfrm>
    </dsp:sp>
    <dsp:sp modelId="{9BFF6568-50B8-46B9-8C9F-A277265FC092}">
      <dsp:nvSpPr>
        <dsp:cNvPr id="0" name=""/>
        <dsp:cNvSpPr/>
      </dsp:nvSpPr>
      <dsp:spPr>
        <a:xfrm>
          <a:off x="0" y="994423"/>
          <a:ext cx="752410" cy="3257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1885 </a:t>
          </a:r>
        </a:p>
      </dsp:txBody>
      <dsp:txXfrm>
        <a:off x="0" y="994423"/>
        <a:ext cx="752410" cy="325777"/>
      </dsp:txXfrm>
    </dsp:sp>
    <dsp:sp modelId="{9EDCC081-75C2-49F7-9CC2-0EEACD50CFEC}">
      <dsp:nvSpPr>
        <dsp:cNvPr id="0" name=""/>
        <dsp:cNvSpPr/>
      </dsp:nvSpPr>
      <dsp:spPr>
        <a:xfrm>
          <a:off x="0" y="1320201"/>
          <a:ext cx="2893887" cy="65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Leaves Paris</a:t>
          </a:r>
        </a:p>
      </dsp:txBody>
      <dsp:txXfrm>
        <a:off x="0" y="1320201"/>
        <a:ext cx="2893887" cy="651653"/>
      </dsp:txXfrm>
    </dsp:sp>
    <dsp:sp modelId="{858B308F-C7D5-40D8-83B3-B50890861699}">
      <dsp:nvSpPr>
        <dsp:cNvPr id="0" name=""/>
        <dsp:cNvSpPr/>
      </dsp:nvSpPr>
      <dsp:spPr>
        <a:xfrm>
          <a:off x="752410" y="1988144"/>
          <a:ext cx="2141476" cy="32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1"/>
            </a:solidFill>
            <a:latin typeface="+mj-lt"/>
            <a:cs typeface="Calibri" panose="020F0502020204030204" pitchFamily="34" charset="0"/>
          </a:endParaRPr>
        </a:p>
      </dsp:txBody>
      <dsp:txXfrm>
        <a:off x="752410" y="1988144"/>
        <a:ext cx="2141476" cy="325777"/>
      </dsp:txXfrm>
    </dsp:sp>
    <dsp:sp modelId="{596FA6DA-8E7B-4569-B19D-B931D7BCA287}">
      <dsp:nvSpPr>
        <dsp:cNvPr id="0" name=""/>
        <dsp:cNvSpPr/>
      </dsp:nvSpPr>
      <dsp:spPr>
        <a:xfrm>
          <a:off x="0" y="2015920"/>
          <a:ext cx="752410" cy="3257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1897</a:t>
          </a:r>
        </a:p>
      </dsp:txBody>
      <dsp:txXfrm>
        <a:off x="0" y="2015920"/>
        <a:ext cx="752410" cy="325777"/>
      </dsp:txXfrm>
    </dsp:sp>
    <dsp:sp modelId="{01DD4D08-D882-4BD1-8388-CC304F0E6E58}">
      <dsp:nvSpPr>
        <dsp:cNvPr id="0" name=""/>
        <dsp:cNvSpPr/>
      </dsp:nvSpPr>
      <dsp:spPr>
        <a:xfrm>
          <a:off x="0" y="2313922"/>
          <a:ext cx="2893887" cy="65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Publishes Le Suicide</a:t>
          </a:r>
        </a:p>
      </dsp:txBody>
      <dsp:txXfrm>
        <a:off x="0" y="2313922"/>
        <a:ext cx="2893887" cy="651653"/>
      </dsp:txXfrm>
    </dsp:sp>
    <dsp:sp modelId="{744F6CA5-F28A-441E-99BF-9D5E11D7CBC8}">
      <dsp:nvSpPr>
        <dsp:cNvPr id="0" name=""/>
        <dsp:cNvSpPr/>
      </dsp:nvSpPr>
      <dsp:spPr>
        <a:xfrm>
          <a:off x="752410" y="2981864"/>
          <a:ext cx="2141476" cy="325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latin typeface="+mj-lt"/>
            <a:cs typeface="Calibri" panose="020F0502020204030204" pitchFamily="34" charset="0"/>
          </a:endParaRPr>
        </a:p>
      </dsp:txBody>
      <dsp:txXfrm>
        <a:off x="752410" y="2981864"/>
        <a:ext cx="2141476" cy="325777"/>
      </dsp:txXfrm>
    </dsp:sp>
    <dsp:sp modelId="{F5658496-CC54-405D-881A-CC2655F04D1C}">
      <dsp:nvSpPr>
        <dsp:cNvPr id="0" name=""/>
        <dsp:cNvSpPr/>
      </dsp:nvSpPr>
      <dsp:spPr>
        <a:xfrm>
          <a:off x="0" y="2981864"/>
          <a:ext cx="752410" cy="3257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1917</a:t>
          </a:r>
        </a:p>
      </dsp:txBody>
      <dsp:txXfrm>
        <a:off x="0" y="2981864"/>
        <a:ext cx="752410" cy="325777"/>
      </dsp:txXfrm>
    </dsp:sp>
    <dsp:sp modelId="{49F3AF2C-D511-4537-9C9C-0BD2B02AB0D4}">
      <dsp:nvSpPr>
        <dsp:cNvPr id="0" name=""/>
        <dsp:cNvSpPr/>
      </dsp:nvSpPr>
      <dsp:spPr>
        <a:xfrm>
          <a:off x="0" y="3307642"/>
          <a:ext cx="2893887" cy="651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+mj-lt"/>
              <a:cs typeface="Calibri" panose="020F0502020204030204" pitchFamily="34" charset="0"/>
            </a:rPr>
            <a:t>Dies after son is killed in WW1</a:t>
          </a:r>
        </a:p>
      </dsp:txBody>
      <dsp:txXfrm>
        <a:off x="0" y="3307642"/>
        <a:ext cx="2893887" cy="651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669B8-20F9-4225-AAC2-8A884D88663C}">
      <dsp:nvSpPr>
        <dsp:cNvPr id="0" name=""/>
        <dsp:cNvSpPr/>
      </dsp:nvSpPr>
      <dsp:spPr>
        <a:xfrm>
          <a:off x="965522" y="1214623"/>
          <a:ext cx="2931147" cy="750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426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>
              <a:latin typeface="+mn-lt"/>
              <a:cs typeface="Calibri" panose="020F0502020204030204" pitchFamily="34" charset="0"/>
            </a:rPr>
            <a:t>Freud</a:t>
          </a:r>
        </a:p>
      </dsp:txBody>
      <dsp:txXfrm>
        <a:off x="965522" y="1214623"/>
        <a:ext cx="2931147" cy="750251"/>
      </dsp:txXfrm>
    </dsp:sp>
    <dsp:sp modelId="{8B47A1CB-E86E-44A4-9D64-4C7627DD6536}">
      <dsp:nvSpPr>
        <dsp:cNvPr id="0" name=""/>
        <dsp:cNvSpPr/>
      </dsp:nvSpPr>
      <dsp:spPr>
        <a:xfrm>
          <a:off x="180597" y="454177"/>
          <a:ext cx="1303195" cy="130320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669B8-20F9-4225-AAC2-8A884D88663C}">
      <dsp:nvSpPr>
        <dsp:cNvPr id="0" name=""/>
        <dsp:cNvSpPr/>
      </dsp:nvSpPr>
      <dsp:spPr>
        <a:xfrm>
          <a:off x="965522" y="1110883"/>
          <a:ext cx="2931147" cy="750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426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>
              <a:latin typeface="+mn-lt"/>
              <a:cs typeface="Calibri" panose="020F0502020204030204" pitchFamily="34" charset="0"/>
            </a:rPr>
            <a:t>Durkheim</a:t>
          </a:r>
        </a:p>
      </dsp:txBody>
      <dsp:txXfrm>
        <a:off x="965522" y="1110883"/>
        <a:ext cx="2931147" cy="750251"/>
      </dsp:txXfrm>
    </dsp:sp>
    <dsp:sp modelId="{8B47A1CB-E86E-44A4-9D64-4C7627DD6536}">
      <dsp:nvSpPr>
        <dsp:cNvPr id="0" name=""/>
        <dsp:cNvSpPr/>
      </dsp:nvSpPr>
      <dsp:spPr>
        <a:xfrm>
          <a:off x="180597" y="350437"/>
          <a:ext cx="1303195" cy="130320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0.76629</cdr:x>
      <cdr:y>0</cdr:y>
    </cdr:from>
    <cdr:to>
      <cdr:x>0.8945</cdr:x>
      <cdr:y>0.18942</cdr:y>
    </cdr:to>
    <cdr:sp macro="" textlink="">
      <cdr:nvSpPr>
        <cdr:cNvPr id="2" name="Down Arrow 15">
          <a:extLst xmlns:a="http://schemas.openxmlformats.org/drawingml/2006/main">
            <a:ext uri="{FF2B5EF4-FFF2-40B4-BE49-F238E27FC236}">
              <a16:creationId xmlns:a16="http://schemas.microsoft.com/office/drawing/2014/main" id="{B1596DA4-391C-4D7A-A037-B2C097186DBB}"/>
            </a:ext>
          </a:extLst>
        </cdr:cNvPr>
        <cdr:cNvSpPr/>
      </cdr:nvSpPr>
      <cdr:spPr>
        <a:xfrm xmlns:a="http://schemas.openxmlformats.org/drawingml/2006/main">
          <a:off x="6794230" y="0"/>
          <a:ext cx="1136747" cy="91573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rPr>
            <a:t> </a:t>
          </a:r>
          <a:r>
            <a: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rPr>
            <a:t>2018 rise</a:t>
          </a:r>
        </a:p>
      </cdr:txBody>
    </cdr:sp>
  </cdr:relSizeAnchor>
  <cdr:relSizeAnchor xmlns:cdr="http://schemas.openxmlformats.org/drawingml/2006/chartDrawing">
    <cdr:from>
      <cdr:x>0.15006</cdr:x>
      <cdr:y>0.46587</cdr:y>
    </cdr:from>
    <cdr:to>
      <cdr:x>0.34956</cdr:x>
      <cdr:y>0.60504</cdr:y>
    </cdr:to>
    <cdr:sp macro="" textlink="">
      <cdr:nvSpPr>
        <cdr:cNvPr id="3" name="Right Arrow 13">
          <a:extLst xmlns:a="http://schemas.openxmlformats.org/drawingml/2006/main">
            <a:ext uri="{FF2B5EF4-FFF2-40B4-BE49-F238E27FC236}">
              <a16:creationId xmlns:a16="http://schemas.microsoft.com/office/drawing/2014/main" id="{CF34286C-8AF0-450A-824D-4525439B0FA3}"/>
            </a:ext>
          </a:extLst>
        </cdr:cNvPr>
        <cdr:cNvSpPr/>
      </cdr:nvSpPr>
      <cdr:spPr>
        <a:xfrm xmlns:a="http://schemas.openxmlformats.org/drawingml/2006/main" rot="680704">
          <a:off x="1330497" y="2252206"/>
          <a:ext cx="1768802" cy="672805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rPr>
            <a:t>Suicide rates falling</a:t>
          </a:r>
        </a:p>
      </cdr:txBody>
    </cdr:sp>
  </cdr:relSizeAnchor>
  <cdr:relSizeAnchor xmlns:cdr="http://schemas.openxmlformats.org/drawingml/2006/chartDrawing">
    <cdr:from>
      <cdr:x>0.48029</cdr:x>
      <cdr:y>0.45848</cdr:y>
    </cdr:from>
    <cdr:to>
      <cdr:x>0.655</cdr:x>
      <cdr:y>0.60071</cdr:y>
    </cdr:to>
    <cdr:sp macro="" textlink="">
      <cdr:nvSpPr>
        <cdr:cNvPr id="5" name="Right Arrow 14">
          <a:extLst xmlns:a="http://schemas.openxmlformats.org/drawingml/2006/main">
            <a:ext uri="{FF2B5EF4-FFF2-40B4-BE49-F238E27FC236}">
              <a16:creationId xmlns:a16="http://schemas.microsoft.com/office/drawing/2014/main" id="{0DB5061D-95A5-497B-BB3B-CE537F6C0D0D}"/>
            </a:ext>
          </a:extLst>
        </cdr:cNvPr>
        <cdr:cNvSpPr/>
      </cdr:nvSpPr>
      <cdr:spPr>
        <a:xfrm xmlns:a="http://schemas.openxmlformats.org/drawingml/2006/main" rot="20832213">
          <a:off x="4258460" y="2216462"/>
          <a:ext cx="1548996" cy="68762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rPr>
            <a:t>Post recession rise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0.17536</cdr:x>
      <cdr:y>0.33823</cdr:y>
    </cdr:from>
    <cdr:to>
      <cdr:x>0.77298</cdr:x>
      <cdr:y>0.44537</cdr:y>
    </cdr:to>
    <cdr:sp macro="" textlink="">
      <cdr:nvSpPr>
        <cdr:cNvPr id="2" name="TextBox 1"/>
        <cdr:cNvSpPr txBox="1"/>
      </cdr:nvSpPr>
      <cdr:spPr>
        <a:xfrm xmlns:a="http://schemas.openxmlformats.org/drawingml/2006/main" rot="19190154">
          <a:off x="860998" y="1500831"/>
          <a:ext cx="2934246" cy="475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dirty="0">
              <a:solidFill>
                <a:srgbClr val="002060"/>
              </a:solidFill>
              <a:latin typeface="Calibri" panose="020F0502020204030204" pitchFamily="34" charset="0"/>
            </a:rPr>
            <a:t>Increase with age</a:t>
          </a:r>
          <a:endParaRPr lang="en-GB" sz="2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0.21722</cdr:x>
      <cdr:y>0.10773</cdr:y>
    </cdr:from>
    <cdr:to>
      <cdr:x>0.81924</cdr:x>
      <cdr:y>0.79146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2F0800A-647A-433D-8D6E-C478B891914F}"/>
            </a:ext>
          </a:extLst>
        </cdr:cNvPr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V="1">
          <a:off x="1120632" y="440514"/>
          <a:ext cx="3105875" cy="279584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2060"/>
          </a:solidFill>
          <a:round/>
          <a:headEnd/>
          <a:tailEnd type="arrow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0.18636</cdr:x>
      <cdr:y>0.17167</cdr:y>
    </cdr:from>
    <cdr:to>
      <cdr:x>0.18636</cdr:x>
      <cdr:y>0.80365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9C9DB4E-96AA-48C8-90A2-5F64C221A55C}"/>
            </a:ext>
          </a:extLst>
        </cdr:cNvPr>
        <cdr:cNvCxnSpPr/>
      </cdr:nvCxnSpPr>
      <cdr:spPr>
        <a:xfrm xmlns:a="http://schemas.openxmlformats.org/drawingml/2006/main">
          <a:off x="1541327" y="790484"/>
          <a:ext cx="0" cy="291006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0.29796</cdr:x>
      <cdr:y>0.17167</cdr:y>
    </cdr:from>
    <cdr:to>
      <cdr:x>0.29796</cdr:x>
      <cdr:y>0.80365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A2FF7F87-1E37-4CE5-B8F6-A1A5120B594F}"/>
            </a:ext>
          </a:extLst>
        </cdr:cNvPr>
        <cdr:cNvCxnSpPr/>
      </cdr:nvCxnSpPr>
      <cdr:spPr>
        <a:xfrm xmlns:a="http://schemas.openxmlformats.org/drawingml/2006/main">
          <a:off x="2464337" y="790484"/>
          <a:ext cx="0" cy="291006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0.50726</cdr:x>
      <cdr:y>0.16347</cdr:y>
    </cdr:from>
    <cdr:to>
      <cdr:x>0.50726</cdr:x>
      <cdr:y>0.79473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C25B83FC-B3D8-4F44-B1E0-27AFE9E0F1C4}"/>
            </a:ext>
          </a:extLst>
        </cdr:cNvPr>
        <cdr:cNvCxnSpPr/>
      </cdr:nvCxnSpPr>
      <cdr:spPr>
        <a:xfrm xmlns:a="http://schemas.openxmlformats.org/drawingml/2006/main">
          <a:off x="4195394" y="752726"/>
          <a:ext cx="0" cy="290672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0.67753</cdr:x>
      <cdr:y>0.15395</cdr:y>
    </cdr:from>
    <cdr:to>
      <cdr:x>0.67753</cdr:x>
      <cdr:y>0.79919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FFEE9629-FD1A-4C2B-9BF9-38DF1D3AF260}"/>
            </a:ext>
          </a:extLst>
        </cdr:cNvPr>
        <cdr:cNvCxnSpPr/>
      </cdr:nvCxnSpPr>
      <cdr:spPr>
        <a:xfrm xmlns:a="http://schemas.openxmlformats.org/drawingml/2006/main">
          <a:off x="5603645" y="708889"/>
          <a:ext cx="0" cy="297110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0.18548</cdr:x>
      <cdr:y>0.23375</cdr:y>
    </cdr:from>
    <cdr:to>
      <cdr:x>0.29678</cdr:x>
      <cdr:y>0.23375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FB30C837-C875-4CF7-9540-3071C59636F4}"/>
            </a:ext>
          </a:extLst>
        </cdr:cNvPr>
        <cdr:cNvCxnSpPr/>
      </cdr:nvCxnSpPr>
      <cdr:spPr>
        <a:xfrm xmlns:a="http://schemas.openxmlformats.org/drawingml/2006/main">
          <a:off x="1869440" y="1013360"/>
          <a:ext cx="1121696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0.50706</cdr:x>
      <cdr:y>0.2302</cdr:y>
    </cdr:from>
    <cdr:to>
      <cdr:x>0.6754</cdr:x>
      <cdr:y>0.2302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961534D1-4ED8-4EA2-ADD7-C342D4DCD5F0}"/>
            </a:ext>
          </a:extLst>
        </cdr:cNvPr>
        <cdr:cNvCxnSpPr/>
      </cdr:nvCxnSpPr>
      <cdr:spPr>
        <a:xfrm xmlns:a="http://schemas.openxmlformats.org/drawingml/2006/main">
          <a:off x="5110480" y="997950"/>
          <a:ext cx="1696720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0.52919</cdr:x>
      <cdr:y>0.15151</cdr:y>
    </cdr:from>
    <cdr:to>
      <cdr:x>0.63407</cdr:x>
      <cdr:y>0.21906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376791" y="697653"/>
          <a:ext cx="867410" cy="311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50" dirty="0">
              <a:latin typeface="Calibri" panose="020F0502020204030204" pitchFamily="34" charset="0"/>
              <a:cs typeface="Calibri" panose="020F0502020204030204" pitchFamily="34" charset="0"/>
            </a:rPr>
            <a:t>Lockdown</a:t>
          </a:r>
          <a:r>
            <a:rPr lang="en-GB" sz="1050" dirty="0"/>
            <a:t> </a:t>
          </a:r>
          <a:r>
            <a:rPr lang="en-GB" sz="1050" baseline="0" dirty="0"/>
            <a:t>2</a:t>
          </a:r>
          <a:endParaRPr lang="en-GB" sz="900" dirty="0"/>
        </a:p>
      </cdr:txBody>
    </cdr:sp>
  </cdr:relSizeAnchor>
  <cdr:relSizeAnchor xmlns:cdr="http://schemas.openxmlformats.org/drawingml/2006/chartDrawing">
    <cdr:from>
      <cdr:x>0.19006</cdr:x>
      <cdr:y>0.15073</cdr:y>
    </cdr:from>
    <cdr:to>
      <cdr:x>0.29133</cdr:x>
      <cdr:y>0.22576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571947" y="694062"/>
          <a:ext cx="837556" cy="345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dirty="0">
              <a:latin typeface="Calibri" panose="020F0502020204030204" pitchFamily="34" charset="0"/>
              <a:cs typeface="Calibri" panose="020F0502020204030204" pitchFamily="34" charset="0"/>
            </a:rPr>
            <a:t>Lockdown</a:t>
          </a:r>
          <a:r>
            <a:rPr lang="en-GB" sz="1000" dirty="0"/>
            <a:t> </a:t>
          </a:r>
          <a:r>
            <a:rPr lang="en-GB" sz="1000" baseline="0" dirty="0"/>
            <a:t>1</a:t>
          </a:r>
          <a:endParaRPr lang="en-GB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0.17561</cdr:x>
      <cdr:y>0.12225</cdr:y>
    </cdr:from>
    <cdr:to>
      <cdr:x>0.17654</cdr:x>
      <cdr:y>0.7314</cdr:y>
    </cdr:to>
    <cdr:cxnSp macro="">
      <cdr:nvCxnSpPr>
        <cdr:cNvPr id="35" name="Straight Connector 34">
          <a:extLst xmlns:a="http://schemas.openxmlformats.org/drawingml/2006/main">
            <a:ext uri="{FF2B5EF4-FFF2-40B4-BE49-F238E27FC236}">
              <a16:creationId xmlns:a16="http://schemas.microsoft.com/office/drawing/2014/main" id="{8A6D1B80-27F9-4F6B-A9E4-BCFF82F911FF}"/>
            </a:ext>
          </a:extLst>
        </cdr:cNvPr>
        <cdr:cNvCxnSpPr/>
      </cdr:nvCxnSpPr>
      <cdr:spPr>
        <a:xfrm xmlns:a="http://schemas.openxmlformats.org/drawingml/2006/main" flipH="1" flipV="1">
          <a:off x="1339850" y="406400"/>
          <a:ext cx="7030" cy="2024952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0.24969</cdr:x>
      <cdr:y>0.2617</cdr:y>
    </cdr:from>
    <cdr:to>
      <cdr:x>0.25245</cdr:x>
      <cdr:y>0.72865</cdr:y>
    </cdr:to>
    <cdr:cxnSp macro="">
      <cdr:nvCxnSpPr>
        <cdr:cNvPr id="36" name="Straight Connector 35">
          <a:extLst xmlns:a="http://schemas.openxmlformats.org/drawingml/2006/main">
            <a:ext uri="{FF2B5EF4-FFF2-40B4-BE49-F238E27FC236}">
              <a16:creationId xmlns:a16="http://schemas.microsoft.com/office/drawing/2014/main" id="{F55A297C-F4B0-46FD-8784-6C00A6857DB3}"/>
            </a:ext>
          </a:extLst>
        </cdr:cNvPr>
        <cdr:cNvCxnSpPr/>
      </cdr:nvCxnSpPr>
      <cdr:spPr>
        <a:xfrm xmlns:a="http://schemas.openxmlformats.org/drawingml/2006/main" flipH="1" flipV="1">
          <a:off x="1905000" y="869950"/>
          <a:ext cx="21089" cy="155223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0.4149</cdr:x>
      <cdr:y>0.07545</cdr:y>
    </cdr:from>
    <cdr:to>
      <cdr:x>0.41707</cdr:x>
      <cdr:y>0.73712</cdr:y>
    </cdr:to>
    <cdr:cxnSp macro="">
      <cdr:nvCxnSpPr>
        <cdr:cNvPr id="39" name="Straight Connector 38">
          <a:extLst xmlns:a="http://schemas.openxmlformats.org/drawingml/2006/main">
            <a:ext uri="{FF2B5EF4-FFF2-40B4-BE49-F238E27FC236}">
              <a16:creationId xmlns:a16="http://schemas.microsoft.com/office/drawing/2014/main" id="{DBD90287-482F-4826-84F3-D2B0AE77EF41}"/>
            </a:ext>
          </a:extLst>
        </cdr:cNvPr>
        <cdr:cNvCxnSpPr/>
      </cdr:nvCxnSpPr>
      <cdr:spPr>
        <a:xfrm xmlns:a="http://schemas.openxmlformats.org/drawingml/2006/main" flipH="1" flipV="1">
          <a:off x="3165476" y="250826"/>
          <a:ext cx="16553" cy="2199543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0.50312</cdr:x>
      <cdr:y>0.07736</cdr:y>
    </cdr:from>
    <cdr:to>
      <cdr:x>0.50446</cdr:x>
      <cdr:y>0.73713</cdr:y>
    </cdr:to>
    <cdr:cxnSp macro="">
      <cdr:nvCxnSpPr>
        <cdr:cNvPr id="40" name="Straight Connector 39">
          <a:extLst xmlns:a="http://schemas.openxmlformats.org/drawingml/2006/main">
            <a:ext uri="{FF2B5EF4-FFF2-40B4-BE49-F238E27FC236}">
              <a16:creationId xmlns:a16="http://schemas.microsoft.com/office/drawing/2014/main" id="{23F4134C-030C-4C2A-8EB7-D9D5C961919C}"/>
            </a:ext>
          </a:extLst>
        </cdr:cNvPr>
        <cdr:cNvCxnSpPr/>
      </cdr:nvCxnSpPr>
      <cdr:spPr>
        <a:xfrm xmlns:a="http://schemas.openxmlformats.org/drawingml/2006/main" flipH="1" flipV="1">
          <a:off x="3838576" y="257176"/>
          <a:ext cx="10204" cy="2193226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0.58885</cdr:x>
      <cdr:y>0.14804</cdr:y>
    </cdr:from>
    <cdr:to>
      <cdr:x>0.59369</cdr:x>
      <cdr:y>0.73629</cdr:y>
    </cdr:to>
    <cdr:cxnSp macro="">
      <cdr:nvCxnSpPr>
        <cdr:cNvPr id="44" name="Straight Connector 43">
          <a:extLst xmlns:a="http://schemas.openxmlformats.org/drawingml/2006/main">
            <a:ext uri="{FF2B5EF4-FFF2-40B4-BE49-F238E27FC236}">
              <a16:creationId xmlns:a16="http://schemas.microsoft.com/office/drawing/2014/main" id="{0D41829D-BF99-4761-8099-56A06085E751}"/>
            </a:ext>
          </a:extLst>
        </cdr:cNvPr>
        <cdr:cNvCxnSpPr/>
      </cdr:nvCxnSpPr>
      <cdr:spPr>
        <a:xfrm xmlns:a="http://schemas.openxmlformats.org/drawingml/2006/main" flipH="1" flipV="1">
          <a:off x="4492626" y="492126"/>
          <a:ext cx="36962" cy="195546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0.85809</cdr:x>
      <cdr:y>0.13754</cdr:y>
    </cdr:from>
    <cdr:to>
      <cdr:x>0.85995</cdr:x>
      <cdr:y>0.74456</cdr:y>
    </cdr:to>
    <cdr:cxnSp macro="">
      <cdr:nvCxnSpPr>
        <cdr:cNvPr id="45" name="Straight Connector 44">
          <a:extLst xmlns:a="http://schemas.openxmlformats.org/drawingml/2006/main">
            <a:ext uri="{FF2B5EF4-FFF2-40B4-BE49-F238E27FC236}">
              <a16:creationId xmlns:a16="http://schemas.microsoft.com/office/drawing/2014/main" id="{765E4458-4AF7-4C06-A974-74A6BF4E45EB}"/>
            </a:ext>
          </a:extLst>
        </cdr:cNvPr>
        <cdr:cNvCxnSpPr/>
      </cdr:nvCxnSpPr>
      <cdr:spPr>
        <a:xfrm xmlns:a="http://schemas.openxmlformats.org/drawingml/2006/main" flipH="1" flipV="1">
          <a:off x="6546850" y="457200"/>
          <a:ext cx="14144" cy="201788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0.93217</cdr:x>
      <cdr:y>0.20248</cdr:y>
    </cdr:from>
    <cdr:to>
      <cdr:x>0.93402</cdr:x>
      <cdr:y>0.7331</cdr:y>
    </cdr:to>
    <cdr:cxnSp macro="">
      <cdr:nvCxnSpPr>
        <cdr:cNvPr id="46" name="Straight Connector 45">
          <a:extLst xmlns:a="http://schemas.openxmlformats.org/drawingml/2006/main">
            <a:ext uri="{FF2B5EF4-FFF2-40B4-BE49-F238E27FC236}">
              <a16:creationId xmlns:a16="http://schemas.microsoft.com/office/drawing/2014/main" id="{6CEFF56D-E884-462E-B30B-6F5641D6C0CC}"/>
            </a:ext>
          </a:extLst>
        </cdr:cNvPr>
        <cdr:cNvCxnSpPr/>
      </cdr:nvCxnSpPr>
      <cdr:spPr>
        <a:xfrm xmlns:a="http://schemas.openxmlformats.org/drawingml/2006/main" flipH="1" flipV="1">
          <a:off x="7112000" y="673100"/>
          <a:ext cx="14145" cy="1763896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0.11819</cdr:x>
      <cdr:y>0.01146</cdr:y>
    </cdr:from>
    <cdr:to>
      <cdr:x>0.2397</cdr:x>
      <cdr:y>0.09742</cdr:y>
    </cdr:to>
    <cdr:sp macro="" textlink="">
      <cdr:nvSpPr>
        <cdr:cNvPr id="47" name="TextBox 1"/>
        <cdr:cNvSpPr txBox="1"/>
      </cdr:nvSpPr>
      <cdr:spPr>
        <a:xfrm xmlns:a="http://schemas.openxmlformats.org/drawingml/2006/main">
          <a:off x="901700" y="38100"/>
          <a:ext cx="927100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dirty="0"/>
            <a:t>Lockdown 1</a:t>
          </a:r>
        </a:p>
      </cdr:txBody>
    </cdr:sp>
  </cdr:relSizeAnchor>
  <cdr:relSizeAnchor xmlns:cdr="http://schemas.openxmlformats.org/drawingml/2006/chartDrawing">
    <cdr:from>
      <cdr:x>0.19476</cdr:x>
      <cdr:y>0.14327</cdr:y>
    </cdr:from>
    <cdr:to>
      <cdr:x>0.31035</cdr:x>
      <cdr:y>0.28972</cdr:y>
    </cdr:to>
    <cdr:sp macro="" textlink="">
      <cdr:nvSpPr>
        <cdr:cNvPr id="48" name="TextBox 1"/>
        <cdr:cNvSpPr txBox="1"/>
      </cdr:nvSpPr>
      <cdr:spPr>
        <a:xfrm xmlns:a="http://schemas.openxmlformats.org/drawingml/2006/main">
          <a:off x="1485900" y="476250"/>
          <a:ext cx="881930" cy="486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dirty="0"/>
            <a:t>restrictions eased</a:t>
          </a:r>
        </a:p>
      </cdr:txBody>
    </cdr:sp>
  </cdr:relSizeAnchor>
  <cdr:relSizeAnchor xmlns:cdr="http://schemas.openxmlformats.org/drawingml/2006/chartDrawing">
    <cdr:from>
      <cdr:x>0.34457</cdr:x>
      <cdr:y>0</cdr:y>
    </cdr:from>
    <cdr:to>
      <cdr:x>0.44777</cdr:x>
      <cdr:y>0.10124</cdr:y>
    </cdr:to>
    <cdr:sp macro="" textlink="">
      <cdr:nvSpPr>
        <cdr:cNvPr id="49" name="TextBox 1"/>
        <cdr:cNvSpPr txBox="1"/>
      </cdr:nvSpPr>
      <cdr:spPr>
        <a:xfrm xmlns:a="http://schemas.openxmlformats.org/drawingml/2006/main">
          <a:off x="2628900" y="0"/>
          <a:ext cx="787400" cy="336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dirty="0"/>
            <a:t>Lockdown 2</a:t>
          </a:r>
        </a:p>
      </cdr:txBody>
    </cdr:sp>
  </cdr:relSizeAnchor>
  <cdr:relSizeAnchor xmlns:cdr="http://schemas.openxmlformats.org/drawingml/2006/chartDrawing">
    <cdr:from>
      <cdr:x>0.43529</cdr:x>
      <cdr:y>0</cdr:y>
    </cdr:from>
    <cdr:to>
      <cdr:x>0.54432</cdr:x>
      <cdr:y>0.12877</cdr:y>
    </cdr:to>
    <cdr:sp macro="" textlink="">
      <cdr:nvSpPr>
        <cdr:cNvPr id="50" name="TextBox 1"/>
        <cdr:cNvSpPr txBox="1"/>
      </cdr:nvSpPr>
      <cdr:spPr>
        <a:xfrm xmlns:a="http://schemas.openxmlformats.org/drawingml/2006/main">
          <a:off x="3321050" y="0"/>
          <a:ext cx="831850" cy="428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dirty="0"/>
            <a:t>Lockdown 3</a:t>
          </a:r>
        </a:p>
      </cdr:txBody>
    </cdr:sp>
  </cdr:relSizeAnchor>
  <cdr:relSizeAnchor xmlns:cdr="http://schemas.openxmlformats.org/drawingml/2006/chartDrawing">
    <cdr:from>
      <cdr:x>0.52851</cdr:x>
      <cdr:y>0.01337</cdr:y>
    </cdr:from>
    <cdr:to>
      <cdr:x>0.6441</cdr:x>
      <cdr:y>0.15983</cdr:y>
    </cdr:to>
    <cdr:sp macro="" textlink="">
      <cdr:nvSpPr>
        <cdr:cNvPr id="51" name="TextBox 1"/>
        <cdr:cNvSpPr txBox="1"/>
      </cdr:nvSpPr>
      <cdr:spPr>
        <a:xfrm xmlns:a="http://schemas.openxmlformats.org/drawingml/2006/main">
          <a:off x="4032250" y="44450"/>
          <a:ext cx="881930" cy="486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dirty="0"/>
            <a:t>restrictions eased</a:t>
          </a:r>
        </a:p>
      </cdr:txBody>
    </cdr:sp>
  </cdr:relSizeAnchor>
  <cdr:relSizeAnchor xmlns:cdr="http://schemas.openxmlformats.org/drawingml/2006/chartDrawing">
    <cdr:from>
      <cdr:x>0.81065</cdr:x>
      <cdr:y>0.06495</cdr:y>
    </cdr:from>
    <cdr:to>
      <cdr:x>0.90775</cdr:x>
      <cdr:y>0.14136</cdr:y>
    </cdr:to>
    <cdr:sp macro="" textlink="">
      <cdr:nvSpPr>
        <cdr:cNvPr id="52" name="TextBox 1"/>
        <cdr:cNvSpPr txBox="1"/>
      </cdr:nvSpPr>
      <cdr:spPr>
        <a:xfrm xmlns:a="http://schemas.openxmlformats.org/drawingml/2006/main">
          <a:off x="6184900" y="215900"/>
          <a:ext cx="740825" cy="254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/>
            <a:t>Omicron</a:t>
          </a:r>
        </a:p>
      </cdr:txBody>
    </cdr:sp>
  </cdr:relSizeAnchor>
  <cdr:relSizeAnchor xmlns:cdr="http://schemas.openxmlformats.org/drawingml/2006/chartDrawing">
    <cdr:from>
      <cdr:x>0.89014</cdr:x>
      <cdr:y>0</cdr:y>
    </cdr:from>
    <cdr:to>
      <cdr:x>1</cdr:x>
      <cdr:y>0.18677</cdr:y>
    </cdr:to>
    <cdr:sp macro="" textlink="">
      <cdr:nvSpPr>
        <cdr:cNvPr id="53" name="TextBox 1"/>
        <cdr:cNvSpPr txBox="1"/>
      </cdr:nvSpPr>
      <cdr:spPr>
        <a:xfrm xmlns:a="http://schemas.openxmlformats.org/drawingml/2006/main">
          <a:off x="6791326" y="0"/>
          <a:ext cx="838199" cy="620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/>
            <a:t>All restrictions lifted</a:t>
          </a:r>
        </a:p>
      </cdr:txBody>
    </cdr:sp>
  </cdr:relSizeAnchor>
  <cdr:relSizeAnchor xmlns:cdr="http://schemas.openxmlformats.org/drawingml/2006/chartDrawing">
    <cdr:from>
      <cdr:x>0.25193</cdr:x>
      <cdr:y>0.8564</cdr:y>
    </cdr:from>
    <cdr:to>
      <cdr:x>0.31768</cdr:x>
      <cdr:y>0.879</cdr:y>
    </cdr:to>
    <cdr:sp macro="" textlink="">
      <cdr:nvSpPr>
        <cdr:cNvPr id="56" name="TextBox 55"/>
        <cdr:cNvSpPr txBox="1"/>
      </cdr:nvSpPr>
      <cdr:spPr>
        <a:xfrm xmlns:a="http://schemas.openxmlformats.org/drawingml/2006/main">
          <a:off x="2276365" y="4660002"/>
          <a:ext cx="594099" cy="1229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0.69128</cdr:x>
      <cdr:y>0.83189</cdr:y>
    </cdr:from>
    <cdr:to>
      <cdr:x>0.75703</cdr:x>
      <cdr:y>0.88092</cdr:y>
    </cdr:to>
    <cdr:sp macro="" textlink="">
      <cdr:nvSpPr>
        <cdr:cNvPr id="57" name="TextBox 1"/>
        <cdr:cNvSpPr txBox="1"/>
      </cdr:nvSpPr>
      <cdr:spPr>
        <a:xfrm xmlns:a="http://schemas.openxmlformats.org/drawingml/2006/main">
          <a:off x="6246178" y="4526602"/>
          <a:ext cx="594098" cy="2667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/>
            <a:t>2021</a:t>
          </a:r>
        </a:p>
      </cdr:txBody>
    </cdr:sp>
  </cdr:relSizeAnchor>
  <cdr:relSizeAnchor xmlns:cdr="http://schemas.openxmlformats.org/drawingml/2006/chartDrawing">
    <cdr:from>
      <cdr:x>0.90712</cdr:x>
      <cdr:y>0.82884</cdr:y>
    </cdr:from>
    <cdr:to>
      <cdr:x>0.97287</cdr:x>
      <cdr:y>0.88396</cdr:y>
    </cdr:to>
    <cdr:sp macro="" textlink="">
      <cdr:nvSpPr>
        <cdr:cNvPr id="58" name="TextBox 1"/>
        <cdr:cNvSpPr txBox="1"/>
      </cdr:nvSpPr>
      <cdr:spPr>
        <a:xfrm xmlns:a="http://schemas.openxmlformats.org/drawingml/2006/main">
          <a:off x="8196454" y="4510039"/>
          <a:ext cx="594099" cy="2999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/>
            <a:t>2022</a:t>
          </a:r>
        </a:p>
      </cdr:txBody>
    </cdr:sp>
  </cdr:relSizeAnchor>
  <cdr:relSizeAnchor xmlns:cdr="http://schemas.openxmlformats.org/drawingml/2006/chartDrawing">
    <cdr:from>
      <cdr:x>0.09278</cdr:x>
      <cdr:y>0.82134</cdr:y>
    </cdr:from>
    <cdr:to>
      <cdr:x>0.96928</cdr:x>
      <cdr:y>0.82134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D0B1CBF-3E70-4FA4-81CD-EAD2C7C4446C}"/>
            </a:ext>
          </a:extLst>
        </cdr:cNvPr>
        <cdr:cNvCxnSpPr/>
      </cdr:nvCxnSpPr>
      <cdr:spPr>
        <a:xfrm xmlns:a="http://schemas.openxmlformats.org/drawingml/2006/main">
          <a:off x="838317" y="4469219"/>
          <a:ext cx="7919784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0.25446</cdr:x>
      <cdr:y>0.83211</cdr:y>
    </cdr:from>
    <cdr:to>
      <cdr:x>0.35566</cdr:x>
      <cdr:y>0.88069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FDE0BD2-F1E6-434F-9A71-ED934D6E25DE}"/>
            </a:ext>
          </a:extLst>
        </cdr:cNvPr>
        <cdr:cNvSpPr txBox="1"/>
      </cdr:nvSpPr>
      <cdr:spPr>
        <a:xfrm xmlns:a="http://schemas.openxmlformats.org/drawingml/2006/main">
          <a:off x="2299255" y="4527824"/>
          <a:ext cx="914400" cy="264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/>
            <a:t>2020</a:t>
          </a:r>
        </a:p>
      </cdr:txBody>
    </cdr:sp>
  </cdr:relSizeAnchor>
  <cdr:relSizeAnchor xmlns:cdr="http://schemas.openxmlformats.org/drawingml/2006/chartDrawing">
    <cdr:from>
      <cdr:x>0.69532</cdr:x>
      <cdr:y>0.83195</cdr:y>
    </cdr:from>
    <cdr:to>
      <cdr:x>0.79651</cdr:x>
      <cdr:y>0.87349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23C294D0-D21A-46DD-82C8-E300156FF6C6}"/>
            </a:ext>
          </a:extLst>
        </cdr:cNvPr>
        <cdr:cNvSpPr txBox="1"/>
      </cdr:nvSpPr>
      <cdr:spPr>
        <a:xfrm xmlns:a="http://schemas.openxmlformats.org/drawingml/2006/main">
          <a:off x="6282675" y="4526968"/>
          <a:ext cx="914400" cy="226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3D1CA-6CA1-1E43-A945-7EEBC0D5E56F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0421F-D350-F141-AAC0-C78A68756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65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4270B-C58D-DD43-8329-B73C1477BA7E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082C-31B8-AB44-8099-091513F65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76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2082C-31B8-AB44-8099-091513F65D2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2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2082C-31B8-AB44-8099-091513F65D2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3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2082C-31B8-AB44-8099-091513F65D2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5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97573" y="1722318"/>
            <a:ext cx="4280492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597573" y="3136736"/>
            <a:ext cx="428049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8" descr="AF-logo-RGB-Green+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813" y="5868612"/>
            <a:ext cx="2782899" cy="631173"/>
          </a:xfrm>
          <a:prstGeom prst="rect">
            <a:avLst/>
          </a:prstGeom>
        </p:spPr>
      </p:pic>
      <p:sp>
        <p:nvSpPr>
          <p:cNvPr id="10" name="Content Placeholder 12"/>
          <p:cNvSpPr>
            <a:spLocks noGrp="1"/>
          </p:cNvSpPr>
          <p:nvPr userDrawn="1">
            <p:ph sz="quarter" idx="11" hasCustomPrompt="1"/>
          </p:nvPr>
        </p:nvSpPr>
        <p:spPr>
          <a:xfrm>
            <a:off x="4597573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ull-out sta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4713288" y="1401933"/>
            <a:ext cx="1962150" cy="2147887"/>
          </a:xfr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26"/>
          </p:nvPr>
        </p:nvSpPr>
        <p:spPr>
          <a:xfrm>
            <a:off x="6864350" y="1401933"/>
            <a:ext cx="1962150" cy="2147887"/>
          </a:xfrm>
          <a:solidFill>
            <a:srgbClr val="8C4799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405380"/>
            <a:ext cx="4115137" cy="4733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4859849" y="2111123"/>
            <a:ext cx="1635227" cy="1588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030691" y="2111123"/>
            <a:ext cx="1635227" cy="1588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4713288" y="3858611"/>
            <a:ext cx="4113212" cy="23897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Object or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1551" y="1415200"/>
            <a:ext cx="1713526" cy="50958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0.0%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934201" y="1415200"/>
            <a:ext cx="1717654" cy="50958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0.0%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4781551" y="2180612"/>
            <a:ext cx="1713526" cy="128983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6948265" y="2180612"/>
            <a:ext cx="1717654" cy="128983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+ pull-out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405380"/>
            <a:ext cx="4115137" cy="4733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sp>
        <p:nvSpPr>
          <p:cNvPr id="19" name="Content Placeholder 20"/>
          <p:cNvSpPr>
            <a:spLocks noGrp="1"/>
          </p:cNvSpPr>
          <p:nvPr>
            <p:ph sz="quarter" idx="17" hasCustomPrompt="1"/>
          </p:nvPr>
        </p:nvSpPr>
        <p:spPr>
          <a:xfrm>
            <a:off x="6589978" y="4114800"/>
            <a:ext cx="2236522" cy="57758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0.0%</a:t>
            </a:r>
          </a:p>
        </p:txBody>
      </p:sp>
      <p:sp>
        <p:nvSpPr>
          <p:cNvPr id="20" name="Content Placeholder 24"/>
          <p:cNvSpPr>
            <a:spLocks noGrp="1"/>
          </p:cNvSpPr>
          <p:nvPr>
            <p:ph sz="quarter" idx="18" hasCustomPrompt="1"/>
          </p:nvPr>
        </p:nvSpPr>
        <p:spPr>
          <a:xfrm>
            <a:off x="6593739" y="4822166"/>
            <a:ext cx="2217177" cy="1289050"/>
          </a:xfrm>
        </p:spPr>
        <p:txBody>
          <a:bodyPr>
            <a:normAutofit/>
          </a:bodyPr>
          <a:lstStyle>
            <a:lvl1pPr marL="0" indent="0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styles=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13288" y="1405380"/>
            <a:ext cx="4097337" cy="244289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Object or image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415600"/>
            <a:ext cx="8567950" cy="47453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258426" y="1948695"/>
            <a:ext cx="8568074" cy="393807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Object or image</a:t>
            </a:r>
          </a:p>
        </p:txBody>
      </p:sp>
    </p:spTree>
    <p:extLst>
      <p:ext uri="{BB962C8B-B14F-4D97-AF65-F5344CB8AC3E}">
        <p14:creationId xmlns:p14="http://schemas.microsoft.com/office/powerpoint/2010/main" val="32997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5" name="Picture 14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29" y="1215161"/>
            <a:ext cx="4280492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9" name="Picture 8" descr="AF-logo-RGB-Green+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813" y="5868612"/>
            <a:ext cx="2782899" cy="631173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5556" y="2629743"/>
            <a:ext cx="4279900" cy="1752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373221" y="6220060"/>
            <a:ext cx="4671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Anna Freud National Centre for Children and Families is a company limited by guarantee, company number 03819888, and a registered charity, number 1077106.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73221" y="5943831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Our Patron: Her Royal Highness The</a:t>
            </a:r>
            <a:r>
              <a:rPr lang="en-US" sz="900" b="1" baseline="0" dirty="0">
                <a:latin typeface="+mn-lt"/>
                <a:cs typeface="Verdana"/>
              </a:rPr>
              <a:t> Duchess of Cambridge</a:t>
            </a:r>
            <a:endParaRPr lang="en-US" sz="900" b="1" dirty="0">
              <a:latin typeface="+mn-lt"/>
              <a:cs typeface="Verdan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26" y="1395686"/>
            <a:ext cx="8229600" cy="4733456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>
              <a:spcBef>
                <a:spcPts val="1200"/>
              </a:spcBef>
              <a:spcAft>
                <a:spcPts val="0"/>
              </a:spcAft>
              <a:defRPr sz="2200"/>
            </a:lvl2pPr>
            <a:lvl3pPr>
              <a:spcBef>
                <a:spcPts val="600"/>
              </a:spcBef>
              <a:spcAft>
                <a:spcPts val="0"/>
              </a:spcAft>
              <a:defRPr sz="2200"/>
            </a:lvl3pPr>
            <a:lvl4pPr>
              <a:spcBef>
                <a:spcPts val="600"/>
              </a:spcBef>
              <a:spcAft>
                <a:spcPts val="0"/>
              </a:spcAft>
              <a:defRPr sz="2200"/>
            </a:lvl4pPr>
            <a:lvl5pPr>
              <a:spcBef>
                <a:spcPts val="600"/>
              </a:spcBef>
              <a:spcAft>
                <a:spcPts val="0"/>
              </a:spcAft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Verdana"/>
                <a:cs typeface="Verdana"/>
              </a:rPr>
              <a:t>Anna Freud National Centre for Children and Families</a:t>
            </a:r>
          </a:p>
        </p:txBody>
      </p:sp>
      <p:pic>
        <p:nvPicPr>
          <p:cNvPr id="14" name="Picture 13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r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4" name="Picture 13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sp>
        <p:nvSpPr>
          <p:cNvPr id="18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211767" y="1600200"/>
            <a:ext cx="6949363" cy="4191000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sz="2200"/>
            </a:lvl1pPr>
            <a:lvl2pPr>
              <a:spcBef>
                <a:spcPts val="1200"/>
              </a:spcBef>
              <a:spcAft>
                <a:spcPts val="0"/>
              </a:spcAft>
              <a:defRPr sz="2200"/>
            </a:lvl2pPr>
            <a:lvl3pPr>
              <a:spcBef>
                <a:spcPts val="600"/>
              </a:spcBef>
              <a:spcAft>
                <a:spcPts val="0"/>
              </a:spcAft>
              <a:defRPr sz="2200"/>
            </a:lvl3pPr>
            <a:lvl4pPr>
              <a:spcBef>
                <a:spcPts val="600"/>
              </a:spcBef>
              <a:spcAft>
                <a:spcPts val="0"/>
              </a:spcAft>
              <a:defRPr sz="2200"/>
            </a:lvl4pPr>
            <a:lvl5pPr>
              <a:spcBef>
                <a:spcPts val="600"/>
              </a:spcBef>
              <a:spcAft>
                <a:spcPts val="0"/>
              </a:spcAft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Gre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0512" y="1722318"/>
            <a:ext cx="5264538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0512" y="3136736"/>
            <a:ext cx="526453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80512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F-logo-RGB-Green+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2" y="6110809"/>
            <a:ext cx="1890332" cy="42873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urp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0511" y="1722318"/>
            <a:ext cx="5245149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0511" y="3136736"/>
            <a:ext cx="524514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80512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7" name="Picture 16" descr="AF-logo-RGB-Purple+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92" y="6110809"/>
            <a:ext cx="1890332" cy="42873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46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0511" y="1722318"/>
            <a:ext cx="5254843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0511" y="3136736"/>
            <a:ext cx="525484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80512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6" name="Picture 15" descr="AF-logo-RGB-Blue+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595" y="6110809"/>
            <a:ext cx="1890332" cy="42873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0512" y="1722318"/>
            <a:ext cx="5264538" cy="114500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0512" y="3136736"/>
            <a:ext cx="526453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80512" y="1300163"/>
            <a:ext cx="3385026" cy="365125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>
                <a:latin typeface="+mn-lt"/>
                <a:cs typeface="Verdana"/>
              </a:defRPr>
            </a:lvl1pPr>
          </a:lstStyle>
          <a:p>
            <a:pPr lvl="0"/>
            <a:r>
              <a:rPr lang="en-GB" dirty="0"/>
              <a:t>Section #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7813" y="490643"/>
            <a:ext cx="8467909" cy="158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pic>
        <p:nvPicPr>
          <p:cNvPr id="16" name="Picture 15" descr="AF-logo-RGB-Orange+Whi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595" y="6110809"/>
            <a:ext cx="1890332" cy="428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713288" y="1395685"/>
            <a:ext cx="4113212" cy="4724128"/>
          </a:xfrm>
        </p:spPr>
        <p:txBody>
          <a:bodyPr/>
          <a:lstStyle/>
          <a:p>
            <a:pPr lvl="0"/>
            <a:r>
              <a:rPr lang="en-US" dirty="0"/>
              <a:t>Object or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395685"/>
            <a:ext cx="4115137" cy="4723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Picture 20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  <p:sp>
        <p:nvSpPr>
          <p:cNvPr id="16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713288" y="5393424"/>
            <a:ext cx="4113212" cy="726096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713288" y="1401777"/>
            <a:ext cx="4113212" cy="2339454"/>
          </a:xfrm>
        </p:spPr>
        <p:txBody>
          <a:bodyPr/>
          <a:lstStyle/>
          <a:p>
            <a:pPr lvl="0"/>
            <a:r>
              <a:rPr lang="en-US" dirty="0"/>
              <a:t>Object or image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4713288" y="3867126"/>
            <a:ext cx="4113212" cy="234030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Object or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7813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714011" y="491437"/>
            <a:ext cx="4112365" cy="1588"/>
          </a:xfrm>
          <a:prstGeom prst="line">
            <a:avLst/>
          </a:prstGeom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r>
              <a:rPr lang="en-US" dirty="0"/>
              <a:t>Presentation or section title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512" y="202720"/>
            <a:ext cx="40927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  <a:cs typeface="Verdana"/>
              </a:rPr>
              <a:t>Anna Freud National Centre for Children and Families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8426" y="1401777"/>
            <a:ext cx="4211752" cy="4727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714011" y="3364301"/>
            <a:ext cx="4112490" cy="377487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714011" y="5829945"/>
            <a:ext cx="4112490" cy="377487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AF-logo-Greysca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95" y="6248616"/>
            <a:ext cx="1579698" cy="3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9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426" y="697341"/>
            <a:ext cx="8229600" cy="69834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426" y="1395685"/>
            <a:ext cx="8229600" cy="4598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  <a:latin typeface="+mn-lt"/>
                <a:cs typeface="Verdana"/>
              </a:defRPr>
            </a:lvl1pPr>
          </a:lstStyle>
          <a:p>
            <a:fld id="{462AC695-DD95-4246-9D7F-71FDA65D9A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0" r:id="rId4"/>
    <p:sldLayoutId id="2147483675" r:id="rId5"/>
    <p:sldLayoutId id="2147483661" r:id="rId6"/>
    <p:sldLayoutId id="2147483662" r:id="rId7"/>
    <p:sldLayoutId id="2147483671" r:id="rId8"/>
    <p:sldLayoutId id="2147483673" r:id="rId9"/>
    <p:sldLayoutId id="2147483665" r:id="rId10"/>
    <p:sldLayoutId id="2147483666" r:id="rId11"/>
    <p:sldLayoutId id="2147483674" r:id="rId12"/>
    <p:sldLayoutId id="2147483669" r:id="rId13"/>
    <p:sldLayoutId id="2147483672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+mj-lt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Verdana"/>
        </a:defRPr>
      </a:lvl1pPr>
      <a:lvl2pPr marL="0" indent="0" algn="l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/>
        <a:buNone/>
        <a:defRPr sz="2200" b="1" i="0" kern="1200">
          <a:solidFill>
            <a:schemeClr val="tx1"/>
          </a:solidFill>
          <a:latin typeface="+mn-lt"/>
          <a:ea typeface="+mn-ea"/>
          <a:cs typeface="Verdana"/>
        </a:defRPr>
      </a:lvl2pPr>
      <a:lvl3pPr marL="234000" indent="-2340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3pPr>
      <a:lvl4pPr marL="486000" indent="-2340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4pPr>
      <a:lvl5pPr marL="702000" indent="-2340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15.pn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www.cambridge.org/core/journals/psychological-medicine/article/online-harms-suiciderelated-online-experience-a-ukwide-case-series-study-of-young-people-who-die-by-suicide/BDF430691070BACDC1A14D12D66677E7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E0E2-1BC9-40BB-B522-A43E4D20D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Is there really a suicide crisis in young people?</a:t>
            </a:r>
            <a:b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F5253-EB8A-4929-ACB5-4873AF499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sz="2200" kern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sz="220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Louis Appleby</a:t>
            </a:r>
          </a:p>
          <a:p>
            <a:pPr>
              <a:defRPr/>
            </a:pPr>
            <a:r>
              <a:rPr lang="en-US" sz="220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Professor of Psychiatry, University of Manchester</a:t>
            </a: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5363" y="203200"/>
            <a:ext cx="528637" cy="230188"/>
          </a:xfrm>
        </p:spPr>
        <p:txBody>
          <a:bodyPr/>
          <a:lstStyle/>
          <a:p>
            <a:fld id="{462AC695-DD95-4246-9D7F-71FDA65D9A0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E74E7D-9504-4241-A516-66F6D5DD6A8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June 2022</a:t>
            </a:r>
          </a:p>
        </p:txBody>
      </p:sp>
    </p:spTree>
    <p:extLst>
      <p:ext uri="{BB962C8B-B14F-4D97-AF65-F5344CB8AC3E}">
        <p14:creationId xmlns:p14="http://schemas.microsoft.com/office/powerpoint/2010/main" val="267373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E4C4-89CB-4BA0-881A-75F941F1D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512" y="1284727"/>
            <a:ext cx="5264538" cy="1145005"/>
          </a:xfrm>
        </p:spPr>
        <p:txBody>
          <a:bodyPr/>
          <a:lstStyle/>
          <a:p>
            <a:r>
              <a:rPr lang="en-GB" dirty="0"/>
              <a:t>What is self-harm?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076E0A5-D6E1-4633-9BF0-A655B879B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512" y="2542199"/>
            <a:ext cx="5386641" cy="1752600"/>
          </a:xfrm>
        </p:spPr>
        <p:txBody>
          <a:bodyPr/>
          <a:lstStyle/>
          <a:p>
            <a:r>
              <a:rPr lang="en-GB" altLang="en-US" sz="2400" b="1" dirty="0">
                <a:latin typeface="+mj-lt"/>
              </a:rPr>
              <a:t>Self-poisoning or self-injury irrespective of apparent motivation or medical</a:t>
            </a:r>
            <a:endParaRPr lang="en-GB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13D9B-7170-46CD-9F75-0AC7942D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5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3272E-2A65-4CFB-ACF7-FCE052BD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Suicide rate varies by age and sex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13029-C697-4F4C-81F2-C05D7602E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8D60754-98FF-4AF7-BC83-AB88EEEB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007" y="6611779"/>
            <a:ext cx="11140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 err="1">
                <a:solidFill>
                  <a:srgbClr val="7F7F7F"/>
                </a:solidFill>
                <a:latin typeface="+mn-lt"/>
              </a:rPr>
              <a:t>Source:MaSH</a:t>
            </a:r>
            <a:endParaRPr lang="en-GB" altLang="en-US" sz="1000" dirty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8" name="Chart 1">
            <a:extLst>
              <a:ext uri="{FF2B5EF4-FFF2-40B4-BE49-F238E27FC236}">
                <a16:creationId xmlns:a16="http://schemas.microsoft.com/office/drawing/2014/main" id="{9EBA9127-4607-4787-9DFA-47025A3654C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84973"/>
            <a:ext cx="8229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7">
            <a:extLst>
              <a:ext uri="{FF2B5EF4-FFF2-40B4-BE49-F238E27FC236}">
                <a16:creationId xmlns:a16="http://schemas.microsoft.com/office/drawing/2014/main" id="{2945772E-2F1F-4696-B58D-AD438815B46E}"/>
              </a:ext>
            </a:extLst>
          </p:cNvPr>
          <p:cNvGrpSpPr>
            <a:grpSpLocks/>
          </p:cNvGrpSpPr>
          <p:nvPr/>
        </p:nvGrpSpPr>
        <p:grpSpPr bwMode="auto">
          <a:xfrm>
            <a:off x="523984" y="1395685"/>
            <a:ext cx="839238" cy="554812"/>
            <a:chOff x="5743575" y="2323326"/>
            <a:chExt cx="1118141" cy="5547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990345-FD12-477A-ADFE-1FA24192C909}"/>
                </a:ext>
              </a:extLst>
            </p:cNvPr>
            <p:cNvSpPr/>
            <p:nvPr/>
          </p:nvSpPr>
          <p:spPr>
            <a:xfrm>
              <a:off x="5743575" y="2399520"/>
              <a:ext cx="104696" cy="123816"/>
            </a:xfrm>
            <a:prstGeom prst="rect">
              <a:avLst/>
            </a:prstGeom>
            <a:solidFill>
              <a:srgbClr val="9544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AE5E00-80B9-4E97-B85F-843D2E700E49}"/>
                </a:ext>
              </a:extLst>
            </p:cNvPr>
            <p:cNvSpPr/>
            <p:nvPr/>
          </p:nvSpPr>
          <p:spPr>
            <a:xfrm>
              <a:off x="5743575" y="2677313"/>
              <a:ext cx="104696" cy="123816"/>
            </a:xfrm>
            <a:prstGeom prst="rect">
              <a:avLst/>
            </a:prstGeom>
            <a:solidFill>
              <a:srgbClr val="70BC1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7EAD51-A177-4AAD-B403-79B1373F68DD}"/>
                </a:ext>
              </a:extLst>
            </p:cNvPr>
            <p:cNvSpPr txBox="1"/>
            <p:nvPr/>
          </p:nvSpPr>
          <p:spPr>
            <a:xfrm>
              <a:off x="5848271" y="2323326"/>
              <a:ext cx="671046" cy="2769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200" dirty="0">
                  <a:latin typeface="+mn-lt"/>
                </a:rPr>
                <a:t>Men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A80CFC-5B02-47CF-8187-2428112C7D2B}"/>
                </a:ext>
              </a:extLst>
            </p:cNvPr>
            <p:cNvSpPr txBox="1"/>
            <p:nvPr/>
          </p:nvSpPr>
          <p:spPr>
            <a:xfrm>
              <a:off x="5848271" y="2601119"/>
              <a:ext cx="1013445" cy="2769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200" dirty="0">
                  <a:latin typeface="+mn-lt"/>
                </a:rPr>
                <a:t>Women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2B4E2C9-682A-4E73-A606-ACCC35453039}"/>
              </a:ext>
            </a:extLst>
          </p:cNvPr>
          <p:cNvSpPr/>
          <p:nvPr/>
        </p:nvSpPr>
        <p:spPr>
          <a:xfrm>
            <a:off x="6842589" y="2619721"/>
            <a:ext cx="996593" cy="616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712B1E-543D-42D5-9E4B-BAB004C1F086}"/>
              </a:ext>
            </a:extLst>
          </p:cNvPr>
          <p:cNvSpPr txBox="1"/>
          <p:nvPr/>
        </p:nvSpPr>
        <p:spPr>
          <a:xfrm>
            <a:off x="5194704" y="1222841"/>
            <a:ext cx="385554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200" b="1" dirty="0">
                <a:solidFill>
                  <a:srgbClr val="00957A"/>
                </a:solidFill>
                <a:latin typeface="Calibri" panose="020F0502020204030204" pitchFamily="34" charset="0"/>
              </a:rPr>
              <a:t>50% </a:t>
            </a:r>
            <a:r>
              <a:rPr lang="en-GB" altLang="en-US" sz="2200" b="0" dirty="0">
                <a:solidFill>
                  <a:srgbClr val="796E65"/>
                </a:solidFill>
                <a:latin typeface="Calibri" panose="020F0502020204030204" pitchFamily="34" charset="0"/>
              </a:rPr>
              <a:t>of people who die by suicide have history of self-harm</a:t>
            </a:r>
          </a:p>
          <a:p>
            <a:pPr marL="342900" indent="-342900" eaLnBrk="1" hangingPunct="1">
              <a:defRPr/>
            </a:pPr>
            <a:endParaRPr lang="en-GB" altLang="en-US" sz="2200" b="0" dirty="0">
              <a:solidFill>
                <a:srgbClr val="796E65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200" b="0" dirty="0">
                <a:solidFill>
                  <a:srgbClr val="796E65"/>
                </a:solidFill>
                <a:latin typeface="Calibri" panose="020F0502020204030204" pitchFamily="34" charset="0"/>
              </a:rPr>
              <a:t>Risk of suicide increased up to </a:t>
            </a:r>
            <a:r>
              <a:rPr lang="en-GB" altLang="en-US" sz="2200" b="1" dirty="0">
                <a:solidFill>
                  <a:srgbClr val="00957A"/>
                </a:solidFill>
                <a:latin typeface="Calibri" panose="020F0502020204030204" pitchFamily="34" charset="0"/>
              </a:rPr>
              <a:t>50-fold</a:t>
            </a:r>
            <a:r>
              <a:rPr lang="en-GB" altLang="en-US" sz="2200" b="0" dirty="0">
                <a:solidFill>
                  <a:srgbClr val="796E65"/>
                </a:solidFill>
                <a:latin typeface="Calibri" panose="020F0502020204030204" pitchFamily="34" charset="0"/>
              </a:rPr>
              <a:t> in year after self-harm</a:t>
            </a:r>
          </a:p>
          <a:p>
            <a:pPr eaLnBrk="1" hangingPunct="1">
              <a:defRPr/>
            </a:pPr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9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3272E-2A65-4CFB-ACF7-FCE052BD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Young people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13029-C697-4F4C-81F2-C05D7602E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B4E2C9-682A-4E73-A606-ACCC35453039}"/>
              </a:ext>
            </a:extLst>
          </p:cNvPr>
          <p:cNvSpPr/>
          <p:nvPr/>
        </p:nvSpPr>
        <p:spPr>
          <a:xfrm>
            <a:off x="6842589" y="2619721"/>
            <a:ext cx="996593" cy="616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752964AD-0A79-48FA-9349-A39F11C6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3" y="1911759"/>
            <a:ext cx="2463203" cy="32814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9D76532C-E4BA-4BA2-A1A1-34BB7245A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8"/>
          <a:stretch/>
        </p:blipFill>
        <p:spPr>
          <a:xfrm>
            <a:off x="3259569" y="1834855"/>
            <a:ext cx="5737286" cy="34352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2112A1-CD74-467D-B062-BE6C0A87BFD6}"/>
              </a:ext>
            </a:extLst>
          </p:cNvPr>
          <p:cNvSpPr txBox="1"/>
          <p:nvPr/>
        </p:nvSpPr>
        <p:spPr>
          <a:xfrm>
            <a:off x="1976300" y="6486002"/>
            <a:ext cx="71470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en-GB" sz="800" dirty="0">
                <a:solidFill>
                  <a:srgbClr val="222222"/>
                </a:solidFill>
              </a:rPr>
              <a:t>Cybulski L, Ashcroft DM, </a:t>
            </a:r>
            <a:r>
              <a:rPr lang="en-GB" sz="800" dirty="0" err="1">
                <a:solidFill>
                  <a:srgbClr val="222222"/>
                </a:solidFill>
              </a:rPr>
              <a:t>Carr</a:t>
            </a:r>
            <a:r>
              <a:rPr lang="en-GB" sz="800" dirty="0">
                <a:solidFill>
                  <a:srgbClr val="222222"/>
                </a:solidFill>
              </a:rPr>
              <a:t> MJ, Garg S, Chew-Graham CA, Kapur N, Webb RT. Temporal trends in annual incidence rates for psychiatric disorders and self-harm among children and adolescents in the UK, 2003–2018. BMC psychiatry. 2021 Dec;21(1):1-2.</a:t>
            </a:r>
            <a:endParaRPr lang="en-GB" sz="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B084-C52B-4D3B-811A-1AF9BDE6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Self-harm rates are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62656-9EB1-4050-901D-444FAD6BF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Figure thumbnail gr1">
            <a:extLst>
              <a:ext uri="{FF2B5EF4-FFF2-40B4-BE49-F238E27FC236}">
                <a16:creationId xmlns:a16="http://schemas.microsoft.com/office/drawing/2014/main" id="{EE70577B-D08F-4514-912D-336668520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3" y="1918771"/>
            <a:ext cx="764222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CDE504-9052-4140-B1F9-760A11278DBD}"/>
              </a:ext>
            </a:extLst>
          </p:cNvPr>
          <p:cNvSpPr txBox="1"/>
          <p:nvPr/>
        </p:nvSpPr>
        <p:spPr>
          <a:xfrm>
            <a:off x="2211572" y="164126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6BCD0-753D-423A-A0F9-BCEBB10880D0}"/>
              </a:ext>
            </a:extLst>
          </p:cNvPr>
          <p:cNvSpPr txBox="1"/>
          <p:nvPr/>
        </p:nvSpPr>
        <p:spPr>
          <a:xfrm>
            <a:off x="6234224" y="1659473"/>
            <a:ext cx="113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Females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9F8BAEB-DF39-443D-BCBA-4BB5DD11A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634" y="6384373"/>
            <a:ext cx="602366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GB" altLang="en-US" sz="800" b="0" dirty="0">
                <a:solidFill>
                  <a:srgbClr val="A6A6A6"/>
                </a:solidFill>
                <a:latin typeface="+mn-lt"/>
              </a:rPr>
              <a:t>McManus S, Gunnell D, Cooper C, Bebbington PE, Howard LM, </a:t>
            </a:r>
            <a:r>
              <a:rPr lang="en-GB" altLang="en-US" sz="800" b="0" dirty="0" err="1">
                <a:solidFill>
                  <a:srgbClr val="A6A6A6"/>
                </a:solidFill>
                <a:latin typeface="+mn-lt"/>
              </a:rPr>
              <a:t>Brugha</a:t>
            </a:r>
            <a:r>
              <a:rPr lang="en-GB" altLang="en-US" sz="800" b="0" dirty="0">
                <a:solidFill>
                  <a:srgbClr val="A6A6A6"/>
                </a:solidFill>
                <a:latin typeface="+mn-lt"/>
              </a:rPr>
              <a:t> T, Jenkins R, </a:t>
            </a:r>
            <a:r>
              <a:rPr lang="en-GB" altLang="en-US" sz="800" b="0" dirty="0" err="1">
                <a:solidFill>
                  <a:srgbClr val="A6A6A6"/>
                </a:solidFill>
                <a:latin typeface="+mn-lt"/>
              </a:rPr>
              <a:t>Hassiotis</a:t>
            </a:r>
            <a:r>
              <a:rPr lang="en-GB" altLang="en-US" sz="800" b="0" dirty="0">
                <a:solidFill>
                  <a:srgbClr val="A6A6A6"/>
                </a:solidFill>
                <a:latin typeface="+mn-lt"/>
              </a:rPr>
              <a:t> A, </a:t>
            </a:r>
            <a:r>
              <a:rPr lang="en-GB" altLang="en-US" sz="800" b="0" dirty="0" err="1">
                <a:solidFill>
                  <a:srgbClr val="A6A6A6"/>
                </a:solidFill>
                <a:latin typeface="+mn-lt"/>
              </a:rPr>
              <a:t>Weich</a:t>
            </a:r>
            <a:r>
              <a:rPr lang="en-GB" altLang="en-US" sz="800" b="0" dirty="0">
                <a:solidFill>
                  <a:srgbClr val="A6A6A6"/>
                </a:solidFill>
                <a:latin typeface="+mn-lt"/>
              </a:rPr>
              <a:t> S, Appleby L. Prevalence of non-suicidal self-harm and service contact in England, 2000–14: repeated cross-sectional surveys of the general population. The Lancet Psychiatry. 2019 Jun 4</a:t>
            </a:r>
            <a:r>
              <a:rPr lang="en-GB" altLang="en-US" sz="1000" b="0" dirty="0">
                <a:solidFill>
                  <a:srgbClr val="A6A6A6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990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26B6-377A-4A11-A80F-45B36212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What reason do people give?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ADA78-F086-4F18-B408-04DCE39B6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Figure thumbnail gr3">
            <a:extLst>
              <a:ext uri="{FF2B5EF4-FFF2-40B4-BE49-F238E27FC236}">
                <a16:creationId xmlns:a16="http://schemas.microsoft.com/office/drawing/2014/main" id="{171F1300-61D1-44C1-B872-5659BFDF5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7" y="1911407"/>
            <a:ext cx="7440612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5A5060D5-35F9-4DD7-B46A-417004C25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47" y="6611779"/>
            <a:ext cx="13319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000" b="0" dirty="0">
                <a:solidFill>
                  <a:srgbClr val="796E65"/>
                </a:solidFill>
                <a:latin typeface="+mn-lt"/>
              </a:rPr>
              <a:t>Source: </a:t>
            </a:r>
            <a:r>
              <a:rPr lang="en-GB" altLang="en-US" sz="1000" b="0" dirty="0" err="1">
                <a:solidFill>
                  <a:srgbClr val="796E65"/>
                </a:solidFill>
                <a:latin typeface="+mn-lt"/>
              </a:rPr>
              <a:t>NatCen</a:t>
            </a:r>
            <a:r>
              <a:rPr lang="en-GB" altLang="en-US" sz="1000" b="0" dirty="0">
                <a:solidFill>
                  <a:srgbClr val="796E65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897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BF0E-BA3C-4EB2-9397-6EBD2A8D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26" y="697341"/>
            <a:ext cx="8412608" cy="698344"/>
          </a:xfrm>
        </p:spPr>
        <p:txBody>
          <a:bodyPr/>
          <a:lstStyle/>
          <a:p>
            <a:r>
              <a:rPr lang="en-GB" sz="2400" dirty="0"/>
              <a:t>Prevalence of mental disorder in 5-15 year olds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BD2AE-9762-48AC-8864-1B4C5326A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E3E482C-0C40-41F9-9D19-B8DCBAE4E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 t="14854" r="299"/>
          <a:stretch>
            <a:fillRect/>
          </a:stretch>
        </p:blipFill>
        <p:spPr bwMode="auto">
          <a:xfrm>
            <a:off x="119069" y="1882531"/>
            <a:ext cx="5860492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014A4D-31AD-4210-819B-C4C988EE9414}"/>
              </a:ext>
            </a:extLst>
          </p:cNvPr>
          <p:cNvSpPr txBox="1"/>
          <p:nvPr/>
        </p:nvSpPr>
        <p:spPr>
          <a:xfrm>
            <a:off x="5778136" y="2705725"/>
            <a:ext cx="32467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200" dirty="0">
                <a:latin typeface="+mj-lt"/>
                <a:cs typeface="Calibri" panose="020F0502020204030204" pitchFamily="34" charset="0"/>
              </a:rPr>
              <a:t>Small rise in mental disorders overall</a:t>
            </a:r>
          </a:p>
          <a:p>
            <a:endParaRPr lang="en-GB" altLang="en-US" sz="2200" dirty="0">
              <a:latin typeface="+mj-lt"/>
              <a:cs typeface="Calibri" panose="020F0502020204030204" pitchFamily="34" charset="0"/>
            </a:endParaRPr>
          </a:p>
          <a:p>
            <a:r>
              <a:rPr lang="en-GB" altLang="en-US" sz="2200" dirty="0">
                <a:latin typeface="+mj-lt"/>
                <a:cs typeface="Calibri" panose="020F0502020204030204" pitchFamily="34" charset="0"/>
              </a:rPr>
              <a:t>Larger rise in anxiety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52251-2026-4BA8-AAEB-A8B83CEDCEED}"/>
              </a:ext>
            </a:extLst>
          </p:cNvPr>
          <p:cNvSpPr txBox="1"/>
          <p:nvPr/>
        </p:nvSpPr>
        <p:spPr>
          <a:xfrm>
            <a:off x="7743481" y="6611779"/>
            <a:ext cx="1428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/>
              <a:t>Source:NHS</a:t>
            </a:r>
            <a:r>
              <a:rPr lang="en-GB" sz="1000" dirty="0"/>
              <a:t> Digital</a:t>
            </a:r>
          </a:p>
        </p:txBody>
      </p:sp>
    </p:spTree>
    <p:extLst>
      <p:ext uri="{BB962C8B-B14F-4D97-AF65-F5344CB8AC3E}">
        <p14:creationId xmlns:p14="http://schemas.microsoft.com/office/powerpoint/2010/main" val="74758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BF0E-BA3C-4EB2-9397-6EBD2A8D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Suicide in people aged under 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BD2AE-9762-48AC-8864-1B4C5326A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AA7DA25-66FD-41FB-AE01-200A930F1A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997835"/>
              </p:ext>
            </p:extLst>
          </p:nvPr>
        </p:nvGraphicFramePr>
        <p:xfrm>
          <a:off x="409549" y="1931542"/>
          <a:ext cx="4799449" cy="3873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6D62A05F-DE0D-40C3-AA0B-2DF3251F0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194" y="2742010"/>
            <a:ext cx="3614738" cy="174188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7663" indent="-3429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338"/>
              </a:spcAft>
              <a:buNone/>
              <a:defRPr/>
            </a:pPr>
            <a:endParaRPr lang="en-US" altLang="en-US" sz="165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338"/>
              </a:spcAft>
              <a:buNone/>
              <a:defRPr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338"/>
              </a:spcAft>
              <a:buNone/>
              <a:defRPr/>
            </a:pPr>
            <a:r>
              <a:rPr lang="en-US" altLang="en-US" sz="2200" dirty="0">
                <a:latin typeface="+mj-lt"/>
              </a:rPr>
              <a:t>UK national study 2014-2016</a:t>
            </a:r>
          </a:p>
          <a:p>
            <a:pPr>
              <a:spcBef>
                <a:spcPct val="0"/>
              </a:spcBef>
              <a:spcAft>
                <a:spcPts val="338"/>
              </a:spcAft>
              <a:buNone/>
              <a:defRPr/>
            </a:pPr>
            <a:endParaRPr lang="en-US" altLang="en-US" sz="2200" dirty="0">
              <a:latin typeface="+mj-lt"/>
            </a:endParaRPr>
          </a:p>
          <a:p>
            <a:pPr>
              <a:spcBef>
                <a:spcPct val="0"/>
              </a:spcBef>
              <a:spcAft>
                <a:spcPts val="338"/>
              </a:spcAft>
              <a:buNone/>
              <a:defRPr/>
            </a:pPr>
            <a:r>
              <a:rPr lang="en-US" altLang="en-US" sz="2200" dirty="0">
                <a:latin typeface="+mj-lt"/>
              </a:rPr>
              <a:t>595 suicides over 3 years</a:t>
            </a:r>
          </a:p>
          <a:p>
            <a:pPr>
              <a:spcBef>
                <a:spcPct val="0"/>
              </a:spcBef>
              <a:spcAft>
                <a:spcPts val="338"/>
              </a:spcAft>
              <a:buNone/>
              <a:defRPr/>
            </a:pPr>
            <a:endParaRPr lang="en-US" altLang="en-US" sz="2200" dirty="0">
              <a:latin typeface="+mj-lt"/>
            </a:endParaRPr>
          </a:p>
          <a:p>
            <a:pPr>
              <a:spcBef>
                <a:spcPct val="0"/>
              </a:spcBef>
              <a:spcAft>
                <a:spcPts val="338"/>
              </a:spcAft>
              <a:buNone/>
              <a:defRPr/>
            </a:pPr>
            <a:r>
              <a:rPr lang="en-US" altLang="en-US" sz="2200" dirty="0">
                <a:latin typeface="+mj-lt"/>
              </a:rPr>
              <a:t>Based on:</a:t>
            </a:r>
          </a:p>
          <a:p>
            <a:pPr marL="257175" indent="-257175">
              <a:spcBef>
                <a:spcPct val="0"/>
              </a:spcBef>
              <a:spcAft>
                <a:spcPts val="338"/>
              </a:spcAft>
              <a:defRPr/>
            </a:pPr>
            <a:r>
              <a:rPr lang="en-US" altLang="en-US" sz="2200" dirty="0">
                <a:latin typeface="+mj-lt"/>
              </a:rPr>
              <a:t>Coroner records</a:t>
            </a:r>
          </a:p>
          <a:p>
            <a:pPr marL="257175" indent="-257175">
              <a:spcBef>
                <a:spcPct val="0"/>
              </a:spcBef>
              <a:spcAft>
                <a:spcPts val="338"/>
              </a:spcAft>
              <a:defRPr/>
            </a:pPr>
            <a:r>
              <a:rPr lang="en-US" altLang="en-US" sz="2200" dirty="0">
                <a:latin typeface="+mj-lt"/>
              </a:rPr>
              <a:t>S</a:t>
            </a:r>
            <a:r>
              <a:rPr lang="en-GB" altLang="en-US" sz="2200" dirty="0" err="1">
                <a:latin typeface="+mj-lt"/>
              </a:rPr>
              <a:t>tatements</a:t>
            </a:r>
            <a:r>
              <a:rPr lang="en-GB" altLang="en-US" sz="2200" dirty="0">
                <a:latin typeface="+mj-lt"/>
              </a:rPr>
              <a:t> from family, friends</a:t>
            </a:r>
          </a:p>
          <a:p>
            <a:pPr marL="257175" indent="-257175">
              <a:spcBef>
                <a:spcPct val="0"/>
              </a:spcBef>
              <a:spcAft>
                <a:spcPts val="338"/>
              </a:spcAft>
              <a:defRPr/>
            </a:pPr>
            <a:r>
              <a:rPr lang="en-GB" altLang="en-US" sz="2200" dirty="0">
                <a:latin typeface="+mj-lt"/>
              </a:rPr>
              <a:t>Reports from social care, NHS, etc</a:t>
            </a:r>
          </a:p>
          <a:p>
            <a:pPr lvl="1">
              <a:buFontTx/>
              <a:buNone/>
              <a:defRPr/>
            </a:pPr>
            <a:endParaRPr lang="en-GB" altLang="en-US" sz="135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338"/>
              </a:spcAft>
              <a:buNone/>
              <a:defRPr/>
            </a:pPr>
            <a:endParaRPr lang="en-US" altLang="en-US" sz="1350" dirty="0">
              <a:latin typeface="Calibri" panose="020F0502020204030204" pitchFamily="34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8EEF949-3483-4FE1-9463-78A548729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532" y="6619033"/>
            <a:ext cx="1291468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000" dirty="0">
                <a:solidFill>
                  <a:srgbClr val="796E65"/>
                </a:solidFill>
                <a:latin typeface="+mn-lt"/>
                <a:cs typeface="Arial" panose="020B0604020202020204" pitchFamily="34" charset="0"/>
              </a:rPr>
              <a:t>Source: NCISH</a:t>
            </a:r>
          </a:p>
        </p:txBody>
      </p:sp>
    </p:spTree>
    <p:extLst>
      <p:ext uri="{BB962C8B-B14F-4D97-AF65-F5344CB8AC3E}">
        <p14:creationId xmlns:p14="http://schemas.microsoft.com/office/powerpoint/2010/main" val="3656053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74C0-349D-47F7-AD21-CAC3F7E8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Common themes in young suicides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B007B-B7A6-4CC0-B54E-6A9E80D64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6DADFC-4794-4C52-B87F-FD65366E7E93}"/>
              </a:ext>
            </a:extLst>
          </p:cNvPr>
          <p:cNvGrpSpPr/>
          <p:nvPr/>
        </p:nvGrpSpPr>
        <p:grpSpPr>
          <a:xfrm>
            <a:off x="1092418" y="1399704"/>
            <a:ext cx="7580095" cy="4778648"/>
            <a:chOff x="1092418" y="1399704"/>
            <a:chExt cx="7580095" cy="4778648"/>
          </a:xfrm>
        </p:grpSpPr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F6A72392-BCA1-4292-8B92-A7FFDF06F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3410" y="2540794"/>
              <a:ext cx="14148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796E65"/>
                  </a:solidFill>
                  <a:latin typeface="+mj-lt"/>
                  <a:cs typeface="Calibri" panose="020F0502020204030204" pitchFamily="34" charset="0"/>
                </a:rPr>
                <a:t>Isolation 21%</a:t>
              </a:r>
            </a:p>
          </p:txBody>
        </p:sp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29ED6696-9294-4FE4-AA53-1591CEA2E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4343" y="1399704"/>
              <a:ext cx="20466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796E65"/>
                  </a:solidFill>
                  <a:latin typeface="+mj-lt"/>
                  <a:cs typeface="Calibri" panose="020F0502020204030204" pitchFamily="34" charset="0"/>
                </a:rPr>
                <a:t>Had been in care 8%</a:t>
              </a: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3716218C-D456-4749-8A6A-61EEA3607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418" y="2551116"/>
              <a:ext cx="19599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796E65"/>
                  </a:solidFill>
                  <a:latin typeface="+mj-lt"/>
                  <a:cs typeface="Calibri" panose="020F0502020204030204" pitchFamily="34" charset="0"/>
                </a:rPr>
                <a:t>Family factors 23%  </a:t>
              </a:r>
            </a:p>
          </p:txBody>
        </p: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79640183-AB3A-4101-904C-D1CF7442A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049" y="4983356"/>
              <a:ext cx="15060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796E65"/>
                  </a:solidFill>
                  <a:latin typeface="+mj-lt"/>
                  <a:cs typeface="Calibri" panose="020F0502020204030204" pitchFamily="34" charset="0"/>
                </a:rPr>
                <a:t>Bullying 19%</a:t>
              </a: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301F52E4-352B-4D08-8921-4E03C7FEDC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548" y="1421185"/>
              <a:ext cx="179348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796E65"/>
                  </a:solidFill>
                  <a:latin typeface="+mj-lt"/>
                  <a:cs typeface="Calibri" panose="020F0502020204030204" pitchFamily="34" charset="0"/>
                </a:rPr>
                <a:t>Online risk 24%</a:t>
              </a: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21589488-A4F2-4E25-8835-0AD011156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6052" y="5532021"/>
              <a:ext cx="25801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796E65"/>
                  </a:solidFill>
                  <a:latin typeface="+mj-lt"/>
                  <a:cs typeface="Calibri" panose="020F0502020204030204" pitchFamily="34" charset="0"/>
                </a:rPr>
                <a:t>Academic pressures 32%</a:t>
              </a:r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37F3A240-080A-4DA2-B0DA-8FFCCB195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7623" y="3303454"/>
              <a:ext cx="190489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796E65"/>
                  </a:solidFill>
                  <a:latin typeface="+mj-lt"/>
                  <a:cs typeface="Calibri" panose="020F0502020204030204" pitchFamily="34" charset="0"/>
                </a:rPr>
                <a:t>Physical health 30%</a:t>
              </a:r>
            </a:p>
          </p:txBody>
        </p:sp>
        <p:sp>
          <p:nvSpPr>
            <p:cNvPr id="34" name="TextBox 11">
              <a:extLst>
                <a:ext uri="{FF2B5EF4-FFF2-40B4-BE49-F238E27FC236}">
                  <a16:creationId xmlns:a16="http://schemas.microsoft.com/office/drawing/2014/main" id="{47321842-94A9-49AF-9F01-E8F9A9D60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0209" y="3983158"/>
              <a:ext cx="16712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 err="1">
                  <a:solidFill>
                    <a:srgbClr val="796E65"/>
                  </a:solidFill>
                  <a:latin typeface="+mj-lt"/>
                  <a:cs typeface="Calibri" panose="020F0502020204030204" pitchFamily="34" charset="0"/>
                </a:rPr>
                <a:t>Alc</a:t>
              </a:r>
              <a:r>
                <a:rPr lang="en-GB" altLang="en-US" sz="1800" dirty="0">
                  <a:solidFill>
                    <a:srgbClr val="796E65"/>
                  </a:solidFill>
                  <a:latin typeface="+mj-lt"/>
                  <a:cs typeface="Calibri" panose="020F0502020204030204" pitchFamily="34" charset="0"/>
                </a:rPr>
                <a:t>/drug use 42%</a:t>
              </a:r>
            </a:p>
          </p:txBody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262B0279-C66E-46FF-BBF9-9BD287F5B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6164" y="4944879"/>
              <a:ext cx="10814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796E65"/>
                  </a:solidFill>
                  <a:latin typeface="+mj-lt"/>
                  <a:cs typeface="Calibri" panose="020F0502020204030204" pitchFamily="34" charset="0"/>
                </a:rPr>
                <a:t>LGBT 5%</a:t>
              </a:r>
            </a:p>
          </p:txBody>
        </p:sp>
        <p:pic>
          <p:nvPicPr>
            <p:cNvPr id="36" name="Picture 7">
              <a:extLst>
                <a:ext uri="{FF2B5EF4-FFF2-40B4-BE49-F238E27FC236}">
                  <a16:creationId xmlns:a16="http://schemas.microsoft.com/office/drawing/2014/main" id="{1E4DC235-305F-4979-8DF7-D369B496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157" y="4661769"/>
              <a:ext cx="625794" cy="59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AF69246E-6A80-4683-95F0-B1DE56B64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823" y="2418546"/>
              <a:ext cx="624419" cy="595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93C831F-E809-4F48-8234-44B87CF6E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642" y="3966095"/>
              <a:ext cx="623044" cy="595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4" descr="Icon&#10;&#10;Description automatically generated">
              <a:extLst>
                <a:ext uri="{FF2B5EF4-FFF2-40B4-BE49-F238E27FC236}">
                  <a16:creationId xmlns:a16="http://schemas.microsoft.com/office/drawing/2014/main" id="{9CD37BD8-6DF9-47C3-BE86-69DED19A9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208" y="2413295"/>
              <a:ext cx="623043" cy="595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0" descr="Icon&#10;&#10;Description automatically generated">
              <a:extLst>
                <a:ext uri="{FF2B5EF4-FFF2-40B4-BE49-F238E27FC236}">
                  <a16:creationId xmlns:a16="http://schemas.microsoft.com/office/drawing/2014/main" id="{AFE39F72-6181-409D-842E-675DB372C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640" y="1841004"/>
              <a:ext cx="623044" cy="595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2" descr="Icon&#10;&#10;Description automatically generated">
              <a:extLst>
                <a:ext uri="{FF2B5EF4-FFF2-40B4-BE49-F238E27FC236}">
                  <a16:creationId xmlns:a16="http://schemas.microsoft.com/office/drawing/2014/main" id="{21017986-FBB8-4FE1-85E4-48408A7A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747" y="3208728"/>
              <a:ext cx="624419" cy="59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4" descr="Logo, icon&#10;&#10;Description automatically generated">
              <a:extLst>
                <a:ext uri="{FF2B5EF4-FFF2-40B4-BE49-F238E27FC236}">
                  <a16:creationId xmlns:a16="http://schemas.microsoft.com/office/drawing/2014/main" id="{37851981-3B0D-4B6E-B62E-257137125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169" y="4941353"/>
              <a:ext cx="623043" cy="59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7" descr="Logo, icon&#10;&#10;Description automatically generated">
              <a:extLst>
                <a:ext uri="{FF2B5EF4-FFF2-40B4-BE49-F238E27FC236}">
                  <a16:creationId xmlns:a16="http://schemas.microsoft.com/office/drawing/2014/main" id="{9A747F99-1447-4674-93AC-0FB0271B6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280" y="3973970"/>
              <a:ext cx="650551" cy="59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12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9BD4B65-4032-4B89-8A7A-521B1CB0C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3664" y="3266482"/>
              <a:ext cx="682185" cy="595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8130" descr="A picture containing text, light&#10;&#10;Description automatically generated">
              <a:extLst>
                <a:ext uri="{FF2B5EF4-FFF2-40B4-BE49-F238E27FC236}">
                  <a16:creationId xmlns:a16="http://schemas.microsoft.com/office/drawing/2014/main" id="{19F41F6A-CA71-4AE3-AE50-162BB4F26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132" y="1822627"/>
              <a:ext cx="624419" cy="594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8141" descr="Icon&#10;&#10;Description automatically generated">
              <a:extLst>
                <a:ext uri="{FF2B5EF4-FFF2-40B4-BE49-F238E27FC236}">
                  <a16:creationId xmlns:a16="http://schemas.microsoft.com/office/drawing/2014/main" id="{64F0D791-DE0D-4D5F-96A8-C54F9C42E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915" y="4690647"/>
              <a:ext cx="624419" cy="595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FC8F4BF-0640-436E-907B-38EFF4AD140E}"/>
              </a:ext>
            </a:extLst>
          </p:cNvPr>
          <p:cNvSpPr txBox="1"/>
          <p:nvPr/>
        </p:nvSpPr>
        <p:spPr>
          <a:xfrm>
            <a:off x="984449" y="4167824"/>
            <a:ext cx="1747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>
                <a:solidFill>
                  <a:srgbClr val="796E65"/>
                </a:solidFill>
                <a:latin typeface="+mj-lt"/>
                <a:cs typeface="Calibri" panose="020F0502020204030204" pitchFamily="34" charset="0"/>
              </a:rPr>
              <a:t>Bereavement</a:t>
            </a:r>
            <a:r>
              <a:rPr lang="en-GB" altLang="en-US" sz="1800" dirty="0">
                <a:solidFill>
                  <a:srgbClr val="796E65"/>
                </a:solidFill>
                <a:latin typeface="+mj-lt"/>
                <a:cs typeface="Calibri" panose="020F0502020204030204" pitchFamily="34" charset="0"/>
              </a:rPr>
              <a:t> 25%</a:t>
            </a:r>
          </a:p>
          <a:p>
            <a:pPr algn="ctr"/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6EDC48-A412-4BF4-B954-4EEED0D8AAB3}"/>
              </a:ext>
            </a:extLst>
          </p:cNvPr>
          <p:cNvSpPr txBox="1"/>
          <p:nvPr/>
        </p:nvSpPr>
        <p:spPr>
          <a:xfrm>
            <a:off x="716835" y="3432068"/>
            <a:ext cx="174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>
                <a:solidFill>
                  <a:srgbClr val="796E65"/>
                </a:solidFill>
                <a:latin typeface="+mj-lt"/>
                <a:cs typeface="Calibri" panose="020F0502020204030204" pitchFamily="34" charset="0"/>
              </a:rPr>
              <a:t>Abuse 11</a:t>
            </a:r>
            <a:r>
              <a:rPr lang="en-GB" altLang="en-US" sz="1800" dirty="0">
                <a:solidFill>
                  <a:srgbClr val="796E65"/>
                </a:solidFill>
                <a:latin typeface="+mj-lt"/>
                <a:cs typeface="Calibri" panose="020F0502020204030204" pitchFamily="34" charset="0"/>
              </a:rPr>
              <a:t>%</a:t>
            </a:r>
          </a:p>
          <a:p>
            <a:pPr algn="ctr"/>
            <a:endParaRPr lang="en-GB" dirty="0"/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3DB40751-E5A8-4B74-9D59-028E28674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532" y="6619033"/>
            <a:ext cx="1291468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000" dirty="0">
                <a:latin typeface="+mn-lt"/>
                <a:cs typeface="Arial" panose="020B0604020202020204" pitchFamily="34" charset="0"/>
              </a:rPr>
              <a:t>Source: NCISH</a:t>
            </a:r>
          </a:p>
        </p:txBody>
      </p:sp>
    </p:spTree>
    <p:extLst>
      <p:ext uri="{BB962C8B-B14F-4D97-AF65-F5344CB8AC3E}">
        <p14:creationId xmlns:p14="http://schemas.microsoft.com/office/powerpoint/2010/main" val="29992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74C0-349D-47F7-AD21-CAC3F7E8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Pattern of cumulative risk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B007B-B7A6-4CC0-B54E-6A9E80D64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5153C5-4444-4D4F-BA28-96649DB13154}"/>
              </a:ext>
            </a:extLst>
          </p:cNvPr>
          <p:cNvGrpSpPr/>
          <p:nvPr/>
        </p:nvGrpSpPr>
        <p:grpSpPr>
          <a:xfrm>
            <a:off x="374483" y="1395685"/>
            <a:ext cx="8395033" cy="4448175"/>
            <a:chOff x="246063" y="1268413"/>
            <a:chExt cx="8648700" cy="4448175"/>
          </a:xfrm>
        </p:grpSpPr>
        <p:sp>
          <p:nvSpPr>
            <p:cNvPr id="14" name="Down Arrow 25">
              <a:extLst>
                <a:ext uri="{FF2B5EF4-FFF2-40B4-BE49-F238E27FC236}">
                  <a16:creationId xmlns:a16="http://schemas.microsoft.com/office/drawing/2014/main" id="{C643FF76-6A4C-497B-AD4D-FEB22B5C8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0100" y="2922588"/>
              <a:ext cx="776288" cy="1139825"/>
            </a:xfrm>
            <a:prstGeom prst="downArrow">
              <a:avLst>
                <a:gd name="adj1" fmla="val 50000"/>
                <a:gd name="adj2" fmla="val 26015"/>
              </a:avLst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5" name="Down Arrow 24">
              <a:extLst>
                <a:ext uri="{FF2B5EF4-FFF2-40B4-BE49-F238E27FC236}">
                  <a16:creationId xmlns:a16="http://schemas.microsoft.com/office/drawing/2014/main" id="{3AF80E05-73D6-4640-B04F-E89E7A8EB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413" y="2922588"/>
              <a:ext cx="776287" cy="1139825"/>
            </a:xfrm>
            <a:prstGeom prst="downArrow">
              <a:avLst>
                <a:gd name="adj1" fmla="val 50000"/>
                <a:gd name="adj2" fmla="val 26015"/>
              </a:avLst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6" name="Down Arrow 3">
              <a:extLst>
                <a:ext uri="{FF2B5EF4-FFF2-40B4-BE49-F238E27FC236}">
                  <a16:creationId xmlns:a16="http://schemas.microsoft.com/office/drawing/2014/main" id="{89324B3D-0C34-4174-8931-18D8CE815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613" y="2922588"/>
              <a:ext cx="776287" cy="1139825"/>
            </a:xfrm>
            <a:prstGeom prst="downArrow">
              <a:avLst>
                <a:gd name="adj1" fmla="val 50000"/>
                <a:gd name="adj2" fmla="val 26015"/>
              </a:avLst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7" name="Flowchart: Alternate Process 21">
              <a:extLst>
                <a:ext uri="{FF2B5EF4-FFF2-40B4-BE49-F238E27FC236}">
                  <a16:creationId xmlns:a16="http://schemas.microsoft.com/office/drawing/2014/main" id="{40FAE911-F35F-44D2-9A30-DFBDF2729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50" y="3151188"/>
              <a:ext cx="8634413" cy="600075"/>
            </a:xfrm>
            <a:prstGeom prst="flowChartAlternateProcess">
              <a:avLst/>
            </a:prstGeom>
            <a:solidFill>
              <a:srgbClr val="00B0F0"/>
            </a:solidFill>
            <a:ln w="50800" cmpd="thickThin" algn="ctr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Calibri" pitchFamily="34" charset="0"/>
                </a:rPr>
                <a:t>Prevention measures</a:t>
              </a:r>
            </a:p>
          </p:txBody>
        </p:sp>
        <p:sp>
          <p:nvSpPr>
            <p:cNvPr id="18" name="Flowchart: Alternate Process 21">
              <a:extLst>
                <a:ext uri="{FF2B5EF4-FFF2-40B4-BE49-F238E27FC236}">
                  <a16:creationId xmlns:a16="http://schemas.microsoft.com/office/drawing/2014/main" id="{8292D1D8-177C-482B-883E-86E309EEF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63" y="1268413"/>
              <a:ext cx="2719387" cy="1654175"/>
            </a:xfrm>
            <a:prstGeom prst="flowChartAlternateProcess">
              <a:avLst/>
            </a:prstGeom>
            <a:solidFill>
              <a:srgbClr val="FCFAFC"/>
            </a:solidFill>
            <a:ln w="50800" cmpd="thickThin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D2B6CAF3-A47D-4BA2-ABB9-795232114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25" y="1465263"/>
              <a:ext cx="2051050" cy="126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0" dirty="0">
                  <a:solidFill>
                    <a:srgbClr val="002060"/>
                  </a:solidFill>
                  <a:latin typeface="Calibri" pitchFamily="34" charset="0"/>
                </a:rPr>
                <a:t>Traumatic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b="0" dirty="0">
                  <a:solidFill>
                    <a:srgbClr val="002060"/>
                  </a:solidFill>
                  <a:latin typeface="Calibri" pitchFamily="34" charset="0"/>
                </a:rPr>
                <a:t>experiences in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rgbClr val="0070C0"/>
                  </a:solidFill>
                  <a:latin typeface="Calibri" pitchFamily="34" charset="0"/>
                </a:rPr>
                <a:t>early life</a:t>
              </a:r>
            </a:p>
          </p:txBody>
        </p:sp>
        <p:sp>
          <p:nvSpPr>
            <p:cNvPr id="20" name="Flowchart: Alternate Process 21">
              <a:extLst>
                <a:ext uri="{FF2B5EF4-FFF2-40B4-BE49-F238E27FC236}">
                  <a16:creationId xmlns:a16="http://schemas.microsoft.com/office/drawing/2014/main" id="{40A128E4-A9DB-4459-996A-D5C3C6D69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788" y="1268413"/>
              <a:ext cx="2719387" cy="1654175"/>
            </a:xfrm>
            <a:prstGeom prst="flowChartAlternateProcess">
              <a:avLst/>
            </a:prstGeom>
            <a:solidFill>
              <a:srgbClr val="FCFAFC"/>
            </a:solidFill>
            <a:ln w="50800" cmpd="thickThin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002060"/>
                  </a:solidFill>
                  <a:latin typeface="Calibri" pitchFamily="34" charset="0"/>
                </a:rPr>
                <a:t>Adversity &amp; risk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 err="1">
                  <a:solidFill>
                    <a:srgbClr val="002060"/>
                  </a:solidFill>
                  <a:latin typeface="Calibri" pitchFamily="34" charset="0"/>
                </a:rPr>
                <a:t>behaviours</a:t>
              </a:r>
              <a:r>
                <a:rPr lang="en-US" altLang="en-US" sz="2400" b="0" dirty="0">
                  <a:solidFill>
                    <a:srgbClr val="002060"/>
                  </a:solidFill>
                  <a:latin typeface="Calibri" pitchFamily="34" charset="0"/>
                </a:rPr>
                <a:t> in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70C0"/>
                  </a:solidFill>
                  <a:latin typeface="Calibri" pitchFamily="34" charset="0"/>
                </a:rPr>
                <a:t>adolescence</a:t>
              </a:r>
            </a:p>
          </p:txBody>
        </p:sp>
        <p:sp>
          <p:nvSpPr>
            <p:cNvPr id="21" name="Flowchart: Alternate Process 21">
              <a:extLst>
                <a:ext uri="{FF2B5EF4-FFF2-40B4-BE49-F238E27FC236}">
                  <a16:creationId xmlns:a16="http://schemas.microsoft.com/office/drawing/2014/main" id="{DA390C97-4EAD-4CC2-A580-E3F8B785E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6013" y="1268413"/>
              <a:ext cx="2684462" cy="1654175"/>
            </a:xfrm>
            <a:prstGeom prst="flowChartAlternateProcess">
              <a:avLst/>
            </a:prstGeom>
            <a:solidFill>
              <a:srgbClr val="FCFAFC"/>
            </a:solidFill>
            <a:ln w="50800" cmpd="thickThin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70C0"/>
                  </a:solidFill>
                  <a:latin typeface="Calibri" pitchFamily="34" charset="0"/>
                </a:rPr>
                <a:t>Recent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002060"/>
                  </a:solidFill>
                  <a:latin typeface="Calibri" pitchFamily="34" charset="0"/>
                </a:rPr>
                <a:t>stressful event</a:t>
              </a:r>
              <a:endParaRPr lang="en-US" altLang="en-US" sz="280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22" name="Flowchart: Alternate Process 21">
              <a:extLst>
                <a:ext uri="{FF2B5EF4-FFF2-40B4-BE49-F238E27FC236}">
                  <a16:creationId xmlns:a16="http://schemas.microsoft.com/office/drawing/2014/main" id="{38AE45B5-0DCD-4308-BB41-8C58AA455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63" y="4062413"/>
              <a:ext cx="2719387" cy="1654175"/>
            </a:xfrm>
            <a:prstGeom prst="flowChartAlternateProcess">
              <a:avLst/>
            </a:prstGeom>
            <a:solidFill>
              <a:srgbClr val="FCFAFC"/>
            </a:solidFill>
            <a:ln w="50800" cmpd="thickThin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70C0"/>
                  </a:solidFill>
                  <a:latin typeface="Calibri" pitchFamily="34" charset="0"/>
                </a:rPr>
                <a:t>Support</a:t>
              </a:r>
              <a:r>
                <a:rPr lang="en-US" altLang="en-US" sz="2400" b="0" dirty="0">
                  <a:solidFill>
                    <a:srgbClr val="0070C0"/>
                  </a:solidFill>
                  <a:latin typeface="Calibri" pitchFamily="34" charset="0"/>
                </a:rPr>
                <a:t> </a:t>
              </a:r>
              <a:r>
                <a:rPr lang="en-US" altLang="en-US" sz="2400" b="0" dirty="0">
                  <a:solidFill>
                    <a:srgbClr val="002060"/>
                  </a:solidFill>
                  <a:latin typeface="Calibri" pitchFamily="34" charset="0"/>
                </a:rPr>
                <a:t>for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002060"/>
                  </a:solidFill>
                  <a:latin typeface="Calibri" pitchFamily="34" charset="0"/>
                </a:rPr>
                <a:t>young children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002060"/>
                  </a:solidFill>
                  <a:latin typeface="Calibri" pitchFamily="34" charset="0"/>
                </a:rPr>
                <a:t>&amp; their families</a:t>
              </a:r>
            </a:p>
          </p:txBody>
        </p:sp>
        <p:sp>
          <p:nvSpPr>
            <p:cNvPr id="23" name="Flowchart: Alternate Process 21">
              <a:extLst>
                <a:ext uri="{FF2B5EF4-FFF2-40B4-BE49-F238E27FC236}">
                  <a16:creationId xmlns:a16="http://schemas.microsoft.com/office/drawing/2014/main" id="{BE86DBD3-DCCB-4D5A-81E8-59AE6FB51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025" y="4062413"/>
              <a:ext cx="2720975" cy="1654175"/>
            </a:xfrm>
            <a:prstGeom prst="flowChartAlternateProcess">
              <a:avLst/>
            </a:prstGeom>
            <a:solidFill>
              <a:srgbClr val="FCFAFC"/>
            </a:solidFill>
            <a:ln w="50800" cmpd="thickThin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70C0"/>
                  </a:solidFill>
                  <a:latin typeface="Calibri" pitchFamily="34" charset="0"/>
                </a:rPr>
                <a:t>Access</a:t>
              </a:r>
              <a:r>
                <a:rPr lang="en-US" altLang="en-US" sz="2400" b="0">
                  <a:solidFill>
                    <a:srgbClr val="002060"/>
                  </a:solidFill>
                  <a:latin typeface="Calibri" pitchFamily="34" charset="0"/>
                </a:rPr>
                <a:t> to CAMHS,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002060"/>
                  </a:solidFill>
                  <a:latin typeface="Calibri" pitchFamily="34" charset="0"/>
                </a:rPr>
                <a:t>incl. self-harm &amp;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002060"/>
                  </a:solidFill>
                  <a:latin typeface="Calibri" pitchFamily="34" charset="0"/>
                </a:rPr>
                <a:t>substance misuse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002060"/>
                  </a:solidFill>
                  <a:latin typeface="Calibri" pitchFamily="34" charset="0"/>
                </a:rPr>
                <a:t>services</a:t>
              </a:r>
            </a:p>
          </p:txBody>
        </p:sp>
        <p:sp>
          <p:nvSpPr>
            <p:cNvPr id="24" name="Flowchart: Alternate Process 21">
              <a:extLst>
                <a:ext uri="{FF2B5EF4-FFF2-40B4-BE49-F238E27FC236}">
                  <a16:creationId xmlns:a16="http://schemas.microsoft.com/office/drawing/2014/main" id="{C49C6CF9-FE42-4DA9-A066-4E71491B7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088" y="4062413"/>
              <a:ext cx="2719387" cy="1654175"/>
            </a:xfrm>
            <a:prstGeom prst="flowChartAlternateProcess">
              <a:avLst/>
            </a:prstGeom>
            <a:solidFill>
              <a:srgbClr val="FCFAFC"/>
            </a:solidFill>
            <a:ln w="50800" cmpd="thickThin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002060"/>
                  </a:solidFill>
                  <a:latin typeface="Calibri" pitchFamily="34" charset="0"/>
                </a:rPr>
                <a:t>Crisis support,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70C0"/>
                  </a:solidFill>
                  <a:latin typeface="Calibri" pitchFamily="34" charset="0"/>
                </a:rPr>
                <a:t>promoting</a:t>
              </a:r>
              <a:r>
                <a:rPr lang="en-US" altLang="en-US" sz="2400" b="0">
                  <a:solidFill>
                    <a:srgbClr val="002060"/>
                  </a:solidFill>
                  <a:latin typeface="Calibri" pitchFamily="34" charset="0"/>
                </a:rPr>
                <a:t> mental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rgbClr val="002060"/>
                  </a:solidFill>
                  <a:latin typeface="Calibri" pitchFamily="34" charset="0"/>
                </a:rPr>
                <a:t>health in education</a:t>
              </a:r>
            </a:p>
          </p:txBody>
        </p:sp>
      </p:grpSp>
      <p:sp>
        <p:nvSpPr>
          <p:cNvPr id="25" name="TextBox 1">
            <a:extLst>
              <a:ext uri="{FF2B5EF4-FFF2-40B4-BE49-F238E27FC236}">
                <a16:creationId xmlns:a16="http://schemas.microsoft.com/office/drawing/2014/main" id="{6594A445-3001-4B20-9D75-B288BDD3F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532" y="6619033"/>
            <a:ext cx="1291468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000" b="0" dirty="0">
                <a:solidFill>
                  <a:srgbClr val="796E65"/>
                </a:solidFill>
                <a:latin typeface="+mn-lt"/>
                <a:cs typeface="Arial" panose="020B0604020202020204" pitchFamily="34" charset="0"/>
              </a:rPr>
              <a:t>Source: NCISH</a:t>
            </a:r>
          </a:p>
        </p:txBody>
      </p:sp>
    </p:spTree>
    <p:extLst>
      <p:ext uri="{BB962C8B-B14F-4D97-AF65-F5344CB8AC3E}">
        <p14:creationId xmlns:p14="http://schemas.microsoft.com/office/powerpoint/2010/main" val="374584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8DCF5-2336-4190-9E6E-64381451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Be</a:t>
            </a:r>
            <a:r>
              <a:rPr lang="en-GB" sz="2400" dirty="0">
                <a:solidFill>
                  <a:srgbClr val="796E65"/>
                </a:solidFill>
              </a:rPr>
              <a:t>rea</a:t>
            </a:r>
            <a:r>
              <a:rPr lang="en-GB" sz="2400" dirty="0"/>
              <a:t>vement</a:t>
            </a:r>
            <a:r>
              <a:rPr lang="en-GB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A58E6-6776-446A-AE4A-B595793CB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0800000" flipV="1">
            <a:off x="2259724" y="6557463"/>
            <a:ext cx="6884274" cy="230833"/>
          </a:xfrm>
        </p:spPr>
        <p:txBody>
          <a:bodyPr/>
          <a:lstStyle/>
          <a:p>
            <a:pPr algn="r"/>
            <a:r>
              <a:rPr lang="en-GB" b="0" i="0" dirty="0">
                <a:solidFill>
                  <a:srgbClr val="796E65"/>
                </a:solidFill>
                <a:effectLst/>
              </a:rPr>
              <a:t>Rodway C, Ibrahim S, Tham SG, Turnbull P, Kapur N, Appleby L. Bereavement and suicide bereavement as an antecedent of suicide in children and young people: prevalence and characteristics. Journal of affective disorders. 2022 Mar 1;300:280-8.</a:t>
            </a:r>
            <a:endParaRPr lang="en-US" dirty="0">
              <a:solidFill>
                <a:srgbClr val="796E6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5926D-376A-491F-AEE7-28AB222B7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D2A0DE37-E40A-4854-BB6E-64E7590C4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25" y="1395685"/>
            <a:ext cx="3005494" cy="39742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09731-3D47-44A5-8C41-4EC5CE3E77F4}"/>
              </a:ext>
            </a:extLst>
          </p:cNvPr>
          <p:cNvSpPr txBox="1"/>
          <p:nvPr/>
        </p:nvSpPr>
        <p:spPr>
          <a:xfrm>
            <a:off x="4741160" y="1395685"/>
            <a:ext cx="35250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200" b="1" dirty="0">
                <a:solidFill>
                  <a:srgbClr val="00957A"/>
                </a:solidFill>
                <a:latin typeface="+mj-lt"/>
              </a:rPr>
              <a:t>25% </a:t>
            </a:r>
            <a:r>
              <a:rPr lang="en-GB" altLang="en-US" sz="2200" b="0" dirty="0">
                <a:latin typeface="+mj-lt"/>
              </a:rPr>
              <a:t>preceded by bereavement</a:t>
            </a:r>
          </a:p>
          <a:p>
            <a:pPr>
              <a:spcBef>
                <a:spcPct val="0"/>
              </a:spcBef>
            </a:pPr>
            <a:endParaRPr lang="en-GB" altLang="en-US" sz="22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GB" altLang="en-US" sz="2200" b="0" dirty="0">
                <a:latin typeface="+mj-lt"/>
              </a:rPr>
              <a:t>Bereavement adds to </a:t>
            </a:r>
            <a:r>
              <a:rPr lang="en-GB" altLang="en-US" sz="2200" b="1" dirty="0">
                <a:solidFill>
                  <a:srgbClr val="00957A"/>
                </a:solidFill>
                <a:latin typeface="+mj-lt"/>
              </a:rPr>
              <a:t>existing</a:t>
            </a:r>
            <a:r>
              <a:rPr lang="en-GB" altLang="en-US" sz="2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altLang="en-US" sz="2200" b="0" dirty="0">
                <a:latin typeface="+mj-lt"/>
              </a:rPr>
              <a:t>adversities</a:t>
            </a:r>
          </a:p>
          <a:p>
            <a:pPr>
              <a:spcBef>
                <a:spcPct val="0"/>
              </a:spcBef>
            </a:pPr>
            <a:endParaRPr lang="en-GB" altLang="en-US" sz="2200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endParaRPr lang="en-GB" altLang="en-US" sz="2200" b="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00957A"/>
                </a:solidFill>
                <a:latin typeface="+mj-lt"/>
              </a:rPr>
              <a:t>1/4</a:t>
            </a:r>
            <a:r>
              <a:rPr lang="en-GB" altLang="en-US" sz="2200" b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altLang="en-US" sz="2200" b="0" dirty="0">
                <a:latin typeface="+mj-lt"/>
              </a:rPr>
              <a:t>no contact with specialist children’s services</a:t>
            </a:r>
          </a:p>
        </p:txBody>
      </p:sp>
    </p:spTree>
    <p:extLst>
      <p:ext uri="{BB962C8B-B14F-4D97-AF65-F5344CB8AC3E}">
        <p14:creationId xmlns:p14="http://schemas.microsoft.com/office/powerpoint/2010/main" val="218290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62445-60A1-4B7A-8C24-0E32D91E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CCAB89B-E066-40ED-BE3D-ED91FCC95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32230"/>
              </p:ext>
            </p:extLst>
          </p:nvPr>
        </p:nvGraphicFramePr>
        <p:xfrm>
          <a:off x="449812" y="2367178"/>
          <a:ext cx="2893887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98559C4-EE0A-4F5E-AE6E-AE2F483C6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667212"/>
              </p:ext>
            </p:extLst>
          </p:nvPr>
        </p:nvGraphicFramePr>
        <p:xfrm>
          <a:off x="4868733" y="2356545"/>
          <a:ext cx="2893887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183E87E-6C3A-4512-8F58-67312BD65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707708"/>
              </p:ext>
            </p:extLst>
          </p:nvPr>
        </p:nvGraphicFramePr>
        <p:xfrm>
          <a:off x="66060" y="139411"/>
          <a:ext cx="4077268" cy="241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A0773BE1-C827-4E9C-801D-0F9C3AEB62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391570"/>
              </p:ext>
            </p:extLst>
          </p:nvPr>
        </p:nvGraphicFramePr>
        <p:xfrm>
          <a:off x="4331067" y="243151"/>
          <a:ext cx="4077268" cy="221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04F9E2E-3AE6-4B9C-863A-05FC01153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65" y="4658007"/>
            <a:ext cx="1217476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2 | Karl Ewald Konstantin Hering (1834–1918), Heinrich Ewald Hering  (1866–1948), and the namesake for the Hering-Breuer reflex | SpringerLink">
            <a:extLst>
              <a:ext uri="{FF2B5EF4-FFF2-40B4-BE49-F238E27FC236}">
                <a16:creationId xmlns:a16="http://schemas.microsoft.com/office/drawing/2014/main" id="{5E9FA2AC-EE20-4B09-9055-CBD2A128B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99" y="4658007"/>
            <a:ext cx="1164167" cy="180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87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74C0-349D-47F7-AD21-CAC3F7E8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Do suicides without warning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B007B-B7A6-4CC0-B54E-6A9E80D64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0" name="TextBox 3">
            <a:extLst>
              <a:ext uri="{FF2B5EF4-FFF2-40B4-BE49-F238E27FC236}">
                <a16:creationId xmlns:a16="http://schemas.microsoft.com/office/drawing/2014/main" id="{9DD7A7B0-40BF-42C1-8EA6-A93D886FE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308" y="1287182"/>
            <a:ext cx="391553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00957A"/>
                </a:solidFill>
                <a:latin typeface="+mn-lt"/>
              </a:rPr>
              <a:t>1/3</a:t>
            </a:r>
            <a:r>
              <a:rPr lang="en-GB" altLang="en-US" sz="2200" dirty="0">
                <a:solidFill>
                  <a:srgbClr val="796E65"/>
                </a:solidFill>
                <a:latin typeface="+mn-lt"/>
              </a:rPr>
              <a:t> </a:t>
            </a:r>
            <a:r>
              <a:rPr lang="en-GB" altLang="en-US" sz="2200" b="0" dirty="0">
                <a:solidFill>
                  <a:srgbClr val="796E65"/>
                </a:solidFill>
                <a:latin typeface="+mn-lt"/>
              </a:rPr>
              <a:t>had reported no suicidal ideas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b="0" dirty="0">
              <a:solidFill>
                <a:srgbClr val="796E65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b="0" dirty="0">
              <a:solidFill>
                <a:srgbClr val="796E65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0" dirty="0">
                <a:solidFill>
                  <a:srgbClr val="796E65"/>
                </a:solidFill>
                <a:latin typeface="+mn-lt"/>
              </a:rPr>
              <a:t>Also had </a:t>
            </a:r>
            <a:r>
              <a:rPr lang="en-GB" altLang="en-US" sz="2200" b="1" dirty="0">
                <a:solidFill>
                  <a:srgbClr val="00957A"/>
                </a:solidFill>
                <a:latin typeface="+mn-lt"/>
              </a:rPr>
              <a:t>lower</a:t>
            </a:r>
            <a:r>
              <a:rPr lang="en-GB" altLang="en-US" sz="2200" dirty="0">
                <a:solidFill>
                  <a:srgbClr val="00957A"/>
                </a:solidFill>
                <a:latin typeface="+mn-lt"/>
              </a:rPr>
              <a:t> </a:t>
            </a:r>
            <a:r>
              <a:rPr lang="en-GB" altLang="en-US" sz="2200" b="0" dirty="0">
                <a:solidFill>
                  <a:srgbClr val="796E65"/>
                </a:solidFill>
                <a:latin typeface="+mn-lt"/>
              </a:rPr>
              <a:t>rate of risk factors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b="0" dirty="0">
              <a:solidFill>
                <a:srgbClr val="796E65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b="0" dirty="0">
              <a:solidFill>
                <a:srgbClr val="796E65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00957A"/>
                </a:solidFill>
                <a:latin typeface="+mn-lt"/>
              </a:rPr>
              <a:t>70% </a:t>
            </a:r>
            <a:r>
              <a:rPr lang="en-GB" altLang="en-US" sz="2200" b="0" dirty="0">
                <a:solidFill>
                  <a:srgbClr val="796E65"/>
                </a:solidFill>
                <a:latin typeface="+mn-lt"/>
              </a:rPr>
              <a:t>had no service contacts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dirty="0">
              <a:solidFill>
                <a:srgbClr val="796E65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0" dirty="0">
                <a:solidFill>
                  <a:srgbClr val="796E65"/>
                </a:solidFill>
                <a:latin typeface="+mn-lt"/>
              </a:rPr>
              <a:t>Being unknown to services </a:t>
            </a:r>
            <a:r>
              <a:rPr lang="en-GB" altLang="en-US" sz="2200" b="1" dirty="0">
                <a:solidFill>
                  <a:srgbClr val="00957A"/>
                </a:solidFill>
                <a:latin typeface="+mn-lt"/>
              </a:rPr>
              <a:t>6x</a:t>
            </a:r>
            <a:r>
              <a:rPr lang="en-GB" altLang="en-US" sz="2200" b="0" dirty="0">
                <a:solidFill>
                  <a:srgbClr val="796E65"/>
                </a:solidFill>
                <a:latin typeface="+mn-lt"/>
              </a:rPr>
              <a:t> more likely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327BB9-930B-4E0A-9F3C-7B8A3953F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287182"/>
            <a:ext cx="3391257" cy="44868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5B4178-8AA9-4132-93AF-F9D8B41C9987}"/>
              </a:ext>
            </a:extLst>
          </p:cNvPr>
          <p:cNvSpPr txBox="1"/>
          <p:nvPr/>
        </p:nvSpPr>
        <p:spPr>
          <a:xfrm>
            <a:off x="2890345" y="6519446"/>
            <a:ext cx="62536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b="0" i="0" dirty="0">
                <a:solidFill>
                  <a:srgbClr val="222222"/>
                </a:solidFill>
                <a:effectLst/>
                <a:latin typeface="+mj-lt"/>
              </a:rPr>
              <a:t>Rodway C, Tham SG, Turnbull P, Kapur N, Appleby L. Suicide in children and young people: Can it happen without warning?. Journal of affective disorders. 2020 Oct 1;275:307-10.</a:t>
            </a:r>
            <a:endParaRPr lang="en-GB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0693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37D7B19C-2C7D-4CC5-BE56-9AB1A3D37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6" y="1521616"/>
            <a:ext cx="3154362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F38D-544F-43D8-AC2A-5A97B05F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Suicide and the media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5BDCB-DD3E-477A-9FF7-7CAFAB90752C}"/>
              </a:ext>
            </a:extLst>
          </p:cNvPr>
          <p:cNvSpPr txBox="1"/>
          <p:nvPr/>
        </p:nvSpPr>
        <p:spPr>
          <a:xfrm>
            <a:off x="6141706" y="2158998"/>
            <a:ext cx="289217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200" dirty="0"/>
              <a:t>Goethe: </a:t>
            </a:r>
          </a:p>
          <a:p>
            <a:r>
              <a:rPr lang="en-GB" altLang="en-US" sz="2200" dirty="0"/>
              <a:t>The Sorrows of Young Werther </a:t>
            </a:r>
          </a:p>
          <a:p>
            <a:endParaRPr lang="en-GB" altLang="en-US" sz="2200" dirty="0"/>
          </a:p>
          <a:p>
            <a:endParaRPr lang="en-GB" altLang="en-US" sz="2200" dirty="0"/>
          </a:p>
          <a:p>
            <a:r>
              <a:rPr lang="en-GB" altLang="en-US" sz="2200" dirty="0"/>
              <a:t>First reports of imitative suicide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AFE8B83-0641-49AF-B9D1-808C9ED95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506537"/>
            <a:ext cx="279400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26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F38D-544F-43D8-AC2A-5A97B05F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Suicide and the media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898306CF-7FE1-488F-8198-B0D09DD6A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" y="1745679"/>
            <a:ext cx="2405430" cy="293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8">
            <a:extLst>
              <a:ext uri="{FF2B5EF4-FFF2-40B4-BE49-F238E27FC236}">
                <a16:creationId xmlns:a16="http://schemas.microsoft.com/office/drawing/2014/main" id="{D32738E4-EDAC-48CF-871B-758BDAAF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45" y="5147338"/>
            <a:ext cx="18114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200" b="0" dirty="0">
                <a:latin typeface="+mj-lt"/>
              </a:rPr>
              <a:t>Revenge motive</a:t>
            </a: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27CB72CC-5BD0-4F89-852E-FCD97997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471" y="5147477"/>
            <a:ext cx="26830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200" b="0" dirty="0">
                <a:latin typeface="+mn-lt"/>
              </a:rPr>
              <a:t>Cable channel outside the UK</a:t>
            </a: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6F9E0BBC-5BBF-4786-94E7-39A8417BD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398" y="5157910"/>
            <a:ext cx="1682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200" b="0" dirty="0">
                <a:latin typeface="+mn-lt"/>
              </a:rPr>
              <a:t>Graphic images</a:t>
            </a:r>
          </a:p>
        </p:txBody>
      </p:sp>
      <p:pic>
        <p:nvPicPr>
          <p:cNvPr id="16" name="Main graphic">
            <a:extLst>
              <a:ext uri="{FF2B5EF4-FFF2-40B4-BE49-F238E27FC236}">
                <a16:creationId xmlns:a16="http://schemas.microsoft.com/office/drawing/2014/main" id="{EC50B66F-0FD4-43B6-8D3B-3B9832DF3CD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641560" y="1745679"/>
            <a:ext cx="6350040" cy="3096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683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F38D-544F-43D8-AC2A-5A97B05F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Online harms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14832C-B2FC-4C9C-B3E3-CA57A634D664}"/>
              </a:ext>
            </a:extLst>
          </p:cNvPr>
          <p:cNvSpPr/>
          <p:nvPr/>
        </p:nvSpPr>
        <p:spPr>
          <a:xfrm>
            <a:off x="2669628" y="6519446"/>
            <a:ext cx="6474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solidFill>
                  <a:srgbClr val="796E6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https://www.cambridge.org/core/journals/psychological-medicine/article/online-harms-suiciderelated-online-experience-a-ukwide-case-series-study-of-young-people-who-die-by-suicide/BDF430691070BACDC1A14D12D66677E7</a:t>
            </a:r>
            <a:r>
              <a:rPr lang="en-GB" sz="800" dirty="0">
                <a:solidFill>
                  <a:srgbClr val="796E65"/>
                </a:solidFill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2F852C-5B55-4794-AC80-DD63F935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045" y="697341"/>
            <a:ext cx="3065422" cy="2113112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99290AE-BC83-496A-9332-D5D3E3E35D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340241"/>
              </p:ext>
            </p:extLst>
          </p:nvPr>
        </p:nvGraphicFramePr>
        <p:xfrm>
          <a:off x="258426" y="1271810"/>
          <a:ext cx="7368143" cy="495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9188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F38D-544F-43D8-AC2A-5A97B05F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Suicide by people aged under 18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5961744-3110-4E69-B370-714B5A032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115906"/>
              </p:ext>
            </p:extLst>
          </p:nvPr>
        </p:nvGraphicFramePr>
        <p:xfrm>
          <a:off x="0" y="1395685"/>
          <a:ext cx="6554912" cy="440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1800753-73B4-4D00-96A4-6D930531DB3E}"/>
              </a:ext>
            </a:extLst>
          </p:cNvPr>
          <p:cNvSpPr txBox="1"/>
          <p:nvPr/>
        </p:nvSpPr>
        <p:spPr>
          <a:xfrm flipH="1">
            <a:off x="6671842" y="3736059"/>
            <a:ext cx="26154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BE0980"/>
                </a:solidFill>
              </a:rPr>
              <a:t>19% </a:t>
            </a:r>
            <a:r>
              <a:rPr lang="en-GB" sz="2200" dirty="0"/>
              <a:t>of general population deaths were </a:t>
            </a:r>
            <a:r>
              <a:rPr lang="en-GB" sz="2400" b="1" dirty="0">
                <a:solidFill>
                  <a:srgbClr val="BE0980"/>
                </a:solidFill>
              </a:rPr>
              <a:t>patients</a:t>
            </a:r>
            <a:r>
              <a:rPr lang="en-GB" sz="2400" dirty="0"/>
              <a:t> </a:t>
            </a:r>
          </a:p>
          <a:p>
            <a:pPr algn="ctr"/>
            <a:endParaRPr lang="en-GB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498AE-583A-4FB2-BCC1-7790D3D15E5C}"/>
              </a:ext>
            </a:extLst>
          </p:cNvPr>
          <p:cNvSpPr txBox="1"/>
          <p:nvPr/>
        </p:nvSpPr>
        <p:spPr>
          <a:xfrm flipH="1">
            <a:off x="6695840" y="1327377"/>
            <a:ext cx="2368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957A"/>
                </a:solidFill>
              </a:rPr>
              <a:t>Increase</a:t>
            </a:r>
            <a:r>
              <a:rPr lang="en-GB" sz="2200" dirty="0"/>
              <a:t> in 2017, particularly in </a:t>
            </a:r>
            <a:r>
              <a:rPr lang="en-GB" sz="2200" b="1" dirty="0">
                <a:solidFill>
                  <a:srgbClr val="00957A"/>
                </a:solidFill>
              </a:rPr>
              <a:t>young girls</a:t>
            </a:r>
          </a:p>
        </p:txBody>
      </p:sp>
    </p:spTree>
    <p:extLst>
      <p:ext uri="{BB962C8B-B14F-4D97-AF65-F5344CB8AC3E}">
        <p14:creationId xmlns:p14="http://schemas.microsoft.com/office/powerpoint/2010/main" val="1291252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F38D-544F-43D8-AC2A-5A97B05F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Suicide by patients aged under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18F56-EBD2-4BB6-A0A2-B23DEFF0F66B}"/>
              </a:ext>
            </a:extLst>
          </p:cNvPr>
          <p:cNvSpPr txBox="1"/>
          <p:nvPr/>
        </p:nvSpPr>
        <p:spPr>
          <a:xfrm>
            <a:off x="258426" y="1441132"/>
            <a:ext cx="653125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Different pattern of </a:t>
            </a:r>
            <a:r>
              <a:rPr lang="en-GB" sz="2200" b="1" dirty="0">
                <a:solidFill>
                  <a:srgbClr val="BE0980"/>
                </a:solidFill>
              </a:rPr>
              <a:t>suicide methods</a:t>
            </a:r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Nearly half (49%) were </a:t>
            </a:r>
            <a:r>
              <a:rPr lang="en-GB" sz="2200" b="1" dirty="0">
                <a:solidFill>
                  <a:srgbClr val="BE0980"/>
                </a:solidFill>
              </a:rPr>
              <a:t>girls</a:t>
            </a:r>
          </a:p>
          <a:p>
            <a:endParaRPr lang="en-GB" sz="2200" b="1" dirty="0"/>
          </a:p>
          <a:p>
            <a:endParaRPr lang="en-GB" sz="2200" dirty="0"/>
          </a:p>
          <a:p>
            <a:r>
              <a:rPr lang="en-GB" sz="2200" dirty="0"/>
              <a:t>Higher</a:t>
            </a:r>
            <a:r>
              <a:rPr lang="en-GB" sz="2200" b="1" dirty="0"/>
              <a:t> </a:t>
            </a:r>
            <a:r>
              <a:rPr lang="en-GB" sz="2200" dirty="0"/>
              <a:t>rates of </a:t>
            </a:r>
            <a:r>
              <a:rPr lang="en-GB" sz="2200" b="1" dirty="0">
                <a:solidFill>
                  <a:srgbClr val="BE0980"/>
                </a:solidFill>
              </a:rPr>
              <a:t>self-harm</a:t>
            </a:r>
            <a:r>
              <a:rPr lang="en-GB" sz="2200" dirty="0">
                <a:solidFill>
                  <a:srgbClr val="BE0980"/>
                </a:solidFill>
              </a:rPr>
              <a:t> </a:t>
            </a:r>
            <a:r>
              <a:rPr lang="en-GB" sz="2200" dirty="0"/>
              <a:t>(74%); </a:t>
            </a:r>
            <a:r>
              <a:rPr lang="en-GB" sz="2200" b="1" dirty="0">
                <a:solidFill>
                  <a:srgbClr val="BE0980"/>
                </a:solidFill>
              </a:rPr>
              <a:t>autism</a:t>
            </a:r>
            <a:r>
              <a:rPr lang="en-GB" sz="2200" dirty="0"/>
              <a:t> (13%) and </a:t>
            </a:r>
            <a:r>
              <a:rPr lang="en-GB" sz="2200" b="1" dirty="0">
                <a:solidFill>
                  <a:srgbClr val="BE0980"/>
                </a:solidFill>
              </a:rPr>
              <a:t>eating disorders </a:t>
            </a:r>
            <a:r>
              <a:rPr lang="en-GB" sz="2200" dirty="0"/>
              <a:t>(5%) more common than in older groups.</a:t>
            </a:r>
          </a:p>
          <a:p>
            <a:endParaRPr lang="en-GB" sz="2200" dirty="0"/>
          </a:p>
          <a:p>
            <a:endParaRPr lang="en-GB" sz="2200" b="1" dirty="0"/>
          </a:p>
          <a:p>
            <a:r>
              <a:rPr lang="en-GB" sz="2200" b="1" dirty="0">
                <a:solidFill>
                  <a:srgbClr val="BE0980"/>
                </a:solidFill>
              </a:rPr>
              <a:t>Suicide-related online activity </a:t>
            </a:r>
            <a:r>
              <a:rPr lang="en-GB" sz="2200" dirty="0"/>
              <a:t>(25%) more common than in older groups</a:t>
            </a:r>
          </a:p>
          <a:p>
            <a:endParaRPr lang="en-GB" sz="2400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F943F3-846C-4D88-B9D0-B4D1DA16B376}"/>
              </a:ext>
            </a:extLst>
          </p:cNvPr>
          <p:cNvGrpSpPr/>
          <p:nvPr/>
        </p:nvGrpSpPr>
        <p:grpSpPr>
          <a:xfrm>
            <a:off x="7394849" y="1108606"/>
            <a:ext cx="1218618" cy="4972324"/>
            <a:chOff x="8851449" y="1339194"/>
            <a:chExt cx="1218618" cy="4972324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2252F102-CC69-48B9-A65A-412E77AB3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449" y="1339194"/>
              <a:ext cx="1218618" cy="1080000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9F15944-2E8A-4C4D-9134-4D7E93373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5" t="21716" r="42466" b="44277"/>
            <a:stretch/>
          </p:blipFill>
          <p:spPr>
            <a:xfrm>
              <a:off x="8990067" y="5231518"/>
              <a:ext cx="969536" cy="1080000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2C8DC396-83D0-421F-B23B-D2D0370B6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0067" y="3868894"/>
              <a:ext cx="1080000" cy="108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8F6B67-EBDA-4E5E-B3DF-928218540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067" y="2506270"/>
              <a:ext cx="1080000" cy="1080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03232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E3A9147-166A-4635-AC46-FD4EBCB12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415474"/>
              </p:ext>
            </p:extLst>
          </p:nvPr>
        </p:nvGraphicFramePr>
        <p:xfrm>
          <a:off x="195209" y="1364615"/>
          <a:ext cx="8270697" cy="460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81F38D-544F-43D8-AC2A-5A97B05F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Suicide in England in the COVID-19 pandemic RTS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10B8E64B-5AFB-47A7-A977-6E554593F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80" y="5729772"/>
            <a:ext cx="86508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200" dirty="0">
                <a:ea typeface="Calibri" pitchFamily="34" charset="0"/>
                <a:cs typeface="Calibri" pitchFamily="34" charset="0"/>
              </a:rPr>
              <a:t>Suicide rates using “real-time surveillance” data in 10 areas</a:t>
            </a:r>
          </a:p>
        </p:txBody>
      </p:sp>
    </p:spTree>
    <p:extLst>
      <p:ext uri="{BB962C8B-B14F-4D97-AF65-F5344CB8AC3E}">
        <p14:creationId xmlns:p14="http://schemas.microsoft.com/office/powerpoint/2010/main" val="3035046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F38D-544F-43D8-AC2A-5A97B05F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Suicide in England in the COVID-19 pandemic: early data from 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20C7B-82DC-4389-9D61-BBFAB277C71E}"/>
              </a:ext>
            </a:extLst>
          </p:cNvPr>
          <p:cNvSpPr txBox="1"/>
          <p:nvPr/>
        </p:nvSpPr>
        <p:spPr>
          <a:xfrm>
            <a:off x="2861511" y="6611779"/>
            <a:ext cx="6282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Office for National Statistics- Deaths from suicide that occurred in England and Wales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78F9A-5DB3-46E8-A869-6341AFA2EA0A}"/>
              </a:ext>
            </a:extLst>
          </p:cNvPr>
          <p:cNvSpPr txBox="1"/>
          <p:nvPr/>
        </p:nvSpPr>
        <p:spPr>
          <a:xfrm>
            <a:off x="258426" y="1659473"/>
            <a:ext cx="799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was a statistically significant decrease in the age-specific suicide rate for all persons aged 10 to 24 years and 25 to 44 years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B151856-5966-4D6A-9D8C-143B7E6C7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48" b="16816"/>
          <a:stretch/>
        </p:blipFill>
        <p:spPr bwMode="auto">
          <a:xfrm>
            <a:off x="111805" y="2378422"/>
            <a:ext cx="8049325" cy="38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99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6BE0-CA13-45F9-A9D3-9A97244D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Number of suicides in children aged under 18 years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6FD8E-5B9E-45C3-B993-589BB5FEC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213698"/>
              </p:ext>
            </p:extLst>
          </p:nvPr>
        </p:nvGraphicFramePr>
        <p:xfrm>
          <a:off x="258763" y="1521537"/>
          <a:ext cx="8229600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D9759-24D9-4080-B8FC-FC6751C2A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47DC7-5732-48A9-9148-0CA8EDF82AA6}"/>
              </a:ext>
            </a:extLst>
          </p:cNvPr>
          <p:cNvSpPr txBox="1"/>
          <p:nvPr/>
        </p:nvSpPr>
        <p:spPr>
          <a:xfrm>
            <a:off x="8169053" y="6602209"/>
            <a:ext cx="974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/>
              <a:t>Source:ONS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10768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BF23-0EA7-4725-877C-C9A5BA8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Impact of </a:t>
            </a:r>
            <a:r>
              <a:rPr lang="en-GB" sz="2400" dirty="0">
                <a:solidFill>
                  <a:srgbClr val="796E65"/>
                </a:solidFill>
              </a:rPr>
              <a:t>COVID-19</a:t>
            </a:r>
            <a:r>
              <a:rPr lang="en-GB" sz="2400" dirty="0"/>
              <a:t> on suicide rates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E5509-96D6-4CAC-893B-86778A958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or section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D8D51-F5ED-4BA4-8F50-AE84C02B2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5CBC0A9-866B-414F-A16A-2822E9AC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27" y="1395685"/>
            <a:ext cx="3234856" cy="43318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064AB9-25DB-4AFA-97B9-75F8F60B1763}"/>
              </a:ext>
            </a:extLst>
          </p:cNvPr>
          <p:cNvSpPr txBox="1"/>
          <p:nvPr/>
        </p:nvSpPr>
        <p:spPr>
          <a:xfrm>
            <a:off x="4636055" y="2255374"/>
            <a:ext cx="3712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00957A"/>
                </a:solidFill>
              </a:rPr>
              <a:t>No evidence </a:t>
            </a:r>
            <a:r>
              <a:rPr lang="en-GB" altLang="en-US" sz="2200" b="0" dirty="0">
                <a:solidFill>
                  <a:srgbClr val="796E65"/>
                </a:solidFill>
              </a:rPr>
              <a:t>that overall child suicide deaths higher in 2020 than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09B1D-8FDB-40AD-8CD7-515F080EDD52}"/>
              </a:ext>
            </a:extLst>
          </p:cNvPr>
          <p:cNvSpPr txBox="1"/>
          <p:nvPr/>
        </p:nvSpPr>
        <p:spPr>
          <a:xfrm>
            <a:off x="2416628" y="6519446"/>
            <a:ext cx="6727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i="0" dirty="0">
                <a:solidFill>
                  <a:srgbClr val="222222"/>
                </a:solidFill>
                <a:effectLst/>
              </a:rPr>
              <a:t>Odd D, Williams T, Appleby L, Gunnell D, </a:t>
            </a:r>
            <a:r>
              <a:rPr lang="en-GB" sz="800" b="0" i="0" dirty="0" err="1">
                <a:solidFill>
                  <a:srgbClr val="222222"/>
                </a:solidFill>
                <a:effectLst/>
              </a:rPr>
              <a:t>Luyt</a:t>
            </a:r>
            <a:r>
              <a:rPr lang="en-GB" sz="800" b="0" i="0" dirty="0">
                <a:solidFill>
                  <a:srgbClr val="222222"/>
                </a:solidFill>
                <a:effectLst/>
              </a:rPr>
              <a:t> K. Child suicide rates during the COVID-19 pandemic in England. Journal of affective disorders reports. 2021 Dec 1;6:100273.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00532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3BF9-CEEA-4CBB-8AAB-BEAD8C1A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 global problem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43B6E-DD13-4476-B02E-8A1E3A666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F7F155F-6886-45A7-9253-F7F3A7F6F3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6746" y="2118136"/>
          <a:ext cx="4077268" cy="448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EA65465-0A46-41BE-9AC2-D7595F90B81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321" y="1811723"/>
            <a:ext cx="8337479" cy="421590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3392D1-BD5B-4E6F-8F0A-34331F45A411}"/>
              </a:ext>
            </a:extLst>
          </p:cNvPr>
          <p:cNvSpPr txBox="1"/>
          <p:nvPr/>
        </p:nvSpPr>
        <p:spPr>
          <a:xfrm>
            <a:off x="269059" y="1322284"/>
            <a:ext cx="741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Age-standardized suicide rates (per 100 000 population), both sexes, 2019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18A55-AB5E-48D0-8C16-9D26E2D80E7D}"/>
              </a:ext>
            </a:extLst>
          </p:cNvPr>
          <p:cNvSpPr txBox="1"/>
          <p:nvPr/>
        </p:nvSpPr>
        <p:spPr>
          <a:xfrm>
            <a:off x="8130581" y="6600113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/>
              <a:t>Source:WHO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357547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5EEFAFF-2D83-4681-9512-9CFF7E16F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400277"/>
              </p:ext>
            </p:extLst>
          </p:nvPr>
        </p:nvGraphicFramePr>
        <p:xfrm>
          <a:off x="-144634" y="1500657"/>
          <a:ext cx="9035720" cy="54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81F38D-544F-43D8-AC2A-5A97B05F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Number of presentations to two emergency departments in Manchester under 18s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or section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85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F38D-544F-43D8-AC2A-5A97B05F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Suicide in England in the COVID-19 pandemic RTS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980E17-35CA-4AB1-AE83-85E63EC58039}"/>
              </a:ext>
            </a:extLst>
          </p:cNvPr>
          <p:cNvSpPr txBox="1"/>
          <p:nvPr/>
        </p:nvSpPr>
        <p:spPr>
          <a:xfrm>
            <a:off x="4824249" y="6611779"/>
            <a:ext cx="44563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b="0" dirty="0">
                <a:solidFill>
                  <a:srgbClr val="796E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https://www.sciencedirect.com/science/article/pii/S2666776221000879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4953F-666E-4EBE-ADAD-E7C50B1DD247}"/>
              </a:ext>
            </a:extLst>
          </p:cNvPr>
          <p:cNvSpPr txBox="1"/>
          <p:nvPr/>
        </p:nvSpPr>
        <p:spPr>
          <a:xfrm>
            <a:off x="3794234" y="1220042"/>
            <a:ext cx="523415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altLang="en-US" sz="2200" dirty="0">
              <a:solidFill>
                <a:srgbClr val="002060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r>
              <a:rPr lang="en-GB" altLang="en-US" sz="2200" b="0" dirty="0">
                <a:latin typeface="+mj-lt"/>
                <a:ea typeface="Calibri" pitchFamily="34" charset="0"/>
                <a:cs typeface="Calibri" pitchFamily="34" charset="0"/>
              </a:rPr>
              <a:t>Suicide rates </a:t>
            </a:r>
            <a:r>
              <a:rPr lang="en-GB" altLang="en-US" sz="2200" b="1" dirty="0">
                <a:solidFill>
                  <a:srgbClr val="00957A"/>
                </a:solidFill>
                <a:latin typeface="+mj-lt"/>
                <a:ea typeface="Calibri" pitchFamily="34" charset="0"/>
                <a:cs typeface="Calibri" pitchFamily="34" charset="0"/>
              </a:rPr>
              <a:t>do not follow levels of mental disorder</a:t>
            </a:r>
          </a:p>
          <a:p>
            <a:endParaRPr lang="en-GB" altLang="en-US" sz="2200" b="0" dirty="0">
              <a:solidFill>
                <a:srgbClr val="002060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r>
              <a:rPr lang="en-GB" altLang="en-US" sz="2200" b="1" dirty="0">
                <a:solidFill>
                  <a:srgbClr val="00957A"/>
                </a:solidFill>
                <a:latin typeface="+mj-lt"/>
                <a:ea typeface="Calibri" pitchFamily="34" charset="0"/>
                <a:cs typeface="Calibri" pitchFamily="34" charset="0"/>
              </a:rPr>
              <a:t>Increased vigilance </a:t>
            </a:r>
            <a:r>
              <a:rPr lang="en-GB" altLang="en-US" sz="2200" b="0" dirty="0">
                <a:latin typeface="+mj-lt"/>
                <a:ea typeface="Calibri" pitchFamily="34" charset="0"/>
                <a:cs typeface="Calibri" pitchFamily="34" charset="0"/>
              </a:rPr>
              <a:t>and</a:t>
            </a:r>
            <a:r>
              <a:rPr lang="en-GB" altLang="en-US" sz="2200" b="0" dirty="0">
                <a:solidFill>
                  <a:srgbClr val="00206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200" b="1" dirty="0">
                <a:solidFill>
                  <a:srgbClr val="00957A"/>
                </a:solidFill>
                <a:latin typeface="+mj-lt"/>
                <a:ea typeface="Calibri" pitchFamily="34" charset="0"/>
                <a:cs typeface="Calibri" pitchFamily="34" charset="0"/>
              </a:rPr>
              <a:t>support</a:t>
            </a:r>
            <a:r>
              <a:rPr lang="en-GB" altLang="en-US" sz="2200" dirty="0">
                <a:solidFill>
                  <a:srgbClr val="0070C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200" b="0" dirty="0">
                <a:latin typeface="+mj-lt"/>
                <a:ea typeface="Calibri" pitchFamily="34" charset="0"/>
                <a:cs typeface="Calibri" pitchFamily="34" charset="0"/>
              </a:rPr>
              <a:t>from family, friends and neighbours</a:t>
            </a:r>
          </a:p>
          <a:p>
            <a:endParaRPr lang="en-GB" altLang="en-US" sz="2200" b="0" dirty="0">
              <a:solidFill>
                <a:srgbClr val="002060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r>
              <a:rPr lang="en-GB" altLang="en-US" sz="2200" b="0" dirty="0">
                <a:latin typeface="+mj-lt"/>
                <a:ea typeface="Calibri" pitchFamily="34" charset="0"/>
                <a:cs typeface="Calibri" pitchFamily="34" charset="0"/>
              </a:rPr>
              <a:t>Increase in </a:t>
            </a:r>
            <a:r>
              <a:rPr lang="en-GB" altLang="en-US" sz="2200" b="1" dirty="0">
                <a:solidFill>
                  <a:srgbClr val="00957A"/>
                </a:solidFill>
                <a:latin typeface="+mj-lt"/>
                <a:ea typeface="Calibri" pitchFamily="34" charset="0"/>
                <a:cs typeface="Calibri" pitchFamily="34" charset="0"/>
              </a:rPr>
              <a:t>social cohesion</a:t>
            </a:r>
          </a:p>
          <a:p>
            <a:endParaRPr lang="en-GB" altLang="en-US" sz="2200" dirty="0">
              <a:solidFill>
                <a:srgbClr val="0070C0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r>
              <a:rPr lang="en-GB" altLang="en-US" sz="2200" b="0" dirty="0">
                <a:latin typeface="+mj-lt"/>
                <a:ea typeface="Calibri" pitchFamily="34" charset="0"/>
                <a:cs typeface="Calibri" pitchFamily="34" charset="0"/>
              </a:rPr>
              <a:t>Sense of </a:t>
            </a:r>
            <a:r>
              <a:rPr lang="en-GB" altLang="en-US" sz="2200" b="1" dirty="0">
                <a:solidFill>
                  <a:srgbClr val="00957A"/>
                </a:solidFill>
                <a:latin typeface="+mj-lt"/>
                <a:ea typeface="Calibri" pitchFamily="34" charset="0"/>
                <a:cs typeface="Calibri" pitchFamily="34" charset="0"/>
              </a:rPr>
              <a:t>short-term crisis</a:t>
            </a:r>
          </a:p>
          <a:p>
            <a:endParaRPr lang="en-GB" altLang="en-US" sz="2200" dirty="0">
              <a:solidFill>
                <a:srgbClr val="0070C0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r>
              <a:rPr lang="en-GB" altLang="en-US" sz="2200" b="1" dirty="0">
                <a:solidFill>
                  <a:srgbClr val="00957A"/>
                </a:solidFill>
                <a:latin typeface="+mj-lt"/>
                <a:ea typeface="Calibri" pitchFamily="34" charset="0"/>
                <a:cs typeface="Calibri" pitchFamily="34" charset="0"/>
              </a:rPr>
              <a:t>Economic</a:t>
            </a:r>
            <a:r>
              <a:rPr lang="en-GB" altLang="en-US" sz="2200" dirty="0">
                <a:solidFill>
                  <a:srgbClr val="0070C0"/>
                </a:solidFill>
                <a:latin typeface="+mj-lt"/>
                <a:ea typeface="Calibri" pitchFamily="34" charset="0"/>
                <a:cs typeface="Calibri" pitchFamily="34" charset="0"/>
              </a:rPr>
              <a:t> </a:t>
            </a:r>
            <a:r>
              <a:rPr lang="en-GB" altLang="en-US" sz="2200" b="0" dirty="0">
                <a:latin typeface="+mj-lt"/>
                <a:ea typeface="Calibri" pitchFamily="34" charset="0"/>
                <a:cs typeface="Calibri" pitchFamily="34" charset="0"/>
              </a:rPr>
              <a:t>protections</a:t>
            </a:r>
          </a:p>
          <a:p>
            <a:endParaRPr lang="en-GB" altLang="en-US" sz="2200" b="0" dirty="0">
              <a:solidFill>
                <a:srgbClr val="002060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r>
              <a:rPr lang="en-GB" altLang="en-US" sz="2200" b="1" dirty="0">
                <a:solidFill>
                  <a:srgbClr val="00957A"/>
                </a:solidFill>
                <a:latin typeface="+mj-lt"/>
                <a:ea typeface="Calibri" pitchFamily="34" charset="0"/>
                <a:cs typeface="Calibri" pitchFamily="34" charset="0"/>
              </a:rPr>
              <a:t>Reduced access </a:t>
            </a:r>
            <a:r>
              <a:rPr lang="en-GB" altLang="en-US" sz="2200" b="0" dirty="0">
                <a:latin typeface="+mj-lt"/>
                <a:ea typeface="Calibri" pitchFamily="34" charset="0"/>
                <a:cs typeface="Calibri" pitchFamily="34" charset="0"/>
              </a:rPr>
              <a:t>to certain methods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0C4F2E3C-FD45-4927-A96B-880DA5C55A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77" y="1820092"/>
            <a:ext cx="3053214" cy="362426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954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F38D-544F-43D8-AC2A-5A97B05F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26" y="697341"/>
            <a:ext cx="8229600" cy="698344"/>
          </a:xfrm>
        </p:spPr>
        <p:txBody>
          <a:bodyPr wrap="square" anchor="t">
            <a:normAutofit/>
          </a:bodyPr>
          <a:lstStyle/>
          <a:p>
            <a:r>
              <a:rPr lang="en-GB" sz="2400" dirty="0"/>
              <a:t>CAMHS referrals: annual and monthly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9EF4892-9E11-4B9E-BF9E-23BE240EE9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8426" y="1447839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36056" y="202721"/>
            <a:ext cx="3525075" cy="23083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Presentation or section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870" y="202721"/>
            <a:ext cx="529195" cy="23083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62AC695-DD95-4246-9D7F-71FDA65D9A0C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B7A83-7CFC-4DDF-BBD0-A12F2FE9C12A}"/>
              </a:ext>
            </a:extLst>
          </p:cNvPr>
          <p:cNvSpPr txBox="1"/>
          <p:nvPr/>
        </p:nvSpPr>
        <p:spPr>
          <a:xfrm>
            <a:off x="7191153" y="6621517"/>
            <a:ext cx="1939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/>
              <a:t>Source:NHS</a:t>
            </a:r>
            <a:r>
              <a:rPr lang="en-GB" sz="1000" dirty="0"/>
              <a:t> Benchmarking</a:t>
            </a:r>
          </a:p>
        </p:txBody>
      </p:sp>
    </p:spTree>
    <p:extLst>
      <p:ext uri="{BB962C8B-B14F-4D97-AF65-F5344CB8AC3E}">
        <p14:creationId xmlns:p14="http://schemas.microsoft.com/office/powerpoint/2010/main" val="1236943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D5C3-B0A4-4E89-8387-FD6B6956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Emile Durkheim: Le Suicide, 1897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459B4-53AA-4609-B365-97DCC2EEC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C891FB4-51B1-4ADF-B5F0-56E1AB68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17" y="1561829"/>
            <a:ext cx="210594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\\nask.man.ac.uk\home$\Desktop\zzzzzdurkheimgrave.jpg">
            <a:extLst>
              <a:ext uri="{FF2B5EF4-FFF2-40B4-BE49-F238E27FC236}">
                <a16:creationId xmlns:a16="http://schemas.microsoft.com/office/drawing/2014/main" id="{29960939-441B-4108-ABDE-6CA2EADD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17" y="3788236"/>
            <a:ext cx="210594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32462F-8173-4718-89B6-471CAD66EBC5}"/>
              </a:ext>
            </a:extLst>
          </p:cNvPr>
          <p:cNvSpPr txBox="1"/>
          <p:nvPr/>
        </p:nvSpPr>
        <p:spPr>
          <a:xfrm>
            <a:off x="3941378" y="2692963"/>
            <a:ext cx="369964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200" dirty="0"/>
              <a:t>Social cohesion</a:t>
            </a:r>
          </a:p>
          <a:p>
            <a:r>
              <a:rPr lang="en-GB" altLang="en-US" sz="2200" dirty="0"/>
              <a:t>breaking down </a:t>
            </a:r>
          </a:p>
          <a:p>
            <a:endParaRPr lang="en-GB" altLang="en-US" sz="2200" dirty="0"/>
          </a:p>
          <a:p>
            <a:r>
              <a:rPr lang="en-GB" altLang="en-US" sz="2200" dirty="0"/>
              <a:t>Society unfairly </a:t>
            </a:r>
          </a:p>
          <a:p>
            <a:r>
              <a:rPr lang="en-GB" altLang="en-US" sz="2200" dirty="0"/>
              <a:t>preventing fulfilment</a:t>
            </a:r>
          </a:p>
        </p:txBody>
      </p:sp>
    </p:spTree>
    <p:extLst>
      <p:ext uri="{BB962C8B-B14F-4D97-AF65-F5344CB8AC3E}">
        <p14:creationId xmlns:p14="http://schemas.microsoft.com/office/powerpoint/2010/main" val="1912287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1F5E49-83F3-4076-A240-56641A78C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D83F65-0D17-417D-9767-714CF36F8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B8705-AC77-434D-A7D2-457C0E8D4FE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618163" y="203200"/>
            <a:ext cx="3525837" cy="2301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or 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E12FE-D9CD-4F66-A827-F1EA1E29BB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5363" y="203200"/>
            <a:ext cx="528637" cy="230188"/>
          </a:xfrm>
        </p:spPr>
        <p:txBody>
          <a:bodyPr/>
          <a:lstStyle/>
          <a:p>
            <a:fld id="{462AC695-DD95-4246-9D7F-71FDA65D9A0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3BF9-CEEA-4CBB-8AAB-BEAD8C1A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Suicide rates vary around the country 2017- 2019</a:t>
            </a: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43B6E-DD13-4476-B02E-8A1E3A666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F7F155F-6886-45A7-9253-F7F3A7F6F3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6746" y="2118136"/>
          <a:ext cx="4077268" cy="448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Map&#10;&#10;Description automatically generated">
            <a:extLst>
              <a:ext uri="{FF2B5EF4-FFF2-40B4-BE49-F238E27FC236}">
                <a16:creationId xmlns:a16="http://schemas.microsoft.com/office/drawing/2014/main" id="{02E8F3FB-EE2D-46FB-ACE3-4FBCD8C6A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776" y="1727422"/>
            <a:ext cx="4730750" cy="430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4AAA804D-84F1-4D03-99B0-046692BAB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158" y="1943100"/>
            <a:ext cx="357239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j-lt"/>
                <a:cs typeface="Calibri" panose="020F0502020204030204" pitchFamily="34" charset="0"/>
              </a:rPr>
              <a:t>Variation by geography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dirty="0">
              <a:latin typeface="+mj-lt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j-lt"/>
                <a:cs typeface="Calibri" panose="020F0502020204030204" pitchFamily="34" charset="0"/>
              </a:rPr>
              <a:t>High rates in rural and  coastal areas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dirty="0">
              <a:latin typeface="+mj-lt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j-lt"/>
                <a:cs typeface="Calibri" panose="020F0502020204030204" pitchFamily="34" charset="0"/>
              </a:rPr>
              <a:t>Lowest rates in London and south-central areas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290A49A7-F8D6-4C87-9141-4C77F6DFD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666" y="6600113"/>
            <a:ext cx="11666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Source: NCISH</a:t>
            </a:r>
          </a:p>
        </p:txBody>
      </p:sp>
    </p:spTree>
    <p:extLst>
      <p:ext uri="{BB962C8B-B14F-4D97-AF65-F5344CB8AC3E}">
        <p14:creationId xmlns:p14="http://schemas.microsoft.com/office/powerpoint/2010/main" val="207221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9EF44CD-F364-4735-93EA-4CBAD33EC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531812"/>
              </p:ext>
            </p:extLst>
          </p:nvPr>
        </p:nvGraphicFramePr>
        <p:xfrm>
          <a:off x="0" y="1395685"/>
          <a:ext cx="8866397" cy="483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2B53BF9-CEEA-4CBB-8AAB-BEAD8C1A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Suicide rate, England</a:t>
            </a: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43B6E-DD13-4476-B02E-8A1E3A666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Down Arrow 10">
            <a:extLst>
              <a:ext uri="{FF2B5EF4-FFF2-40B4-BE49-F238E27FC236}">
                <a16:creationId xmlns:a16="http://schemas.microsoft.com/office/drawing/2014/main" id="{646D0253-D163-4D8C-8BB6-BEB3EF88C6CF}"/>
              </a:ext>
            </a:extLst>
          </p:cNvPr>
          <p:cNvSpPr/>
          <p:nvPr/>
        </p:nvSpPr>
        <p:spPr>
          <a:xfrm>
            <a:off x="2445050" y="1595817"/>
            <a:ext cx="1395137" cy="7620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rgbClr val="FFFFFF"/>
                </a:solidFill>
                <a:cs typeface="Calibri" panose="020F0502020204030204" pitchFamily="34" charset="0"/>
              </a:rPr>
              <a:t>Record 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F40F8-A18E-451C-81EF-93A5A00D24BA}"/>
              </a:ext>
            </a:extLst>
          </p:cNvPr>
          <p:cNvSpPr txBox="1"/>
          <p:nvPr/>
        </p:nvSpPr>
        <p:spPr>
          <a:xfrm>
            <a:off x="8151689" y="6611779"/>
            <a:ext cx="974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/>
              <a:t>Source:ONS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9527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3BF9-CEEA-4CBB-8AAB-BEAD8C1A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Suicide rates by age and sex</a:t>
            </a: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43B6E-DD13-4476-B02E-8A1E3A666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56D1E765-1D9D-49C7-93C7-A07B84365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612385"/>
              </p:ext>
            </p:extLst>
          </p:nvPr>
        </p:nvGraphicFramePr>
        <p:xfrm>
          <a:off x="0" y="1427069"/>
          <a:ext cx="8229599" cy="495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869AC0C-31D3-44BC-922D-8945C8F3C59C}"/>
              </a:ext>
            </a:extLst>
          </p:cNvPr>
          <p:cNvSpPr/>
          <p:nvPr/>
        </p:nvSpPr>
        <p:spPr>
          <a:xfrm>
            <a:off x="1092994" y="2386763"/>
            <a:ext cx="1505079" cy="69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3x as common in men</a:t>
            </a:r>
          </a:p>
        </p:txBody>
      </p:sp>
      <p:sp>
        <p:nvSpPr>
          <p:cNvPr id="11" name="Down Arrow 4">
            <a:extLst>
              <a:ext uri="{FF2B5EF4-FFF2-40B4-BE49-F238E27FC236}">
                <a16:creationId xmlns:a16="http://schemas.microsoft.com/office/drawing/2014/main" id="{8142AC10-674E-4BA1-A1AC-F997B6AB3F30}"/>
              </a:ext>
            </a:extLst>
          </p:cNvPr>
          <p:cNvSpPr/>
          <p:nvPr/>
        </p:nvSpPr>
        <p:spPr>
          <a:xfrm>
            <a:off x="2783361" y="1395685"/>
            <a:ext cx="1945758" cy="1371600"/>
          </a:xfrm>
          <a:prstGeom prst="downArrow">
            <a:avLst>
              <a:gd name="adj1" fmla="val 50000"/>
              <a:gd name="adj2" fmla="val 62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Highest rate in 40s/50s</a:t>
            </a:r>
          </a:p>
        </p:txBody>
      </p:sp>
      <p:sp>
        <p:nvSpPr>
          <p:cNvPr id="12" name="Down Arrow 5">
            <a:extLst>
              <a:ext uri="{FF2B5EF4-FFF2-40B4-BE49-F238E27FC236}">
                <a16:creationId xmlns:a16="http://schemas.microsoft.com/office/drawing/2014/main" id="{6793CC2E-1A3F-4DCA-B9FF-3F83BECBF334}"/>
              </a:ext>
            </a:extLst>
          </p:cNvPr>
          <p:cNvSpPr/>
          <p:nvPr/>
        </p:nvSpPr>
        <p:spPr>
          <a:xfrm>
            <a:off x="7104711" y="1872236"/>
            <a:ext cx="1496755" cy="1226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&amp; over 75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72AF00D8-4D88-4894-9DC6-C7F50F8B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2902" y="6597175"/>
            <a:ext cx="21210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+mn-lt"/>
                <a:cs typeface="Calibri" panose="020F0502020204030204" pitchFamily="34" charset="0"/>
              </a:rPr>
              <a:t>Source: ONS, England, 2020</a:t>
            </a:r>
          </a:p>
        </p:txBody>
      </p:sp>
    </p:spTree>
    <p:extLst>
      <p:ext uri="{BB962C8B-B14F-4D97-AF65-F5344CB8AC3E}">
        <p14:creationId xmlns:p14="http://schemas.microsoft.com/office/powerpoint/2010/main" val="27238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3BF9-CEEA-4CBB-8AAB-BEAD8C1A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What affects suicide risk? </a:t>
            </a:r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43B6E-DD13-4476-B02E-8A1E3A666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F6014E-F87C-47DB-ACF8-FC52BE6D1A2D}"/>
              </a:ext>
            </a:extLst>
          </p:cNvPr>
          <p:cNvGrpSpPr/>
          <p:nvPr/>
        </p:nvGrpSpPr>
        <p:grpSpPr>
          <a:xfrm>
            <a:off x="615950" y="1578895"/>
            <a:ext cx="7770813" cy="4248153"/>
            <a:chOff x="615950" y="1578895"/>
            <a:chExt cx="7770813" cy="4248153"/>
          </a:xfrm>
        </p:grpSpPr>
        <p:sp>
          <p:nvSpPr>
            <p:cNvPr id="26" name="Up Arrow 2">
              <a:extLst>
                <a:ext uri="{FF2B5EF4-FFF2-40B4-BE49-F238E27FC236}">
                  <a16:creationId xmlns:a16="http://schemas.microsoft.com/office/drawing/2014/main" id="{4F852731-E34D-49F0-92E4-D54D7EAE8D3E}"/>
                </a:ext>
              </a:extLst>
            </p:cNvPr>
            <p:cNvSpPr/>
            <p:nvPr/>
          </p:nvSpPr>
          <p:spPr>
            <a:xfrm>
              <a:off x="615950" y="1578898"/>
              <a:ext cx="1011238" cy="4248150"/>
            </a:xfrm>
            <a:prstGeom prst="upArrow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7" name="Up Arrow 3">
              <a:extLst>
                <a:ext uri="{FF2B5EF4-FFF2-40B4-BE49-F238E27FC236}">
                  <a16:creationId xmlns:a16="http://schemas.microsoft.com/office/drawing/2014/main" id="{A5382B65-FF12-4955-9B04-DA78CFB30E1F}"/>
                </a:ext>
              </a:extLst>
            </p:cNvPr>
            <p:cNvSpPr/>
            <p:nvPr/>
          </p:nvSpPr>
          <p:spPr>
            <a:xfrm rot="10800000">
              <a:off x="7377113" y="1578895"/>
              <a:ext cx="1009650" cy="4248151"/>
            </a:xfrm>
            <a:prstGeom prst="upArrow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55BB9D7-246B-4812-A1B1-E874EC61758D}"/>
                </a:ext>
              </a:extLst>
            </p:cNvPr>
            <p:cNvGrpSpPr/>
            <p:nvPr/>
          </p:nvGrpSpPr>
          <p:grpSpPr>
            <a:xfrm>
              <a:off x="2095703" y="1578898"/>
              <a:ext cx="2189163" cy="4248150"/>
              <a:chOff x="1739900" y="1973263"/>
              <a:chExt cx="2189163" cy="4248150"/>
            </a:xfrm>
          </p:grpSpPr>
          <p:pic>
            <p:nvPicPr>
              <p:cNvPr id="34" name="Picture 4" descr="http://www.thebeancounter.com/wp-content/uploads/2015/02/fear-despair-ron1.jpg">
                <a:extLst>
                  <a:ext uri="{FF2B5EF4-FFF2-40B4-BE49-F238E27FC236}">
                    <a16:creationId xmlns:a16="http://schemas.microsoft.com/office/drawing/2014/main" id="{C76CCBD5-E5C4-4B2F-9905-484357A9AD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2291"/>
              <a:stretch>
                <a:fillRect/>
              </a:stretch>
            </p:blipFill>
            <p:spPr bwMode="auto">
              <a:xfrm>
                <a:off x="1739900" y="3300413"/>
                <a:ext cx="1263650" cy="1503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0" descr="http://www.psychalive.org/wp-content/uploads/2011/11/Childhood-Trauma-300x162.jpg">
                <a:extLst>
                  <a:ext uri="{FF2B5EF4-FFF2-40B4-BE49-F238E27FC236}">
                    <a16:creationId xmlns:a16="http://schemas.microsoft.com/office/drawing/2014/main" id="{BEADA053-764C-4A42-BC97-E232CB47B8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9900" y="4970463"/>
                <a:ext cx="2189163" cy="1250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6" descr="http://i.dailymail.co.uk/i/pix/2014/10/16/1413419848833_wps_84_BR8GE0_pint_of_bitter_on_.jpg">
                <a:extLst>
                  <a:ext uri="{FF2B5EF4-FFF2-40B4-BE49-F238E27FC236}">
                    <a16:creationId xmlns:a16="http://schemas.microsoft.com/office/drawing/2014/main" id="{D383BC47-1A63-4B3E-ABE7-EEE68642C1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2125" y="3300413"/>
                <a:ext cx="868363" cy="1503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2" descr="Image result for divorce">
                <a:extLst>
                  <a:ext uri="{FF2B5EF4-FFF2-40B4-BE49-F238E27FC236}">
                    <a16:creationId xmlns:a16="http://schemas.microsoft.com/office/drawing/2014/main" id="{6C1DD374-BBB4-4890-B5B7-5A0329F2E8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6250" y="1973263"/>
                <a:ext cx="1290638" cy="1160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2" descr="http://i1.mirror.co.uk/incoming/article5355150.ece/ALTERNATES/s615b/Budget2015-Osborne-money-savings-jar.jpg">
                <a:extLst>
                  <a:ext uri="{FF2B5EF4-FFF2-40B4-BE49-F238E27FC236}">
                    <a16:creationId xmlns:a16="http://schemas.microsoft.com/office/drawing/2014/main" id="{6B662A98-7E0E-4E55-88E4-3EC7211A4E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450" y="1973263"/>
                <a:ext cx="808038" cy="1144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0330F28-8C2E-45AC-8788-4679C25CE2CA}"/>
                </a:ext>
              </a:extLst>
            </p:cNvPr>
            <p:cNvGrpSpPr/>
            <p:nvPr/>
          </p:nvGrpSpPr>
          <p:grpSpPr>
            <a:xfrm>
              <a:off x="4887711" y="1612235"/>
              <a:ext cx="2073275" cy="4214813"/>
              <a:chOff x="5153025" y="1984375"/>
              <a:chExt cx="2073275" cy="4214813"/>
            </a:xfrm>
          </p:grpSpPr>
          <p:pic>
            <p:nvPicPr>
              <p:cNvPr id="30" name="Picture 15">
                <a:extLst>
                  <a:ext uri="{FF2B5EF4-FFF2-40B4-BE49-F238E27FC236}">
                    <a16:creationId xmlns:a16="http://schemas.microsoft.com/office/drawing/2014/main" id="{DFFEA71D-D90B-4C52-8A52-9E719D2861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60" t="16287" r="14478"/>
              <a:stretch>
                <a:fillRect/>
              </a:stretch>
            </p:blipFill>
            <p:spPr bwMode="auto">
              <a:xfrm>
                <a:off x="5153025" y="1984375"/>
                <a:ext cx="879475" cy="1133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6" descr="Image result for religion">
                <a:extLst>
                  <a:ext uri="{FF2B5EF4-FFF2-40B4-BE49-F238E27FC236}">
                    <a16:creationId xmlns:a16="http://schemas.microsoft.com/office/drawing/2014/main" id="{8A2EC403-99F7-4951-A5EB-3302876B34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1875" y="1984375"/>
                <a:ext cx="1114425" cy="1149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8" descr="Image result for children">
                <a:extLst>
                  <a:ext uri="{FF2B5EF4-FFF2-40B4-BE49-F238E27FC236}">
                    <a16:creationId xmlns:a16="http://schemas.microsoft.com/office/drawing/2014/main" id="{2731B0D9-3781-46A9-A9FA-48A08973D8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4775" y="4992688"/>
                <a:ext cx="2041525" cy="1206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9" descr="Image result for globe people holding hands">
                <a:extLst>
                  <a:ext uri="{FF2B5EF4-FFF2-40B4-BE49-F238E27FC236}">
                    <a16:creationId xmlns:a16="http://schemas.microsoft.com/office/drawing/2014/main" id="{AC31A820-B886-4A84-B16E-8D44F89A85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853"/>
              <a:stretch>
                <a:fillRect/>
              </a:stretch>
            </p:blipFill>
            <p:spPr bwMode="auto">
              <a:xfrm>
                <a:off x="5184775" y="3275013"/>
                <a:ext cx="2041525" cy="152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5584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3272E-2A65-4CFB-ACF7-FCE052BD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Media coverage of young suicide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13029-C697-4F4C-81F2-C05D7602E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C202349-D9D6-4E89-8F5C-085DFDFD1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4" y="1223132"/>
            <a:ext cx="2899475" cy="215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9BAC420-5A34-46B8-A5EC-E22EFD7538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/>
          <a:stretch/>
        </p:blipFill>
        <p:spPr bwMode="auto">
          <a:xfrm>
            <a:off x="477251" y="3478421"/>
            <a:ext cx="3761322" cy="255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206283E-96C3-4E88-91F3-065AB379A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83" y="1742376"/>
            <a:ext cx="3070210" cy="165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03C119-1A44-4E98-8511-3170B1119F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-6830"/>
          <a:stretch/>
        </p:blipFill>
        <p:spPr>
          <a:xfrm>
            <a:off x="5104237" y="2740762"/>
            <a:ext cx="3677296" cy="186462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930B565-802F-4764-80A7-74FE09C87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8"/>
          <a:stretch>
            <a:fillRect/>
          </a:stretch>
        </p:blipFill>
        <p:spPr bwMode="auto">
          <a:xfrm>
            <a:off x="2227524" y="4333076"/>
            <a:ext cx="3474285" cy="222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50F23B0-9E5E-4354-8AD4-DE14D3D855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761"/>
          <a:stretch/>
        </p:blipFill>
        <p:spPr>
          <a:xfrm>
            <a:off x="5506293" y="1112001"/>
            <a:ext cx="3504740" cy="1282070"/>
          </a:xfrm>
          <a:prstGeom prst="rect">
            <a:avLst/>
          </a:prstGeom>
        </p:spPr>
      </p:pic>
      <p:pic>
        <p:nvPicPr>
          <p:cNvPr id="17" name="Picture 1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0D52932-0FFB-429A-A7A6-716870A38F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8573" y="5891054"/>
            <a:ext cx="3028162" cy="78170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9FBDF94-2D8D-4747-BE4A-B2C5730FE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48" y="4605388"/>
            <a:ext cx="2067372" cy="20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F2C63077-4E4F-4925-BA76-2EDADB250B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9513" y="4605388"/>
            <a:ext cx="1978300" cy="43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3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3272E-2A65-4CFB-ACF7-FCE052BD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Suicide rates in 15-19 year olds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570122-2643-4932-97DD-1BF3190DD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or section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13029-C697-4F4C-81F2-C05D7602E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2AC695-DD95-4246-9D7F-71FDA65D9A0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5FB4A33-D777-4B7E-9824-831C80173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319382"/>
              </p:ext>
            </p:extLst>
          </p:nvPr>
        </p:nvGraphicFramePr>
        <p:xfrm>
          <a:off x="75118" y="1467282"/>
          <a:ext cx="6741102" cy="465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442E9B14-58C9-4979-B164-D915165E7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113" y="2087563"/>
            <a:ext cx="24018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00957A"/>
                </a:solidFill>
                <a:latin typeface="+mj-lt"/>
              </a:rPr>
              <a:t>Highest</a:t>
            </a:r>
            <a:r>
              <a:rPr lang="en-GB" altLang="en-US" sz="2200" b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altLang="en-US" sz="2200" b="0" dirty="0">
                <a:solidFill>
                  <a:srgbClr val="796E65"/>
                </a:solidFill>
                <a:latin typeface="+mj-lt"/>
              </a:rPr>
              <a:t>[total] figure for </a:t>
            </a:r>
            <a:r>
              <a:rPr lang="en-GB" altLang="en-US" sz="2200" b="1" dirty="0">
                <a:solidFill>
                  <a:srgbClr val="00957A"/>
                </a:solidFill>
                <a:latin typeface="+mj-lt"/>
              </a:rPr>
              <a:t>20 years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200" b="0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00957A"/>
                </a:solidFill>
                <a:latin typeface="+mj-lt"/>
              </a:rPr>
              <a:t>Highest</a:t>
            </a:r>
            <a:r>
              <a:rPr lang="en-GB" altLang="en-US" sz="2200" b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altLang="en-US" sz="2200" b="0" dirty="0">
                <a:solidFill>
                  <a:srgbClr val="796E65"/>
                </a:solidFill>
                <a:latin typeface="+mj-lt"/>
              </a:rPr>
              <a:t>figure [for girls] for </a:t>
            </a:r>
            <a:r>
              <a:rPr lang="en-GB" altLang="en-US" sz="2200" b="1" dirty="0">
                <a:solidFill>
                  <a:srgbClr val="00957A"/>
                </a:solidFill>
                <a:latin typeface="+mj-lt"/>
              </a:rPr>
              <a:t>40 years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8D60754-98FF-4AF7-BC83-AB88EEEB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161" y="6590039"/>
            <a:ext cx="42988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rgbClr val="7F7F7F"/>
                </a:solidFill>
                <a:latin typeface="+mn-lt"/>
              </a:rPr>
              <a:t>Source: ONS Suicides in England and Wales: 2020 registrations</a:t>
            </a:r>
          </a:p>
        </p:txBody>
      </p:sp>
    </p:spTree>
    <p:extLst>
      <p:ext uri="{BB962C8B-B14F-4D97-AF65-F5344CB8AC3E}">
        <p14:creationId xmlns:p14="http://schemas.microsoft.com/office/powerpoint/2010/main" val="3140111237"/>
      </p:ext>
    </p:extLst>
  </p:cSld>
  <p:clrMapOvr>
    <a:masterClrMapping/>
  </p:clrMapOvr>
</p:sld>
</file>

<file path=ppt/theme/theme1.xml><?xml version="1.0" encoding="utf-8"?>
<a:theme xmlns:a="http://schemas.openxmlformats.org/drawingml/2006/main" name="Anna Freud PowerPoint Template 2016">
  <a:themeElements>
    <a:clrScheme name="Anna Freud">
      <a:dk1>
        <a:srgbClr val="796E65"/>
      </a:dk1>
      <a:lt1>
        <a:srgbClr val="FFFFFF"/>
      </a:lt1>
      <a:dk2>
        <a:srgbClr val="00957A"/>
      </a:dk2>
      <a:lt2>
        <a:srgbClr val="FFFFFF"/>
      </a:lt2>
      <a:accent1>
        <a:srgbClr val="00957A"/>
      </a:accent1>
      <a:accent2>
        <a:srgbClr val="8C4799"/>
      </a:accent2>
      <a:accent3>
        <a:srgbClr val="147BD1"/>
      </a:accent3>
      <a:accent4>
        <a:srgbClr val="E87722"/>
      </a:accent4>
      <a:accent5>
        <a:srgbClr val="796E65"/>
      </a:accent5>
      <a:accent6>
        <a:srgbClr val="000000"/>
      </a:accent6>
      <a:hlink>
        <a:srgbClr val="0000FF"/>
      </a:hlink>
      <a:folHlink>
        <a:srgbClr val="800080"/>
      </a:folHlink>
    </a:clrScheme>
    <a:fontScheme name="Verdana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80F76"/>
    </a:accent1>
    <a:accent2>
      <a:srgbClr val="70BC1F"/>
    </a:accent2>
    <a:accent3>
      <a:srgbClr val="FFFFFF"/>
    </a:accent3>
    <a:accent4>
      <a:srgbClr val="000000"/>
    </a:accent4>
    <a:accent5>
      <a:srgbClr val="BEAABD"/>
    </a:accent5>
    <a:accent6>
      <a:srgbClr val="65AA1B"/>
    </a:accent6>
    <a:hlink>
      <a:srgbClr val="808080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780F76"/>
    </a:accent1>
    <a:accent2>
      <a:srgbClr val="70BC1F"/>
    </a:accent2>
    <a:accent3>
      <a:srgbClr val="FFFFFF"/>
    </a:accent3>
    <a:accent4>
      <a:srgbClr val="000000"/>
    </a:accent4>
    <a:accent5>
      <a:srgbClr val="BEAABD"/>
    </a:accent5>
    <a:accent6>
      <a:srgbClr val="65AA1B"/>
    </a:accent6>
    <a:hlink>
      <a:srgbClr val="808080"/>
    </a:hlink>
    <a:folHlink>
      <a:srgbClr val="B2B2B2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6673513213E47851DA09FACF84433" ma:contentTypeVersion="4" ma:contentTypeDescription="Create a new document." ma:contentTypeScope="" ma:versionID="60fbe618366eb025c740a5b59748b21c">
  <xsd:schema xmlns:xsd="http://www.w3.org/2001/XMLSchema" xmlns:xs="http://www.w3.org/2001/XMLSchema" xmlns:p="http://schemas.microsoft.com/office/2006/metadata/properties" xmlns:ns3="db4257c5-c1bb-4f42-817a-c5ed313d6230" targetNamespace="http://schemas.microsoft.com/office/2006/metadata/properties" ma:root="true" ma:fieldsID="a90f7fda8f5a7056f34eeee6a99e7993" ns3:_="">
    <xsd:import namespace="db4257c5-c1bb-4f42-817a-c5ed313d62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257c5-c1bb-4f42-817a-c5ed313d6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069D6C-CF3A-4901-B5F7-4C9B33CD5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838329-F2B6-442A-8D89-F0F1F6B225D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b4257c5-c1bb-4f42-817a-c5ed313d6230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EFF990-5A2B-4600-B5CE-BBECEA609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257c5-c1bb-4f42-817a-c5ed313d6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Anna Freud PowerPoint Template 2016</Template>
  <TotalTime>8920</TotalTime>
  <Words>1173</Words>
  <Application>Microsoft Office PowerPoint</Application>
  <PresentationFormat>On-screen Show (4:3)</PresentationFormat>
  <Paragraphs>283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Verdana</vt:lpstr>
      <vt:lpstr>Anna Freud PowerPoint Template 2016</vt:lpstr>
      <vt:lpstr>Is there really a suicide crisis in young people? </vt:lpstr>
      <vt:lpstr>PowerPoint Presentation</vt:lpstr>
      <vt:lpstr>A global problem</vt:lpstr>
      <vt:lpstr>Suicide rates vary around the country 2017- 2019</vt:lpstr>
      <vt:lpstr>Suicide rate, England</vt:lpstr>
      <vt:lpstr>Suicide rates by age and sex</vt:lpstr>
      <vt:lpstr>What affects suicide risk? </vt:lpstr>
      <vt:lpstr>Media coverage of young suicide</vt:lpstr>
      <vt:lpstr>Suicide rates in 15-19 year olds </vt:lpstr>
      <vt:lpstr>What is self-harm?</vt:lpstr>
      <vt:lpstr>Suicide rate varies by age and sex</vt:lpstr>
      <vt:lpstr>Young people</vt:lpstr>
      <vt:lpstr>Self-harm rates are rising</vt:lpstr>
      <vt:lpstr>What reason do people give?</vt:lpstr>
      <vt:lpstr>Prevalence of mental disorder in 5-15 year olds</vt:lpstr>
      <vt:lpstr>Suicide in people aged under 20</vt:lpstr>
      <vt:lpstr>Common themes in young suicides</vt:lpstr>
      <vt:lpstr>Pattern of cumulative risk </vt:lpstr>
      <vt:lpstr>Bereavement </vt:lpstr>
      <vt:lpstr>Do suicides without warning</vt:lpstr>
      <vt:lpstr>Suicide and the media </vt:lpstr>
      <vt:lpstr>Suicide and the media </vt:lpstr>
      <vt:lpstr>Online harms  </vt:lpstr>
      <vt:lpstr>Suicide by people aged under 18 </vt:lpstr>
      <vt:lpstr>Suicide by patients aged under 18</vt:lpstr>
      <vt:lpstr>Suicide in England in the COVID-19 pandemic RTS data</vt:lpstr>
      <vt:lpstr>Suicide in England in the COVID-19 pandemic: early data from ONS</vt:lpstr>
      <vt:lpstr>Number of suicides in children aged under 18 years</vt:lpstr>
      <vt:lpstr>Impact of COVID-19 on suicide rates </vt:lpstr>
      <vt:lpstr>Number of presentations to two emergency departments in Manchester under 18s </vt:lpstr>
      <vt:lpstr>Suicide in England in the COVID-19 pandemic RTS data</vt:lpstr>
      <vt:lpstr>CAMHS referrals: annual and monthly </vt:lpstr>
      <vt:lpstr>Emile Durkheim: Le Suicide, 1897</vt:lpstr>
      <vt:lpstr>PowerPoint Presentation</vt:lpstr>
    </vt:vector>
  </TitlesOfParts>
  <Company>The Anna Freud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Doyle</dc:creator>
  <cp:lastModifiedBy>Jane Graney</cp:lastModifiedBy>
  <cp:revision>34</cp:revision>
  <cp:lastPrinted>2016-05-09T14:38:19Z</cp:lastPrinted>
  <dcterms:created xsi:type="dcterms:W3CDTF">2017-04-20T15:57:32Z</dcterms:created>
  <dcterms:modified xsi:type="dcterms:W3CDTF">2022-06-21T17:44:14Z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0x01010038F6673513213E47851DA09FACF84433</vt:lpwstr>
  </property>
</Properties>
</file>